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FC7B-63D4-44FE-803A-84B0B25673B7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D910-40EC-4A76-8FFE-66596B645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E230-C4D9-4597-B149-2D4CDCDABC8C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0FD5-2F46-418A-94E3-A0CAFCF7F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639E-148B-4B04-9D4C-7FC56424DEF4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8A33-2831-4218-B7CB-F607D44B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15BA-1BE6-48E9-80E7-8F24F2A3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895E-46FF-47F5-8D13-DDEA16F440D3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ED40-93BB-41A1-82BA-CC8BF8C4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D4B7-8572-4F52-B39C-A51803BAD3C6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C4AC-0BD3-4C36-8866-5650871A1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F23C-380C-4028-90CB-E89D74EA349F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33E0-660A-4BD8-963B-5245293F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3F83-BAE1-4EF5-98B4-7FC8D8C48D42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CB7E-293C-4ED0-A418-873CAB9EE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0EAB-B848-4D0D-BF5F-78B78F871C0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9C85-B5E8-44DB-8C7D-4E753353E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C216-48F7-43A3-9E36-6CDBE942C6F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0CCD-5FE6-4FBD-BC43-9DE167DE3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CF77-0ED2-4400-9CCF-CF459A916841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1EC5-07A4-4585-B498-C6811021C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1B81-48CC-4196-863F-595BC0E74334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AE0-83D8-4D60-A840-F7F6A964B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1D14E7-5267-40D9-B88E-A84FCC56DAC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C846E-BF22-4CBE-845C-A0D880E3C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b="1" smtClean="0"/>
              <a:t>Konsep Algoritma dan Pemrograman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Ciri algoritma yang baik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535781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600" smtClean="0"/>
              <a:t>Algoritma memiliki logika perhitungan atau metode yang tepat dalammenyelesaikan masalah.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600" smtClean="0"/>
              <a:t>Menghasilkan </a:t>
            </a:r>
            <a:r>
              <a:rPr lang="en-US" sz="2600" i="1" smtClean="0"/>
              <a:t>output</a:t>
            </a:r>
            <a:r>
              <a:rPr lang="en-US" sz="2600" smtClean="0"/>
              <a:t> yang tepat dan benar dalam waktu yang singkat.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600" smtClean="0"/>
              <a:t>Algortima ditulis dengan bahasa yang standar secara sistematis dan rapi sehingga tidak menimbulkan arti ganda (</a:t>
            </a:r>
            <a:r>
              <a:rPr lang="en-US" sz="2600" i="1" smtClean="0"/>
              <a:t>ambiguous</a:t>
            </a:r>
            <a:r>
              <a:rPr lang="en-US" sz="2600" smtClean="0"/>
              <a:t>).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600" smtClean="0"/>
              <a:t>Algortima ditulis dengan format yang mudah dipahami dan mudah diimplementasikan ke dalam bahasa pemrograman.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600" smtClean="0"/>
              <a:t>Semua operasi yang dibutuhkan terdefinisi dengan jelas.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600" smtClean="0"/>
              <a:t>Semua proses dalam algoritma harus berakhir setelah sejumlah langkah dilakukan.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s-ES" sz="3600" b="1" smtClean="0"/>
              <a:t>Hubungan Algoritma, Masalah dan Solusi </a:t>
            </a:r>
            <a:endParaRPr lang="en-US" sz="3600" b="1" smtClean="0"/>
          </a:p>
        </p:txBody>
      </p:sp>
      <p:grpSp>
        <p:nvGrpSpPr>
          <p:cNvPr id="19459" name="Group 10"/>
          <p:cNvGrpSpPr>
            <a:grpSpLocks/>
          </p:cNvGrpSpPr>
          <p:nvPr/>
        </p:nvGrpSpPr>
        <p:grpSpPr bwMode="auto">
          <a:xfrm>
            <a:off x="357188" y="1785938"/>
            <a:ext cx="8358187" cy="928687"/>
            <a:chOff x="1071538" y="3357562"/>
            <a:chExt cx="7072362" cy="714380"/>
          </a:xfrm>
        </p:grpSpPr>
        <p:sp>
          <p:nvSpPr>
            <p:cNvPr id="5" name="Rectangle 4"/>
            <p:cNvSpPr/>
            <p:nvPr/>
          </p:nvSpPr>
          <p:spPr>
            <a:xfrm>
              <a:off x="1071538" y="3357562"/>
              <a:ext cx="1928948" cy="71438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/>
                <a:t>Pemecahan</a:t>
              </a:r>
              <a:r>
                <a:rPr lang="en-US" sz="2800" b="1" dirty="0"/>
                <a:t> </a:t>
              </a:r>
              <a:r>
                <a:rPr lang="en-US" sz="2800" b="1" dirty="0" err="1"/>
                <a:t>Masalah</a:t>
              </a:r>
              <a:r>
                <a:rPr lang="en-US" sz="2800" b="1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3916" y="3357562"/>
              <a:ext cx="1927605" cy="71438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/>
                <a:t>Implementasi</a:t>
              </a:r>
              <a:endParaRPr lang="en-US" sz="28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14952" y="3357562"/>
              <a:ext cx="1928948" cy="71438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/>
                <a:t>Solusi</a:t>
              </a:r>
              <a:endParaRPr lang="en-US" sz="2800" b="1" dirty="0"/>
            </a:p>
          </p:txBody>
        </p: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>
            <a:xfrm>
              <a:off x="3000486" y="3715362"/>
              <a:ext cx="643430" cy="12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571522" y="3715362"/>
              <a:ext cx="643430" cy="12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428625" y="3500438"/>
            <a:ext cx="8358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lphaLcPeriod"/>
            </a:pPr>
            <a:r>
              <a:rPr lang="en-US" sz="2200" b="1">
                <a:latin typeface="Calibri" pitchFamily="34" charset="0"/>
              </a:rPr>
              <a:t>Tahap pemecahan masalah </a:t>
            </a:r>
            <a:r>
              <a:rPr lang="en-US" sz="2200">
                <a:latin typeface="Calibri" pitchFamily="34" charset="0"/>
              </a:rPr>
              <a:t>adalah Proses dari masalah hingga terbentuk suatu algoritma.  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 sz="2200" b="1">
                <a:latin typeface="Calibri" pitchFamily="34" charset="0"/>
              </a:rPr>
              <a:t>Tahap implementasi </a:t>
            </a:r>
            <a:r>
              <a:rPr lang="en-US" sz="2200">
                <a:latin typeface="Calibri" pitchFamily="34" charset="0"/>
              </a:rPr>
              <a:t>adalah proses penerapan algoritma hingga menghasilkan solusi.  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 sz="2200" b="1">
                <a:latin typeface="Calibri" pitchFamily="34" charset="0"/>
              </a:rPr>
              <a:t>Solusi </a:t>
            </a:r>
            <a:r>
              <a:rPr lang="en-US" sz="2200">
                <a:latin typeface="Calibri" pitchFamily="34" charset="0"/>
              </a:rPr>
              <a:t>yang dimaksud adalah suatu program yang merupakan implementasi dari algoritma yang disusun.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/>
          </p:nvPr>
        </p:nvGraphicFramePr>
        <p:xfrm>
          <a:off x="468313" y="476250"/>
          <a:ext cx="8135937" cy="4032250"/>
        </p:xfrm>
        <a:graphic>
          <a:graphicData uri="http://schemas.openxmlformats.org/presentationml/2006/ole">
            <p:oleObj spid="_x0000_s6146" name="Bitmap Image" r:id="rId3" imgW="9469172" imgH="3533333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ph/>
          </p:nvPr>
        </p:nvGraphicFramePr>
        <p:xfrm>
          <a:off x="468313" y="404813"/>
          <a:ext cx="8064500" cy="4824412"/>
        </p:xfrm>
        <a:graphic>
          <a:graphicData uri="http://schemas.openxmlformats.org/presentationml/2006/ole">
            <p:oleObj spid="_x0000_s7170" name="Bitmap Image" r:id="rId3" imgW="9523810" imgH="50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/>
          </p:nvPr>
        </p:nvGraphicFramePr>
        <p:xfrm>
          <a:off x="395288" y="404813"/>
          <a:ext cx="8208962" cy="5111750"/>
        </p:xfrm>
        <a:graphic>
          <a:graphicData uri="http://schemas.openxmlformats.org/presentationml/2006/ole">
            <p:oleObj spid="_x0000_s8194" name="Bitmap Image" r:id="rId3" imgW="9419048" imgH="50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/>
          </p:nvPr>
        </p:nvGraphicFramePr>
        <p:xfrm>
          <a:off x="395288" y="404813"/>
          <a:ext cx="8208962" cy="4895850"/>
        </p:xfrm>
        <a:graphic>
          <a:graphicData uri="http://schemas.openxmlformats.org/presentationml/2006/ole">
            <p:oleObj spid="_x0000_s9218" name="Bitmap Image" r:id="rId3" imgW="9371429" imgH="461904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468313" y="476250"/>
          <a:ext cx="8207375" cy="5257800"/>
        </p:xfrm>
        <a:graphic>
          <a:graphicData uri="http://schemas.openxmlformats.org/presentationml/2006/ole">
            <p:oleObj spid="_x0000_s10242" name="Bitmap Image" r:id="rId3" imgW="9431066" imgH="551428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ph/>
          </p:nvPr>
        </p:nvGraphicFramePr>
        <p:xfrm>
          <a:off x="468313" y="620713"/>
          <a:ext cx="7991475" cy="4103687"/>
        </p:xfrm>
        <a:graphic>
          <a:graphicData uri="http://schemas.openxmlformats.org/presentationml/2006/ole">
            <p:oleObj spid="_x0000_s11266" name="Bitmap Image" r:id="rId3" imgW="9380952" imgH="410584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b="1" smtClean="0"/>
              <a:t>SELESAI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z58FvIMZdyo/TG37FDz0kGI/AAAAAAAAADw/4J5q4LHrlPc/s320/Al-Khawarijm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14313"/>
            <a:ext cx="187166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6143625" cy="1011238"/>
          </a:xfrm>
          <a:solidFill>
            <a:srgbClr val="FFC000"/>
          </a:solidFill>
        </p:spPr>
        <p:txBody>
          <a:bodyPr/>
          <a:lstStyle/>
          <a:p>
            <a:pPr algn="l" eaLnBrk="1" hangingPunct="1"/>
            <a:r>
              <a:rPr lang="en-US" sz="3200" b="1" smtClean="0"/>
              <a:t>ALGORITMA DAN PEMROGRAMAN TERSTRUKTUR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85750" y="3000375"/>
            <a:ext cx="8229600" cy="3500438"/>
          </a:xfrm>
        </p:spPr>
        <p:txBody>
          <a:bodyPr/>
          <a:lstStyle/>
          <a:p>
            <a:pPr eaLnBrk="1" hangingPunct="1"/>
            <a:r>
              <a:rPr lang="en-US" sz="2400" smtClean="0"/>
              <a:t>Algoritma berasal dari kata </a:t>
            </a:r>
            <a:r>
              <a:rPr lang="en-US" sz="2400" i="1" smtClean="0"/>
              <a:t>algoris</a:t>
            </a:r>
            <a:r>
              <a:rPr lang="en-US" sz="2400" smtClean="0"/>
              <a:t> dan </a:t>
            </a:r>
            <a:r>
              <a:rPr lang="en-US" sz="2400" i="1" smtClean="0"/>
              <a:t>ritmis </a:t>
            </a:r>
            <a:r>
              <a:rPr lang="en-US" sz="2400" smtClean="0"/>
              <a:t>yang pertama kali diungkapkan oleh Abu Ja’far Mohammad Ibn Musa Al Khowarizmi (825M) dalam buku Al-Jabr Wa-al Muqobla.</a:t>
            </a:r>
          </a:p>
          <a:p>
            <a:pPr eaLnBrk="1" hangingPunct="1"/>
            <a:r>
              <a:rPr lang="en-US" sz="2400" b="1" smtClean="0"/>
              <a:t>Algoritma</a:t>
            </a:r>
            <a:r>
              <a:rPr lang="en-US" sz="2400" smtClean="0"/>
              <a:t> dapat didefinisikan sebagai urutan langkah-langkah logis penyelesaian masalah yang disusun secara sistematis untuk mencapai tujuan tertentu. Kata logis berarti bahwa nilai kebenarannya harus dapat ditentukan, </a:t>
            </a:r>
            <a:r>
              <a:rPr lang="en-US" sz="2400" b="1" smtClean="0"/>
              <a:t>benar </a:t>
            </a:r>
            <a:r>
              <a:rPr lang="en-US" sz="2400" smtClean="0"/>
              <a:t>atau</a:t>
            </a:r>
            <a:r>
              <a:rPr lang="en-US" sz="2400" b="1" smtClean="0"/>
              <a:t> salah</a:t>
            </a:r>
            <a:r>
              <a:rPr lang="en-US" sz="2400" smtClean="0"/>
              <a:t>. Langkah-langkah yang tidak benar dapat memberikan hasil yang salah.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28625" y="285750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Contoh : </a:t>
            </a:r>
          </a:p>
          <a:p>
            <a:endParaRPr lang="en-US" sz="2400" b="1">
              <a:latin typeface="Calibri" pitchFamily="34" charset="0"/>
            </a:endParaRPr>
          </a:p>
          <a:p>
            <a:r>
              <a:rPr lang="en-US" sz="2200">
                <a:latin typeface="Calibri" pitchFamily="34" charset="0"/>
              </a:rPr>
              <a:t>Misalkan terdapat dua buah gelas, </a:t>
            </a:r>
            <a:r>
              <a:rPr lang="en-US" sz="2200" b="1">
                <a:latin typeface="Calibri" pitchFamily="34" charset="0"/>
              </a:rPr>
              <a:t>gelas A  </a:t>
            </a:r>
            <a:r>
              <a:rPr lang="en-US" sz="2200">
                <a:latin typeface="Calibri" pitchFamily="34" charset="0"/>
              </a:rPr>
              <a:t>dan </a:t>
            </a:r>
            <a:r>
              <a:rPr lang="en-US" sz="2200" b="1">
                <a:latin typeface="Calibri" pitchFamily="34" charset="0"/>
              </a:rPr>
              <a:t>gelas B</a:t>
            </a:r>
            <a:r>
              <a:rPr lang="en-US" sz="2200">
                <a:latin typeface="Calibri" pitchFamily="34" charset="0"/>
              </a:rPr>
              <a:t>. Gelas A berisi air berwarna merah dan gelas B berisi air berwarna biru, kita ingin menukarkan isi air kedua gelas tersebut, sehingga gelas A berisi air berwarna biru dan gelas B berisi air berwarna merah.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928938"/>
            <a:ext cx="764381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14313" y="214313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Algoritma diatas tidak menghasilkan pertukaran yang benar, langkah-langkahnya tidak logis, karena yang terjadi bukan pertukaran tetapi percampuran antara air di gelas A dengan air di gelas B. Sehingga algoritma Tukar Isi Gelas diatas </a:t>
            </a:r>
            <a:r>
              <a:rPr lang="en-US" sz="2400" b="1">
                <a:latin typeface="Calibri" pitchFamily="34" charset="0"/>
              </a:rPr>
              <a:t>Salah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14313" y="15001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Dari permasalahan diatas algoritma yang benar adalah bahwa untuk menukarkan isi air pada gelas A dengan isi air pada gelas B maka dibutuhkan sebuah gelas bantuan yang dipakai untuk menampung salah satu air dalam gelas tersebut misalkan </a:t>
            </a:r>
            <a:r>
              <a:rPr lang="en-US" b="1">
                <a:latin typeface="Calibri" pitchFamily="34" charset="0"/>
              </a:rPr>
              <a:t>gelas C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857500"/>
            <a:ext cx="68564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72000"/>
            <a:ext cx="4292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549775"/>
            <a:ext cx="37861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468313" y="404813"/>
          <a:ext cx="7921625" cy="4968875"/>
        </p:xfrm>
        <a:graphic>
          <a:graphicData uri="http://schemas.openxmlformats.org/presentationml/2006/ole">
            <p:oleObj spid="_x0000_s1026" name="Bitmap Image" r:id="rId3" imgW="9495238" imgH="476190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/>
          </p:nvPr>
        </p:nvGraphicFramePr>
        <p:xfrm>
          <a:off x="468313" y="476250"/>
          <a:ext cx="8064500" cy="5329238"/>
        </p:xfrm>
        <a:graphic>
          <a:graphicData uri="http://schemas.openxmlformats.org/presentationml/2006/ole">
            <p:oleObj spid="_x0000_s2050" name="Bitmap Image" r:id="rId3" imgW="9504762" imgH="611428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/>
          </p:nvPr>
        </p:nvGraphicFramePr>
        <p:xfrm>
          <a:off x="611188" y="476250"/>
          <a:ext cx="7993062" cy="5689600"/>
        </p:xfrm>
        <a:graphic>
          <a:graphicData uri="http://schemas.openxmlformats.org/presentationml/2006/ole">
            <p:oleObj spid="_x0000_s3074" name="Bitmap Image" r:id="rId3" imgW="9476190" imgH="662079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/>
          </p:nvPr>
        </p:nvGraphicFramePr>
        <p:xfrm>
          <a:off x="468313" y="476250"/>
          <a:ext cx="8064500" cy="5545138"/>
        </p:xfrm>
        <a:graphic>
          <a:graphicData uri="http://schemas.openxmlformats.org/presentationml/2006/ole">
            <p:oleObj spid="_x0000_s4098" name="Bitmap Image" r:id="rId3" imgW="9450119" imgH="531569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468313" y="476250"/>
          <a:ext cx="7991475" cy="5400675"/>
        </p:xfrm>
        <a:graphic>
          <a:graphicData uri="http://schemas.openxmlformats.org/presentationml/2006/ole">
            <p:oleObj spid="_x0000_s5122" name="Bitmap Image" r:id="rId3" imgW="9450119" imgH="5761905" progId="Paint.Pictur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333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Bitmap Image</vt:lpstr>
      <vt:lpstr>Konsep Algoritma dan Pemrograman</vt:lpstr>
      <vt:lpstr>ALGORITMA DAN PEMROGRAMAN TERSTRUKTUR </vt:lpstr>
      <vt:lpstr>Slide 3</vt:lpstr>
      <vt:lpstr>Slide 4</vt:lpstr>
      <vt:lpstr>Slide 5</vt:lpstr>
      <vt:lpstr>Slide 6</vt:lpstr>
      <vt:lpstr>Slide 7</vt:lpstr>
      <vt:lpstr>Slide 8</vt:lpstr>
      <vt:lpstr>Slide 9</vt:lpstr>
      <vt:lpstr>Ciri algoritma yang baik</vt:lpstr>
      <vt:lpstr>Hubungan Algoritma, Masalah dan Solusi </vt:lpstr>
      <vt:lpstr>Slide 12</vt:lpstr>
      <vt:lpstr>Slide 13</vt:lpstr>
      <vt:lpstr>Slide 14</vt:lpstr>
      <vt:lpstr>Slide 15</vt:lpstr>
      <vt:lpstr>Slide 16</vt:lpstr>
      <vt:lpstr>Slide 17</vt:lpstr>
      <vt:lpstr>SELESAI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Activated User</dc:creator>
  <cp:lastModifiedBy>User</cp:lastModifiedBy>
  <cp:revision>21</cp:revision>
  <dcterms:created xsi:type="dcterms:W3CDTF">2012-10-06T14:18:07Z</dcterms:created>
  <dcterms:modified xsi:type="dcterms:W3CDTF">2021-09-26T09:31:23Z</dcterms:modified>
</cp:coreProperties>
</file>