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18" r:id="rId4"/>
    <p:sldId id="274" r:id="rId5"/>
    <p:sldId id="301" r:id="rId6"/>
    <p:sldId id="327" r:id="rId7"/>
    <p:sldId id="282" r:id="rId8"/>
    <p:sldId id="304" r:id="rId9"/>
    <p:sldId id="320" r:id="rId10"/>
    <p:sldId id="321" r:id="rId11"/>
    <p:sldId id="323" r:id="rId12"/>
    <p:sldId id="324" r:id="rId13"/>
    <p:sldId id="325" r:id="rId14"/>
    <p:sldId id="326" r:id="rId15"/>
    <p:sldId id="278" r:id="rId16"/>
    <p:sldId id="322"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91" autoAdjust="0"/>
    <p:restoredTop sz="94660"/>
  </p:normalViewPr>
  <p:slideViewPr>
    <p:cSldViewPr snapToGrid="0" showGuides="1">
      <p:cViewPr varScale="1">
        <p:scale>
          <a:sx n="66" d="100"/>
          <a:sy n="66" d="100"/>
        </p:scale>
        <p:origin x="774" y="60"/>
      </p:cViewPr>
      <p:guideLst>
        <p:guide orient="horz" pos="24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02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7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05523" y="1523993"/>
            <a:ext cx="2769493" cy="4508089"/>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5" name="Text Placeholder 9">
            <a:extLst>
              <a:ext uri="{FF2B5EF4-FFF2-40B4-BE49-F238E27FC236}">
                <a16:creationId xmlns:a16="http://schemas.microsoft.com/office/drawing/2014/main" id="{97FBA5D5-9D26-4145-9A6D-E1B8D15079D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F993DBB3-83A4-48ED-A030-276D3FA6129F}"/>
              </a:ext>
            </a:extLst>
          </p:cNvPr>
          <p:cNvGrpSpPr/>
          <p:nvPr userDrawn="1"/>
        </p:nvGrpSpPr>
        <p:grpSpPr>
          <a:xfrm>
            <a:off x="5655129" y="211061"/>
            <a:ext cx="881742" cy="137160"/>
            <a:chOff x="5215346" y="150098"/>
            <a:chExt cx="881742" cy="137160"/>
          </a:xfrm>
        </p:grpSpPr>
        <p:sp>
          <p:nvSpPr>
            <p:cNvPr id="3" name="Rectangle 2">
              <a:extLst>
                <a:ext uri="{FF2B5EF4-FFF2-40B4-BE49-F238E27FC236}">
                  <a16:creationId xmlns:a16="http://schemas.microsoft.com/office/drawing/2014/main" id="{704EBD44-378C-4ED7-A818-05C3DBEE9400}"/>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9D33B7-FAEA-4352-9EA8-17DA8710633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D3A1CC-1999-4F2B-9477-2B2D5FF6BE5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3D1F40-4DCC-4CB8-A055-86BC7F104D0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9292C63-2447-4D31-B7AA-770A911B0F6D}"/>
              </a:ext>
            </a:extLst>
          </p:cNvPr>
          <p:cNvGrpSpPr/>
          <p:nvPr userDrawn="1"/>
        </p:nvGrpSpPr>
        <p:grpSpPr>
          <a:xfrm>
            <a:off x="5655129" y="6509779"/>
            <a:ext cx="881742" cy="137160"/>
            <a:chOff x="5215346" y="150098"/>
            <a:chExt cx="881742" cy="137160"/>
          </a:xfrm>
        </p:grpSpPr>
        <p:sp>
          <p:nvSpPr>
            <p:cNvPr id="30" name="Rectangle 29">
              <a:extLst>
                <a:ext uri="{FF2B5EF4-FFF2-40B4-BE49-F238E27FC236}">
                  <a16:creationId xmlns:a16="http://schemas.microsoft.com/office/drawing/2014/main" id="{06DA6094-5954-4FAD-AF32-184A1FAD81B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7C7114-8C9E-48DD-8146-64981AFC10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1F7EC-FADE-48DE-98C8-988120E44352}"/>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18B9AF-99B8-4E36-980C-9A098120F27B}"/>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7088289"/>
      </p:ext>
    </p:extLst>
  </p:cSld>
  <p:clrMapOvr>
    <a:masterClrMapping/>
  </p:clrMapOvr>
  <p:extLst>
    <p:ext uri="{DCECCB84-F9BA-43D5-87BE-67443E8EF086}">
      <p15:sldGuideLst xmlns:p15="http://schemas.microsoft.com/office/powerpoint/2012/main">
        <p15:guide id="1" orient="horz" pos="2376"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5BBC227-AF4F-4A86-8578-E4ED64CD1957}"/>
              </a:ext>
            </a:extLst>
          </p:cNvPr>
          <p:cNvGrpSpPr/>
          <p:nvPr userDrawn="1"/>
        </p:nvGrpSpPr>
        <p:grpSpPr>
          <a:xfrm>
            <a:off x="8908663" y="1442569"/>
            <a:ext cx="2607090" cy="4865936"/>
            <a:chOff x="3501573" y="3178068"/>
            <a:chExt cx="1340594" cy="2737840"/>
          </a:xfrm>
        </p:grpSpPr>
        <p:sp>
          <p:nvSpPr>
            <p:cNvPr id="29" name="Freeform: Shape 28">
              <a:extLst>
                <a:ext uri="{FF2B5EF4-FFF2-40B4-BE49-F238E27FC236}">
                  <a16:creationId xmlns:a16="http://schemas.microsoft.com/office/drawing/2014/main" id="{F75DA36E-DC6D-4420-8B91-D6BEC1BF25A4}"/>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33EBDE-2F8C-4AD2-9A7D-001C344CA9D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014FD0E-92B3-4762-8272-5D637A10AE3D}"/>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696C806-CE75-40EE-95C9-74ECEFA302A5}"/>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3200AA0-359B-491A-BC96-83532301F9FD}"/>
                </a:ext>
              </a:extLst>
            </p:cNvPr>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0607C34-9BB1-4319-8C5C-A85A2060C081}"/>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35" name="Group 34">
              <a:extLst>
                <a:ext uri="{FF2B5EF4-FFF2-40B4-BE49-F238E27FC236}">
                  <a16:creationId xmlns:a16="http://schemas.microsoft.com/office/drawing/2014/main" id="{3A4272D2-6D45-44EC-BD11-8A4BE0307902}"/>
                </a:ext>
              </a:extLst>
            </p:cNvPr>
            <p:cNvGrpSpPr/>
            <p:nvPr/>
          </p:nvGrpSpPr>
          <p:grpSpPr>
            <a:xfrm>
              <a:off x="4092761" y="5635852"/>
              <a:ext cx="164520" cy="173080"/>
              <a:chOff x="6772303" y="6038214"/>
              <a:chExt cx="140650" cy="147968"/>
            </a:xfrm>
          </p:grpSpPr>
          <p:sp>
            <p:nvSpPr>
              <p:cNvPr id="39" name="Oval 38">
                <a:extLst>
                  <a:ext uri="{FF2B5EF4-FFF2-40B4-BE49-F238E27FC236}">
                    <a16:creationId xmlns:a16="http://schemas.microsoft.com/office/drawing/2014/main" id="{D0FA399A-BC28-4D32-A78A-FC8261C5E8D7}"/>
                  </a:ext>
                </a:extLst>
              </p:cNvPr>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326BD3C-38F7-43C5-B35E-1713A79B33FA}"/>
                  </a:ext>
                </a:extLst>
              </p:cNvPr>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Freeform: Shape 35">
              <a:extLst>
                <a:ext uri="{FF2B5EF4-FFF2-40B4-BE49-F238E27FC236}">
                  <a16:creationId xmlns:a16="http://schemas.microsoft.com/office/drawing/2014/main" id="{DF5678D1-55F9-46E9-AFA9-40C9D18F004A}"/>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37" name="Rectangle: Rounded Corners 36">
              <a:extLst>
                <a:ext uri="{FF2B5EF4-FFF2-40B4-BE49-F238E27FC236}">
                  <a16:creationId xmlns:a16="http://schemas.microsoft.com/office/drawing/2014/main" id="{FE5E5DBE-1E61-4D5D-A617-4CCA9F21FB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C2924DE-DF35-4A81-AF44-7B792090892B}"/>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5655129" y="211061"/>
            <a:ext cx="881742" cy="137160"/>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5655129" y="6509779"/>
            <a:ext cx="881742" cy="137160"/>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175736" y="2152874"/>
            <a:ext cx="2168682" cy="3501244"/>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872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0" y="0"/>
            <a:ext cx="5754757" cy="6858000"/>
          </a:xfrm>
          <a:prstGeom prst="rect">
            <a:avLst/>
          </a:prstGeom>
          <a:solidFill>
            <a:schemeClr val="bg1">
              <a:lumMod val="95000"/>
            </a:schemeClr>
          </a:solidFill>
          <a:ln w="19050">
            <a:noFill/>
          </a:ln>
        </p:spPr>
        <p:txBody>
          <a:bodyPr anchor="ct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37512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61B3885-1448-4392-B14C-921FDF071E80}"/>
              </a:ext>
            </a:extLst>
          </p:cNvPr>
          <p:cNvSpPr/>
          <p:nvPr userDrawn="1"/>
        </p:nvSpPr>
        <p:spPr>
          <a:xfrm>
            <a:off x="651165" y="618259"/>
            <a:ext cx="10889672" cy="4987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B3272A90-4CB3-400C-BC02-EE05C73C622B}"/>
              </a:ext>
            </a:extLst>
          </p:cNvPr>
          <p:cNvSpPr>
            <a:spLocks noGrp="1"/>
          </p:cNvSpPr>
          <p:nvPr>
            <p:ph type="pic" sz="quarter" idx="14" hasCustomPrompt="1"/>
          </p:nvPr>
        </p:nvSpPr>
        <p:spPr>
          <a:xfrm>
            <a:off x="1" y="2"/>
            <a:ext cx="7190531" cy="6857999"/>
          </a:xfrm>
          <a:custGeom>
            <a:avLst/>
            <a:gdLst>
              <a:gd name="connsiteX0" fmla="*/ 0 w 7190531"/>
              <a:gd name="connsiteY0" fmla="*/ 0 h 6857999"/>
              <a:gd name="connsiteX1" fmla="*/ 6164429 w 7190531"/>
              <a:gd name="connsiteY1" fmla="*/ 0 h 6857999"/>
              <a:gd name="connsiteX2" fmla="*/ 6476156 w 7190531"/>
              <a:gd name="connsiteY2" fmla="*/ 311727 h 6857999"/>
              <a:gd name="connsiteX3" fmla="*/ 6227252 w 7190531"/>
              <a:gd name="connsiteY3" fmla="*/ 617122 h 6857999"/>
              <a:gd name="connsiteX4" fmla="*/ 6164430 w 7190531"/>
              <a:gd name="connsiteY4" fmla="*/ 623455 h 6857999"/>
              <a:gd name="connsiteX5" fmla="*/ 6878804 w 7190531"/>
              <a:gd name="connsiteY5" fmla="*/ 623455 h 6857999"/>
              <a:gd name="connsiteX6" fmla="*/ 7190531 w 7190531"/>
              <a:gd name="connsiteY6" fmla="*/ 935182 h 6857999"/>
              <a:gd name="connsiteX7" fmla="*/ 6878804 w 7190531"/>
              <a:gd name="connsiteY7" fmla="*/ 1246909 h 6857999"/>
              <a:gd name="connsiteX8" fmla="*/ 6489146 w 7190531"/>
              <a:gd name="connsiteY8" fmla="*/ 1246909 h 6857999"/>
              <a:gd name="connsiteX9" fmla="*/ 6551968 w 7190531"/>
              <a:gd name="connsiteY9" fmla="*/ 1253242 h 6857999"/>
              <a:gd name="connsiteX10" fmla="*/ 6800872 w 7190531"/>
              <a:gd name="connsiteY10" fmla="*/ 1558637 h 6857999"/>
              <a:gd name="connsiteX11" fmla="*/ 6489145 w 7190531"/>
              <a:gd name="connsiteY11" fmla="*/ 1870364 h 6857999"/>
              <a:gd name="connsiteX12" fmla="*/ 5988154 w 7190531"/>
              <a:gd name="connsiteY12" fmla="*/ 1870364 h 6857999"/>
              <a:gd name="connsiteX13" fmla="*/ 6050977 w 7190531"/>
              <a:gd name="connsiteY13" fmla="*/ 1876697 h 6857999"/>
              <a:gd name="connsiteX14" fmla="*/ 6299881 w 7190531"/>
              <a:gd name="connsiteY14" fmla="*/ 2182091 h 6857999"/>
              <a:gd name="connsiteX15" fmla="*/ 5988153 w 7190531"/>
              <a:gd name="connsiteY15" fmla="*/ 2493818 h 6857999"/>
              <a:gd name="connsiteX16" fmla="*/ 6776748 w 7190531"/>
              <a:gd name="connsiteY16" fmla="*/ 2493818 h 6857999"/>
              <a:gd name="connsiteX17" fmla="*/ 7088475 w 7190531"/>
              <a:gd name="connsiteY17" fmla="*/ 2805545 h 6857999"/>
              <a:gd name="connsiteX18" fmla="*/ 6776748 w 7190531"/>
              <a:gd name="connsiteY18" fmla="*/ 3117272 h 6857999"/>
              <a:gd name="connsiteX19" fmla="*/ 4995449 w 7190531"/>
              <a:gd name="connsiteY19" fmla="*/ 3117272 h 6857999"/>
              <a:gd name="connsiteX20" fmla="*/ 5307176 w 7190531"/>
              <a:gd name="connsiteY20" fmla="*/ 3428999 h 6857999"/>
              <a:gd name="connsiteX21" fmla="*/ 4995449 w 7190531"/>
              <a:gd name="connsiteY21" fmla="*/ 3740726 h 6857999"/>
              <a:gd name="connsiteX22" fmla="*/ 5997428 w 7190531"/>
              <a:gd name="connsiteY22" fmla="*/ 3740726 h 6857999"/>
              <a:gd name="connsiteX23" fmla="*/ 6309155 w 7190531"/>
              <a:gd name="connsiteY23" fmla="*/ 4052454 h 6857999"/>
              <a:gd name="connsiteX24" fmla="*/ 5997428 w 7190531"/>
              <a:gd name="connsiteY24" fmla="*/ 4364181 h 6857999"/>
              <a:gd name="connsiteX25" fmla="*/ 6405641 w 7190531"/>
              <a:gd name="connsiteY25" fmla="*/ 4364181 h 6857999"/>
              <a:gd name="connsiteX26" fmla="*/ 6717369 w 7190531"/>
              <a:gd name="connsiteY26" fmla="*/ 4675908 h 6857999"/>
              <a:gd name="connsiteX27" fmla="*/ 6405641 w 7190531"/>
              <a:gd name="connsiteY27" fmla="*/ 4987636 h 6857999"/>
              <a:gd name="connsiteX28" fmla="*/ 5719098 w 7190531"/>
              <a:gd name="connsiteY28" fmla="*/ 4987636 h 6857999"/>
              <a:gd name="connsiteX29" fmla="*/ 6030826 w 7190531"/>
              <a:gd name="connsiteY29" fmla="*/ 5299363 h 6857999"/>
              <a:gd name="connsiteX30" fmla="*/ 5719098 w 7190531"/>
              <a:gd name="connsiteY30" fmla="*/ 5611090 h 6857999"/>
              <a:gd name="connsiteX31" fmla="*/ 4939779 w 7190531"/>
              <a:gd name="connsiteY31" fmla="*/ 5611090 h 6857999"/>
              <a:gd name="connsiteX32" fmla="*/ 5251506 w 7190531"/>
              <a:gd name="connsiteY32" fmla="*/ 5922817 h 6857999"/>
              <a:gd name="connsiteX33" fmla="*/ 4939779 w 7190531"/>
              <a:gd name="connsiteY33" fmla="*/ 6234545 h 6857999"/>
              <a:gd name="connsiteX34" fmla="*/ 5988147 w 7190531"/>
              <a:gd name="connsiteY34" fmla="*/ 6234545 h 6857999"/>
              <a:gd name="connsiteX35" fmla="*/ 6299874 w 7190531"/>
              <a:gd name="connsiteY35" fmla="*/ 6546272 h 6857999"/>
              <a:gd name="connsiteX36" fmla="*/ 5988147 w 7190531"/>
              <a:gd name="connsiteY36" fmla="*/ 6857999 h 6857999"/>
              <a:gd name="connsiteX37" fmla="*/ 0 w 7190531"/>
              <a:gd name="connsiteY3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190531" h="6857999">
                <a:moveTo>
                  <a:pt x="0" y="0"/>
                </a:moveTo>
                <a:lnTo>
                  <a:pt x="6164429" y="0"/>
                </a:lnTo>
                <a:cubicBezTo>
                  <a:pt x="6336591" y="0"/>
                  <a:pt x="6476156" y="139565"/>
                  <a:pt x="6476156" y="311727"/>
                </a:cubicBezTo>
                <a:cubicBezTo>
                  <a:pt x="6476156" y="462369"/>
                  <a:pt x="6369301" y="588054"/>
                  <a:pt x="6227252" y="617122"/>
                </a:cubicBezTo>
                <a:lnTo>
                  <a:pt x="6164430" y="623455"/>
                </a:lnTo>
                <a:lnTo>
                  <a:pt x="6878804" y="623455"/>
                </a:lnTo>
                <a:cubicBezTo>
                  <a:pt x="7050966" y="623455"/>
                  <a:pt x="7190531" y="763020"/>
                  <a:pt x="7190531" y="935182"/>
                </a:cubicBezTo>
                <a:cubicBezTo>
                  <a:pt x="7190531" y="1107344"/>
                  <a:pt x="7050966" y="1246909"/>
                  <a:pt x="6878804" y="1246909"/>
                </a:cubicBezTo>
                <a:lnTo>
                  <a:pt x="6489146" y="1246909"/>
                </a:lnTo>
                <a:lnTo>
                  <a:pt x="6551968" y="1253242"/>
                </a:lnTo>
                <a:cubicBezTo>
                  <a:pt x="6694017" y="1282309"/>
                  <a:pt x="6800872" y="1407995"/>
                  <a:pt x="6800872" y="1558637"/>
                </a:cubicBezTo>
                <a:cubicBezTo>
                  <a:pt x="6800872" y="1730799"/>
                  <a:pt x="6661307" y="1870364"/>
                  <a:pt x="6489145" y="1870364"/>
                </a:cubicBezTo>
                <a:lnTo>
                  <a:pt x="5988154" y="1870364"/>
                </a:lnTo>
                <a:lnTo>
                  <a:pt x="6050977" y="1876697"/>
                </a:lnTo>
                <a:cubicBezTo>
                  <a:pt x="6193026" y="1905764"/>
                  <a:pt x="6299881" y="2031449"/>
                  <a:pt x="6299881" y="2182091"/>
                </a:cubicBezTo>
                <a:cubicBezTo>
                  <a:pt x="6299881" y="2354253"/>
                  <a:pt x="6160315" y="2493818"/>
                  <a:pt x="5988153" y="2493818"/>
                </a:cubicBezTo>
                <a:lnTo>
                  <a:pt x="6776748" y="2493818"/>
                </a:lnTo>
                <a:cubicBezTo>
                  <a:pt x="6948910" y="2493818"/>
                  <a:pt x="7088475" y="2633383"/>
                  <a:pt x="7088475" y="2805545"/>
                </a:cubicBezTo>
                <a:cubicBezTo>
                  <a:pt x="7088475" y="2977707"/>
                  <a:pt x="6948910" y="3117272"/>
                  <a:pt x="6776748" y="3117272"/>
                </a:cubicBezTo>
                <a:lnTo>
                  <a:pt x="4995449" y="3117272"/>
                </a:lnTo>
                <a:cubicBezTo>
                  <a:pt x="5167611" y="3117272"/>
                  <a:pt x="5307176" y="3256837"/>
                  <a:pt x="5307176" y="3428999"/>
                </a:cubicBezTo>
                <a:cubicBezTo>
                  <a:pt x="5307176" y="3601161"/>
                  <a:pt x="5167611" y="3740726"/>
                  <a:pt x="4995449" y="3740726"/>
                </a:cubicBezTo>
                <a:lnTo>
                  <a:pt x="5997428" y="3740726"/>
                </a:lnTo>
                <a:cubicBezTo>
                  <a:pt x="6169590" y="3740726"/>
                  <a:pt x="6309155" y="3880292"/>
                  <a:pt x="6309155" y="4052454"/>
                </a:cubicBezTo>
                <a:cubicBezTo>
                  <a:pt x="6309155" y="4224616"/>
                  <a:pt x="6169590" y="4364181"/>
                  <a:pt x="5997428" y="4364181"/>
                </a:cubicBezTo>
                <a:lnTo>
                  <a:pt x="6405641" y="4364181"/>
                </a:lnTo>
                <a:cubicBezTo>
                  <a:pt x="6577803" y="4364181"/>
                  <a:pt x="6717369" y="4503746"/>
                  <a:pt x="6717369" y="4675908"/>
                </a:cubicBezTo>
                <a:cubicBezTo>
                  <a:pt x="6717369" y="4848070"/>
                  <a:pt x="6577803" y="4987636"/>
                  <a:pt x="6405641" y="4987636"/>
                </a:cubicBezTo>
                <a:lnTo>
                  <a:pt x="5719098" y="4987636"/>
                </a:lnTo>
                <a:cubicBezTo>
                  <a:pt x="5891260" y="4987636"/>
                  <a:pt x="6030826" y="5127201"/>
                  <a:pt x="6030826" y="5299363"/>
                </a:cubicBezTo>
                <a:cubicBezTo>
                  <a:pt x="6030826" y="5471525"/>
                  <a:pt x="5891260" y="5611090"/>
                  <a:pt x="5719098" y="5611090"/>
                </a:cubicBezTo>
                <a:lnTo>
                  <a:pt x="4939779" y="5611090"/>
                </a:lnTo>
                <a:cubicBezTo>
                  <a:pt x="5111941" y="5611090"/>
                  <a:pt x="5251506" y="5750655"/>
                  <a:pt x="5251506" y="5922817"/>
                </a:cubicBezTo>
                <a:cubicBezTo>
                  <a:pt x="5251506" y="6094979"/>
                  <a:pt x="5111941" y="6234545"/>
                  <a:pt x="4939779" y="6234545"/>
                </a:cubicBezTo>
                <a:lnTo>
                  <a:pt x="5988147" y="6234545"/>
                </a:lnTo>
                <a:cubicBezTo>
                  <a:pt x="6160309" y="6234545"/>
                  <a:pt x="6299874" y="6374110"/>
                  <a:pt x="6299874" y="6546272"/>
                </a:cubicBezTo>
                <a:cubicBezTo>
                  <a:pt x="6299874" y="6718434"/>
                  <a:pt x="6160309" y="6857999"/>
                  <a:pt x="5988147" y="6857999"/>
                </a:cubicBezTo>
                <a:lnTo>
                  <a:pt x="0" y="6857999"/>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22646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8381999" y="1531249"/>
            <a:ext cx="3200400" cy="4572000"/>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5655129" y="211061"/>
            <a:ext cx="881742" cy="137160"/>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5655129" y="6509779"/>
            <a:ext cx="881742" cy="137160"/>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FE4681DE-5BAF-4822-8702-F6863C3B7855}"/>
              </a:ext>
            </a:extLst>
          </p:cNvPr>
          <p:cNvSpPr/>
          <p:nvPr userDrawn="1"/>
        </p:nvSpPr>
        <p:spPr>
          <a:xfrm>
            <a:off x="4694736" y="1531249"/>
            <a:ext cx="32004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65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504825" y="1332216"/>
            <a:ext cx="11182350" cy="3573159"/>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5655129" y="211061"/>
            <a:ext cx="881742" cy="137160"/>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5655129" y="6509779"/>
            <a:ext cx="881742" cy="137160"/>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6175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96C2180-A0A3-439D-A7BE-7DF7EC20BE4D}"/>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77A0BEDF-FF07-48FC-938B-4E1D5246EEC3}"/>
              </a:ext>
            </a:extLst>
          </p:cNvPr>
          <p:cNvGrpSpPr/>
          <p:nvPr userDrawn="1"/>
        </p:nvGrpSpPr>
        <p:grpSpPr>
          <a:xfrm>
            <a:off x="5655129" y="211061"/>
            <a:ext cx="881742" cy="137160"/>
            <a:chOff x="5215346" y="150098"/>
            <a:chExt cx="881742" cy="137160"/>
          </a:xfrm>
        </p:grpSpPr>
        <p:sp>
          <p:nvSpPr>
            <p:cNvPr id="5" name="Rectangle 4">
              <a:extLst>
                <a:ext uri="{FF2B5EF4-FFF2-40B4-BE49-F238E27FC236}">
                  <a16:creationId xmlns:a16="http://schemas.microsoft.com/office/drawing/2014/main" id="{1DFB6824-E3BB-4844-B9D8-0AD7FC599818}"/>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4CB2B7-7190-4933-BC14-4098CBB084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A7CA79-6371-4421-B743-5C9A4E61CF1E}"/>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0174F3-7B89-4BF0-963D-C2D507FE4C8A}"/>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590BFE3-3161-4AF5-8145-B91610252E0C}"/>
              </a:ext>
            </a:extLst>
          </p:cNvPr>
          <p:cNvGrpSpPr/>
          <p:nvPr userDrawn="1"/>
        </p:nvGrpSpPr>
        <p:grpSpPr>
          <a:xfrm>
            <a:off x="5655129" y="6509779"/>
            <a:ext cx="881742" cy="137160"/>
            <a:chOff x="5215346" y="150098"/>
            <a:chExt cx="881742" cy="137160"/>
          </a:xfrm>
        </p:grpSpPr>
        <p:sp>
          <p:nvSpPr>
            <p:cNvPr id="10" name="Rectangle 9">
              <a:extLst>
                <a:ext uri="{FF2B5EF4-FFF2-40B4-BE49-F238E27FC236}">
                  <a16:creationId xmlns:a16="http://schemas.microsoft.com/office/drawing/2014/main" id="{D2BB593F-C860-4130-8008-FAED8E927A74}"/>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BBF7F4-0D96-4085-8274-0DD80BB0E140}"/>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8DA952-2EC3-4F14-A106-5346AA3196A3}"/>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123D6F-D506-480A-85BF-02E32B787F77}"/>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150EDDC6-EAE8-47F8-99EA-830DDBDA081B}"/>
              </a:ext>
            </a:extLst>
          </p:cNvPr>
          <p:cNvSpPr>
            <a:spLocks noGrp="1"/>
          </p:cNvSpPr>
          <p:nvPr>
            <p:ph type="body" sz="quarter" idx="10" hasCustomPrompt="1"/>
          </p:nvPr>
        </p:nvSpPr>
        <p:spPr>
          <a:xfrm>
            <a:off x="323529" y="40047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61A8B2CB-ECBC-45C7-B5F2-8FAF569891F2}"/>
              </a:ext>
            </a:extLst>
          </p:cNvPr>
          <p:cNvGrpSpPr/>
          <p:nvPr userDrawn="1"/>
        </p:nvGrpSpPr>
        <p:grpSpPr>
          <a:xfrm>
            <a:off x="5655129" y="211061"/>
            <a:ext cx="881742" cy="137160"/>
            <a:chOff x="5215346" y="150098"/>
            <a:chExt cx="881742" cy="137160"/>
          </a:xfrm>
        </p:grpSpPr>
        <p:sp>
          <p:nvSpPr>
            <p:cNvPr id="5" name="Rectangle 4">
              <a:extLst>
                <a:ext uri="{FF2B5EF4-FFF2-40B4-BE49-F238E27FC236}">
                  <a16:creationId xmlns:a16="http://schemas.microsoft.com/office/drawing/2014/main" id="{B8980589-E603-4F36-BDDB-87099F2F4A8E}"/>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82518-4BE1-4964-8186-30C1EDFB20C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2DD2AD-F0D8-4638-AF3F-93DE47FCBC2D}"/>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B676EE-2A24-469D-851F-9123B94D32D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93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2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05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051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70" r:id="rId4"/>
    <p:sldLayoutId id="2147483671" r:id="rId5"/>
    <p:sldLayoutId id="2147483672" r:id="rId6"/>
    <p:sldLayoutId id="2147483673" r:id="rId7"/>
    <p:sldLayoutId id="2147483674" r:id="rId8"/>
    <p:sldLayoutId id="2147483675" r:id="rId9"/>
    <p:sldLayoutId id="2147483676" r:id="rId10"/>
    <p:sldLayoutId id="2147483665" r:id="rId11"/>
    <p:sldLayoutId id="2147483669" r:id="rId12"/>
    <p:sldLayoutId id="2147483677" r:id="rId13"/>
    <p:sldLayoutId id="2147483679" r:id="rId14"/>
    <p:sldLayoutId id="2147483680" r:id="rId15"/>
    <p:sldLayoutId id="214748368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47AD865-09C0-465C-920B-8B5CBD771BA4}"/>
              </a:ext>
            </a:extLst>
          </p:cNvPr>
          <p:cNvSpPr/>
          <p:nvPr/>
        </p:nvSpPr>
        <p:spPr>
          <a:xfrm>
            <a:off x="261256" y="3516691"/>
            <a:ext cx="11602257" cy="955870"/>
          </a:xfrm>
          <a:custGeom>
            <a:avLst/>
            <a:gdLst>
              <a:gd name="connsiteX0" fmla="*/ 0 w 8665700"/>
              <a:gd name="connsiteY0" fmla="*/ 477934 h 955870"/>
              <a:gd name="connsiteX1" fmla="*/ 0 w 8665700"/>
              <a:gd name="connsiteY1" fmla="*/ 477935 h 955870"/>
              <a:gd name="connsiteX2" fmla="*/ 0 w 8665700"/>
              <a:gd name="connsiteY2" fmla="*/ 477935 h 955870"/>
              <a:gd name="connsiteX3" fmla="*/ 484260 w 8665700"/>
              <a:gd name="connsiteY3" fmla="*/ 146075 h 955870"/>
              <a:gd name="connsiteX4" fmla="*/ 152401 w 8665700"/>
              <a:gd name="connsiteY4" fmla="*/ 477934 h 955870"/>
              <a:gd name="connsiteX5" fmla="*/ 484260 w 8665700"/>
              <a:gd name="connsiteY5" fmla="*/ 809793 h 955870"/>
              <a:gd name="connsiteX6" fmla="*/ 7417942 w 8665700"/>
              <a:gd name="connsiteY6" fmla="*/ 809793 h 955870"/>
              <a:gd name="connsiteX7" fmla="*/ 7749801 w 8665700"/>
              <a:gd name="connsiteY7" fmla="*/ 477934 h 955870"/>
              <a:gd name="connsiteX8" fmla="*/ 7417942 w 8665700"/>
              <a:gd name="connsiteY8" fmla="*/ 146075 h 955870"/>
              <a:gd name="connsiteX9" fmla="*/ 477935 w 8665700"/>
              <a:gd name="connsiteY9" fmla="*/ 0 h 955870"/>
              <a:gd name="connsiteX10" fmla="*/ 8187765 w 8665700"/>
              <a:gd name="connsiteY10" fmla="*/ 0 h 955870"/>
              <a:gd name="connsiteX11" fmla="*/ 8665700 w 8665700"/>
              <a:gd name="connsiteY11" fmla="*/ 477935 h 955870"/>
              <a:gd name="connsiteX12" fmla="*/ 8665699 w 8665700"/>
              <a:gd name="connsiteY12" fmla="*/ 477935 h 955870"/>
              <a:gd name="connsiteX13" fmla="*/ 8187764 w 8665700"/>
              <a:gd name="connsiteY13" fmla="*/ 955870 h 955870"/>
              <a:gd name="connsiteX14" fmla="*/ 477935 w 8665700"/>
              <a:gd name="connsiteY14" fmla="*/ 955869 h 955870"/>
              <a:gd name="connsiteX15" fmla="*/ 9710 w 8665700"/>
              <a:gd name="connsiteY15" fmla="*/ 574255 h 955870"/>
              <a:gd name="connsiteX16" fmla="*/ 0 w 8665700"/>
              <a:gd name="connsiteY16" fmla="*/ 477935 h 955870"/>
              <a:gd name="connsiteX17" fmla="*/ 9710 w 8665700"/>
              <a:gd name="connsiteY17" fmla="*/ 381615 h 955870"/>
              <a:gd name="connsiteX18" fmla="*/ 477935 w 8665700"/>
              <a:gd name="connsiteY18" fmla="*/ 0 h 95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65700" h="955870">
                <a:moveTo>
                  <a:pt x="0" y="477934"/>
                </a:moveTo>
                <a:lnTo>
                  <a:pt x="0" y="477935"/>
                </a:lnTo>
                <a:lnTo>
                  <a:pt x="0" y="477935"/>
                </a:lnTo>
                <a:close/>
                <a:moveTo>
                  <a:pt x="484260" y="146075"/>
                </a:moveTo>
                <a:cubicBezTo>
                  <a:pt x="300979" y="146075"/>
                  <a:pt x="152401" y="294653"/>
                  <a:pt x="152401" y="477934"/>
                </a:cubicBezTo>
                <a:cubicBezTo>
                  <a:pt x="152401" y="661215"/>
                  <a:pt x="300979" y="809793"/>
                  <a:pt x="484260" y="809793"/>
                </a:cubicBezTo>
                <a:lnTo>
                  <a:pt x="7417942" y="809793"/>
                </a:lnTo>
                <a:cubicBezTo>
                  <a:pt x="7601223" y="809793"/>
                  <a:pt x="7749801" y="661215"/>
                  <a:pt x="7749801" y="477934"/>
                </a:cubicBezTo>
                <a:cubicBezTo>
                  <a:pt x="7749801" y="294653"/>
                  <a:pt x="7601223" y="146075"/>
                  <a:pt x="7417942" y="146075"/>
                </a:cubicBezTo>
                <a:close/>
                <a:moveTo>
                  <a:pt x="477935" y="0"/>
                </a:moveTo>
                <a:lnTo>
                  <a:pt x="8187765" y="0"/>
                </a:lnTo>
                <a:cubicBezTo>
                  <a:pt x="8451721" y="0"/>
                  <a:pt x="8665700" y="213979"/>
                  <a:pt x="8665700" y="477935"/>
                </a:cubicBezTo>
                <a:lnTo>
                  <a:pt x="8665699" y="477935"/>
                </a:lnTo>
                <a:cubicBezTo>
                  <a:pt x="8665699" y="741891"/>
                  <a:pt x="8451720" y="955870"/>
                  <a:pt x="8187764" y="955870"/>
                </a:cubicBezTo>
                <a:lnTo>
                  <a:pt x="477935" y="955869"/>
                </a:lnTo>
                <a:cubicBezTo>
                  <a:pt x="246974" y="955869"/>
                  <a:pt x="54276" y="792041"/>
                  <a:pt x="9710" y="574255"/>
                </a:cubicBezTo>
                <a:lnTo>
                  <a:pt x="0" y="477935"/>
                </a:lnTo>
                <a:lnTo>
                  <a:pt x="9710" y="381615"/>
                </a:lnTo>
                <a:cubicBezTo>
                  <a:pt x="54276" y="163828"/>
                  <a:pt x="246974" y="0"/>
                  <a:pt x="477935" y="0"/>
                </a:cubicBezTo>
                <a:close/>
              </a:path>
            </a:pathLst>
          </a:custGeom>
          <a:gradFill flip="none" rotWithShape="1">
            <a:gsLst>
              <a:gs pos="0">
                <a:schemeClr val="tx1">
                  <a:alpha val="10000"/>
                </a:schemeClr>
              </a:gs>
              <a:gs pos="44000">
                <a:schemeClr val="accent1">
                  <a:alpha val="40000"/>
                </a:schemeClr>
              </a:gs>
              <a:gs pos="100000">
                <a:schemeClr val="accent1">
                  <a:alpha val="40000"/>
                </a:schemeClr>
              </a:gs>
            </a:gsLst>
            <a:lin ang="10800000" scaled="1"/>
            <a:tileRect/>
          </a:gradFill>
          <a:ln w="6350">
            <a:solidFill>
              <a:schemeClr val="bg1"/>
            </a:solidFill>
          </a:ln>
          <a:effectLst>
            <a:outerShdw blurRad="50800" dist="25400" dir="10800000" algn="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7">
            <a:extLst>
              <a:ext uri="{FF2B5EF4-FFF2-40B4-BE49-F238E27FC236}">
                <a16:creationId xmlns:a16="http://schemas.microsoft.com/office/drawing/2014/main" id="{0DCE396B-56CD-45D7-98D7-106617701172}"/>
              </a:ext>
            </a:extLst>
          </p:cNvPr>
          <p:cNvSpPr/>
          <p:nvPr/>
        </p:nvSpPr>
        <p:spPr>
          <a:xfrm rot="2700000">
            <a:off x="10010440" y="3777542"/>
            <a:ext cx="283417" cy="63139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AAAAAD01-9F91-4973-BE0D-123A9592116C}"/>
              </a:ext>
            </a:extLst>
          </p:cNvPr>
          <p:cNvSpPr txBox="1"/>
          <p:nvPr/>
        </p:nvSpPr>
        <p:spPr>
          <a:xfrm>
            <a:off x="650728" y="3794571"/>
            <a:ext cx="9378732" cy="400110"/>
          </a:xfrm>
          <a:prstGeom prst="rect">
            <a:avLst/>
          </a:prstGeom>
          <a:noFill/>
        </p:spPr>
        <p:txBody>
          <a:bodyPr wrap="square" rtlCol="0" anchor="ctr">
            <a:spAutoFit/>
          </a:bodyPr>
          <a:lstStyle/>
          <a:p>
            <a:pPr algn="ctr"/>
            <a:r>
              <a:rPr lang="en-US" altLang="ko-KR" sz="2000" spc="600" dirty="0">
                <a:solidFill>
                  <a:schemeClr val="bg1"/>
                </a:solidFill>
                <a:cs typeface="Arial" pitchFamily="34" charset="0"/>
              </a:rPr>
              <a:t>https://journal.uad.ac.id/index.php/TELKOMNIKA</a:t>
            </a:r>
            <a:endParaRPr lang="ko-KR" altLang="en-US" sz="2000" spc="600" dirty="0">
              <a:solidFill>
                <a:schemeClr val="bg1"/>
              </a:solidFill>
              <a:cs typeface="Arial" pitchFamily="34" charset="0"/>
            </a:endParaRPr>
          </a:p>
        </p:txBody>
      </p:sp>
      <p:grpSp>
        <p:nvGrpSpPr>
          <p:cNvPr id="5" name="Group 4">
            <a:extLst>
              <a:ext uri="{FF2B5EF4-FFF2-40B4-BE49-F238E27FC236}">
                <a16:creationId xmlns:a16="http://schemas.microsoft.com/office/drawing/2014/main" id="{65CF8CEE-06A3-4C1E-8B47-52B4AAD2D887}"/>
              </a:ext>
            </a:extLst>
          </p:cNvPr>
          <p:cNvGrpSpPr/>
          <p:nvPr/>
        </p:nvGrpSpPr>
        <p:grpSpPr>
          <a:xfrm>
            <a:off x="650728" y="6129667"/>
            <a:ext cx="1344052" cy="329960"/>
            <a:chOff x="864753" y="5755727"/>
            <a:chExt cx="1544830" cy="413563"/>
          </a:xfrm>
        </p:grpSpPr>
        <p:sp>
          <p:nvSpPr>
            <p:cNvPr id="6" name="Rounded Rectangle 7">
              <a:extLst>
                <a:ext uri="{FF2B5EF4-FFF2-40B4-BE49-F238E27FC236}">
                  <a16:creationId xmlns:a16="http://schemas.microsoft.com/office/drawing/2014/main" id="{F18B0921-02BA-4E59-AB9E-0579374867ED}"/>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Freeform: Shape 6">
              <a:extLst>
                <a:ext uri="{FF2B5EF4-FFF2-40B4-BE49-F238E27FC236}">
                  <a16:creationId xmlns:a16="http://schemas.microsoft.com/office/drawing/2014/main" id="{F0756C00-90D9-471A-9DB3-B188B4DBF911}"/>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C112D4B-999B-4630-97C0-B6BE17D97C94}"/>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36044F0D-BBA8-4206-9D02-612E348F78ED}"/>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429854C-9C90-4889-966E-8089629F4E59}"/>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8D44DE-A400-4830-9C22-7F3DAAA1EB45}"/>
                </a:ext>
              </a:extLst>
            </p:cNvPr>
            <p:cNvSpPr/>
            <p:nvPr/>
          </p:nvSpPr>
          <p:spPr>
            <a:xfrm>
              <a:off x="2040717" y="6029473"/>
              <a:ext cx="164499" cy="50365"/>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12" name="TextBox 11">
            <a:hlinkClick r:id="rId2"/>
            <a:extLst>
              <a:ext uri="{FF2B5EF4-FFF2-40B4-BE49-F238E27FC236}">
                <a16:creationId xmlns:a16="http://schemas.microsoft.com/office/drawing/2014/main" id="{6A256712-DA33-403D-B8C2-77860E1CFEBE}"/>
              </a:ext>
            </a:extLst>
          </p:cNvPr>
          <p:cNvSpPr txBox="1"/>
          <p:nvPr/>
        </p:nvSpPr>
        <p:spPr>
          <a:xfrm>
            <a:off x="536428" y="6480893"/>
            <a:ext cx="11602257" cy="246221"/>
          </a:xfrm>
          <a:prstGeom prst="rect">
            <a:avLst/>
          </a:prstGeom>
          <a:noFill/>
        </p:spPr>
        <p:txBody>
          <a:bodyPr wrap="square" rtlCol="0">
            <a:spAutoFit/>
          </a:bodyPr>
          <a:lstStyle/>
          <a:p>
            <a:r>
              <a:rPr lang="en-US" altLang="ko-KR"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13" name="TextBox 12">
            <a:extLst>
              <a:ext uri="{FF2B5EF4-FFF2-40B4-BE49-F238E27FC236}">
                <a16:creationId xmlns:a16="http://schemas.microsoft.com/office/drawing/2014/main" id="{A7547E4F-5C76-4D91-B003-02F9BB5160BF}"/>
              </a:ext>
            </a:extLst>
          </p:cNvPr>
          <p:cNvSpPr txBox="1"/>
          <p:nvPr/>
        </p:nvSpPr>
        <p:spPr>
          <a:xfrm>
            <a:off x="589594" y="308184"/>
            <a:ext cx="6842564" cy="1754326"/>
          </a:xfrm>
          <a:prstGeom prst="rect">
            <a:avLst/>
          </a:prstGeom>
          <a:noFill/>
        </p:spPr>
        <p:txBody>
          <a:bodyPr wrap="square" rtlCol="0" anchor="ctr">
            <a:spAutoFit/>
          </a:bodyPr>
          <a:lstStyle/>
          <a:p>
            <a:r>
              <a:rPr lang="en-US" altLang="ko-KR" sz="5400" dirty="0" err="1">
                <a:solidFill>
                  <a:schemeClr val="bg1"/>
                </a:solidFill>
                <a:cs typeface="Arial" pitchFamily="34" charset="0"/>
              </a:rPr>
              <a:t>Statiscal</a:t>
            </a:r>
            <a:r>
              <a:rPr lang="en-US" altLang="ko-KR" sz="5400" dirty="0">
                <a:solidFill>
                  <a:schemeClr val="bg1"/>
                </a:solidFill>
                <a:cs typeface="Arial" pitchFamily="34" charset="0"/>
              </a:rPr>
              <a:t> and Data Analysis</a:t>
            </a:r>
            <a:endParaRPr lang="ko-KR" altLang="en-US" sz="5400" dirty="0">
              <a:solidFill>
                <a:schemeClr val="bg1"/>
              </a:solidFill>
              <a:cs typeface="Arial" pitchFamily="34" charset="0"/>
            </a:endParaRPr>
          </a:p>
        </p:txBody>
      </p:sp>
      <p:sp>
        <p:nvSpPr>
          <p:cNvPr id="14" name="TextBox 13">
            <a:extLst>
              <a:ext uri="{FF2B5EF4-FFF2-40B4-BE49-F238E27FC236}">
                <a16:creationId xmlns:a16="http://schemas.microsoft.com/office/drawing/2014/main" id="{AE67C9A1-DB1E-47F5-8D37-AF167391C79D}"/>
              </a:ext>
            </a:extLst>
          </p:cNvPr>
          <p:cNvSpPr txBox="1"/>
          <p:nvPr/>
        </p:nvSpPr>
        <p:spPr>
          <a:xfrm>
            <a:off x="650728" y="2294854"/>
            <a:ext cx="6842481" cy="523220"/>
          </a:xfrm>
          <a:prstGeom prst="rect">
            <a:avLst/>
          </a:prstGeom>
          <a:noFill/>
        </p:spPr>
        <p:txBody>
          <a:bodyPr wrap="square" rtlCol="0" anchor="ctr">
            <a:spAutoFit/>
          </a:bodyPr>
          <a:lstStyle/>
          <a:p>
            <a:r>
              <a:rPr lang="en-US" altLang="ko-KR" sz="2800" dirty="0">
                <a:solidFill>
                  <a:schemeClr val="bg1"/>
                </a:solidFill>
                <a:cs typeface="Arial" pitchFamily="34" charset="0"/>
              </a:rPr>
              <a:t>M Fajri</a:t>
            </a:r>
            <a:endParaRPr lang="ko-KR" altLang="en-US" sz="2800" dirty="0">
              <a:solidFill>
                <a:schemeClr val="bg1"/>
              </a:solidFill>
              <a:cs typeface="Arial" pitchFamily="34" charset="0"/>
            </a:endParaRPr>
          </a:p>
        </p:txBody>
      </p:sp>
      <p:pic>
        <p:nvPicPr>
          <p:cNvPr id="16" name="Picture 15">
            <a:extLst>
              <a:ext uri="{FF2B5EF4-FFF2-40B4-BE49-F238E27FC236}">
                <a16:creationId xmlns:a16="http://schemas.microsoft.com/office/drawing/2014/main" id="{0DCFAE94-2E00-0E70-79AF-ACA16BAAA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350" y="54313"/>
            <a:ext cx="3038899" cy="3210373"/>
          </a:xfrm>
          <a:prstGeom prst="rect">
            <a:avLst/>
          </a:prstGeom>
        </p:spPr>
      </p:pic>
    </p:spTree>
    <p:extLst>
      <p:ext uri="{BB962C8B-B14F-4D97-AF65-F5344CB8AC3E}">
        <p14:creationId xmlns:p14="http://schemas.microsoft.com/office/powerpoint/2010/main" val="407869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Pembahasan</a:t>
            </a:r>
          </a:p>
        </p:txBody>
      </p:sp>
      <p:sp>
        <p:nvSpPr>
          <p:cNvPr id="4" name="Rectangle 3">
            <a:extLst>
              <a:ext uri="{FF2B5EF4-FFF2-40B4-BE49-F238E27FC236}">
                <a16:creationId xmlns:a16="http://schemas.microsoft.com/office/drawing/2014/main" id="{6E8AF542-0121-424F-97E4-AAD24F3E5716}"/>
              </a:ext>
            </a:extLst>
          </p:cNvPr>
          <p:cNvSpPr/>
          <p:nvPr/>
        </p:nvSpPr>
        <p:spPr>
          <a:xfrm>
            <a:off x="1156089" y="2055763"/>
            <a:ext cx="2075288"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400" dirty="0"/>
              <a:t>Metrik kinerja </a:t>
            </a:r>
            <a:endParaRPr lang="ko-KR" altLang="en-US" sz="1400" b="1" dirty="0">
              <a:solidFill>
                <a:schemeClr val="bg1"/>
              </a:solidFill>
              <a:cs typeface="Arial" pitchFamily="34" charset="0"/>
            </a:endParaRPr>
          </a:p>
        </p:txBody>
      </p:sp>
      <p:pic>
        <p:nvPicPr>
          <p:cNvPr id="5" name="Picture 4">
            <a:extLst>
              <a:ext uri="{FF2B5EF4-FFF2-40B4-BE49-F238E27FC236}">
                <a16:creationId xmlns:a16="http://schemas.microsoft.com/office/drawing/2014/main" id="{B1A48212-56F8-1F76-1735-4DD58BBD28D6}"/>
              </a:ext>
            </a:extLst>
          </p:cNvPr>
          <p:cNvPicPr>
            <a:picLocks noChangeAspect="1"/>
          </p:cNvPicPr>
          <p:nvPr/>
        </p:nvPicPr>
        <p:blipFill rotWithShape="1">
          <a:blip r:embed="rId2"/>
          <a:srcRect l="31666" t="27926" r="19762" b="8763"/>
          <a:stretch/>
        </p:blipFill>
        <p:spPr>
          <a:xfrm>
            <a:off x="3773714" y="1378857"/>
            <a:ext cx="5921829" cy="4339771"/>
          </a:xfrm>
          <a:prstGeom prst="rect">
            <a:avLst/>
          </a:prstGeom>
        </p:spPr>
      </p:pic>
    </p:spTree>
    <p:extLst>
      <p:ext uri="{BB962C8B-B14F-4D97-AF65-F5344CB8AC3E}">
        <p14:creationId xmlns:p14="http://schemas.microsoft.com/office/powerpoint/2010/main" val="250732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Pembahasan</a:t>
            </a:r>
          </a:p>
        </p:txBody>
      </p:sp>
      <p:sp>
        <p:nvSpPr>
          <p:cNvPr id="4" name="Rectangle 3">
            <a:extLst>
              <a:ext uri="{FF2B5EF4-FFF2-40B4-BE49-F238E27FC236}">
                <a16:creationId xmlns:a16="http://schemas.microsoft.com/office/drawing/2014/main" id="{6E8AF542-0121-424F-97E4-AAD24F3E5716}"/>
              </a:ext>
            </a:extLst>
          </p:cNvPr>
          <p:cNvSpPr/>
          <p:nvPr/>
        </p:nvSpPr>
        <p:spPr>
          <a:xfrm>
            <a:off x="1156089" y="2055763"/>
            <a:ext cx="2075288"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400" dirty="0"/>
              <a:t>Metrik kinerja </a:t>
            </a:r>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821B0CF3-F339-4E0C-80FA-64CF4A5BFADD}"/>
              </a:ext>
            </a:extLst>
          </p:cNvPr>
          <p:cNvSpPr txBox="1"/>
          <p:nvPr/>
        </p:nvSpPr>
        <p:spPr>
          <a:xfrm>
            <a:off x="999944" y="2729097"/>
            <a:ext cx="10684055" cy="1384995"/>
          </a:xfrm>
          <a:prstGeom prst="rect">
            <a:avLst/>
          </a:prstGeom>
          <a:noFill/>
        </p:spPr>
        <p:txBody>
          <a:bodyPr wrap="square" rtlCol="0">
            <a:spAutoFit/>
          </a:bodyPr>
          <a:lstStyle/>
          <a:p>
            <a:pPr algn="just"/>
            <a:r>
              <a:rPr lang="en-ID" sz="1400" dirty="0"/>
              <a:t>Dari hasil tabel sebelumnya diketahui bahwa dari 18 serangan terakhir yang dideteksi menggunakan OWASP ZAP terdapat perbedaan waktu rata-rata sebesar 0,72 detik. Dengan menggunakan OWASP ZAP, perbedaan waktu rata-</a:t>
            </a:r>
            <a:r>
              <a:rPr lang="en-ID" sz="1400" dirty="0" err="1"/>
              <a:t>ratanya</a:t>
            </a:r>
            <a:r>
              <a:rPr lang="en-ID" sz="1400" dirty="0"/>
              <a:t> adalah 0,72 detik adalah penundaan 0,72 hingga 1 detik untuk mengirim pesan notifikasi ke Telegram sejak Keris mendeteksi adanya serangan. Setelah dilakukan pengujian pada Telegram Webhook, selanjutnya peneliti melakukan investigasi menggunakan FCM. Hasil OWD data pada FCM terlihat pada Tabel 2 yang menunjukkan bahwa tingkat delay pada FCM lebih rendah dibandingkan pada Telegram Webhook sama jumlah datanya , FCM memiliki perbedaan waktu rata-rata sebesar 0,44 detik.</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78438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Pembahasan</a:t>
            </a:r>
          </a:p>
        </p:txBody>
      </p:sp>
      <p:sp>
        <p:nvSpPr>
          <p:cNvPr id="4" name="Rectangle 3">
            <a:extLst>
              <a:ext uri="{FF2B5EF4-FFF2-40B4-BE49-F238E27FC236}">
                <a16:creationId xmlns:a16="http://schemas.microsoft.com/office/drawing/2014/main" id="{6E8AF542-0121-424F-97E4-AAD24F3E5716}"/>
              </a:ext>
            </a:extLst>
          </p:cNvPr>
          <p:cNvSpPr/>
          <p:nvPr/>
        </p:nvSpPr>
        <p:spPr>
          <a:xfrm>
            <a:off x="1156089" y="2055763"/>
            <a:ext cx="2075288"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400" dirty="0"/>
              <a:t>Metrik kinerja </a:t>
            </a:r>
            <a:endParaRPr lang="ko-KR" altLang="en-US" sz="1400" b="1" dirty="0">
              <a:solidFill>
                <a:schemeClr val="bg1"/>
              </a:solidFill>
              <a:cs typeface="Arial" pitchFamily="34" charset="0"/>
            </a:endParaRPr>
          </a:p>
        </p:txBody>
      </p:sp>
      <p:pic>
        <p:nvPicPr>
          <p:cNvPr id="5" name="Picture 4">
            <a:extLst>
              <a:ext uri="{FF2B5EF4-FFF2-40B4-BE49-F238E27FC236}">
                <a16:creationId xmlns:a16="http://schemas.microsoft.com/office/drawing/2014/main" id="{7F0AA00B-2BC1-9FDA-156D-B75353E096AF}"/>
              </a:ext>
            </a:extLst>
          </p:cNvPr>
          <p:cNvPicPr>
            <a:picLocks noChangeAspect="1"/>
          </p:cNvPicPr>
          <p:nvPr/>
        </p:nvPicPr>
        <p:blipFill rotWithShape="1">
          <a:blip r:embed="rId2"/>
          <a:srcRect l="32143" t="29942" r="20952" b="14081"/>
          <a:stretch/>
        </p:blipFill>
        <p:spPr>
          <a:xfrm>
            <a:off x="3918856" y="2055763"/>
            <a:ext cx="5718629" cy="3837037"/>
          </a:xfrm>
          <a:prstGeom prst="rect">
            <a:avLst/>
          </a:prstGeom>
        </p:spPr>
      </p:pic>
    </p:spTree>
    <p:extLst>
      <p:ext uri="{BB962C8B-B14F-4D97-AF65-F5344CB8AC3E}">
        <p14:creationId xmlns:p14="http://schemas.microsoft.com/office/powerpoint/2010/main" val="125362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Hasil Pembahasan</a:t>
            </a:r>
          </a:p>
        </p:txBody>
      </p:sp>
      <p:sp>
        <p:nvSpPr>
          <p:cNvPr id="3" name="TextBox 2">
            <a:extLst>
              <a:ext uri="{FF2B5EF4-FFF2-40B4-BE49-F238E27FC236}">
                <a16:creationId xmlns:a16="http://schemas.microsoft.com/office/drawing/2014/main" id="{268EB263-D133-3E82-E5ED-BC9C4E4784D4}"/>
              </a:ext>
            </a:extLst>
          </p:cNvPr>
          <p:cNvSpPr txBox="1"/>
          <p:nvPr/>
        </p:nvSpPr>
        <p:spPr>
          <a:xfrm>
            <a:off x="999943" y="2044005"/>
            <a:ext cx="10684055" cy="4524315"/>
          </a:xfrm>
          <a:prstGeom prst="rect">
            <a:avLst/>
          </a:prstGeom>
          <a:noFill/>
        </p:spPr>
        <p:txBody>
          <a:bodyPr wrap="square" rtlCol="0">
            <a:spAutoFit/>
          </a:bodyPr>
          <a:lstStyle/>
          <a:p>
            <a:pPr algn="just"/>
            <a:r>
              <a:rPr lang="en-ID" dirty="0"/>
              <a:t>Pengembangan Aplikasi Keris: Keris adalah aplikasi HTTP-IDS yang dibangun menggunakan bahasa pemrograman Go. Keris dapat berjalan pada server web yang menggunakan Apache atau Nginx. Keris membaca log web server dan menganalisisnya menggunakan sumber daya eksternal untuk mendeteksi adanya intrusi. Keris Telegram Bot: Peneliti mengembangkan bot Telegram untuk memberikan notifikasi intrusi kepada admin sistem. Bot Telegram menyediakan format notifikasi yang informatif, mencakup informasi serangan, jenis permintaan HTTP, alamat IP penyerang, user-agent, kode status HTTP, dan jumlah byte yang dikirim. Keris Client App: Selain bot Telegram, peneliti juga mengembangkan aplikasi klien Android yang dapat menerima notifikasi intrusi menggunakan Firebase Cloud Messaging (FCM). Evaluasi Kinerja: Peneliti melakukan pengujian menggunakan OWASP ZAP untuk meluncurkan serangan directory </a:t>
            </a:r>
            <a:r>
              <a:rPr lang="en-ID" dirty="0" err="1"/>
              <a:t>bruteforce</a:t>
            </a:r>
            <a:r>
              <a:rPr lang="en-ID" dirty="0"/>
              <a:t>. Hasil pengujian menunjukkan rata-rata one-way delay (OWD) untuk notifikasi melalui Telegram Webhook adalah 0,72 detik, sedangkan melalui FCM adalah 0,44 detik. Ini menunjukkan bahwa FCM memiliki delay yang lebih rendah dibandingkan Telegram Webhook untuk notifikasi real-time. Jadi, hasil dari penelitian ini adalah pengembangan sistem deteksi intrusi HTTP (Keris) yang dapat memberikan notifikasi real-time kepada admin sistem dengan menggunakan Telegram Bot dan FCM, dengan FCM menunjukkan kinerja yang lebih baik dalam hal one-way delay.</a:t>
            </a:r>
            <a:endParaRPr lang="ko-KR" altLang="en-U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72049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Kesimpulan</a:t>
            </a:r>
          </a:p>
        </p:txBody>
      </p:sp>
      <p:sp>
        <p:nvSpPr>
          <p:cNvPr id="3" name="TextBox 2">
            <a:extLst>
              <a:ext uri="{FF2B5EF4-FFF2-40B4-BE49-F238E27FC236}">
                <a16:creationId xmlns:a16="http://schemas.microsoft.com/office/drawing/2014/main" id="{268EB263-D133-3E82-E5ED-BC9C4E4784D4}"/>
              </a:ext>
            </a:extLst>
          </p:cNvPr>
          <p:cNvSpPr txBox="1"/>
          <p:nvPr/>
        </p:nvSpPr>
        <p:spPr>
          <a:xfrm>
            <a:off x="985429" y="1492462"/>
            <a:ext cx="10684055" cy="3416320"/>
          </a:xfrm>
          <a:prstGeom prst="rect">
            <a:avLst/>
          </a:prstGeom>
          <a:noFill/>
        </p:spPr>
        <p:txBody>
          <a:bodyPr wrap="square" rtlCol="0">
            <a:spAutoFit/>
          </a:bodyPr>
          <a:lstStyle/>
          <a:p>
            <a:pPr algn="just"/>
            <a:r>
              <a:rPr lang="en-ID" dirty="0"/>
              <a:t>Sistem deteksi intrusi HTTP (Keris) yang diusulkan telah berhasil mendeteksi intrusi yang dilakukan menggunakan OWASP ZAP dengan memanfaatkan sumber daya eksternal untuk mendeteksi jenis serangan yang masuk. Keris dapat memberikan peringatan kepada admin sistem tentang bahaya intrusi secara real-time dengan delay yang rendah, yaitu: 0,72 detik menggunakan Telegram Webhook 0,44 detik menggunakan Firebase Cloud Messaging (FCM) Penggunaan FCM lebih sesuai dibandingkan Telegram Webhook ketika membutuhkan notifikasi real-time dengan delay yang minimal. Untuk penelitian selanjutnya, dapat dipertimbangkan untuk menggunakan teknologi lain sebagai mekanisme peringatan untuk mengatasi penyebab keterlambatan dan mengurangi waktu delay. Penggunaan teknik ensemble dapat memperkuat kinerja sistem deteksi dengan menggabungkan dua atau lebih metode deteksi, seperti signature-based dan anomaly-based. Jadi, kesimpulan utamanya adalah sistem deteksi intrusi Keris dapat memberikan notifikasi real-time dengan delay yang rendah, dan FCM menunjukkan kinerja yang lebih baik dibandingkan Telegram Webhook dalam hal ini.</a:t>
            </a:r>
            <a:endParaRPr lang="ko-KR" altLang="en-U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9234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002146-F106-483B-8C4D-E251FF6B1B7F}"/>
              </a:ext>
            </a:extLst>
          </p:cNvPr>
          <p:cNvSpPr/>
          <p:nvPr/>
        </p:nvSpPr>
        <p:spPr>
          <a:xfrm>
            <a:off x="0" y="4584915"/>
            <a:ext cx="12191999" cy="185055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020C8F30-9C91-4D39-A29C-BCE4134E41E9}"/>
              </a:ext>
            </a:extLst>
          </p:cNvPr>
          <p:cNvSpPr txBox="1"/>
          <p:nvPr/>
        </p:nvSpPr>
        <p:spPr>
          <a:xfrm>
            <a:off x="-4762" y="4827935"/>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grpSp>
        <p:nvGrpSpPr>
          <p:cNvPr id="5" name="Group 4">
            <a:extLst>
              <a:ext uri="{FF2B5EF4-FFF2-40B4-BE49-F238E27FC236}">
                <a16:creationId xmlns:a16="http://schemas.microsoft.com/office/drawing/2014/main" id="{A795E6C6-E728-4964-884A-D05AE1EA6B1A}"/>
              </a:ext>
            </a:extLst>
          </p:cNvPr>
          <p:cNvGrpSpPr/>
          <p:nvPr/>
        </p:nvGrpSpPr>
        <p:grpSpPr>
          <a:xfrm>
            <a:off x="5652748" y="6509779"/>
            <a:ext cx="881742" cy="137160"/>
            <a:chOff x="5215346" y="150098"/>
            <a:chExt cx="881742" cy="137160"/>
          </a:xfrm>
          <a:solidFill>
            <a:schemeClr val="bg1"/>
          </a:solidFill>
        </p:grpSpPr>
        <p:sp>
          <p:nvSpPr>
            <p:cNvPr id="6" name="Rectangle 5">
              <a:extLst>
                <a:ext uri="{FF2B5EF4-FFF2-40B4-BE49-F238E27FC236}">
                  <a16:creationId xmlns:a16="http://schemas.microsoft.com/office/drawing/2014/main" id="{C04EA634-8988-45C1-85E2-AF0B27F4A83E}"/>
                </a:ext>
              </a:extLst>
            </p:cNvPr>
            <p:cNvSpPr/>
            <p:nvPr userDrawn="1"/>
          </p:nvSpPr>
          <p:spPr>
            <a:xfrm>
              <a:off x="5215346"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CC4C736D-D4E2-4A6E-AA8F-A39527332EED}"/>
                </a:ext>
              </a:extLst>
            </p:cNvPr>
            <p:cNvSpPr/>
            <p:nvPr userDrawn="1"/>
          </p:nvSpPr>
          <p:spPr>
            <a:xfrm>
              <a:off x="5463540"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F3568D6C-739E-4E50-A44F-D75A571CD193}"/>
                </a:ext>
              </a:extLst>
            </p:cNvPr>
            <p:cNvSpPr/>
            <p:nvPr userDrawn="1"/>
          </p:nvSpPr>
          <p:spPr>
            <a:xfrm>
              <a:off x="5711734"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EBA573B1-77EB-4AC0-8EBD-1465AB9FB4E4}"/>
                </a:ext>
              </a:extLst>
            </p:cNvPr>
            <p:cNvSpPr/>
            <p:nvPr userDrawn="1"/>
          </p:nvSpPr>
          <p:spPr>
            <a:xfrm>
              <a:off x="5959928"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 name="Group 9">
            <a:extLst>
              <a:ext uri="{FF2B5EF4-FFF2-40B4-BE49-F238E27FC236}">
                <a16:creationId xmlns:a16="http://schemas.microsoft.com/office/drawing/2014/main" id="{520FA3AE-1B39-46DB-BAFE-D2046864A49D}"/>
              </a:ext>
            </a:extLst>
          </p:cNvPr>
          <p:cNvGrpSpPr/>
          <p:nvPr/>
        </p:nvGrpSpPr>
        <p:grpSpPr>
          <a:xfrm>
            <a:off x="5652748" y="4354601"/>
            <a:ext cx="881742" cy="137160"/>
            <a:chOff x="5215346" y="150098"/>
            <a:chExt cx="881742" cy="137160"/>
          </a:xfrm>
          <a:solidFill>
            <a:schemeClr val="bg1"/>
          </a:solidFill>
        </p:grpSpPr>
        <p:sp>
          <p:nvSpPr>
            <p:cNvPr id="11" name="Rectangle 10">
              <a:extLst>
                <a:ext uri="{FF2B5EF4-FFF2-40B4-BE49-F238E27FC236}">
                  <a16:creationId xmlns:a16="http://schemas.microsoft.com/office/drawing/2014/main" id="{DA10EB0C-9DDA-4075-8757-A5A0E29DAF88}"/>
                </a:ext>
              </a:extLst>
            </p:cNvPr>
            <p:cNvSpPr/>
            <p:nvPr userDrawn="1"/>
          </p:nvSpPr>
          <p:spPr>
            <a:xfrm>
              <a:off x="5215346"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1EA331E6-CA97-412D-8FE9-C2A5CB52D369}"/>
                </a:ext>
              </a:extLst>
            </p:cNvPr>
            <p:cNvSpPr/>
            <p:nvPr userDrawn="1"/>
          </p:nvSpPr>
          <p:spPr>
            <a:xfrm>
              <a:off x="5463540"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EFAFF58-7C0C-4719-940D-9F5B7CFFC068}"/>
                </a:ext>
              </a:extLst>
            </p:cNvPr>
            <p:cNvSpPr/>
            <p:nvPr userDrawn="1"/>
          </p:nvSpPr>
          <p:spPr>
            <a:xfrm>
              <a:off x="5711734"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12D800E5-985C-4788-AF1F-0565AA8BB2D3}"/>
                </a:ext>
              </a:extLst>
            </p:cNvPr>
            <p:cNvSpPr/>
            <p:nvPr userDrawn="1"/>
          </p:nvSpPr>
          <p:spPr>
            <a:xfrm>
              <a:off x="5959928"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183210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C4E829-C98C-406A-899E-9DF9815FA231}"/>
              </a:ext>
            </a:extLst>
          </p:cNvPr>
          <p:cNvSpPr/>
          <p:nvPr/>
        </p:nvSpPr>
        <p:spPr>
          <a:xfrm>
            <a:off x="1234136" y="0"/>
            <a:ext cx="4661840" cy="68580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3B75C5-9BDB-4B5F-AB3F-CB12A702F1F8}"/>
              </a:ext>
            </a:extLst>
          </p:cNvPr>
          <p:cNvSpPr txBox="1"/>
          <p:nvPr/>
        </p:nvSpPr>
        <p:spPr>
          <a:xfrm>
            <a:off x="7078414" y="1541526"/>
            <a:ext cx="4661840" cy="307777"/>
          </a:xfrm>
          <a:prstGeom prst="rect">
            <a:avLst/>
          </a:prstGeom>
          <a:noFill/>
        </p:spPr>
        <p:txBody>
          <a:bodyPr wrap="square" rtlCol="0">
            <a:spAutoFit/>
          </a:bodyPr>
          <a:lstStyle/>
          <a:p>
            <a:r>
              <a:rPr lang="en-US" altLang="ko-KR" sz="1400" dirty="0">
                <a:solidFill>
                  <a:schemeClr val="bg1"/>
                </a:solidFill>
                <a:cs typeface="Arial" pitchFamily="34" charset="0"/>
              </a:rPr>
              <a:t>Telecommunication Computing Electronics and Control</a:t>
            </a:r>
          </a:p>
        </p:txBody>
      </p:sp>
      <p:sp>
        <p:nvSpPr>
          <p:cNvPr id="5" name="TextBox 4">
            <a:extLst>
              <a:ext uri="{FF2B5EF4-FFF2-40B4-BE49-F238E27FC236}">
                <a16:creationId xmlns:a16="http://schemas.microsoft.com/office/drawing/2014/main" id="{8591A18A-7559-4485-BC2C-6ACBBA9F87DF}"/>
              </a:ext>
            </a:extLst>
          </p:cNvPr>
          <p:cNvSpPr txBox="1"/>
          <p:nvPr/>
        </p:nvSpPr>
        <p:spPr>
          <a:xfrm>
            <a:off x="7060836" y="993446"/>
            <a:ext cx="4661840"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Jurnal </a:t>
            </a:r>
            <a:endParaRPr lang="ko-KR" altLang="en-US" sz="2700" b="1" dirty="0">
              <a:solidFill>
                <a:schemeClr val="bg1"/>
              </a:solidFill>
              <a:cs typeface="Arial" pitchFamily="34" charset="0"/>
            </a:endParaRPr>
          </a:p>
        </p:txBody>
      </p:sp>
      <p:sp>
        <p:nvSpPr>
          <p:cNvPr id="6" name="TextBox 5">
            <a:extLst>
              <a:ext uri="{FF2B5EF4-FFF2-40B4-BE49-F238E27FC236}">
                <a16:creationId xmlns:a16="http://schemas.microsoft.com/office/drawing/2014/main" id="{95E3BD7D-EEC6-41FC-867D-95F2B71346B3}"/>
              </a:ext>
            </a:extLst>
          </p:cNvPr>
          <p:cNvSpPr txBox="1"/>
          <p:nvPr/>
        </p:nvSpPr>
        <p:spPr>
          <a:xfrm>
            <a:off x="6102987" y="85860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sp>
        <p:nvSpPr>
          <p:cNvPr id="7" name="TextBox 6">
            <a:extLst>
              <a:ext uri="{FF2B5EF4-FFF2-40B4-BE49-F238E27FC236}">
                <a16:creationId xmlns:a16="http://schemas.microsoft.com/office/drawing/2014/main" id="{38A41E9E-1812-4ACE-A417-73C9AF47F355}"/>
              </a:ext>
            </a:extLst>
          </p:cNvPr>
          <p:cNvSpPr txBox="1"/>
          <p:nvPr/>
        </p:nvSpPr>
        <p:spPr>
          <a:xfrm>
            <a:off x="7078414" y="2836718"/>
            <a:ext cx="4661840" cy="307777"/>
          </a:xfrm>
          <a:prstGeom prst="rect">
            <a:avLst/>
          </a:prstGeom>
          <a:noFill/>
        </p:spPr>
        <p:txBody>
          <a:bodyPr wrap="square" rtlCol="0">
            <a:spAutoFit/>
          </a:bodyPr>
          <a:lstStyle/>
          <a:p>
            <a:r>
              <a:rPr lang="en-US" altLang="ko-KR" sz="1400" dirty="0">
                <a:solidFill>
                  <a:schemeClr val="bg1"/>
                </a:solidFill>
                <a:cs typeface="Arial" pitchFamily="34" charset="0"/>
              </a:rPr>
              <a:t>Agus </a:t>
            </a:r>
            <a:r>
              <a:rPr lang="en-US" altLang="ko-KR" sz="1400" dirty="0" err="1">
                <a:solidFill>
                  <a:schemeClr val="bg1"/>
                </a:solidFill>
                <a:cs typeface="Arial" pitchFamily="34" charset="0"/>
              </a:rPr>
              <a:t>Tedyyana</a:t>
            </a:r>
            <a:r>
              <a:rPr lang="en-US" altLang="ko-KR" sz="1400" dirty="0">
                <a:solidFill>
                  <a:schemeClr val="bg1"/>
                </a:solidFill>
                <a:cs typeface="Arial" pitchFamily="34" charset="0"/>
              </a:rPr>
              <a:t>, Osman </a:t>
            </a:r>
            <a:r>
              <a:rPr lang="en-US" altLang="ko-KR" sz="1400" dirty="0" err="1">
                <a:solidFill>
                  <a:schemeClr val="bg1"/>
                </a:solidFill>
                <a:cs typeface="Arial" pitchFamily="34" charset="0"/>
              </a:rPr>
              <a:t>GhazaliOnno</a:t>
            </a:r>
            <a:r>
              <a:rPr lang="en-US" altLang="ko-KR" sz="1400" dirty="0">
                <a:solidFill>
                  <a:schemeClr val="bg1"/>
                </a:solidFill>
                <a:cs typeface="Arial" pitchFamily="34" charset="0"/>
              </a:rPr>
              <a:t> W. </a:t>
            </a:r>
            <a:r>
              <a:rPr lang="en-US" altLang="ko-KR" sz="1400" dirty="0" err="1">
                <a:solidFill>
                  <a:schemeClr val="bg1"/>
                </a:solidFill>
                <a:cs typeface="Arial" pitchFamily="34" charset="0"/>
              </a:rPr>
              <a:t>Purbo</a:t>
            </a:r>
            <a:endParaRPr lang="en-US" altLang="ko-KR" sz="1400" dirty="0">
              <a:solidFill>
                <a:schemeClr val="bg1"/>
              </a:solidFill>
              <a:cs typeface="Arial"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6102987" y="2153798"/>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sp>
        <p:nvSpPr>
          <p:cNvPr id="11" name="TextBox 10">
            <a:extLst>
              <a:ext uri="{FF2B5EF4-FFF2-40B4-BE49-F238E27FC236}">
                <a16:creationId xmlns:a16="http://schemas.microsoft.com/office/drawing/2014/main" id="{15E1B5E5-22C6-4CAE-BC59-0EB34CC7C043}"/>
              </a:ext>
            </a:extLst>
          </p:cNvPr>
          <p:cNvSpPr txBox="1"/>
          <p:nvPr/>
        </p:nvSpPr>
        <p:spPr>
          <a:xfrm>
            <a:off x="7078414" y="4131910"/>
            <a:ext cx="4661840" cy="307777"/>
          </a:xfrm>
          <a:prstGeom prst="rect">
            <a:avLst/>
          </a:prstGeom>
          <a:noFill/>
        </p:spPr>
        <p:txBody>
          <a:bodyPr wrap="square" rtlCol="0">
            <a:spAutoFit/>
          </a:bodyPr>
          <a:lstStyle/>
          <a:p>
            <a:r>
              <a:rPr lang="en-US" altLang="ko-KR" sz="1400" dirty="0">
                <a:solidFill>
                  <a:schemeClr val="bg1"/>
                </a:solidFill>
                <a:cs typeface="Arial" pitchFamily="34" charset="0"/>
              </a:rPr>
              <a:t>Vol. 21, No. 3,</a:t>
            </a:r>
          </a:p>
        </p:txBody>
      </p:sp>
      <p:sp>
        <p:nvSpPr>
          <p:cNvPr id="13" name="TextBox 12">
            <a:extLst>
              <a:ext uri="{FF2B5EF4-FFF2-40B4-BE49-F238E27FC236}">
                <a16:creationId xmlns:a16="http://schemas.microsoft.com/office/drawing/2014/main" id="{5A5757E4-1723-4073-9FC5-1D351F20A151}"/>
              </a:ext>
            </a:extLst>
          </p:cNvPr>
          <p:cNvSpPr txBox="1"/>
          <p:nvPr/>
        </p:nvSpPr>
        <p:spPr>
          <a:xfrm>
            <a:off x="7060836" y="3583830"/>
            <a:ext cx="4661840"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Volume </a:t>
            </a:r>
            <a:endParaRPr lang="ko-KR" altLang="en-US" sz="2700" b="1" dirty="0">
              <a:solidFill>
                <a:schemeClr val="bg1"/>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6102987" y="3448990"/>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sp>
        <p:nvSpPr>
          <p:cNvPr id="15" name="TextBox 14">
            <a:extLst>
              <a:ext uri="{FF2B5EF4-FFF2-40B4-BE49-F238E27FC236}">
                <a16:creationId xmlns:a16="http://schemas.microsoft.com/office/drawing/2014/main" id="{437A4661-D2A4-40E5-9248-83B3298A506A}"/>
              </a:ext>
            </a:extLst>
          </p:cNvPr>
          <p:cNvSpPr txBox="1"/>
          <p:nvPr/>
        </p:nvSpPr>
        <p:spPr>
          <a:xfrm>
            <a:off x="7078414" y="5427101"/>
            <a:ext cx="4661840" cy="307777"/>
          </a:xfrm>
          <a:prstGeom prst="rect">
            <a:avLst/>
          </a:prstGeom>
          <a:noFill/>
        </p:spPr>
        <p:txBody>
          <a:bodyPr wrap="square" rtlCol="0">
            <a:spAutoFit/>
          </a:bodyPr>
          <a:lstStyle/>
          <a:p>
            <a:r>
              <a:rPr lang="en-US" altLang="ko-KR" sz="1400" dirty="0">
                <a:solidFill>
                  <a:schemeClr val="bg1"/>
                </a:solidFill>
                <a:cs typeface="Arial" pitchFamily="34" charset="0"/>
              </a:rPr>
              <a:t>June 2023</a:t>
            </a:r>
          </a:p>
        </p:txBody>
      </p:sp>
      <p:sp>
        <p:nvSpPr>
          <p:cNvPr id="17" name="TextBox 16">
            <a:extLst>
              <a:ext uri="{FF2B5EF4-FFF2-40B4-BE49-F238E27FC236}">
                <a16:creationId xmlns:a16="http://schemas.microsoft.com/office/drawing/2014/main" id="{493DF382-44DD-45C3-9704-34E8893BC3AC}"/>
              </a:ext>
            </a:extLst>
          </p:cNvPr>
          <p:cNvSpPr txBox="1"/>
          <p:nvPr/>
        </p:nvSpPr>
        <p:spPr>
          <a:xfrm>
            <a:off x="7060836" y="4879021"/>
            <a:ext cx="4661840"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Tahun</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6102987" y="4744181"/>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04</a:t>
            </a:r>
            <a:endParaRPr lang="ko-KR" altLang="en-US" sz="4400" b="1" dirty="0">
              <a:solidFill>
                <a:schemeClr val="bg1"/>
              </a:solidFill>
              <a:cs typeface="Arial" pitchFamily="34" charset="0"/>
            </a:endParaRPr>
          </a:p>
        </p:txBody>
      </p:sp>
      <p:sp>
        <p:nvSpPr>
          <p:cNvPr id="19" name="TextBox 18">
            <a:extLst>
              <a:ext uri="{FF2B5EF4-FFF2-40B4-BE49-F238E27FC236}">
                <a16:creationId xmlns:a16="http://schemas.microsoft.com/office/drawing/2014/main" id="{042C12F7-AE9B-40D2-A6C4-2F1B6BC860EE}"/>
              </a:ext>
            </a:extLst>
          </p:cNvPr>
          <p:cNvSpPr txBox="1"/>
          <p:nvPr/>
        </p:nvSpPr>
        <p:spPr>
          <a:xfrm>
            <a:off x="451746" y="282173"/>
            <a:ext cx="5228206" cy="2554545"/>
          </a:xfrm>
          <a:prstGeom prst="rect">
            <a:avLst/>
          </a:prstGeom>
          <a:noFill/>
        </p:spPr>
        <p:txBody>
          <a:bodyPr wrap="square" rtlCol="0" anchor="ctr">
            <a:spAutoFit/>
          </a:bodyPr>
          <a:lstStyle/>
          <a:p>
            <a:r>
              <a:rPr lang="en-US" altLang="ko-KR" sz="4000" dirty="0">
                <a:solidFill>
                  <a:schemeClr val="bg1"/>
                </a:solidFill>
                <a:latin typeface="+mj-lt"/>
                <a:cs typeface="Arial" pitchFamily="34" charset="0"/>
              </a:rPr>
              <a:t>A real-time hypertext transfer protocol intrusion detection</a:t>
            </a:r>
          </a:p>
          <a:p>
            <a:r>
              <a:rPr lang="en-US" altLang="ko-KR" sz="4000" dirty="0">
                <a:solidFill>
                  <a:schemeClr val="bg1"/>
                </a:solidFill>
                <a:latin typeface="+mj-lt"/>
                <a:cs typeface="Arial" pitchFamily="34" charset="0"/>
              </a:rPr>
              <a:t>system on web server</a:t>
            </a:r>
            <a:endParaRPr lang="ko-KR" altLang="en-US" sz="4000" dirty="0">
              <a:solidFill>
                <a:schemeClr val="bg1"/>
              </a:solidFill>
              <a:latin typeface="+mj-lt"/>
              <a:cs typeface="Arial" pitchFamily="34" charset="0"/>
            </a:endParaRPr>
          </a:p>
        </p:txBody>
      </p:sp>
      <p:sp>
        <p:nvSpPr>
          <p:cNvPr id="2" name="TextBox 1">
            <a:extLst>
              <a:ext uri="{FF2B5EF4-FFF2-40B4-BE49-F238E27FC236}">
                <a16:creationId xmlns:a16="http://schemas.microsoft.com/office/drawing/2014/main" id="{DD913697-01FB-B5D1-5309-92834BC40B2E}"/>
              </a:ext>
            </a:extLst>
          </p:cNvPr>
          <p:cNvSpPr txBox="1"/>
          <p:nvPr/>
        </p:nvSpPr>
        <p:spPr>
          <a:xfrm>
            <a:off x="7060836" y="2189686"/>
            <a:ext cx="4661840"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Penulis </a:t>
            </a:r>
            <a:endParaRPr lang="ko-KR" altLang="en-US" sz="2700" b="1" dirty="0">
              <a:solidFill>
                <a:schemeClr val="bg1"/>
              </a:solidFill>
              <a:cs typeface="Arial" pitchFamily="34" charset="0"/>
            </a:endParaRPr>
          </a:p>
        </p:txBody>
      </p:sp>
      <p:sp>
        <p:nvSpPr>
          <p:cNvPr id="4" name="TextBox 3">
            <a:extLst>
              <a:ext uri="{FF2B5EF4-FFF2-40B4-BE49-F238E27FC236}">
                <a16:creationId xmlns:a16="http://schemas.microsoft.com/office/drawing/2014/main" id="{F0F8BBC1-016B-B8D8-A194-208341F09C22}"/>
              </a:ext>
            </a:extLst>
          </p:cNvPr>
          <p:cNvSpPr txBox="1"/>
          <p:nvPr/>
        </p:nvSpPr>
        <p:spPr>
          <a:xfrm>
            <a:off x="469324" y="3162827"/>
            <a:ext cx="5228206" cy="2554545"/>
          </a:xfrm>
          <a:prstGeom prst="rect">
            <a:avLst/>
          </a:prstGeom>
          <a:noFill/>
        </p:spPr>
        <p:txBody>
          <a:bodyPr wrap="square" rtlCol="0" anchor="ctr">
            <a:spAutoFit/>
          </a:bodyPr>
          <a:lstStyle/>
          <a:p>
            <a:r>
              <a:rPr lang="en-US" altLang="ko-KR" sz="4000" dirty="0">
                <a:solidFill>
                  <a:schemeClr val="bg1"/>
                </a:solidFill>
                <a:latin typeface="+mj-lt"/>
                <a:cs typeface="Arial" pitchFamily="34" charset="0"/>
              </a:rPr>
              <a:t>Sistem deteksi intrusi protokol transfer</a:t>
            </a:r>
          </a:p>
          <a:p>
            <a:r>
              <a:rPr lang="en-US" altLang="ko-KR" sz="4000" dirty="0">
                <a:solidFill>
                  <a:schemeClr val="bg1"/>
                </a:solidFill>
                <a:latin typeface="+mj-lt"/>
                <a:cs typeface="Arial" pitchFamily="34" charset="0"/>
              </a:rPr>
              <a:t>hypertext real-time di server web</a:t>
            </a:r>
            <a:endParaRPr lang="ko-KR" altLang="en-US" sz="4000" dirty="0">
              <a:solidFill>
                <a:schemeClr val="bg1"/>
              </a:solidFill>
              <a:latin typeface="+mj-lt"/>
              <a:cs typeface="Arial" pitchFamily="34" charset="0"/>
            </a:endParaRPr>
          </a:p>
        </p:txBody>
      </p:sp>
    </p:spTree>
    <p:extLst>
      <p:ext uri="{BB962C8B-B14F-4D97-AF65-F5344CB8AC3E}">
        <p14:creationId xmlns:p14="http://schemas.microsoft.com/office/powerpoint/2010/main" val="62406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Tujuan</a:t>
            </a:r>
          </a:p>
        </p:txBody>
      </p:sp>
      <p:sp>
        <p:nvSpPr>
          <p:cNvPr id="3" name="Rectangle 2">
            <a:extLst>
              <a:ext uri="{FF2B5EF4-FFF2-40B4-BE49-F238E27FC236}">
                <a16:creationId xmlns:a16="http://schemas.microsoft.com/office/drawing/2014/main" id="{54410FB4-252E-4A68-8BCA-8800B6F92BE5}"/>
              </a:ext>
            </a:extLst>
          </p:cNvPr>
          <p:cNvSpPr/>
          <p:nvPr/>
        </p:nvSpPr>
        <p:spPr>
          <a:xfrm rot="16200000">
            <a:off x="5126524" y="-207478"/>
            <a:ext cx="1938954"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 name="Rectangle 5">
            <a:extLst>
              <a:ext uri="{FF2B5EF4-FFF2-40B4-BE49-F238E27FC236}">
                <a16:creationId xmlns:a16="http://schemas.microsoft.com/office/drawing/2014/main" id="{5768A3F8-C769-4FB4-8127-458B780B931D}"/>
              </a:ext>
            </a:extLst>
          </p:cNvPr>
          <p:cNvSpPr/>
          <p:nvPr/>
        </p:nvSpPr>
        <p:spPr>
          <a:xfrm rot="16200000">
            <a:off x="5699962" y="-1548348"/>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 name="TextBox 6">
            <a:extLst>
              <a:ext uri="{FF2B5EF4-FFF2-40B4-BE49-F238E27FC236}">
                <a16:creationId xmlns:a16="http://schemas.microsoft.com/office/drawing/2014/main" id="{6B2A1827-D1FA-4FAD-AD69-0353FA400893}"/>
              </a:ext>
            </a:extLst>
          </p:cNvPr>
          <p:cNvSpPr txBox="1"/>
          <p:nvPr/>
        </p:nvSpPr>
        <p:spPr>
          <a:xfrm>
            <a:off x="3628635" y="1465426"/>
            <a:ext cx="7874515" cy="2246769"/>
          </a:xfrm>
          <a:prstGeom prst="rect">
            <a:avLst/>
          </a:prstGeom>
          <a:noFill/>
        </p:spPr>
        <p:txBody>
          <a:bodyPr wrap="square" rtlCol="0">
            <a:spAutoFit/>
          </a:bodyPr>
          <a:lstStyle/>
          <a:p>
            <a:pPr algn="just"/>
            <a:r>
              <a:rPr lang="en-ID" sz="2000" dirty="0"/>
              <a:t>Peneliti mengusulkan solusi dalam bentuk sistem deteksi intrusi hypertext transfer protocol (HTTP) yang disebut Keris. Keris berfungsi untuk mendeteksi </a:t>
            </a:r>
            <a:r>
              <a:rPr lang="en-ID" sz="2000" dirty="0" err="1"/>
              <a:t>intrusian</a:t>
            </a:r>
            <a:r>
              <a:rPr lang="en-ID" sz="2000" dirty="0"/>
              <a:t> yang menyerang server atau situs web. Ketika terjadi </a:t>
            </a:r>
            <a:r>
              <a:rPr lang="en-ID" sz="2000" dirty="0" err="1"/>
              <a:t>intrusian</a:t>
            </a:r>
            <a:r>
              <a:rPr lang="en-ID" sz="2000" dirty="0"/>
              <a:t>, Keris akan memberikan notifikasi kepada admin sistem menggunakan chatbot Telegram Keris atau aplikasi seluler Keris alternatif dengan teknologi firebase cloud messaging (FCM). </a:t>
            </a:r>
            <a:endParaRPr lang="ko-KR" altLang="en-US" sz="2000" b="1" dirty="0">
              <a:solidFill>
                <a:schemeClr val="tx1">
                  <a:lumMod val="75000"/>
                  <a:lumOff val="25000"/>
                </a:schemeClr>
              </a:solidFill>
              <a:cs typeface="Arial" pitchFamily="34" charset="0"/>
            </a:endParaRPr>
          </a:p>
        </p:txBody>
      </p:sp>
      <p:grpSp>
        <p:nvGrpSpPr>
          <p:cNvPr id="22" name="Group 21">
            <a:extLst>
              <a:ext uri="{FF2B5EF4-FFF2-40B4-BE49-F238E27FC236}">
                <a16:creationId xmlns:a16="http://schemas.microsoft.com/office/drawing/2014/main" id="{D08CDC47-4F80-49AA-B0A9-28F6155566C2}"/>
              </a:ext>
            </a:extLst>
          </p:cNvPr>
          <p:cNvGrpSpPr/>
          <p:nvPr/>
        </p:nvGrpSpPr>
        <p:grpSpPr>
          <a:xfrm>
            <a:off x="866501" y="859239"/>
            <a:ext cx="2250926" cy="5702739"/>
            <a:chOff x="8501432" y="77155"/>
            <a:chExt cx="2685350" cy="6803354"/>
          </a:xfrm>
        </p:grpSpPr>
        <p:sp>
          <p:nvSpPr>
            <p:cNvPr id="23" name="Freeform: Shape 22">
              <a:extLst>
                <a:ext uri="{FF2B5EF4-FFF2-40B4-BE49-F238E27FC236}">
                  <a16:creationId xmlns:a16="http://schemas.microsoft.com/office/drawing/2014/main" id="{D550C564-A9FF-476D-80FC-D2D1118051A7}"/>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6F1C5CF-2B72-4AF9-9F9D-047672EE0370}"/>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8FD5DE7-74E0-4E0B-B421-346BF92FD415}"/>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9F1A927-B5A3-44B4-BA2C-FE0566AE2826}"/>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F363208-3B86-400C-9FA6-5E25A8C9E242}"/>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51982F-E2B7-42AA-BC80-093F795EDC8D}"/>
                </a:ext>
              </a:extLst>
            </p:cNvPr>
            <p:cNvSpPr/>
            <p:nvPr/>
          </p:nvSpPr>
          <p:spPr>
            <a:xfrm>
              <a:off x="8876498" y="2106020"/>
              <a:ext cx="1427033" cy="4304495"/>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403D3D"/>
            </a:solidFill>
            <a:ln w="2334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AF89F98-CE64-425E-8AB1-D98C3FDAF27D}"/>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AFF24B3-F191-47D0-A483-9BB8D1F28BCE}"/>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215407C-F7BE-4376-89C6-E33F9421C373}"/>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AB33D3B-D51B-4712-AAB5-907D4852F5B2}"/>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5537CDD-FA06-4528-B4DE-00B04DF9D650}"/>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BDCB65-A00F-4A47-B5D5-1A05C047551D}"/>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5F4B31-DF6B-4295-A5ED-44F49FB15102}"/>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D69C2A-CB24-4D3D-9164-8C89B33ACB00}"/>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5C7A67-979E-44F1-9A7A-BD92ABDAC408}"/>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52A0D1A-B83A-46AA-8ACB-2DCD6C345152}"/>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1BBB734F-F004-4631-A7A2-BB5806D95600}"/>
                </a:ext>
              </a:extLst>
            </p:cNvPr>
            <p:cNvGrpSpPr/>
            <p:nvPr/>
          </p:nvGrpSpPr>
          <p:grpSpPr>
            <a:xfrm>
              <a:off x="8963351" y="2835327"/>
              <a:ext cx="1121835" cy="315595"/>
              <a:chOff x="8963351" y="2835327"/>
              <a:chExt cx="1121835" cy="315595"/>
            </a:xfrm>
          </p:grpSpPr>
          <p:sp>
            <p:nvSpPr>
              <p:cNvPr id="51" name="Freeform: Shape 50">
                <a:extLst>
                  <a:ext uri="{FF2B5EF4-FFF2-40B4-BE49-F238E27FC236}">
                    <a16:creationId xmlns:a16="http://schemas.microsoft.com/office/drawing/2014/main" id="{1E6B3A95-B532-476E-8ABB-94DD48AFE193}"/>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0CFA93F-D4F6-4D7C-96F1-4D8AECD40AD2}"/>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6AF1BC2-934C-493A-AFCD-5D2481B46874}"/>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A9EDCFB-8683-4271-B062-ED8748D299D5}"/>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5307DD7-5E2A-4B5A-9A8D-AA096940FF6B}"/>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E52E487-540C-4906-949D-E25A6DB3E49E}"/>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40" name="Freeform: Shape 39">
              <a:extLst>
                <a:ext uri="{FF2B5EF4-FFF2-40B4-BE49-F238E27FC236}">
                  <a16:creationId xmlns:a16="http://schemas.microsoft.com/office/drawing/2014/main" id="{F4E2C14D-21B0-49F1-AB9B-EE03EA0972E1}"/>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B0E7F6C-5140-4DE7-B1D8-18122DBA2DB4}"/>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FB02A5F-4E96-45F8-BAA6-28F78C7EA83C}"/>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415E213-9C34-4625-8439-7899BC337602}"/>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17B495B-B560-4153-8B9E-EEBED30B502F}"/>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F230576-7F20-476B-80FF-D8807D7991AE}"/>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95D8F32-344B-4C26-A62B-F52A92531B8C}"/>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A413B7C-2A7C-409C-9D95-FB1295EC8CB1}"/>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1A17515-CE4A-4122-8F11-3BA3099F308A}"/>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B660035-A153-4F4B-A2FE-FDE17FA1C886}"/>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7E2D806-B7DA-458B-8DB1-62B1C325CA99}"/>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accent2"/>
            </a:solidFill>
            <a:ln w="23341" cap="flat">
              <a:noFill/>
              <a:prstDash val="solid"/>
              <a:miter/>
            </a:ln>
          </p:spPr>
          <p:txBody>
            <a:bodyPr rtlCol="0" anchor="ctr"/>
            <a:lstStyle/>
            <a:p>
              <a:endParaRPr lang="en-US"/>
            </a:p>
          </p:txBody>
        </p:sp>
      </p:grpSp>
      <p:sp>
        <p:nvSpPr>
          <p:cNvPr id="57" name="Text Placeholder 1">
            <a:extLst>
              <a:ext uri="{FF2B5EF4-FFF2-40B4-BE49-F238E27FC236}">
                <a16:creationId xmlns:a16="http://schemas.microsoft.com/office/drawing/2014/main" id="{62FBDCAC-C806-1FB6-0705-77935185BEA6}"/>
              </a:ext>
            </a:extLst>
          </p:cNvPr>
          <p:cNvSpPr txBox="1">
            <a:spLocks/>
          </p:cNvSpPr>
          <p:nvPr/>
        </p:nvSpPr>
        <p:spPr>
          <a:xfrm>
            <a:off x="475929" y="4224511"/>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Subjek</a:t>
            </a:r>
          </a:p>
        </p:txBody>
      </p:sp>
      <p:sp>
        <p:nvSpPr>
          <p:cNvPr id="58" name="TextBox 57">
            <a:extLst>
              <a:ext uri="{FF2B5EF4-FFF2-40B4-BE49-F238E27FC236}">
                <a16:creationId xmlns:a16="http://schemas.microsoft.com/office/drawing/2014/main" id="{6C33591F-B888-B0DC-0B51-88797A9D91AF}"/>
              </a:ext>
            </a:extLst>
          </p:cNvPr>
          <p:cNvSpPr txBox="1"/>
          <p:nvPr/>
        </p:nvSpPr>
        <p:spPr>
          <a:xfrm>
            <a:off x="3701064" y="4956883"/>
            <a:ext cx="7874515" cy="1200329"/>
          </a:xfrm>
          <a:prstGeom prst="rect">
            <a:avLst/>
          </a:prstGeom>
          <a:noFill/>
        </p:spPr>
        <p:txBody>
          <a:bodyPr wrap="square" rtlCol="0">
            <a:spAutoFit/>
          </a:bodyPr>
          <a:lstStyle/>
          <a:p>
            <a:pPr algn="just"/>
            <a:r>
              <a:rPr lang="en-ID" sz="2400" dirty="0"/>
              <a:t>pengembangan sistem deteksi intrusi protokol transfer </a:t>
            </a:r>
            <a:r>
              <a:rPr lang="en-ID" sz="2400" dirty="0" err="1"/>
              <a:t>hiperteks</a:t>
            </a:r>
            <a:r>
              <a:rPr lang="en-ID" sz="2400" dirty="0"/>
              <a:t> (HTTP) secara real-time yang berjalan pada server web.</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63807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Abstrak</a:t>
            </a:r>
          </a:p>
        </p:txBody>
      </p:sp>
      <p:sp>
        <p:nvSpPr>
          <p:cNvPr id="3" name="Rectangle 2">
            <a:extLst>
              <a:ext uri="{FF2B5EF4-FFF2-40B4-BE49-F238E27FC236}">
                <a16:creationId xmlns:a16="http://schemas.microsoft.com/office/drawing/2014/main" id="{54410FB4-252E-4A68-8BCA-8800B6F92BE5}"/>
              </a:ext>
            </a:extLst>
          </p:cNvPr>
          <p:cNvSpPr/>
          <p:nvPr/>
        </p:nvSpPr>
        <p:spPr>
          <a:xfrm rot="16200000">
            <a:off x="5126524" y="-207478"/>
            <a:ext cx="1938954"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 name="Rectangle 5">
            <a:extLst>
              <a:ext uri="{FF2B5EF4-FFF2-40B4-BE49-F238E27FC236}">
                <a16:creationId xmlns:a16="http://schemas.microsoft.com/office/drawing/2014/main" id="{5768A3F8-C769-4FB4-8127-458B780B931D}"/>
              </a:ext>
            </a:extLst>
          </p:cNvPr>
          <p:cNvSpPr/>
          <p:nvPr/>
        </p:nvSpPr>
        <p:spPr>
          <a:xfrm rot="16200000">
            <a:off x="5699962" y="-1548348"/>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 name="TextBox 6">
            <a:extLst>
              <a:ext uri="{FF2B5EF4-FFF2-40B4-BE49-F238E27FC236}">
                <a16:creationId xmlns:a16="http://schemas.microsoft.com/office/drawing/2014/main" id="{6B2A1827-D1FA-4FAD-AD69-0353FA400893}"/>
              </a:ext>
            </a:extLst>
          </p:cNvPr>
          <p:cNvSpPr txBox="1"/>
          <p:nvPr/>
        </p:nvSpPr>
        <p:spPr>
          <a:xfrm>
            <a:off x="3680816" y="1325067"/>
            <a:ext cx="7874515" cy="5324535"/>
          </a:xfrm>
          <a:prstGeom prst="rect">
            <a:avLst/>
          </a:prstGeom>
          <a:noFill/>
        </p:spPr>
        <p:txBody>
          <a:bodyPr wrap="square" rtlCol="0">
            <a:spAutoFit/>
          </a:bodyPr>
          <a:lstStyle/>
          <a:p>
            <a:pPr algn="just"/>
            <a:r>
              <a:rPr lang="en-ID" sz="2000" dirty="0"/>
              <a:t>Dibalik pesatnya perkembangan internet di era saat ini, berbagai jenis kejahatan juga menyasar para pemain vital di industri internet. Dengan banyaknya jenis kejahatan online yang merajalela, maka diperlukan pula suatu penawar untuk menekan kejahatan internet berbentuk Keris, yaitu sistem deteksi intrusi (IDS) hypertext transfer Protocol (HTTP) yang berjalan di server tempat website kita berjalan. Keris bekerja dengan mendeteksi intrusi yang merajalela yang menyerang server atau website akan memberitahu admin sistem menggunakan chatbot Keris Telegram atau aplikasi mobile Keris alternatif dengan teknologi firebase cloud messages (FCM). Penelitian dilakukan dengan membandingkan hasil one-way delay (OWD) antara Telegram Webhook dan FCM dengan bantuan. alat uji open web application security project (OWASP) zed attack proxy (ZAP). Dari hasil pengujian, OWD terhadap serangan brute force direktori pada Telegram Webhook selama 0,72 detik dan pada FCM selama 0,44 detik lebih cocok untuk notifikasi real-time jika kita membutuhkan notifikasi yang sangat responsive</a:t>
            </a:r>
            <a:endParaRPr lang="ko-KR" altLang="en-US" sz="2000" b="1" dirty="0">
              <a:solidFill>
                <a:schemeClr val="tx1">
                  <a:lumMod val="75000"/>
                  <a:lumOff val="25000"/>
                </a:schemeClr>
              </a:solidFill>
              <a:cs typeface="Arial" pitchFamily="34" charset="0"/>
            </a:endParaRPr>
          </a:p>
        </p:txBody>
      </p:sp>
      <p:grpSp>
        <p:nvGrpSpPr>
          <p:cNvPr id="22" name="Group 21">
            <a:extLst>
              <a:ext uri="{FF2B5EF4-FFF2-40B4-BE49-F238E27FC236}">
                <a16:creationId xmlns:a16="http://schemas.microsoft.com/office/drawing/2014/main" id="{D08CDC47-4F80-49AA-B0A9-28F6155566C2}"/>
              </a:ext>
            </a:extLst>
          </p:cNvPr>
          <p:cNvGrpSpPr/>
          <p:nvPr/>
        </p:nvGrpSpPr>
        <p:grpSpPr>
          <a:xfrm>
            <a:off x="866501" y="859239"/>
            <a:ext cx="2250926" cy="5702739"/>
            <a:chOff x="8501432" y="77155"/>
            <a:chExt cx="2685350" cy="6803354"/>
          </a:xfrm>
        </p:grpSpPr>
        <p:sp>
          <p:nvSpPr>
            <p:cNvPr id="23" name="Freeform: Shape 22">
              <a:extLst>
                <a:ext uri="{FF2B5EF4-FFF2-40B4-BE49-F238E27FC236}">
                  <a16:creationId xmlns:a16="http://schemas.microsoft.com/office/drawing/2014/main" id="{D550C564-A9FF-476D-80FC-D2D1118051A7}"/>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6F1C5CF-2B72-4AF9-9F9D-047672EE0370}"/>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8FD5DE7-74E0-4E0B-B421-346BF92FD415}"/>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9F1A927-B5A3-44B4-BA2C-FE0566AE2826}"/>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F363208-3B86-400C-9FA6-5E25A8C9E242}"/>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51982F-E2B7-42AA-BC80-093F795EDC8D}"/>
                </a:ext>
              </a:extLst>
            </p:cNvPr>
            <p:cNvSpPr/>
            <p:nvPr/>
          </p:nvSpPr>
          <p:spPr>
            <a:xfrm>
              <a:off x="8876498" y="2106020"/>
              <a:ext cx="1427033" cy="4304495"/>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403D3D"/>
            </a:solidFill>
            <a:ln w="2334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AF89F98-CE64-425E-8AB1-D98C3FDAF27D}"/>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AFF24B3-F191-47D0-A483-9BB8D1F28BCE}"/>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215407C-F7BE-4376-89C6-E33F9421C373}"/>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AB33D3B-D51B-4712-AAB5-907D4852F5B2}"/>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5537CDD-FA06-4528-B4DE-00B04DF9D650}"/>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BDCB65-A00F-4A47-B5D5-1A05C047551D}"/>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5F4B31-DF6B-4295-A5ED-44F49FB15102}"/>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D69C2A-CB24-4D3D-9164-8C89B33ACB00}"/>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5C7A67-979E-44F1-9A7A-BD92ABDAC408}"/>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52A0D1A-B83A-46AA-8ACB-2DCD6C345152}"/>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1BBB734F-F004-4631-A7A2-BB5806D95600}"/>
                </a:ext>
              </a:extLst>
            </p:cNvPr>
            <p:cNvGrpSpPr/>
            <p:nvPr/>
          </p:nvGrpSpPr>
          <p:grpSpPr>
            <a:xfrm>
              <a:off x="8963351" y="2835327"/>
              <a:ext cx="1121835" cy="315595"/>
              <a:chOff x="8963351" y="2835327"/>
              <a:chExt cx="1121835" cy="315595"/>
            </a:xfrm>
          </p:grpSpPr>
          <p:sp>
            <p:nvSpPr>
              <p:cNvPr id="51" name="Freeform: Shape 50">
                <a:extLst>
                  <a:ext uri="{FF2B5EF4-FFF2-40B4-BE49-F238E27FC236}">
                    <a16:creationId xmlns:a16="http://schemas.microsoft.com/office/drawing/2014/main" id="{1E6B3A95-B532-476E-8ABB-94DD48AFE193}"/>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0CFA93F-D4F6-4D7C-96F1-4D8AECD40AD2}"/>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6AF1BC2-934C-493A-AFCD-5D2481B46874}"/>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A9EDCFB-8683-4271-B062-ED8748D299D5}"/>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5307DD7-5E2A-4B5A-9A8D-AA096940FF6B}"/>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E52E487-540C-4906-949D-E25A6DB3E49E}"/>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40" name="Freeform: Shape 39">
              <a:extLst>
                <a:ext uri="{FF2B5EF4-FFF2-40B4-BE49-F238E27FC236}">
                  <a16:creationId xmlns:a16="http://schemas.microsoft.com/office/drawing/2014/main" id="{F4E2C14D-21B0-49F1-AB9B-EE03EA0972E1}"/>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B0E7F6C-5140-4DE7-B1D8-18122DBA2DB4}"/>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FB02A5F-4E96-45F8-BAA6-28F78C7EA83C}"/>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415E213-9C34-4625-8439-7899BC337602}"/>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17B495B-B560-4153-8B9E-EEBED30B502F}"/>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F230576-7F20-476B-80FF-D8807D7991AE}"/>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95D8F32-344B-4C26-A62B-F52A92531B8C}"/>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A413B7C-2A7C-409C-9D95-FB1295EC8CB1}"/>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1A17515-CE4A-4122-8F11-3BA3099F308A}"/>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B660035-A153-4F4B-A2FE-FDE17FA1C886}"/>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7E2D806-B7DA-458B-8DB1-62B1C325CA99}"/>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accent2"/>
            </a:solidFill>
            <a:ln w="23341" cap="flat">
              <a:noFill/>
              <a:prstDash val="solid"/>
              <a:miter/>
            </a:ln>
          </p:spPr>
          <p:txBody>
            <a:bodyPr rtlCol="0" anchor="ctr"/>
            <a:lstStyle/>
            <a:p>
              <a:endParaRPr lang="en-US"/>
            </a:p>
          </p:txBody>
        </p:sp>
      </p:grpSp>
    </p:spTree>
    <p:extLst>
      <p:ext uri="{BB962C8B-B14F-4D97-AF65-F5344CB8AC3E}">
        <p14:creationId xmlns:p14="http://schemas.microsoft.com/office/powerpoint/2010/main" val="319051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Metode Penelitian</a:t>
            </a:r>
          </a:p>
        </p:txBody>
      </p:sp>
      <p:grpSp>
        <p:nvGrpSpPr>
          <p:cNvPr id="4" name="Group 3">
            <a:extLst>
              <a:ext uri="{FF2B5EF4-FFF2-40B4-BE49-F238E27FC236}">
                <a16:creationId xmlns:a16="http://schemas.microsoft.com/office/drawing/2014/main" id="{8E66F829-B684-4093-A71D-A6AF8AAB7550}"/>
              </a:ext>
            </a:extLst>
          </p:cNvPr>
          <p:cNvGrpSpPr/>
          <p:nvPr/>
        </p:nvGrpSpPr>
        <p:grpSpPr>
          <a:xfrm>
            <a:off x="4381642" y="2065700"/>
            <a:ext cx="3439377" cy="3439376"/>
            <a:chOff x="3131840" y="1916832"/>
            <a:chExt cx="2880320" cy="2880320"/>
          </a:xfrm>
        </p:grpSpPr>
        <p:sp>
          <p:nvSpPr>
            <p:cNvPr id="9" name="Oval 8">
              <a:extLst>
                <a:ext uri="{FF2B5EF4-FFF2-40B4-BE49-F238E27FC236}">
                  <a16:creationId xmlns:a16="http://schemas.microsoft.com/office/drawing/2014/main" id="{46B8D00E-8E01-4C86-B845-6082EF3881B1}"/>
                </a:ext>
              </a:extLst>
            </p:cNvPr>
            <p:cNvSpPr/>
            <p:nvPr/>
          </p:nvSpPr>
          <p:spPr>
            <a:xfrm>
              <a:off x="3856650" y="1916832"/>
              <a:ext cx="1440160" cy="1440160"/>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9">
              <a:extLst>
                <a:ext uri="{FF2B5EF4-FFF2-40B4-BE49-F238E27FC236}">
                  <a16:creationId xmlns:a16="http://schemas.microsoft.com/office/drawing/2014/main" id="{2312295E-0406-417D-8720-D91FD7688697}"/>
                </a:ext>
              </a:extLst>
            </p:cNvPr>
            <p:cNvSpPr/>
            <p:nvPr/>
          </p:nvSpPr>
          <p:spPr>
            <a:xfrm>
              <a:off x="3131840" y="2634730"/>
              <a:ext cx="1440160" cy="144016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1" name="Oval 10">
              <a:extLst>
                <a:ext uri="{FF2B5EF4-FFF2-40B4-BE49-F238E27FC236}">
                  <a16:creationId xmlns:a16="http://schemas.microsoft.com/office/drawing/2014/main" id="{38AA0347-E72D-46FF-82CC-43F6C66AFE29}"/>
                </a:ext>
              </a:extLst>
            </p:cNvPr>
            <p:cNvSpPr/>
            <p:nvPr/>
          </p:nvSpPr>
          <p:spPr>
            <a:xfrm>
              <a:off x="3856650" y="3356992"/>
              <a:ext cx="1440160" cy="144016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1">
              <a:extLst>
                <a:ext uri="{FF2B5EF4-FFF2-40B4-BE49-F238E27FC236}">
                  <a16:creationId xmlns:a16="http://schemas.microsoft.com/office/drawing/2014/main" id="{7044E969-566D-45A7-ACE7-DC434688712A}"/>
                </a:ext>
              </a:extLst>
            </p:cNvPr>
            <p:cNvSpPr/>
            <p:nvPr/>
          </p:nvSpPr>
          <p:spPr>
            <a:xfrm>
              <a:off x="4572000" y="2634730"/>
              <a:ext cx="1440160" cy="14401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4" name="TextBox 13">
            <a:extLst>
              <a:ext uri="{FF2B5EF4-FFF2-40B4-BE49-F238E27FC236}">
                <a16:creationId xmlns:a16="http://schemas.microsoft.com/office/drawing/2014/main" id="{F722EA4D-E6E6-4364-8411-5C47268B9B0E}"/>
              </a:ext>
            </a:extLst>
          </p:cNvPr>
          <p:cNvSpPr txBox="1"/>
          <p:nvPr/>
        </p:nvSpPr>
        <p:spPr>
          <a:xfrm>
            <a:off x="2082953" y="1620152"/>
            <a:ext cx="2866397" cy="2246769"/>
          </a:xfrm>
          <a:prstGeom prst="rect">
            <a:avLst/>
          </a:prstGeom>
          <a:noFill/>
        </p:spPr>
        <p:txBody>
          <a:bodyPr wrap="square" rtlCol="0">
            <a:spAutoFit/>
          </a:bodyPr>
          <a:lstStyle/>
          <a:p>
            <a:r>
              <a:rPr lang="en-ID" sz="1400" dirty="0"/>
              <a:t>1. Desain Mekanisme yang Diusulkan: Penelitian ini merancang sistem deteksi intrusi HTTP yang berjalan pada terminal dengan sumber daya yang dikumpulkan dan mendeteksi intrusi, serta memberikan peringatan kepada admin server menggunakan notifikasi.</a:t>
            </a:r>
            <a:endParaRPr lang="ko-KR" altLang="en-US" sz="14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D37261D8-34A7-4B09-80BE-6810CB9E51EC}"/>
              </a:ext>
            </a:extLst>
          </p:cNvPr>
          <p:cNvSpPr txBox="1"/>
          <p:nvPr/>
        </p:nvSpPr>
        <p:spPr>
          <a:xfrm>
            <a:off x="1275708" y="4345296"/>
            <a:ext cx="2890973" cy="1785104"/>
          </a:xfrm>
          <a:prstGeom prst="rect">
            <a:avLst/>
          </a:prstGeom>
          <a:noFill/>
        </p:spPr>
        <p:txBody>
          <a:bodyPr wrap="square" rtlCol="0">
            <a:spAutoFit/>
          </a:bodyPr>
          <a:lstStyle/>
          <a:p>
            <a:r>
              <a:rPr lang="en-ID" sz="1200" dirty="0"/>
              <a:t>2. Penggunaan Log Server Web pada Proses Intrusi: Log server web digunakan untuk mengumpulkan data aktivitas pengguna pada server web. Data log ini kemudian dianalisis menggunakan program Keris-IDS dengan bantuan sumber daya eksternal seperti </a:t>
            </a:r>
            <a:r>
              <a:rPr lang="en-ID" sz="1400" dirty="0"/>
              <a:t>PHP-IDS</a:t>
            </a:r>
            <a:r>
              <a:rPr lang="en-ID" sz="1200" dirty="0"/>
              <a:t>, nuclei templates, dan lainnya</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66A84C6E-50D1-41AC-A422-7937EDD181BA}"/>
              </a:ext>
            </a:extLst>
          </p:cNvPr>
          <p:cNvSpPr txBox="1"/>
          <p:nvPr/>
        </p:nvSpPr>
        <p:spPr>
          <a:xfrm>
            <a:off x="8103551" y="2985434"/>
            <a:ext cx="3448039" cy="1815882"/>
          </a:xfrm>
          <a:prstGeom prst="rect">
            <a:avLst/>
          </a:prstGeom>
          <a:noFill/>
        </p:spPr>
        <p:txBody>
          <a:bodyPr wrap="square" rtlCol="0">
            <a:spAutoFit/>
          </a:bodyPr>
          <a:lstStyle/>
          <a:p>
            <a:r>
              <a:rPr lang="en-ID" sz="1400" dirty="0"/>
              <a:t>4. Mekanisme Peringatan Intrusi: Terdapat beberapa cara untuk memberikan peringatan jika intrusi terdeteksi, seperti SMS gateway, email, atau chatbot. Dalam penelitian ini, digunakan Telegram Bot dan teknologi Firebase Cloud Messaging (FCM) sebagai mekanisme peringatan intrusi.</a:t>
            </a:r>
            <a:endParaRPr lang="ko-KR" altLang="en-US" sz="14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A89DF51C-8E93-4453-816B-7E1AD79F113A}"/>
              </a:ext>
            </a:extLst>
          </p:cNvPr>
          <p:cNvSpPr txBox="1"/>
          <p:nvPr/>
        </p:nvSpPr>
        <p:spPr>
          <a:xfrm>
            <a:off x="7807736" y="1187759"/>
            <a:ext cx="3556949" cy="1600438"/>
          </a:xfrm>
          <a:prstGeom prst="rect">
            <a:avLst/>
          </a:prstGeom>
          <a:noFill/>
        </p:spPr>
        <p:txBody>
          <a:bodyPr wrap="square" rtlCol="0">
            <a:spAutoFit/>
          </a:bodyPr>
          <a:lstStyle/>
          <a:p>
            <a:r>
              <a:rPr lang="en-ID" sz="1400" dirty="0"/>
              <a:t>3. Metode Aturan yang Digunakan dalam HTTP-IDS Keris: Sistem ini menggunakan pendekatan berbasis aturan, di mana aturan statis digunakan untuk mendeteksi intrusi berdasarkan database alert intrusi yang dibuat oleh manusia berdasarkan pengetahuan ahli.</a:t>
            </a:r>
            <a:endParaRPr lang="ko-KR" altLang="en-US" sz="14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4DC55989-1CC9-C51B-8549-12D8FCEDFB89}"/>
              </a:ext>
            </a:extLst>
          </p:cNvPr>
          <p:cNvSpPr txBox="1"/>
          <p:nvPr/>
        </p:nvSpPr>
        <p:spPr>
          <a:xfrm>
            <a:off x="6980268" y="5172534"/>
            <a:ext cx="3448039" cy="1600438"/>
          </a:xfrm>
          <a:prstGeom prst="rect">
            <a:avLst/>
          </a:prstGeom>
          <a:noFill/>
        </p:spPr>
        <p:txBody>
          <a:bodyPr wrap="square" rtlCol="0">
            <a:spAutoFit/>
          </a:bodyPr>
          <a:lstStyle/>
          <a:p>
            <a:r>
              <a:rPr lang="en-ID" sz="1400" dirty="0"/>
              <a:t>5. Metrik Kinerja: Untuk menganalisis kinerja real-time dari HTTP IDS yang digunakan, peneliti menggunakan metrik One-Way Delay (OWD) untuk dua jenis mekanisme pengiriman intrusi yang digunakan, yaitu Telegram Webhook dan FCM.</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35772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Pembahasan</a:t>
            </a:r>
          </a:p>
        </p:txBody>
      </p:sp>
      <p:sp>
        <p:nvSpPr>
          <p:cNvPr id="4" name="Rectangle 3">
            <a:extLst>
              <a:ext uri="{FF2B5EF4-FFF2-40B4-BE49-F238E27FC236}">
                <a16:creationId xmlns:a16="http://schemas.microsoft.com/office/drawing/2014/main" id="{6E8AF542-0121-424F-97E4-AAD24F3E5716}"/>
              </a:ext>
            </a:extLst>
          </p:cNvPr>
          <p:cNvSpPr/>
          <p:nvPr/>
        </p:nvSpPr>
        <p:spPr>
          <a:xfrm>
            <a:off x="1156089" y="2055763"/>
            <a:ext cx="2075288"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Hasil </a:t>
            </a:r>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821B0CF3-F339-4E0C-80FA-64CF4A5BFADD}"/>
              </a:ext>
            </a:extLst>
          </p:cNvPr>
          <p:cNvSpPr txBox="1"/>
          <p:nvPr/>
        </p:nvSpPr>
        <p:spPr>
          <a:xfrm>
            <a:off x="999944" y="2729097"/>
            <a:ext cx="10684055" cy="1169551"/>
          </a:xfrm>
          <a:prstGeom prst="rect">
            <a:avLst/>
          </a:prstGeom>
          <a:noFill/>
        </p:spPr>
        <p:txBody>
          <a:bodyPr wrap="square" rtlCol="0">
            <a:spAutoFit/>
          </a:bodyPr>
          <a:lstStyle/>
          <a:p>
            <a:pPr algn="just"/>
            <a:r>
              <a:rPr lang="en-ID" sz="1400" dirty="0"/>
              <a:t>Hasil dari aplikasi Keris adalah HTTP-IDS yang dibangun dengan menggunakan bahasa pemrograman go. Keris diinstal pada server yang menjadi basis website. Keris merupakan aplikasi yang dibangun tanpa antarmuka pengguna grafis, sehingga untuk menjalankannya diperlukan pengguna harus menggunakan perintah di terminal. Keris dapat menangani situs web yang disebarkan di server web Apache dan Nginx. Gambar 3 menampilkan bagaimana Keris menjalankan dan membaca log di server web untuk menentukan apakah ada intrusi.</a:t>
            </a:r>
            <a:endParaRPr lang="ko-KR" altLang="en-US" sz="1400" dirty="0">
              <a:solidFill>
                <a:schemeClr val="tx1">
                  <a:lumMod val="75000"/>
                  <a:lumOff val="25000"/>
                </a:schemeClr>
              </a:solidFill>
              <a:cs typeface="Arial" pitchFamily="34" charset="0"/>
            </a:endParaRPr>
          </a:p>
        </p:txBody>
      </p:sp>
      <p:pic>
        <p:nvPicPr>
          <p:cNvPr id="32" name="Picture 31">
            <a:extLst>
              <a:ext uri="{FF2B5EF4-FFF2-40B4-BE49-F238E27FC236}">
                <a16:creationId xmlns:a16="http://schemas.microsoft.com/office/drawing/2014/main" id="{CACC3B51-8938-2EDD-F3BD-E11FE0C17603}"/>
              </a:ext>
            </a:extLst>
          </p:cNvPr>
          <p:cNvPicPr>
            <a:picLocks noChangeAspect="1"/>
          </p:cNvPicPr>
          <p:nvPr/>
        </p:nvPicPr>
        <p:blipFill rotWithShape="1">
          <a:blip r:embed="rId2"/>
          <a:srcRect l="30238" t="37555" r="20833" b="25998"/>
          <a:stretch/>
        </p:blipFill>
        <p:spPr>
          <a:xfrm>
            <a:off x="3875314" y="3898648"/>
            <a:ext cx="5965371" cy="2408960"/>
          </a:xfrm>
          <a:prstGeom prst="rect">
            <a:avLst/>
          </a:prstGeom>
        </p:spPr>
      </p:pic>
    </p:spTree>
    <p:extLst>
      <p:ext uri="{BB962C8B-B14F-4D97-AF65-F5344CB8AC3E}">
        <p14:creationId xmlns:p14="http://schemas.microsoft.com/office/powerpoint/2010/main" val="150119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Pembahasan</a:t>
            </a:r>
          </a:p>
        </p:txBody>
      </p:sp>
      <p:sp>
        <p:nvSpPr>
          <p:cNvPr id="4" name="Rectangle 3">
            <a:extLst>
              <a:ext uri="{FF2B5EF4-FFF2-40B4-BE49-F238E27FC236}">
                <a16:creationId xmlns:a16="http://schemas.microsoft.com/office/drawing/2014/main" id="{6E8AF542-0121-424F-97E4-AAD24F3E5716}"/>
              </a:ext>
            </a:extLst>
          </p:cNvPr>
          <p:cNvSpPr/>
          <p:nvPr/>
        </p:nvSpPr>
        <p:spPr>
          <a:xfrm>
            <a:off x="1156089" y="2055763"/>
            <a:ext cx="2075288"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400" dirty="0"/>
              <a:t>Bot Keris Telegram</a:t>
            </a:r>
            <a:r>
              <a:rPr lang="en-US" altLang="ko-KR" sz="1400" b="1" dirty="0">
                <a:solidFill>
                  <a:schemeClr val="bg1"/>
                </a:solidFill>
                <a:cs typeface="Arial" pitchFamily="34" charset="0"/>
              </a:rPr>
              <a:t> </a:t>
            </a:r>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821B0CF3-F339-4E0C-80FA-64CF4A5BFADD}"/>
              </a:ext>
            </a:extLst>
          </p:cNvPr>
          <p:cNvSpPr txBox="1"/>
          <p:nvPr/>
        </p:nvSpPr>
        <p:spPr>
          <a:xfrm>
            <a:off x="999944" y="2729097"/>
            <a:ext cx="10684055" cy="954107"/>
          </a:xfrm>
          <a:prstGeom prst="rect">
            <a:avLst/>
          </a:prstGeom>
          <a:noFill/>
        </p:spPr>
        <p:txBody>
          <a:bodyPr wrap="square" rtlCol="0">
            <a:spAutoFit/>
          </a:bodyPr>
          <a:lstStyle/>
          <a:p>
            <a:pPr algn="just"/>
            <a:r>
              <a:rPr lang="en-ID" sz="1400" dirty="0"/>
              <a:t>Tidak selalu admin web atau admin sistem bekerja di depan komputernya untuk memantau intrusi dari luar. Oleh karena itu, kami juga mengembangkan Bot Telegram untuk memenuhi kebutuhan pemantauan selama 24 jam dengan fitur notifikasi real-time untuk menyajikan informasi yang mudah dimengerti oleh admin web, Kemudian masukkan token dari Bot Telegram yang telah dibuat oleh Bot Telegram dan id chat dari akun kita ke dalam file konfigurasi yang ada.</a:t>
            </a:r>
            <a:endParaRPr lang="ko-KR" altLang="en-US" sz="1400" dirty="0">
              <a:solidFill>
                <a:schemeClr val="tx1">
                  <a:lumMod val="75000"/>
                  <a:lumOff val="25000"/>
                </a:schemeClr>
              </a:solidFill>
              <a:cs typeface="Arial" pitchFamily="34" charset="0"/>
            </a:endParaRPr>
          </a:p>
        </p:txBody>
      </p:sp>
      <p:pic>
        <p:nvPicPr>
          <p:cNvPr id="5" name="Picture 4">
            <a:extLst>
              <a:ext uri="{FF2B5EF4-FFF2-40B4-BE49-F238E27FC236}">
                <a16:creationId xmlns:a16="http://schemas.microsoft.com/office/drawing/2014/main" id="{82B72465-21DB-71BA-0510-DCB1D78D840D}"/>
              </a:ext>
            </a:extLst>
          </p:cNvPr>
          <p:cNvPicPr>
            <a:picLocks noChangeAspect="1"/>
          </p:cNvPicPr>
          <p:nvPr/>
        </p:nvPicPr>
        <p:blipFill rotWithShape="1">
          <a:blip r:embed="rId2"/>
          <a:srcRect l="39762" t="46348" r="31905" b="8127"/>
          <a:stretch/>
        </p:blipFill>
        <p:spPr>
          <a:xfrm>
            <a:off x="4614771" y="3683204"/>
            <a:ext cx="3454400" cy="3120571"/>
          </a:xfrm>
          <a:prstGeom prst="rect">
            <a:avLst/>
          </a:prstGeom>
        </p:spPr>
      </p:pic>
    </p:spTree>
    <p:extLst>
      <p:ext uri="{BB962C8B-B14F-4D97-AF65-F5344CB8AC3E}">
        <p14:creationId xmlns:p14="http://schemas.microsoft.com/office/powerpoint/2010/main" val="11507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Pembahasan</a:t>
            </a:r>
          </a:p>
        </p:txBody>
      </p:sp>
      <p:sp>
        <p:nvSpPr>
          <p:cNvPr id="4" name="Rectangle 3">
            <a:extLst>
              <a:ext uri="{FF2B5EF4-FFF2-40B4-BE49-F238E27FC236}">
                <a16:creationId xmlns:a16="http://schemas.microsoft.com/office/drawing/2014/main" id="{6E8AF542-0121-424F-97E4-AAD24F3E5716}"/>
              </a:ext>
            </a:extLst>
          </p:cNvPr>
          <p:cNvSpPr/>
          <p:nvPr/>
        </p:nvSpPr>
        <p:spPr>
          <a:xfrm>
            <a:off x="1127061" y="1400754"/>
            <a:ext cx="2075288"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400" dirty="0"/>
              <a:t>Aplikasi klien Keris</a:t>
            </a:r>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821B0CF3-F339-4E0C-80FA-64CF4A5BFADD}"/>
              </a:ext>
            </a:extLst>
          </p:cNvPr>
          <p:cNvSpPr txBox="1"/>
          <p:nvPr/>
        </p:nvSpPr>
        <p:spPr>
          <a:xfrm>
            <a:off x="999943" y="2044005"/>
            <a:ext cx="10684055" cy="1384995"/>
          </a:xfrm>
          <a:prstGeom prst="rect">
            <a:avLst/>
          </a:prstGeom>
          <a:noFill/>
        </p:spPr>
        <p:txBody>
          <a:bodyPr wrap="square" rtlCol="0">
            <a:spAutoFit/>
          </a:bodyPr>
          <a:lstStyle/>
          <a:p>
            <a:pPr algn="just"/>
            <a:r>
              <a:rPr lang="en-ID" sz="1400" dirty="0"/>
              <a:t>Selain menggunakan chatbot Telegram, peneliti juga menggunakan FCM untuk menguji tingkat penundaan mana yang lebih rendah antara FCM dan Telegram Webhook. FCM adalah solusi </a:t>
            </a:r>
            <a:r>
              <a:rPr lang="en-ID" sz="1400" dirty="0" err="1"/>
              <a:t>perpesanan</a:t>
            </a:r>
            <a:r>
              <a:rPr lang="en-ID" sz="1400" dirty="0"/>
              <a:t> yang dikembangkan oleh Google yang digunakan untuk mengirim pesan real-time ke aplikasi seluler dan web untuk mengirim pesan ke aplikasi yang diinstal di perangkat pengguna tanpa menggunakan koneksi internet atau jaringan seluler sebagai penerima notifikasi dari FCM juga memungkinkan pengiriman pesan ke satu perangkat, sekelompok perangkat, atau seluruh basis pengguna aplikasi dibangun yang berguna sebagai client untuk menampilkan isi pesan deteksi intrusi, seperti terlihat pada Gambar 5.</a:t>
            </a:r>
            <a:endParaRPr lang="ko-KR" altLang="en-US" sz="1400" dirty="0">
              <a:solidFill>
                <a:schemeClr val="tx1">
                  <a:lumMod val="75000"/>
                  <a:lumOff val="25000"/>
                </a:schemeClr>
              </a:solidFill>
              <a:cs typeface="Arial" pitchFamily="34" charset="0"/>
            </a:endParaRPr>
          </a:p>
        </p:txBody>
      </p:sp>
      <p:pic>
        <p:nvPicPr>
          <p:cNvPr id="6" name="Picture 5">
            <a:extLst>
              <a:ext uri="{FF2B5EF4-FFF2-40B4-BE49-F238E27FC236}">
                <a16:creationId xmlns:a16="http://schemas.microsoft.com/office/drawing/2014/main" id="{582B3444-4556-83FF-68C0-8EBAD33B1E29}"/>
              </a:ext>
            </a:extLst>
          </p:cNvPr>
          <p:cNvPicPr>
            <a:picLocks noChangeAspect="1"/>
          </p:cNvPicPr>
          <p:nvPr/>
        </p:nvPicPr>
        <p:blipFill rotWithShape="1">
          <a:blip r:embed="rId2"/>
          <a:srcRect l="48453" t="33618" r="28213" b="19163"/>
          <a:stretch/>
        </p:blipFill>
        <p:spPr>
          <a:xfrm>
            <a:off x="5014663" y="3437227"/>
            <a:ext cx="2654614" cy="3020301"/>
          </a:xfrm>
          <a:prstGeom prst="rect">
            <a:avLst/>
          </a:prstGeom>
        </p:spPr>
      </p:pic>
    </p:spTree>
    <p:extLst>
      <p:ext uri="{BB962C8B-B14F-4D97-AF65-F5344CB8AC3E}">
        <p14:creationId xmlns:p14="http://schemas.microsoft.com/office/powerpoint/2010/main" val="399382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Pembahasan</a:t>
            </a:r>
          </a:p>
        </p:txBody>
      </p:sp>
      <p:sp>
        <p:nvSpPr>
          <p:cNvPr id="4" name="Rectangle 3">
            <a:extLst>
              <a:ext uri="{FF2B5EF4-FFF2-40B4-BE49-F238E27FC236}">
                <a16:creationId xmlns:a16="http://schemas.microsoft.com/office/drawing/2014/main" id="{6E8AF542-0121-424F-97E4-AAD24F3E5716}"/>
              </a:ext>
            </a:extLst>
          </p:cNvPr>
          <p:cNvSpPr/>
          <p:nvPr/>
        </p:nvSpPr>
        <p:spPr>
          <a:xfrm>
            <a:off x="1156089" y="2055763"/>
            <a:ext cx="2075288"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400" dirty="0"/>
              <a:t>Metrik kinerja </a:t>
            </a:r>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821B0CF3-F339-4E0C-80FA-64CF4A5BFADD}"/>
              </a:ext>
            </a:extLst>
          </p:cNvPr>
          <p:cNvSpPr txBox="1"/>
          <p:nvPr/>
        </p:nvSpPr>
        <p:spPr>
          <a:xfrm>
            <a:off x="999944" y="2729097"/>
            <a:ext cx="10684055" cy="1815882"/>
          </a:xfrm>
          <a:prstGeom prst="rect">
            <a:avLst/>
          </a:prstGeom>
          <a:noFill/>
        </p:spPr>
        <p:txBody>
          <a:bodyPr wrap="square" rtlCol="0">
            <a:spAutoFit/>
          </a:bodyPr>
          <a:lstStyle/>
          <a:p>
            <a:pPr algn="just"/>
            <a:r>
              <a:rPr lang="en-ID" sz="1400" dirty="0"/>
              <a:t>Untuk menganalisis kinerja HTTP IDS yang digunakan secara real-time, peneliti menggunakan metrik penundaan satu arah (OWD) untuk dua jenis mekanisme pengiriman intrusi yang digunakan, yaitu Telegram Webhook dan FCM berdasarkan waktu diambil untuk suatu paket yang akan ditransmisikan melalui jaringan dari sumber yang berarti HTTP IDS ke tujuan, dalam hal ini adalah klien. Dalam pengujian aplikasi pada penelitian ini, peneliti menggunakan alat open web application security project (OWASP) zed attack proxy (ZAP) untuk melancarkan serangan pada website. Peneliti memilih OWASP ZAP karena terbukti dapat diandalkan dalam pengujian intrusi [26]. Dari hasil pengujian, peneliti kemudian membandingkan waktu antara serangan yang terdeteksi oleh Keris dan waktu munculnya notifikasi peringatan pada Bot Telegram untuk mengetahui apakah Keris dapat menghasilkan peringatan secara real-time ketika menyerang menggunakan alat OWASP ZAP, seperti pada Tabel 1.</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830600869"/>
      </p:ext>
    </p:extLst>
  </p:cSld>
  <p:clrMapOvr>
    <a:masterClrMapping/>
  </p:clrMapOvr>
</p:sld>
</file>

<file path=ppt/theme/theme1.xml><?xml version="1.0" encoding="utf-8"?>
<a:theme xmlns:a="http://schemas.openxmlformats.org/drawingml/2006/main" name="Cover and End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3028</TotalTime>
  <Words>1414</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15</vt:i4>
      </vt:variant>
    </vt:vector>
  </HeadingPairs>
  <TitlesOfParts>
    <vt:vector size="19" baseType="lpstr">
      <vt:lpstr>Arial</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139</cp:revision>
  <dcterms:created xsi:type="dcterms:W3CDTF">2019-01-14T06:35:35Z</dcterms:created>
  <dcterms:modified xsi:type="dcterms:W3CDTF">2024-05-25T02:11:19Z</dcterms:modified>
</cp:coreProperties>
</file>