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5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90" r:id="rId18"/>
    <p:sldId id="272" r:id="rId19"/>
    <p:sldId id="273" r:id="rId20"/>
    <p:sldId id="274" r:id="rId21"/>
    <p:sldId id="275" r:id="rId22"/>
    <p:sldId id="284" r:id="rId23"/>
    <p:sldId id="276" r:id="rId24"/>
    <p:sldId id="277" r:id="rId25"/>
    <p:sldId id="278" r:id="rId26"/>
    <p:sldId id="285" r:id="rId27"/>
    <p:sldId id="286" r:id="rId28"/>
    <p:sldId id="287" r:id="rId29"/>
    <p:sldId id="279" r:id="rId30"/>
    <p:sldId id="280" r:id="rId31"/>
    <p:sldId id="281" r:id="rId32"/>
    <p:sldId id="282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5BF64-D9A2-472A-8125-A25F24385433}" type="datetimeFigureOut">
              <a:rPr lang="id-ID" smtClean="0"/>
              <a:t>26/06/2021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0BA58-477A-44AA-85DC-DC8745403EB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07290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1C93FC-7BA5-47F8-95A8-2AE1FF3EF980}" type="slidenum">
              <a:rPr lang="en-AU" altLang="id-ID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AU" altLang="id-ID">
              <a:latin typeface="Calibri" pitchFamily="34" charset="0"/>
            </a:endParaRPr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520A66-FE1D-489B-831F-6A3EA1BE595B}" type="slidenum">
              <a:rPr lang="en-AU" altLang="id-ID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AU" altLang="id-ID">
              <a:latin typeface="Calibri" pitchFamily="34" charset="0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DCD5CB-F6F3-4A76-884C-FC0923C4EF9E}" type="slidenum">
              <a:rPr lang="en-AU" altLang="id-ID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n-AU" altLang="id-ID">
              <a:latin typeface="Calibri" pitchFamily="34" charset="0"/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27B2BD-A5AD-4715-AECD-9EAD22680918}" type="slidenum">
              <a:rPr lang="en-AU" altLang="id-ID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AU" altLang="id-ID">
              <a:latin typeface="Calibri" pitchFamily="34" charset="0"/>
            </a:endParaRPr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5963A0-3E4F-458A-88D5-E1F47696661E}" type="slidenum">
              <a:rPr lang="en-AU" altLang="id-ID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n-AU" altLang="id-ID">
              <a:latin typeface="Calibri" pitchFamily="34" charset="0"/>
            </a:endParaRPr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9AE1C2E-F199-4D56-BE10-EAD9DA7BABD3}" type="slidenum">
              <a:rPr lang="en-AU" altLang="id-ID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n-AU" altLang="id-ID">
              <a:latin typeface="Calibri" pitchFamily="34" charset="0"/>
            </a:endParaRPr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E4EAE90-8184-4781-9A73-FE90D73949B9}" type="slidenum">
              <a:rPr lang="en-AU" altLang="id-ID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n-AU" altLang="id-ID">
              <a:latin typeface="Calibri" pitchFamily="34" charset="0"/>
            </a:endParaRPr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1D41B9-EBC1-4A92-9BCC-6AFD3407E440}" type="slidenum">
              <a:rPr lang="en-AU" altLang="id-ID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en-AU" altLang="id-ID">
              <a:latin typeface="Calibri" pitchFamily="34" charset="0"/>
            </a:endParaRPr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4F17584-E298-4E40-8D8A-886F2A176957}" type="slidenum">
              <a:rPr lang="en-AU" altLang="id-ID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AU" altLang="id-ID">
              <a:latin typeface="Calibri" pitchFamily="34" charset="0"/>
            </a:endParaRPr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AD504B1-2B8F-4064-BC40-3E8D7BE309A3}" type="slidenum">
              <a:rPr lang="en-AU" altLang="id-ID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AU" altLang="id-ID">
              <a:latin typeface="Calibri" pitchFamily="34" charset="0"/>
            </a:endParaRPr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ED4AD78-E173-406D-BFCF-A0D7268F0C6E}" type="slidenum">
              <a:rPr lang="en-AU" altLang="id-ID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AU" altLang="id-ID">
              <a:latin typeface="Calibri" pitchFamily="34" charset="0"/>
            </a:endParaRPr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92F5A86-1B93-4556-B134-4386655B069E}" type="slidenum">
              <a:rPr lang="en-AU" altLang="id-ID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AU" altLang="id-ID">
              <a:latin typeface="Calibri" pitchFamily="34" charset="0"/>
            </a:endParaRPr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03BB82-0580-4A39-8B83-E545B0BE1613}" type="slidenum">
              <a:rPr lang="en-AU" altLang="id-ID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AU" altLang="id-ID">
              <a:latin typeface="Calibri" pitchFamily="34" charset="0"/>
            </a:endParaRPr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2D5223-87DF-4266-B2EB-FDFA0B626623}" type="slidenum">
              <a:rPr lang="en-AU" altLang="id-ID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AU" altLang="id-ID">
              <a:latin typeface="Calibri" pitchFamily="34" charset="0"/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13B592-800D-4F71-9D22-849389558DC7}" type="slidenum">
              <a:rPr lang="en-AU" altLang="id-ID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AU" altLang="id-ID">
              <a:latin typeface="Calibri" pitchFamily="34" charset="0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6C3267B-A65C-463B-BB5E-BC5A289CEEA6}" type="slidenum">
              <a:rPr lang="en-AU" altLang="id-ID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AU" altLang="id-ID">
              <a:latin typeface="Calibri" pitchFamily="34" charset="0"/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2FAE5B0F-AF0B-471F-8903-CA045F918788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F0631C8-27D2-4217-995D-CFB3BD0E6DB5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E5B0F-AF0B-471F-8903-CA045F918788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31C8-27D2-4217-995D-CFB3BD0E6D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E5B0F-AF0B-471F-8903-CA045F918788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31C8-27D2-4217-995D-CFB3BD0E6DB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E5B0F-AF0B-471F-8903-CA045F918788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31C8-27D2-4217-995D-CFB3BD0E6DB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FAE5B0F-AF0B-471F-8903-CA045F918788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DF0631C8-27D2-4217-995D-CFB3BD0E6DB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E5B0F-AF0B-471F-8903-CA045F918788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31C8-27D2-4217-995D-CFB3BD0E6DB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E5B0F-AF0B-471F-8903-CA045F918788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31C8-27D2-4217-995D-CFB3BD0E6DB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E5B0F-AF0B-471F-8903-CA045F918788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31C8-27D2-4217-995D-CFB3BD0E6DB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E5B0F-AF0B-471F-8903-CA045F918788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31C8-27D2-4217-995D-CFB3BD0E6DB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E5B0F-AF0B-471F-8903-CA045F918788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31C8-27D2-4217-995D-CFB3BD0E6DB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E5B0F-AF0B-471F-8903-CA045F918788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31C8-27D2-4217-995D-CFB3BD0E6DB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FAE5B0F-AF0B-471F-8903-CA045F918788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F0631C8-27D2-4217-995D-CFB3BD0E6DB5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/>
              <a:t>STRATEGI LOKASI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cap="all" dirty="0" smtClean="0"/>
              <a:t>Layout</a:t>
            </a:r>
            <a:endParaRPr lang="en-US" b="1" cap="all" dirty="0"/>
          </a:p>
        </p:txBody>
      </p:sp>
      <p:sp>
        <p:nvSpPr>
          <p:cNvPr id="3" name="TextBox 2"/>
          <p:cNvSpPr txBox="1"/>
          <p:nvPr/>
        </p:nvSpPr>
        <p:spPr>
          <a:xfrm>
            <a:off x="4788024" y="234293"/>
            <a:ext cx="353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latin typeface="+mj-lt"/>
              </a:rPr>
              <a:t>	</a:t>
            </a:r>
            <a:r>
              <a:rPr lang="en-US" sz="2800" dirty="0" err="1" smtClean="0">
                <a:latin typeface="+mj-lt"/>
              </a:rPr>
              <a:t>Materi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ke</a:t>
            </a:r>
            <a:r>
              <a:rPr lang="en-US" sz="2800" dirty="0" smtClean="0">
                <a:latin typeface="+mj-lt"/>
              </a:rPr>
              <a:t> - 9</a:t>
            </a:r>
            <a:endParaRPr lang="id-ID" sz="2800" dirty="0">
              <a:latin typeface="+mj-lt"/>
            </a:endParaRPr>
          </a:p>
        </p:txBody>
      </p:sp>
      <p:sp>
        <p:nvSpPr>
          <p:cNvPr id="4" name="Rectangle 6"/>
          <p:cNvSpPr txBox="1">
            <a:spLocks noChangeArrowheads="1"/>
          </p:cNvSpPr>
          <p:nvPr/>
        </p:nvSpPr>
        <p:spPr>
          <a:xfrm>
            <a:off x="841232" y="5832560"/>
            <a:ext cx="6596063" cy="886173"/>
          </a:xfrm>
          <a:prstGeom prst="rect">
            <a:avLst/>
          </a:prstGeom>
          <a:noFill/>
          <a:ln/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auto" hangingPunct="0">
              <a:spcBef>
                <a:spcPts val="0"/>
              </a:spcBef>
              <a:buFontTx/>
              <a:buNone/>
              <a:defRPr/>
            </a:pPr>
            <a:r>
              <a:rPr lang="en-US" sz="1100" b="1" dirty="0" smtClean="0">
                <a:solidFill>
                  <a:srgbClr val="333333"/>
                </a:solidFill>
                <a:latin typeface="Arial"/>
                <a:cs typeface="Arial"/>
              </a:rPr>
              <a:t>PowerPoint presentation to accompany </a:t>
            </a:r>
          </a:p>
          <a:p>
            <a:pPr eaLnBrk="0" fontAlgn="auto" hangingPunct="0">
              <a:spcBef>
                <a:spcPts val="0"/>
              </a:spcBef>
              <a:buFontTx/>
              <a:buNone/>
              <a:defRPr/>
            </a:pPr>
            <a:r>
              <a:rPr lang="en-US" sz="1100" b="1" dirty="0" err="1" smtClean="0">
                <a:solidFill>
                  <a:srgbClr val="333333"/>
                </a:solidFill>
                <a:latin typeface="Arial"/>
                <a:cs typeface="Arial"/>
              </a:rPr>
              <a:t>Heizer</a:t>
            </a:r>
            <a:r>
              <a:rPr lang="en-US" sz="1100" b="1" dirty="0" smtClean="0">
                <a:solidFill>
                  <a:srgbClr val="333333"/>
                </a:solidFill>
                <a:latin typeface="Arial"/>
                <a:cs typeface="Arial"/>
              </a:rPr>
              <a:t> and Render </a:t>
            </a:r>
          </a:p>
          <a:p>
            <a:pPr eaLnBrk="0" fontAlgn="auto" hangingPunct="0">
              <a:spcBef>
                <a:spcPts val="0"/>
              </a:spcBef>
              <a:buFontTx/>
              <a:buNone/>
              <a:defRPr/>
            </a:pPr>
            <a:r>
              <a:rPr lang="en-US" sz="1100" b="1" dirty="0" smtClean="0">
                <a:solidFill>
                  <a:srgbClr val="333333"/>
                </a:solidFill>
                <a:latin typeface="Arial"/>
                <a:cs typeface="Arial"/>
              </a:rPr>
              <a:t>Operations Management, Eleventh Edition</a:t>
            </a:r>
          </a:p>
          <a:p>
            <a:pPr eaLnBrk="0" fontAlgn="auto" hangingPunct="0">
              <a:spcBef>
                <a:spcPts val="0"/>
              </a:spcBef>
              <a:buFontTx/>
              <a:buNone/>
              <a:defRPr/>
            </a:pPr>
            <a:r>
              <a:rPr lang="en-US" sz="1100" b="1" dirty="0" smtClean="0">
                <a:solidFill>
                  <a:srgbClr val="333333"/>
                </a:solidFill>
                <a:latin typeface="Arial"/>
                <a:cs typeface="Arial"/>
              </a:rPr>
              <a:t>Principles of Operations Management, Ninth Edition</a:t>
            </a:r>
          </a:p>
        </p:txBody>
      </p:sp>
    </p:spTree>
    <p:extLst>
      <p:ext uri="{BB962C8B-B14F-4D97-AF65-F5344CB8AC3E}">
        <p14:creationId xmlns:p14="http://schemas.microsoft.com/office/powerpoint/2010/main" val="59068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400" dirty="0" smtClean="0"/>
              <a:t>Kedekatan Kepada Pemasok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229600" cy="5069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dirty="0" smtClean="0"/>
              <a:t>Perusahaan menempatkan diri dekat dengan bahan mentah dan pemasok karena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 smtClean="0"/>
              <a:t>Barang-barang yang mudah menjadi busuk,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 smtClean="0"/>
              <a:t>Biaya transportasi,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 smtClean="0"/>
              <a:t>Jumlah produk yang sangat banyak</a:t>
            </a:r>
          </a:p>
          <a:p>
            <a:pPr marL="0" indent="0" algn="just">
              <a:buNone/>
            </a:pPr>
            <a:r>
              <a:rPr lang="id-ID" dirty="0" smtClean="0"/>
              <a:t>Perusahaan yang bergantung pada input yang berupa bahan mentah yang berat atau jumlahnya sangat banyak, harus membayar biaya transportasi yang sangat mahal.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400" dirty="0" smtClean="0"/>
              <a:t>Kedekatan kepada Pesaing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744184"/>
          </a:xfrm>
        </p:spPr>
        <p:txBody>
          <a:bodyPr/>
          <a:lstStyle/>
          <a:p>
            <a:pPr marL="0" indent="0" algn="just">
              <a:buNone/>
            </a:pPr>
            <a:r>
              <a:rPr lang="id-ID" dirty="0" smtClean="0"/>
              <a:t>Perusahaan senang berdekatan dengan pesaingnya lebih sering terjadi apabila sumber daya utama ditemukan di wilayah tersebut, baik berupa sumber daya alam, informasi, modal proyek, dan bakat.</a:t>
            </a:r>
          </a:p>
          <a:p>
            <a:pPr marL="0" indent="0" algn="just">
              <a:buNone/>
            </a:pPr>
            <a:r>
              <a:rPr lang="id-ID" dirty="0" smtClean="0"/>
              <a:t>Trend ini disebut sebagai </a:t>
            </a:r>
            <a:r>
              <a:rPr lang="id-ID" i="1" dirty="0" smtClean="0"/>
              <a:t>clustering</a:t>
            </a:r>
            <a:r>
              <a:rPr lang="id-ID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0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dirty="0" smtClean="0"/>
              <a:t>Metode </a:t>
            </a:r>
            <a:br>
              <a:rPr lang="id-ID" dirty="0" smtClean="0"/>
            </a:br>
            <a:r>
              <a:rPr lang="id-ID" dirty="0" smtClean="0"/>
              <a:t>Evaluasi Alternatif Lokasi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74418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Metode Pemeringkatan Faktor,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Analisis Titik Impas Lokasi,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Metode Pusat Gravitasi,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Model Transportasi.</a:t>
            </a:r>
          </a:p>
        </p:txBody>
      </p:sp>
    </p:spTree>
    <p:extLst>
      <p:ext uri="{BB962C8B-B14F-4D97-AF65-F5344CB8AC3E}">
        <p14:creationId xmlns:p14="http://schemas.microsoft.com/office/powerpoint/2010/main" val="323103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Metode Pemeringkatan Faktor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id-ID" dirty="0" smtClean="0"/>
              <a:t>Merupakan suatu metode penentuan lokasi yang mementingkan adanya objektivitas dalam proses mengenali biaya-biaya yang sulit untuk dievaluasi.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id-ID" dirty="0" smtClean="0"/>
              <a:t>Metode ini sering digunakan karena mencakup beragam faktor, mulai dari pendidikan, rekreasi, hingga keterampilan tenaga kerja. 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32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7756263" cy="1054250"/>
          </a:xfrm>
        </p:spPr>
        <p:txBody>
          <a:bodyPr>
            <a:noAutofit/>
          </a:bodyPr>
          <a:lstStyle/>
          <a:p>
            <a:r>
              <a:rPr lang="id-ID" sz="2800" dirty="0" smtClean="0"/>
              <a:t>Langkah dalam</a:t>
            </a:r>
            <a:br>
              <a:rPr lang="id-ID" sz="2800" dirty="0" smtClean="0"/>
            </a:br>
            <a:r>
              <a:rPr lang="id-ID" sz="2800" dirty="0" smtClean="0"/>
              <a:t>Metode Pemeringkatan Faktor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600200"/>
            <a:ext cx="8229600" cy="5257800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id-ID" sz="2300" dirty="0" smtClean="0"/>
              <a:t>Membuat daftar faktor yang berhubungan, yang disebut sebagai faktor penunjang keberhasilan.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sz="2300" dirty="0" smtClean="0"/>
              <a:t>Memberikan sebuah bobot untuk setiap faktor untuk menggambarkan kepentingan relatif tujuan perusahaan.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sz="2300" dirty="0" smtClean="0"/>
              <a:t>Membuat skala untuk setiap faktor (ct: 1-10 atau 1-100).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sz="2300" dirty="0" smtClean="0"/>
              <a:t>Meminta penilaian manajemen untuk setiap lokasi dan setiap faktor, dengan menggunakan skala pada No. 3.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sz="2300" dirty="0" smtClean="0"/>
              <a:t>Kalikan nilai dengan bobot untuk setiap faktor dan jumlahkan nilai total untuk setiap lokasi.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sz="2300" dirty="0" smtClean="0"/>
              <a:t>Membuat rekomendasi berdasarkan </a:t>
            </a:r>
            <a:r>
              <a:rPr lang="id-ID" sz="2300" b="1" dirty="0" smtClean="0"/>
              <a:t>nilai poin maksimal</a:t>
            </a:r>
            <a:r>
              <a:rPr lang="id-ID" sz="2300" dirty="0" smtClean="0"/>
              <a:t>, yang juga mempertimbangkan hasil dari pendekatan kuantitatif.</a:t>
            </a:r>
          </a:p>
          <a:p>
            <a:pPr marL="514350" indent="-514350" algn="just">
              <a:buFont typeface="+mj-lt"/>
              <a:buAutoNum type="arabicPeriod"/>
            </a:pP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298582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/>
          <a:lstStyle/>
          <a:p>
            <a:r>
              <a:rPr lang="id-ID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744184"/>
          </a:xfrm>
        </p:spPr>
        <p:txBody>
          <a:bodyPr/>
          <a:lstStyle/>
          <a:p>
            <a:pPr marL="0" indent="0" algn="just">
              <a:buNone/>
            </a:pPr>
            <a:r>
              <a:rPr lang="id-ID" dirty="0" smtClean="0"/>
              <a:t>Five Flags over Florida, salah satu 10 rantai taman hiburan keluarga di Amerika telah memutuskan untuk meluaskan operasinya ke luar negeri di Eropa. Bobot dan peringkat mereka untuk 2 lokasi yaitu France dan Denmark. </a:t>
            </a:r>
          </a:p>
          <a:p>
            <a:pPr marL="0" indent="0" algn="just">
              <a:buNone/>
            </a:pPr>
            <a:r>
              <a:rPr lang="id-ID" dirty="0" smtClean="0"/>
              <a:t>Berikut data yang telah terkumpul:</a:t>
            </a:r>
          </a:p>
        </p:txBody>
      </p:sp>
    </p:spTree>
    <p:extLst>
      <p:ext uri="{BB962C8B-B14F-4D97-AF65-F5344CB8AC3E}">
        <p14:creationId xmlns:p14="http://schemas.microsoft.com/office/powerpoint/2010/main" val="239489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dirty="0" smtClean="0"/>
              <a:t>Penggunaan Bobot untuk Mengevaluasi Alternatif Lokasi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36675530"/>
              </p:ext>
            </p:extLst>
          </p:nvPr>
        </p:nvGraphicFramePr>
        <p:xfrm>
          <a:off x="698498" y="1700808"/>
          <a:ext cx="7747004" cy="321436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577356"/>
                <a:gridCol w="1800200"/>
                <a:gridCol w="1728192"/>
                <a:gridCol w="1641256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Faktor Penunjang Keberhasilan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Bobot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Nilai France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Nilai Denmark</a:t>
                      </a:r>
                      <a:endParaRPr lang="en-US" dirty="0"/>
                    </a:p>
                  </a:txBody>
                  <a:tcPr marL="86077" marR="8607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Sikap dan ketersediaan TK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0.25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70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60</a:t>
                      </a:r>
                      <a:endParaRPr lang="en-US" dirty="0"/>
                    </a:p>
                  </a:txBody>
                  <a:tcPr marL="86077" marR="8607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Rasio orang-mobil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0.05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50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60</a:t>
                      </a:r>
                      <a:endParaRPr lang="en-US" dirty="0"/>
                    </a:p>
                  </a:txBody>
                  <a:tcPr marL="86077" marR="8607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Pendapatan</a:t>
                      </a:r>
                      <a:r>
                        <a:rPr lang="id-ID" baseline="0" dirty="0" smtClean="0"/>
                        <a:t> per kapita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0.10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85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80</a:t>
                      </a:r>
                      <a:endParaRPr lang="en-US" dirty="0"/>
                    </a:p>
                  </a:txBody>
                  <a:tcPr marL="86077" marR="8607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Struktur Pajak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0.39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75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70</a:t>
                      </a:r>
                      <a:endParaRPr lang="en-US" dirty="0"/>
                    </a:p>
                  </a:txBody>
                  <a:tcPr marL="86077" marR="8607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Pendidikan dan Kesehatan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0.21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60</a:t>
                      </a:r>
                      <a:endParaRPr lang="en-US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70</a:t>
                      </a:r>
                      <a:endParaRPr lang="en-US" dirty="0"/>
                    </a:p>
                  </a:txBody>
                  <a:tcPr marL="86077" marR="86077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Total</a:t>
                      </a:r>
                      <a:endParaRPr lang="en-US" b="1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</a:t>
                      </a:r>
                      <a:r>
                        <a:rPr lang="en-US" dirty="0" smtClean="0"/>
                        <a:t>.00</a:t>
                      </a:r>
                      <a:endParaRPr lang="en-US" b="1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marL="86077" marR="86077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marL="86077" marR="86077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5157192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300" dirty="0" smtClean="0"/>
              <a:t>Manakah dari 2 negara tersebut, yang akan dipilih oleh Five Flags over Florida untuk mengembangkan lokasi usahanya?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56308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dirty="0" smtClean="0"/>
              <a:t>Penggunaan Bobot untuk Mengevaluasi Alternatif Lokasi</a:t>
            </a:r>
            <a:endParaRPr lang="en-US" dirty="0"/>
          </a:p>
        </p:txBody>
      </p:sp>
      <p:graphicFrame>
        <p:nvGraphicFramePr>
          <p:cNvPr id="6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856715"/>
              </p:ext>
            </p:extLst>
          </p:nvPr>
        </p:nvGraphicFramePr>
        <p:xfrm>
          <a:off x="323528" y="1412776"/>
          <a:ext cx="8511981" cy="4584066"/>
        </p:xfrm>
        <a:graphic>
          <a:graphicData uri="http://schemas.openxmlformats.org/drawingml/2006/table">
            <a:tbl>
              <a:tblPr/>
              <a:tblGrid>
                <a:gridCol w="1347296"/>
                <a:gridCol w="235959"/>
                <a:gridCol w="208280"/>
                <a:gridCol w="556397"/>
                <a:gridCol w="208280"/>
                <a:gridCol w="852073"/>
                <a:gridCol w="1044336"/>
                <a:gridCol w="766138"/>
                <a:gridCol w="1350208"/>
                <a:gridCol w="235281"/>
                <a:gridCol w="264306"/>
                <a:gridCol w="1213294"/>
                <a:gridCol w="230133"/>
              </a:tblGrid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TABLE 8.4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gridSpan="1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Weights, Scores, and Solution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517525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SCORES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(OUT OF 100)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5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WEIGHTED SCORES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KSF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WEIGHT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FRANCE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DENMARK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FRANCE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DENMARK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730250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Labor availability and attitude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.25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(.25)(70) = 17.5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(.25)(60) = 15.0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People-to-car ratio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.05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41400" algn="r"/>
                        </a:tabLst>
                      </a:pPr>
                      <a:r>
                        <a:rPr kumimoji="0" lang="en-US" altLang="id-ID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(.05)(50) =  	 2.5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(.05)(60) = 	 3.0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Per capita income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.10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(.10)(85) = 	 8.5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(.10)(80) =   8.0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Tax structure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.39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(.39)(75) = 	29.3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1700" algn="r"/>
                        </a:tabLst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(.39)(70) = 	27.3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Education and health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.21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(.21)(60) = 	12.6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defTabSz="4572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9017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1700" algn="r"/>
                        </a:tabLst>
                      </a:pPr>
                      <a:r>
                        <a:rPr kumimoji="0" lang="en-US" altLang="id-ID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(.21)(70) = 	14.7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Totals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1.00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tabLst>
                          <a:tab pos="1041400" algn="r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041400" algn="r"/>
                        </a:tabLst>
                      </a:pPr>
                      <a:r>
                        <a:rPr kumimoji="0" lang="en-US" altLang="id-ID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70.4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d-ID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68.0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>
                          <a:schemeClr val="accent1"/>
                        </a:buClr>
                        <a:buFont typeface="Arial Unicode MS" pitchFamily="34" charset="-128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altLang="id-ID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Oval 6"/>
          <p:cNvSpPr/>
          <p:nvPr/>
        </p:nvSpPr>
        <p:spPr>
          <a:xfrm>
            <a:off x="6156176" y="5661248"/>
            <a:ext cx="864096" cy="43204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4709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rmAutofit/>
          </a:bodyPr>
          <a:lstStyle/>
          <a:p>
            <a:r>
              <a:rPr lang="id-ID" sz="4000" dirty="0" smtClean="0"/>
              <a:t>Analisis Titik Impas Lokasi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744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dirty="0" smtClean="0"/>
              <a:t>Merupakan sebuah analisis biaya-volume produksi untuk membuat perbandingan ekonomis alternatif lokasi.</a:t>
            </a:r>
          </a:p>
          <a:p>
            <a:pPr marL="0" indent="0" algn="just">
              <a:buNone/>
            </a:pPr>
            <a:r>
              <a:rPr lang="id-ID" dirty="0" smtClean="0"/>
              <a:t>Langkah dalam Analisis Titik Impas: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 smtClean="0"/>
              <a:t>Tentukan biaya tetap dan biaya variabel untuk setiap lokasi.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 smtClean="0"/>
              <a:t>Petakan biaya untuk setiap lokasi dengan biaya pada sumbu vertikal dan jumlah produksi tahunan pada sumbu horizontal.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 smtClean="0"/>
              <a:t>Pilih lokasi yang memiliki biaya total paling rendah untuk jumlah produksi yang diharapkan.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9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/>
          <a:lstStyle/>
          <a:p>
            <a:r>
              <a:rPr lang="id-ID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3568" y="1484784"/>
            <a:ext cx="7745505" cy="4421013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id-ID" dirty="0" smtClean="0"/>
              <a:t>John Kros, ingin memperluas kapasitasnya. Ia mempertimbangkan tiga lokasi untuk pabrik barunya : Akron, Bowling Green, dan Chicago. Perusahaan berharap dapat menemukan lokasi yang paling ekonomis untuk jumlah produksi yang diharapkan yaitu 2.000 unit per tahun.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d-ID" dirty="0" smtClean="0"/>
              <a:t>Kros menjalankan titik impas lokasi. Ia menentukan biaya tetap per tahun pada lokasi tersebut secara berurutan adalah $30.000, $60.000, dan $110.000. biaya variabel adalah $75 per unit, $45 per unit, dan $25 per unit. Harga jual yang diharapkan untuk setiap sistem karburator adalah $120.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33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sz="4000" dirty="0" smtClean="0"/>
              <a:t>Pentingnya Lokasi yang Strategis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76264"/>
            <a:ext cx="8229600" cy="5069160"/>
          </a:xfrm>
        </p:spPr>
        <p:txBody>
          <a:bodyPr>
            <a:normAutofit/>
          </a:bodyPr>
          <a:lstStyle/>
          <a:p>
            <a:pPr marL="344488" indent="-344488" algn="just">
              <a:buFont typeface="Wingdings" panose="05000000000000000000" pitchFamily="2" charset="2"/>
              <a:buChar char="Ø"/>
            </a:pPr>
            <a:r>
              <a:rPr lang="id-ID" dirty="0" smtClean="0"/>
              <a:t>Lokasi sangat mempengaruhi biaya dan keuntungan perusahaan secara keseluruhan. </a:t>
            </a:r>
          </a:p>
          <a:p>
            <a:pPr marL="344488" indent="-344488" algn="just">
              <a:buFont typeface="Wingdings" panose="05000000000000000000" pitchFamily="2" charset="2"/>
              <a:buChar char="Ø"/>
            </a:pPr>
            <a:r>
              <a:rPr lang="id-ID" dirty="0" smtClean="0"/>
              <a:t>Lokasi adalah pemacu biaya yang signifikan. Ct: Biaya Transportasi.</a:t>
            </a:r>
          </a:p>
          <a:p>
            <a:pPr marL="344488" indent="-344488" algn="just">
              <a:buFont typeface="Wingdings" panose="05000000000000000000" pitchFamily="2" charset="2"/>
              <a:buChar char="Ø"/>
            </a:pPr>
            <a:r>
              <a:rPr lang="id-ID" dirty="0" smtClean="0"/>
              <a:t>Tujuan Strategi Lokasi: Untuk memaksimalkan keuntungan lokasi bagi perusahaan.</a:t>
            </a:r>
          </a:p>
          <a:p>
            <a:pPr marL="344488" indent="-344488" algn="just">
              <a:buFont typeface="Wingdings" panose="05000000000000000000" pitchFamily="2" charset="2"/>
              <a:buChar char="Ø"/>
            </a:pPr>
            <a:r>
              <a:rPr lang="id-ID" dirty="0" smtClean="0"/>
              <a:t>Strategi lokasi pemilihan gudang, dapat ditentukan oleh kombinasi antara biaya dan kecepatan pengiriman.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id-ID" dirty="0" smtClean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6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/>
          <a:lstStyle/>
          <a:p>
            <a:r>
              <a:rPr lang="id-ID" dirty="0" smtClean="0"/>
              <a:t>Jawaban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229600" cy="4896544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b="1" dirty="0" smtClean="0"/>
              <a:t>Untuk Akron : 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Biaya Total = $30.000 + $75(2000)=$180.000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id-ID" b="1" dirty="0" smtClean="0"/>
              <a:t>Untuk Bowling Green:</a:t>
            </a:r>
          </a:p>
          <a:p>
            <a:pPr marL="0" indent="0">
              <a:buNone/>
            </a:pPr>
            <a:r>
              <a:rPr lang="id-ID" dirty="0" smtClean="0"/>
              <a:t>	Biaya Total = $60.000 + $45(2000) = $150.000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id-ID" b="1" dirty="0" smtClean="0"/>
              <a:t>Untuk Chicago </a:t>
            </a:r>
            <a:r>
              <a:rPr lang="id-ID" dirty="0" smtClean="0"/>
              <a:t>:</a:t>
            </a:r>
          </a:p>
          <a:p>
            <a:pPr marL="0" indent="0">
              <a:buNone/>
            </a:pPr>
            <a:r>
              <a:rPr lang="id-ID" dirty="0" smtClean="0"/>
              <a:t>	By. Total = $110.000 + $25(2000) = $160.000</a:t>
            </a:r>
          </a:p>
          <a:p>
            <a:pPr marL="0" indent="0">
              <a:buNone/>
            </a:pPr>
            <a:r>
              <a:rPr lang="id-ID" dirty="0" smtClean="0"/>
              <a:t>Dengan jumlah produksi yang diharapkan sebanyak 2000 unit/tahun. Bowling Green memberikan biaya lokasi yang paling rendah.</a:t>
            </a:r>
          </a:p>
          <a:p>
            <a:pPr marL="0" indent="0">
              <a:buNone/>
            </a:pPr>
            <a:r>
              <a:rPr lang="id-ID" dirty="0" smtClean="0"/>
              <a:t>Berikut keuntungan yang diharapkan.</a:t>
            </a:r>
          </a:p>
          <a:p>
            <a:pPr marL="0" indent="0">
              <a:buNone/>
            </a:pPr>
            <a:r>
              <a:rPr lang="id-ID" b="1" dirty="0" smtClean="0"/>
              <a:t>	Pendapatan total- Biaya total </a:t>
            </a:r>
          </a:p>
          <a:p>
            <a:pPr marL="0" indent="0">
              <a:buNone/>
            </a:pPr>
            <a:r>
              <a:rPr lang="id-ID" b="1" dirty="0" smtClean="0"/>
              <a:t>	= $120(2000) - $150.000 = $90.000 /tahun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80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/>
          <a:lstStyle/>
          <a:p>
            <a:r>
              <a:rPr lang="id-ID" dirty="0" smtClean="0"/>
              <a:t>Lanjutan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229600" cy="5069160"/>
          </a:xfrm>
        </p:spPr>
        <p:txBody>
          <a:bodyPr>
            <a:normAutofit/>
          </a:bodyPr>
          <a:lstStyle/>
          <a:p>
            <a:r>
              <a:rPr lang="id-ID" dirty="0" smtClean="0"/>
              <a:t>Titik persilangan Akron dan Bowling Green :</a:t>
            </a:r>
          </a:p>
          <a:p>
            <a:pPr>
              <a:buNone/>
            </a:pPr>
            <a:r>
              <a:rPr lang="id-ID" dirty="0" smtClean="0"/>
              <a:t> 	30.000 + 75(x) = 60.000 + 45(x)</a:t>
            </a:r>
          </a:p>
          <a:p>
            <a:pPr>
              <a:buNone/>
            </a:pPr>
            <a:r>
              <a:rPr lang="id-ID" dirty="0" smtClean="0"/>
              <a:t>			30(x)   = 30.000</a:t>
            </a:r>
          </a:p>
          <a:p>
            <a:pPr>
              <a:buNone/>
            </a:pPr>
            <a:r>
              <a:rPr lang="id-ID" dirty="0" smtClean="0"/>
              <a:t>			       x    = 1.000</a:t>
            </a:r>
          </a:p>
          <a:p>
            <a:r>
              <a:rPr lang="id-ID" dirty="0" smtClean="0"/>
              <a:t>Titik persilangan Bowling Green dan Chicago :</a:t>
            </a:r>
          </a:p>
          <a:p>
            <a:pPr>
              <a:buNone/>
            </a:pPr>
            <a:r>
              <a:rPr lang="id-ID" dirty="0" smtClean="0"/>
              <a:t>	60.000 + 45(x) = 110.000 + 25(x)</a:t>
            </a:r>
          </a:p>
          <a:p>
            <a:pPr>
              <a:buNone/>
            </a:pPr>
            <a:r>
              <a:rPr lang="id-ID" dirty="0" smtClean="0"/>
              <a:t>			20(x)   =  50.000</a:t>
            </a:r>
          </a:p>
          <a:p>
            <a:pPr>
              <a:buNone/>
            </a:pPr>
            <a:r>
              <a:rPr lang="id-ID" dirty="0" smtClean="0"/>
              <a:t>			        x    = 2.500</a:t>
            </a:r>
          </a:p>
          <a:p>
            <a:r>
              <a:rPr lang="id-ID" dirty="0" smtClean="0"/>
              <a:t>Untuk jumlah produksi &lt; 1.000 unit = Akron</a:t>
            </a:r>
          </a:p>
          <a:p>
            <a:r>
              <a:rPr lang="id-ID" dirty="0" smtClean="0"/>
              <a:t>Untuk jumlah produksi &gt; 2.500 unit = Chicago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13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978877" y="1234252"/>
            <a:ext cx="7662042" cy="50454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>
          <a:xfrm>
            <a:off x="677863" y="69085"/>
            <a:ext cx="7770812" cy="1055659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Locational Cost-Volume </a:t>
            </a:r>
            <a:b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Analysis Example</a:t>
            </a:r>
          </a:p>
        </p:txBody>
      </p:sp>
      <p:grpSp>
        <p:nvGrpSpPr>
          <p:cNvPr id="67587" name="Group 3"/>
          <p:cNvGrpSpPr>
            <a:grpSpLocks/>
          </p:cNvGrpSpPr>
          <p:nvPr/>
        </p:nvGrpSpPr>
        <p:grpSpPr bwMode="auto">
          <a:xfrm>
            <a:off x="1373188" y="1643792"/>
            <a:ext cx="6145213" cy="4627563"/>
            <a:chOff x="865" y="1296"/>
            <a:chExt cx="3871" cy="2915"/>
          </a:xfrm>
        </p:grpSpPr>
        <p:sp>
          <p:nvSpPr>
            <p:cNvPr id="66591" name="Freeform 4"/>
            <p:cNvSpPr>
              <a:spLocks/>
            </p:cNvSpPr>
            <p:nvPr/>
          </p:nvSpPr>
          <p:spPr bwMode="auto">
            <a:xfrm>
              <a:off x="1616" y="1296"/>
              <a:ext cx="3120" cy="2552"/>
            </a:xfrm>
            <a:custGeom>
              <a:avLst/>
              <a:gdLst>
                <a:gd name="T0" fmla="*/ 16 w 3120"/>
                <a:gd name="T1" fmla="*/ 0 h 2552"/>
                <a:gd name="T2" fmla="*/ 0 w 3120"/>
                <a:gd name="T3" fmla="*/ 2552 h 2552"/>
                <a:gd name="T4" fmla="*/ 3120 w 3120"/>
                <a:gd name="T5" fmla="*/ 2552 h 2552"/>
                <a:gd name="T6" fmla="*/ 0 60000 65536"/>
                <a:gd name="T7" fmla="*/ 0 60000 65536"/>
                <a:gd name="T8" fmla="*/ 0 60000 65536"/>
                <a:gd name="T9" fmla="*/ 0 w 3120"/>
                <a:gd name="T10" fmla="*/ 0 h 2552"/>
                <a:gd name="T11" fmla="*/ 3120 w 3120"/>
                <a:gd name="T12" fmla="*/ 2552 h 25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20" h="2552">
                  <a:moveTo>
                    <a:pt x="16" y="0"/>
                  </a:moveTo>
                  <a:cubicBezTo>
                    <a:pt x="10" y="850"/>
                    <a:pt x="5" y="1701"/>
                    <a:pt x="0" y="2552"/>
                  </a:cubicBezTo>
                  <a:lnTo>
                    <a:pt x="3120" y="2552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592" name="Rectangle 5"/>
            <p:cNvSpPr>
              <a:spLocks noChangeArrowheads="1"/>
            </p:cNvSpPr>
            <p:nvPr/>
          </p:nvSpPr>
          <p:spPr bwMode="auto">
            <a:xfrm>
              <a:off x="1088" y="1316"/>
              <a:ext cx="655" cy="2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$180,000  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$160,000  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$150,000  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$130,000  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$110,000  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$80,000  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$60,000  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$30,000  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$10,000  –</a:t>
              </a:r>
            </a:p>
            <a:p>
              <a:pPr algn="r">
                <a:lnSpc>
                  <a:spcPct val="9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–</a:t>
              </a:r>
            </a:p>
          </p:txBody>
        </p:sp>
        <p:sp>
          <p:nvSpPr>
            <p:cNvPr id="66593" name="Rectangle 6"/>
            <p:cNvSpPr>
              <a:spLocks noChangeArrowheads="1"/>
            </p:cNvSpPr>
            <p:nvPr/>
          </p:nvSpPr>
          <p:spPr bwMode="auto">
            <a:xfrm rot="16200000">
              <a:off x="607" y="2458"/>
              <a:ext cx="729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1600">
                  <a:latin typeface="Calibri" panose="020F0502020204030204" pitchFamily="34" charset="0"/>
                  <a:cs typeface="Calibri" panose="020F0502020204030204" pitchFamily="34" charset="0"/>
                </a:rPr>
                <a:t>Annual cost</a:t>
              </a:r>
            </a:p>
          </p:txBody>
        </p:sp>
        <p:sp>
          <p:nvSpPr>
            <p:cNvPr id="66594" name="Rectangle 7"/>
            <p:cNvSpPr>
              <a:spLocks noChangeArrowheads="1"/>
            </p:cNvSpPr>
            <p:nvPr/>
          </p:nvSpPr>
          <p:spPr bwMode="auto">
            <a:xfrm>
              <a:off x="1442" y="3731"/>
              <a:ext cx="3275" cy="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tabLst>
                  <a:tab pos="190500" algn="ctr"/>
                  <a:tab pos="952500" algn="ctr"/>
                  <a:tab pos="1714500" algn="ctr"/>
                  <a:tab pos="2476500" algn="ctr"/>
                  <a:tab pos="3238500" algn="ctr"/>
                  <a:tab pos="4000500" algn="ctr"/>
                  <a:tab pos="4762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tabLst>
                  <a:tab pos="190500" algn="ctr"/>
                  <a:tab pos="952500" algn="ctr"/>
                  <a:tab pos="1714500" algn="ctr"/>
                  <a:tab pos="2476500" algn="ctr"/>
                  <a:tab pos="3238500" algn="ctr"/>
                  <a:tab pos="4000500" algn="ctr"/>
                  <a:tab pos="4762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tabLst>
                  <a:tab pos="190500" algn="ctr"/>
                  <a:tab pos="952500" algn="ctr"/>
                  <a:tab pos="1714500" algn="ctr"/>
                  <a:tab pos="2476500" algn="ctr"/>
                  <a:tab pos="3238500" algn="ctr"/>
                  <a:tab pos="4000500" algn="ctr"/>
                  <a:tab pos="4762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tabLst>
                  <a:tab pos="190500" algn="ctr"/>
                  <a:tab pos="952500" algn="ctr"/>
                  <a:tab pos="1714500" algn="ctr"/>
                  <a:tab pos="2476500" algn="ctr"/>
                  <a:tab pos="3238500" algn="ctr"/>
                  <a:tab pos="4000500" algn="ctr"/>
                  <a:tab pos="4762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tabLst>
                  <a:tab pos="190500" algn="ctr"/>
                  <a:tab pos="952500" algn="ctr"/>
                  <a:tab pos="1714500" algn="ctr"/>
                  <a:tab pos="2476500" algn="ctr"/>
                  <a:tab pos="3238500" algn="ctr"/>
                  <a:tab pos="4000500" algn="ctr"/>
                  <a:tab pos="4762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190500" algn="ctr"/>
                  <a:tab pos="952500" algn="ctr"/>
                  <a:tab pos="1714500" algn="ctr"/>
                  <a:tab pos="2476500" algn="ctr"/>
                  <a:tab pos="3238500" algn="ctr"/>
                  <a:tab pos="4000500" algn="ctr"/>
                  <a:tab pos="4762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190500" algn="ctr"/>
                  <a:tab pos="952500" algn="ctr"/>
                  <a:tab pos="1714500" algn="ctr"/>
                  <a:tab pos="2476500" algn="ctr"/>
                  <a:tab pos="3238500" algn="ctr"/>
                  <a:tab pos="4000500" algn="ctr"/>
                  <a:tab pos="4762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190500" algn="ctr"/>
                  <a:tab pos="952500" algn="ctr"/>
                  <a:tab pos="1714500" algn="ctr"/>
                  <a:tab pos="2476500" algn="ctr"/>
                  <a:tab pos="3238500" algn="ctr"/>
                  <a:tab pos="4000500" algn="ctr"/>
                  <a:tab pos="4762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190500" algn="ctr"/>
                  <a:tab pos="952500" algn="ctr"/>
                  <a:tab pos="1714500" algn="ctr"/>
                  <a:tab pos="2476500" algn="ctr"/>
                  <a:tab pos="3238500" algn="ctr"/>
                  <a:tab pos="4000500" algn="ctr"/>
                  <a:tab pos="47625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lang="en-US" altLang="id-ID" sz="900">
                  <a:latin typeface="Calibri" panose="020F0502020204030204" pitchFamily="34" charset="0"/>
                  <a:cs typeface="Calibri" panose="020F0502020204030204" pitchFamily="34" charset="0"/>
                </a:rPr>
                <a:t>	|	|	|	|	|	|	|</a:t>
              </a:r>
              <a:endParaRPr lang="en-US" altLang="id-ID" sz="140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>
                <a:lnSpc>
                  <a:spcPct val="11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	0	500	1,000	1,500	2,000	2,500	3,000</a:t>
              </a:r>
            </a:p>
          </p:txBody>
        </p:sp>
        <p:sp>
          <p:nvSpPr>
            <p:cNvPr id="66595" name="Rectangle 8"/>
            <p:cNvSpPr>
              <a:spLocks noChangeArrowheads="1"/>
            </p:cNvSpPr>
            <p:nvPr/>
          </p:nvSpPr>
          <p:spPr bwMode="auto">
            <a:xfrm>
              <a:off x="3038" y="3998"/>
              <a:ext cx="51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1600">
                  <a:latin typeface="Calibri" panose="020F0502020204030204" pitchFamily="34" charset="0"/>
                  <a:cs typeface="Calibri" panose="020F0502020204030204" pitchFamily="34" charset="0"/>
                </a:rPr>
                <a:t>Volume</a:t>
              </a:r>
            </a:p>
          </p:txBody>
        </p:sp>
      </p:grpSp>
      <p:grpSp>
        <p:nvGrpSpPr>
          <p:cNvPr id="67593" name="Group 9"/>
          <p:cNvGrpSpPr>
            <a:grpSpLocks/>
          </p:cNvGrpSpPr>
          <p:nvPr/>
        </p:nvGrpSpPr>
        <p:grpSpPr bwMode="auto">
          <a:xfrm>
            <a:off x="5527675" y="2024792"/>
            <a:ext cx="196850" cy="804863"/>
            <a:chOff x="3482" y="1536"/>
            <a:chExt cx="124" cy="507"/>
          </a:xfrm>
        </p:grpSpPr>
        <p:sp>
          <p:nvSpPr>
            <p:cNvPr id="66588" name="Oval 10"/>
            <p:cNvSpPr>
              <a:spLocks noChangeArrowheads="1"/>
            </p:cNvSpPr>
            <p:nvPr/>
          </p:nvSpPr>
          <p:spPr bwMode="auto">
            <a:xfrm>
              <a:off x="3482" y="1536"/>
              <a:ext cx="124" cy="124"/>
            </a:xfrm>
            <a:prstGeom prst="ellipse">
              <a:avLst/>
            </a:prstGeom>
            <a:solidFill>
              <a:srgbClr val="24BDB2"/>
            </a:solidFill>
            <a:ln w="9525">
              <a:solidFill>
                <a:srgbClr val="24BDB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589" name="Oval 11"/>
            <p:cNvSpPr>
              <a:spLocks noChangeArrowheads="1"/>
            </p:cNvSpPr>
            <p:nvPr/>
          </p:nvSpPr>
          <p:spPr bwMode="auto">
            <a:xfrm>
              <a:off x="3482" y="1790"/>
              <a:ext cx="124" cy="12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BF092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590" name="Oval 12"/>
            <p:cNvSpPr>
              <a:spLocks noChangeArrowheads="1"/>
            </p:cNvSpPr>
            <p:nvPr/>
          </p:nvSpPr>
          <p:spPr bwMode="auto">
            <a:xfrm>
              <a:off x="3482" y="1919"/>
              <a:ext cx="124" cy="12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rgbClr val="175097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7597" name="Line 13"/>
          <p:cNvSpPr>
            <a:spLocks noChangeShapeType="1"/>
          </p:cNvSpPr>
          <p:nvPr/>
        </p:nvSpPr>
        <p:spPr bwMode="auto">
          <a:xfrm>
            <a:off x="4102100" y="3637692"/>
            <a:ext cx="0" cy="20447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598" name="Line 14"/>
          <p:cNvSpPr>
            <a:spLocks noChangeShapeType="1"/>
          </p:cNvSpPr>
          <p:nvPr/>
        </p:nvSpPr>
        <p:spPr bwMode="auto">
          <a:xfrm>
            <a:off x="6400800" y="2291492"/>
            <a:ext cx="0" cy="34036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7599" name="Group 15"/>
          <p:cNvGrpSpPr>
            <a:grpSpLocks/>
          </p:cNvGrpSpPr>
          <p:nvPr/>
        </p:nvGrpSpPr>
        <p:grpSpPr bwMode="auto">
          <a:xfrm>
            <a:off x="2571750" y="4864830"/>
            <a:ext cx="1511300" cy="647700"/>
            <a:chOff x="1620" y="3325"/>
            <a:chExt cx="952" cy="408"/>
          </a:xfrm>
        </p:grpSpPr>
        <p:sp>
          <p:nvSpPr>
            <p:cNvPr id="66585" name="Rectangle 16"/>
            <p:cNvSpPr>
              <a:spLocks noChangeArrowheads="1"/>
            </p:cNvSpPr>
            <p:nvPr/>
          </p:nvSpPr>
          <p:spPr bwMode="auto">
            <a:xfrm>
              <a:off x="1828" y="3325"/>
              <a:ext cx="539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Athens lowest cost</a:t>
              </a:r>
            </a:p>
          </p:txBody>
        </p:sp>
        <p:sp>
          <p:nvSpPr>
            <p:cNvPr id="66586" name="Line 17"/>
            <p:cNvSpPr>
              <a:spLocks noChangeShapeType="1"/>
            </p:cNvSpPr>
            <p:nvPr/>
          </p:nvSpPr>
          <p:spPr bwMode="auto">
            <a:xfrm>
              <a:off x="2352" y="3525"/>
              <a:ext cx="2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587" name="Line 18"/>
            <p:cNvSpPr>
              <a:spLocks noChangeShapeType="1"/>
            </p:cNvSpPr>
            <p:nvPr/>
          </p:nvSpPr>
          <p:spPr bwMode="auto">
            <a:xfrm flipH="1">
              <a:off x="1620" y="3525"/>
              <a:ext cx="2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7603" name="Group 19"/>
          <p:cNvGrpSpPr>
            <a:grpSpLocks/>
          </p:cNvGrpSpPr>
          <p:nvPr/>
        </p:nvGrpSpPr>
        <p:grpSpPr bwMode="auto">
          <a:xfrm>
            <a:off x="4133850" y="4955317"/>
            <a:ext cx="2260600" cy="463550"/>
            <a:chOff x="2604" y="3382"/>
            <a:chExt cx="1424" cy="292"/>
          </a:xfrm>
        </p:grpSpPr>
        <p:sp>
          <p:nvSpPr>
            <p:cNvPr id="66582" name="Rectangle 20"/>
            <p:cNvSpPr>
              <a:spLocks noChangeArrowheads="1"/>
            </p:cNvSpPr>
            <p:nvPr/>
          </p:nvSpPr>
          <p:spPr bwMode="auto">
            <a:xfrm>
              <a:off x="2767" y="3382"/>
              <a:ext cx="1082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Brussels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lowest cost</a:t>
              </a:r>
            </a:p>
          </p:txBody>
        </p:sp>
        <p:sp>
          <p:nvSpPr>
            <p:cNvPr id="66583" name="Line 21"/>
            <p:cNvSpPr>
              <a:spLocks noChangeShapeType="1"/>
            </p:cNvSpPr>
            <p:nvPr/>
          </p:nvSpPr>
          <p:spPr bwMode="auto">
            <a:xfrm flipH="1">
              <a:off x="2604" y="3525"/>
              <a:ext cx="2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584" name="Line 22"/>
            <p:cNvSpPr>
              <a:spLocks noChangeShapeType="1"/>
            </p:cNvSpPr>
            <p:nvPr/>
          </p:nvSpPr>
          <p:spPr bwMode="auto">
            <a:xfrm>
              <a:off x="3752" y="3525"/>
              <a:ext cx="2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7607" name="Group 23"/>
          <p:cNvGrpSpPr>
            <a:grpSpLocks/>
          </p:cNvGrpSpPr>
          <p:nvPr/>
        </p:nvGrpSpPr>
        <p:grpSpPr bwMode="auto">
          <a:xfrm>
            <a:off x="6400800" y="4864830"/>
            <a:ext cx="1517650" cy="647700"/>
            <a:chOff x="4032" y="3325"/>
            <a:chExt cx="956" cy="408"/>
          </a:xfrm>
        </p:grpSpPr>
        <p:sp>
          <p:nvSpPr>
            <p:cNvPr id="66579" name="Rectangle 24"/>
            <p:cNvSpPr>
              <a:spLocks noChangeArrowheads="1"/>
            </p:cNvSpPr>
            <p:nvPr/>
          </p:nvSpPr>
          <p:spPr bwMode="auto">
            <a:xfrm>
              <a:off x="4160" y="3325"/>
              <a:ext cx="706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Lisbon lowest 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cost</a:t>
              </a:r>
            </a:p>
          </p:txBody>
        </p:sp>
        <p:sp>
          <p:nvSpPr>
            <p:cNvPr id="66580" name="Line 25"/>
            <p:cNvSpPr>
              <a:spLocks noChangeShapeType="1"/>
            </p:cNvSpPr>
            <p:nvPr/>
          </p:nvSpPr>
          <p:spPr bwMode="auto">
            <a:xfrm flipH="1">
              <a:off x="4032" y="3525"/>
              <a:ext cx="2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581" name="Line 26"/>
            <p:cNvSpPr>
              <a:spLocks noChangeShapeType="1"/>
            </p:cNvSpPr>
            <p:nvPr/>
          </p:nvSpPr>
          <p:spPr bwMode="auto">
            <a:xfrm>
              <a:off x="4768" y="3525"/>
              <a:ext cx="2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7611" name="Group 27"/>
          <p:cNvGrpSpPr>
            <a:grpSpLocks/>
          </p:cNvGrpSpPr>
          <p:nvPr/>
        </p:nvGrpSpPr>
        <p:grpSpPr bwMode="auto">
          <a:xfrm>
            <a:off x="2597150" y="1866042"/>
            <a:ext cx="5175250" cy="1600200"/>
            <a:chOff x="1636" y="1436"/>
            <a:chExt cx="3260" cy="1008"/>
          </a:xfrm>
        </p:grpSpPr>
        <p:sp>
          <p:nvSpPr>
            <p:cNvPr id="66577" name="Line 28"/>
            <p:cNvSpPr>
              <a:spLocks noChangeShapeType="1"/>
            </p:cNvSpPr>
            <p:nvPr/>
          </p:nvSpPr>
          <p:spPr bwMode="auto">
            <a:xfrm flipV="1">
              <a:off x="1636" y="1436"/>
              <a:ext cx="3260" cy="1008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578" name="Rectangle 29"/>
            <p:cNvSpPr>
              <a:spLocks noChangeArrowheads="1"/>
            </p:cNvSpPr>
            <p:nvPr/>
          </p:nvSpPr>
          <p:spPr bwMode="auto">
            <a:xfrm rot="20596209">
              <a:off x="1855" y="2060"/>
              <a:ext cx="90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Lisbon cost curve</a:t>
              </a:r>
            </a:p>
          </p:txBody>
        </p:sp>
      </p:grpSp>
      <p:grpSp>
        <p:nvGrpSpPr>
          <p:cNvPr id="67614" name="Group 30"/>
          <p:cNvGrpSpPr>
            <a:grpSpLocks/>
          </p:cNvGrpSpPr>
          <p:nvPr/>
        </p:nvGrpSpPr>
        <p:grpSpPr bwMode="auto">
          <a:xfrm>
            <a:off x="2503488" y="1694592"/>
            <a:ext cx="3573462" cy="3384550"/>
            <a:chOff x="1577" y="1328"/>
            <a:chExt cx="2251" cy="2132"/>
          </a:xfrm>
        </p:grpSpPr>
        <p:sp>
          <p:nvSpPr>
            <p:cNvPr id="66575" name="Line 31"/>
            <p:cNvSpPr>
              <a:spLocks noChangeShapeType="1"/>
            </p:cNvSpPr>
            <p:nvPr/>
          </p:nvSpPr>
          <p:spPr bwMode="auto">
            <a:xfrm flipV="1">
              <a:off x="1608" y="1328"/>
              <a:ext cx="2220" cy="2132"/>
            </a:xfrm>
            <a:prstGeom prst="line">
              <a:avLst/>
            </a:prstGeom>
            <a:noFill/>
            <a:ln w="76200">
              <a:solidFill>
                <a:srgbClr val="24BD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576" name="Rectangle 32"/>
            <p:cNvSpPr>
              <a:spLocks noChangeArrowheads="1"/>
            </p:cNvSpPr>
            <p:nvPr/>
          </p:nvSpPr>
          <p:spPr bwMode="auto">
            <a:xfrm rot="-2631095">
              <a:off x="1577" y="2919"/>
              <a:ext cx="740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11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Athens </a:t>
              </a:r>
            </a:p>
            <a:p>
              <a:pPr algn="ctr">
                <a:lnSpc>
                  <a:spcPct val="115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cost curve</a:t>
              </a:r>
            </a:p>
          </p:txBody>
        </p:sp>
      </p:grpSp>
      <p:grpSp>
        <p:nvGrpSpPr>
          <p:cNvPr id="67617" name="Group 33"/>
          <p:cNvGrpSpPr>
            <a:grpSpLocks/>
          </p:cNvGrpSpPr>
          <p:nvPr/>
        </p:nvGrpSpPr>
        <p:grpSpPr bwMode="auto">
          <a:xfrm>
            <a:off x="2481263" y="1694592"/>
            <a:ext cx="4967287" cy="2768600"/>
            <a:chOff x="1563" y="1328"/>
            <a:chExt cx="3129" cy="1744"/>
          </a:xfrm>
        </p:grpSpPr>
        <p:sp>
          <p:nvSpPr>
            <p:cNvPr id="66573" name="Line 34"/>
            <p:cNvSpPr>
              <a:spLocks noChangeShapeType="1"/>
            </p:cNvSpPr>
            <p:nvPr/>
          </p:nvSpPr>
          <p:spPr bwMode="auto">
            <a:xfrm flipV="1">
              <a:off x="1632" y="1328"/>
              <a:ext cx="3060" cy="1744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574" name="Rectangle 35"/>
            <p:cNvSpPr>
              <a:spLocks noChangeArrowheads="1"/>
            </p:cNvSpPr>
            <p:nvPr/>
          </p:nvSpPr>
          <p:spPr bwMode="auto">
            <a:xfrm rot="-1703659">
              <a:off x="1563" y="2524"/>
              <a:ext cx="1009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Brussels</a:t>
              </a:r>
            </a:p>
            <a:p>
              <a:pPr algn="ctr">
                <a:lnSpc>
                  <a:spcPct val="80000"/>
                </a:lnSpc>
              </a:pPr>
              <a:r>
                <a:rPr lang="en-US" altLang="id-ID" sz="1400">
                  <a:latin typeface="Calibri" panose="020F0502020204030204" pitchFamily="34" charset="0"/>
                  <a:cs typeface="Calibri" panose="020F0502020204030204" pitchFamily="34" charset="0"/>
                </a:rPr>
                <a:t>cost curve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8133694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67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7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7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67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6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1000"/>
                                        <p:tgtEl>
                                          <p:spTgt spid="6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1000"/>
                                        <p:tgtEl>
                                          <p:spTgt spid="67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1000"/>
                                        <p:tgtEl>
                                          <p:spTgt spid="6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7" grpId="0" animBg="1"/>
      <p:bldP spid="6759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/>
          <a:lstStyle/>
          <a:p>
            <a:r>
              <a:rPr lang="id-ID" dirty="0" smtClean="0"/>
              <a:t>Metode Pusat Gravitasi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1619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id-ID" dirty="0" smtClean="0"/>
              <a:t>Merupakan teknik matematis yang digunakan untuk menemukan lokasi pusat distribusi yang akan meminimalkan biaya distribusi.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id-ID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id-ID" dirty="0" smtClean="0"/>
              <a:t>Metode ini memperhitungkan jarak lokasi pasar, jumlah barang yang dikirim ke pasar, dan biaya pengiriman.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224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/>
          </a:bodyPr>
          <a:lstStyle/>
          <a:p>
            <a:r>
              <a:rPr lang="id-ID" sz="4000" dirty="0" smtClean="0"/>
              <a:t>Metode Pusat Gravitasi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67544" y="1268760"/>
                <a:ext cx="8229600" cy="514116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id-ID" dirty="0" smtClean="0"/>
                  <a:t>Langkah 1: menempatkan lokasi pada suatu sistem koordinat.</a:t>
                </a:r>
              </a:p>
              <a:p>
                <a:r>
                  <a:rPr lang="id-ID" dirty="0" smtClean="0"/>
                  <a:t>Pusat gravitasi dapat ditentukan dengan persamaan berikut :</a:t>
                </a:r>
              </a:p>
              <a:p>
                <a:pPr>
                  <a:buNone/>
                </a:pPr>
                <a:r>
                  <a:rPr lang="id-ID" dirty="0" smtClean="0"/>
                  <a:t>	Koordinat –x pusat gravitasi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 smtClean="0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id-ID" i="1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id-ID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id-ID" b="0" i="1" smtClean="0">
                                    <a:latin typeface="Cambria Math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id-ID" b="0" i="1" smtClean="0">
                                    <a:latin typeface="Cambria Math"/>
                                  </a:rPr>
                                  <m:t>𝑖𝑥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id-ID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id-ID" b="0" i="1" smtClean="0">
                                    <a:latin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id-ID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  <m:r>
                          <m:rPr>
                            <m:nor/>
                          </m:rPr>
                          <a:rPr lang="id-ID" dirty="0" smtClean="0"/>
                          <m:t> </m:t>
                        </m:r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id-ID" i="1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id-ID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id-ID" b="0" i="1" smtClean="0">
                                    <a:latin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id-ID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endParaRPr lang="id-ID" dirty="0" smtClean="0"/>
              </a:p>
              <a:p>
                <a:pPr>
                  <a:buNone/>
                </a:pPr>
                <a:r>
                  <a:rPr lang="id-ID" sz="1800" dirty="0" smtClean="0"/>
                  <a:t>			 </a:t>
                </a:r>
              </a:p>
              <a:p>
                <a:pPr>
                  <a:buNone/>
                </a:pPr>
                <a:endParaRPr lang="id-ID" sz="1800" dirty="0" smtClean="0"/>
              </a:p>
              <a:p>
                <a:pPr>
                  <a:buNone/>
                </a:pPr>
                <a:r>
                  <a:rPr lang="id-ID" sz="1800" dirty="0" smtClean="0"/>
                  <a:t>	</a:t>
                </a:r>
                <a:r>
                  <a:rPr lang="id-ID" dirty="0" smtClean="0"/>
                  <a:t>koordinat –y pusat gravitasi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 smtClean="0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id-ID" i="1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id-ID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id-ID" b="0" i="1" smtClean="0">
                                    <a:latin typeface="Cambria Math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id-ID" b="0" i="1" smtClean="0">
                                    <a:latin typeface="Cambria Math"/>
                                  </a:rPr>
                                  <m:t>𝑖𝑦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id-ID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id-ID" b="0" i="1" smtClean="0">
                                    <a:latin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id-ID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  <m:r>
                          <m:rPr>
                            <m:nor/>
                          </m:rPr>
                          <a:rPr lang="id-ID" dirty="0" smtClean="0"/>
                          <m:t> </m:t>
                        </m:r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id-ID" i="1" smtClean="0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id-ID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id-ID" b="0" i="1" smtClean="0">
                                    <a:latin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id-ID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endParaRPr lang="id-ID" dirty="0" smtClean="0"/>
              </a:p>
              <a:p>
                <a:pPr>
                  <a:buNone/>
                  <a:tabLst>
                    <a:tab pos="1255713" algn="l"/>
                    <a:tab pos="1774825" algn="l"/>
                  </a:tabLst>
                </a:pPr>
                <a:r>
                  <a:rPr lang="id-ID" sz="2400" dirty="0" smtClean="0"/>
                  <a:t>Di mana : dix </a:t>
                </a:r>
                <a:r>
                  <a:rPr lang="en-US" sz="2400" dirty="0" smtClean="0"/>
                  <a:t>	</a:t>
                </a:r>
                <a:r>
                  <a:rPr lang="id-ID" sz="2400" dirty="0" smtClean="0"/>
                  <a:t>= koordinat –x lokasi i</a:t>
                </a:r>
              </a:p>
              <a:p>
                <a:pPr>
                  <a:buNone/>
                  <a:tabLst>
                    <a:tab pos="1255713" algn="l"/>
                    <a:tab pos="1774825" algn="l"/>
                  </a:tabLst>
                </a:pPr>
                <a:r>
                  <a:rPr lang="id-ID" sz="2400" dirty="0" smtClean="0"/>
                  <a:t>     </a:t>
                </a:r>
                <a:r>
                  <a:rPr lang="en-US" sz="2400" dirty="0"/>
                  <a:t>	</a:t>
                </a:r>
                <a:r>
                  <a:rPr lang="id-ID" sz="2400" dirty="0" smtClean="0"/>
                  <a:t>diy </a:t>
                </a:r>
                <a:r>
                  <a:rPr lang="en-US" sz="2400" dirty="0" smtClean="0"/>
                  <a:t>	</a:t>
                </a:r>
                <a:r>
                  <a:rPr lang="id-ID" sz="2400" dirty="0" smtClean="0"/>
                  <a:t>= koordinat –y lokasi i</a:t>
                </a:r>
              </a:p>
              <a:p>
                <a:pPr marL="2060575" indent="-2060575">
                  <a:buNone/>
                  <a:tabLst>
                    <a:tab pos="1255713" algn="l"/>
                    <a:tab pos="1774825" algn="l"/>
                  </a:tabLst>
                </a:pPr>
                <a:r>
                  <a:rPr lang="id-ID" sz="2400" dirty="0" smtClean="0"/>
                  <a:t>	Qi </a:t>
                </a:r>
                <a:r>
                  <a:rPr lang="en-US" sz="2400" dirty="0" smtClean="0"/>
                  <a:t>	</a:t>
                </a:r>
                <a:r>
                  <a:rPr lang="id-ID" sz="2400" dirty="0" smtClean="0"/>
                  <a:t>= kuantitas barang yang dipindahkan ke atau dari lokasi  i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67544" y="1268760"/>
                <a:ext cx="8229600" cy="5141168"/>
              </a:xfrm>
              <a:blipFill rotWithShape="1">
                <a:blip r:embed="rId2"/>
                <a:stretch>
                  <a:fillRect l="-1185" t="-1779" b="-2254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494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14472" y="1412776"/>
            <a:ext cx="8229600" cy="5069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dirty="0" smtClean="0"/>
              <a:t>Quain’s Discount Department Store mempunyai 4 toko di berbagai wilayah yaitu: Chicago, Pittsburg, New York and Atlanta. Keempat toko tersebut saat ini dipasok dari sebuah gudang tua yang tidak memadai lagi di Pittsburgh.</a:t>
            </a:r>
          </a:p>
          <a:p>
            <a:pPr marL="0" indent="0" algn="just">
              <a:buNone/>
            </a:pP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476857"/>
              </p:ext>
            </p:extLst>
          </p:nvPr>
        </p:nvGraphicFramePr>
        <p:xfrm>
          <a:off x="1547664" y="3284984"/>
          <a:ext cx="60960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168128"/>
                <a:gridCol w="18958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LOKASI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KONTAINER</a:t>
                      </a:r>
                      <a:r>
                        <a:rPr lang="id-ID" baseline="0" dirty="0" smtClean="0"/>
                        <a:t> DIKIRIM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KOORDINAT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Chicago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30,120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Pittsburgh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90,110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130,130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Atlanta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60,40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5877272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2400" dirty="0" smtClean="0"/>
              <a:t>Dimanakah lokasi yang tepat untuk mendirikan gudang baru?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4021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9" name="Group 3"/>
          <p:cNvGrpSpPr>
            <a:grpSpLocks/>
          </p:cNvGrpSpPr>
          <p:nvPr/>
        </p:nvGrpSpPr>
        <p:grpSpPr bwMode="auto">
          <a:xfrm>
            <a:off x="1139825" y="1698625"/>
            <a:ext cx="6894513" cy="4738688"/>
            <a:chOff x="718" y="1070"/>
            <a:chExt cx="4343" cy="2985"/>
          </a:xfrm>
        </p:grpSpPr>
        <p:sp>
          <p:nvSpPr>
            <p:cNvPr id="77839" name="Freeform 4"/>
            <p:cNvSpPr>
              <a:spLocks/>
            </p:cNvSpPr>
            <p:nvPr/>
          </p:nvSpPr>
          <p:spPr bwMode="auto">
            <a:xfrm>
              <a:off x="1144" y="1304"/>
              <a:ext cx="3208" cy="2288"/>
            </a:xfrm>
            <a:custGeom>
              <a:avLst/>
              <a:gdLst>
                <a:gd name="T0" fmla="*/ 0 w 3208"/>
                <a:gd name="T1" fmla="*/ 0 h 2288"/>
                <a:gd name="T2" fmla="*/ 0 w 3208"/>
                <a:gd name="T3" fmla="*/ 2288 h 2288"/>
                <a:gd name="T4" fmla="*/ 3208 w 3208"/>
                <a:gd name="T5" fmla="*/ 2288 h 2288"/>
                <a:gd name="T6" fmla="*/ 0 60000 65536"/>
                <a:gd name="T7" fmla="*/ 0 60000 65536"/>
                <a:gd name="T8" fmla="*/ 0 60000 65536"/>
                <a:gd name="T9" fmla="*/ 0 w 3208"/>
                <a:gd name="T10" fmla="*/ 0 h 2288"/>
                <a:gd name="T11" fmla="*/ 3208 w 3208"/>
                <a:gd name="T12" fmla="*/ 2288 h 2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08" h="2288">
                  <a:moveTo>
                    <a:pt x="0" y="0"/>
                  </a:moveTo>
                  <a:lnTo>
                    <a:pt x="0" y="2288"/>
                  </a:lnTo>
                  <a:lnTo>
                    <a:pt x="3208" y="2288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77840" name="Rectangle 5"/>
            <p:cNvSpPr>
              <a:spLocks noChangeArrowheads="1"/>
            </p:cNvSpPr>
            <p:nvPr/>
          </p:nvSpPr>
          <p:spPr bwMode="auto">
            <a:xfrm>
              <a:off x="718" y="1070"/>
              <a:ext cx="813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1600"/>
                <a:t>North-South</a:t>
              </a:r>
            </a:p>
          </p:txBody>
        </p:sp>
        <p:sp>
          <p:nvSpPr>
            <p:cNvPr id="77841" name="Rectangle 6"/>
            <p:cNvSpPr>
              <a:spLocks noChangeArrowheads="1"/>
            </p:cNvSpPr>
            <p:nvPr/>
          </p:nvSpPr>
          <p:spPr bwMode="auto">
            <a:xfrm>
              <a:off x="4326" y="3494"/>
              <a:ext cx="73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1600"/>
                <a:t>East-West</a:t>
              </a:r>
            </a:p>
          </p:txBody>
        </p:sp>
        <p:sp>
          <p:nvSpPr>
            <p:cNvPr id="77842" name="Rectangle 7"/>
            <p:cNvSpPr>
              <a:spLocks noChangeArrowheads="1"/>
            </p:cNvSpPr>
            <p:nvPr/>
          </p:nvSpPr>
          <p:spPr bwMode="auto">
            <a:xfrm>
              <a:off x="779" y="1372"/>
              <a:ext cx="488" cy="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>
                <a:lnSpc>
                  <a:spcPct val="300000"/>
                </a:lnSpc>
              </a:pPr>
              <a:r>
                <a:rPr lang="en-US" altLang="id-ID" sz="1600"/>
                <a:t>120  –</a:t>
              </a:r>
            </a:p>
            <a:p>
              <a:pPr algn="r">
                <a:lnSpc>
                  <a:spcPct val="300000"/>
                </a:lnSpc>
              </a:pPr>
              <a:r>
                <a:rPr lang="en-US" altLang="id-ID" sz="1600"/>
                <a:t>90  –</a:t>
              </a:r>
            </a:p>
            <a:p>
              <a:pPr algn="r">
                <a:lnSpc>
                  <a:spcPct val="300000"/>
                </a:lnSpc>
              </a:pPr>
              <a:r>
                <a:rPr lang="en-US" altLang="id-ID" sz="1600"/>
                <a:t>60  –</a:t>
              </a:r>
            </a:p>
            <a:p>
              <a:pPr algn="r">
                <a:lnSpc>
                  <a:spcPct val="300000"/>
                </a:lnSpc>
              </a:pPr>
              <a:r>
                <a:rPr lang="en-US" altLang="id-ID" sz="1600"/>
                <a:t>30  –</a:t>
              </a:r>
            </a:p>
            <a:p>
              <a:pPr algn="r">
                <a:lnSpc>
                  <a:spcPct val="300000"/>
                </a:lnSpc>
              </a:pPr>
              <a:r>
                <a:rPr lang="en-US" altLang="id-ID" sz="1600"/>
                <a:t>–</a:t>
              </a:r>
            </a:p>
          </p:txBody>
        </p:sp>
        <p:sp>
          <p:nvSpPr>
            <p:cNvPr id="77843" name="Rectangle 8"/>
            <p:cNvSpPr>
              <a:spLocks noChangeArrowheads="1"/>
            </p:cNvSpPr>
            <p:nvPr/>
          </p:nvSpPr>
          <p:spPr bwMode="auto">
            <a:xfrm>
              <a:off x="974" y="3462"/>
              <a:ext cx="3391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190500" algn="ctr"/>
                  <a:tab pos="1143000" algn="ctr"/>
                  <a:tab pos="2095500" algn="ctr"/>
                  <a:tab pos="3048000" algn="ctr"/>
                  <a:tab pos="4000500" algn="ctr"/>
                  <a:tab pos="49530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tabLst>
                  <a:tab pos="190500" algn="ctr"/>
                  <a:tab pos="1143000" algn="ctr"/>
                  <a:tab pos="2095500" algn="ctr"/>
                  <a:tab pos="3048000" algn="ctr"/>
                  <a:tab pos="4000500" algn="ctr"/>
                  <a:tab pos="49530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tabLst>
                  <a:tab pos="190500" algn="ctr"/>
                  <a:tab pos="1143000" algn="ctr"/>
                  <a:tab pos="2095500" algn="ctr"/>
                  <a:tab pos="3048000" algn="ctr"/>
                  <a:tab pos="4000500" algn="ctr"/>
                  <a:tab pos="49530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tabLst>
                  <a:tab pos="190500" algn="ctr"/>
                  <a:tab pos="1143000" algn="ctr"/>
                  <a:tab pos="2095500" algn="ctr"/>
                  <a:tab pos="3048000" algn="ctr"/>
                  <a:tab pos="4000500" algn="ctr"/>
                  <a:tab pos="49530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tabLst>
                  <a:tab pos="190500" algn="ctr"/>
                  <a:tab pos="1143000" algn="ctr"/>
                  <a:tab pos="2095500" algn="ctr"/>
                  <a:tab pos="3048000" algn="ctr"/>
                  <a:tab pos="4000500" algn="ctr"/>
                  <a:tab pos="49530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190500" algn="ctr"/>
                  <a:tab pos="1143000" algn="ctr"/>
                  <a:tab pos="2095500" algn="ctr"/>
                  <a:tab pos="3048000" algn="ctr"/>
                  <a:tab pos="4000500" algn="ctr"/>
                  <a:tab pos="49530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190500" algn="ctr"/>
                  <a:tab pos="1143000" algn="ctr"/>
                  <a:tab pos="2095500" algn="ctr"/>
                  <a:tab pos="3048000" algn="ctr"/>
                  <a:tab pos="4000500" algn="ctr"/>
                  <a:tab pos="49530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190500" algn="ctr"/>
                  <a:tab pos="1143000" algn="ctr"/>
                  <a:tab pos="2095500" algn="ctr"/>
                  <a:tab pos="3048000" algn="ctr"/>
                  <a:tab pos="4000500" algn="ctr"/>
                  <a:tab pos="49530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tabLst>
                  <a:tab pos="190500" algn="ctr"/>
                  <a:tab pos="1143000" algn="ctr"/>
                  <a:tab pos="2095500" algn="ctr"/>
                  <a:tab pos="3048000" algn="ctr"/>
                  <a:tab pos="4000500" algn="ctr"/>
                  <a:tab pos="4953000" algn="ctr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lang="en-US" altLang="id-ID" sz="1000"/>
                <a:t>	|	|	|	|	|	|</a:t>
              </a:r>
              <a:endParaRPr lang="en-US" altLang="id-ID" sz="1600"/>
            </a:p>
            <a:p>
              <a:pPr>
                <a:lnSpc>
                  <a:spcPct val="115000"/>
                </a:lnSpc>
              </a:pPr>
              <a:r>
                <a:rPr lang="en-US" altLang="id-ID" sz="1600"/>
                <a:t>		30	60	90	120	150</a:t>
              </a:r>
            </a:p>
          </p:txBody>
        </p:sp>
        <p:sp>
          <p:nvSpPr>
            <p:cNvPr id="77844" name="Rectangle 9"/>
            <p:cNvSpPr>
              <a:spLocks noChangeArrowheads="1"/>
            </p:cNvSpPr>
            <p:nvPr/>
          </p:nvSpPr>
          <p:spPr bwMode="auto">
            <a:xfrm>
              <a:off x="1110" y="3729"/>
              <a:ext cx="737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altLang="id-ID" sz="1600"/>
                <a:t>Arbitrary origin</a:t>
              </a:r>
            </a:p>
          </p:txBody>
        </p:sp>
        <p:sp>
          <p:nvSpPr>
            <p:cNvPr id="77845" name="Freeform 10"/>
            <p:cNvSpPr>
              <a:spLocks/>
            </p:cNvSpPr>
            <p:nvPr/>
          </p:nvSpPr>
          <p:spPr bwMode="auto">
            <a:xfrm>
              <a:off x="1077" y="3600"/>
              <a:ext cx="70" cy="221"/>
            </a:xfrm>
            <a:custGeom>
              <a:avLst/>
              <a:gdLst>
                <a:gd name="T0" fmla="*/ 70 w 70"/>
                <a:gd name="T1" fmla="*/ 221 h 221"/>
                <a:gd name="T2" fmla="*/ 3 w 70"/>
                <a:gd name="T3" fmla="*/ 123 h 221"/>
                <a:gd name="T4" fmla="*/ 51 w 70"/>
                <a:gd name="T5" fmla="*/ 0 h 221"/>
                <a:gd name="T6" fmla="*/ 0 60000 65536"/>
                <a:gd name="T7" fmla="*/ 0 60000 65536"/>
                <a:gd name="T8" fmla="*/ 0 60000 65536"/>
                <a:gd name="T9" fmla="*/ 0 w 70"/>
                <a:gd name="T10" fmla="*/ 0 h 221"/>
                <a:gd name="T11" fmla="*/ 70 w 70"/>
                <a:gd name="T12" fmla="*/ 221 h 2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0" h="221">
                  <a:moveTo>
                    <a:pt x="70" y="221"/>
                  </a:moveTo>
                  <a:cubicBezTo>
                    <a:pt x="59" y="205"/>
                    <a:pt x="6" y="160"/>
                    <a:pt x="3" y="123"/>
                  </a:cubicBezTo>
                  <a:cubicBezTo>
                    <a:pt x="0" y="86"/>
                    <a:pt x="41" y="26"/>
                    <a:pt x="51" y="0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75787" name="Group 11"/>
          <p:cNvGrpSpPr>
            <a:grpSpLocks/>
          </p:cNvGrpSpPr>
          <p:nvPr/>
        </p:nvGrpSpPr>
        <p:grpSpPr bwMode="auto">
          <a:xfrm>
            <a:off x="1812925" y="2030413"/>
            <a:ext cx="5230813" cy="3160712"/>
            <a:chOff x="1142" y="1279"/>
            <a:chExt cx="3295" cy="1991"/>
          </a:xfrm>
        </p:grpSpPr>
        <p:sp>
          <p:nvSpPr>
            <p:cNvPr id="77830" name="Oval 12"/>
            <p:cNvSpPr>
              <a:spLocks noChangeArrowheads="1"/>
            </p:cNvSpPr>
            <p:nvPr/>
          </p:nvSpPr>
          <p:spPr bwMode="auto">
            <a:xfrm>
              <a:off x="1672" y="1664"/>
              <a:ext cx="168" cy="168"/>
            </a:xfrm>
            <a:prstGeom prst="ellipse">
              <a:avLst/>
            </a:prstGeom>
            <a:solidFill>
              <a:srgbClr val="9FACC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77831" name="Oval 13"/>
            <p:cNvSpPr>
              <a:spLocks noChangeArrowheads="1"/>
            </p:cNvSpPr>
            <p:nvPr/>
          </p:nvSpPr>
          <p:spPr bwMode="auto">
            <a:xfrm>
              <a:off x="2280" y="2888"/>
              <a:ext cx="168" cy="168"/>
            </a:xfrm>
            <a:prstGeom prst="ellipse">
              <a:avLst/>
            </a:prstGeom>
            <a:solidFill>
              <a:srgbClr val="9FACC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77832" name="Rectangle 14"/>
            <p:cNvSpPr>
              <a:spLocks noChangeArrowheads="1"/>
            </p:cNvSpPr>
            <p:nvPr/>
          </p:nvSpPr>
          <p:spPr bwMode="auto">
            <a:xfrm>
              <a:off x="1142" y="1439"/>
              <a:ext cx="1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/>
                <a:t>Chicago (30, 120)</a:t>
              </a:r>
            </a:p>
          </p:txBody>
        </p:sp>
        <p:grpSp>
          <p:nvGrpSpPr>
            <p:cNvPr id="77833" name="Group 15"/>
            <p:cNvGrpSpPr>
              <a:grpSpLocks/>
            </p:cNvGrpSpPr>
            <p:nvPr/>
          </p:nvGrpSpPr>
          <p:grpSpPr bwMode="auto">
            <a:xfrm>
              <a:off x="2888" y="1279"/>
              <a:ext cx="1549" cy="745"/>
              <a:chOff x="2888" y="1279"/>
              <a:chExt cx="1549" cy="745"/>
            </a:xfrm>
          </p:grpSpPr>
          <p:sp>
            <p:nvSpPr>
              <p:cNvPr id="77835" name="Oval 16"/>
              <p:cNvSpPr>
                <a:spLocks noChangeArrowheads="1"/>
              </p:cNvSpPr>
              <p:nvPr/>
            </p:nvSpPr>
            <p:spPr bwMode="auto">
              <a:xfrm>
                <a:off x="2888" y="1824"/>
                <a:ext cx="168" cy="168"/>
              </a:xfrm>
              <a:prstGeom prst="ellipse">
                <a:avLst/>
              </a:prstGeom>
              <a:solidFill>
                <a:srgbClr val="9FACC7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77836" name="Oval 17"/>
              <p:cNvSpPr>
                <a:spLocks noChangeArrowheads="1"/>
              </p:cNvSpPr>
              <p:nvPr/>
            </p:nvSpPr>
            <p:spPr bwMode="auto">
              <a:xfrm>
                <a:off x="3616" y="1504"/>
                <a:ext cx="168" cy="168"/>
              </a:xfrm>
              <a:prstGeom prst="ellipse">
                <a:avLst/>
              </a:prstGeom>
              <a:solidFill>
                <a:srgbClr val="9FACC7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77837" name="Rectangle 18"/>
              <p:cNvSpPr>
                <a:spLocks noChangeArrowheads="1"/>
              </p:cNvSpPr>
              <p:nvPr/>
            </p:nvSpPr>
            <p:spPr bwMode="auto">
              <a:xfrm>
                <a:off x="2958" y="1279"/>
                <a:ext cx="146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altLang="id-ID"/>
                  <a:t>New York (130, 130)</a:t>
                </a:r>
              </a:p>
            </p:txBody>
          </p:sp>
          <p:sp>
            <p:nvSpPr>
              <p:cNvPr id="77838" name="Rectangle 19"/>
              <p:cNvSpPr>
                <a:spLocks noChangeArrowheads="1"/>
              </p:cNvSpPr>
              <p:nvPr/>
            </p:nvSpPr>
            <p:spPr bwMode="auto">
              <a:xfrm>
                <a:off x="3054" y="1791"/>
                <a:ext cx="138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altLang="id-ID"/>
                  <a:t>Pittsburgh (90, 110)</a:t>
                </a:r>
              </a:p>
            </p:txBody>
          </p:sp>
        </p:grpSp>
        <p:sp>
          <p:nvSpPr>
            <p:cNvPr id="77834" name="Rectangle 20"/>
            <p:cNvSpPr>
              <a:spLocks noChangeArrowheads="1"/>
            </p:cNvSpPr>
            <p:nvPr/>
          </p:nvSpPr>
          <p:spPr bwMode="auto">
            <a:xfrm>
              <a:off x="1788" y="3039"/>
              <a:ext cx="11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/>
                <a:t>Atlanta (60, 40)</a:t>
              </a:r>
            </a:p>
          </p:txBody>
        </p:sp>
      </p:grpSp>
      <p:sp>
        <p:nvSpPr>
          <p:cNvPr id="75797" name="Rectangle 21"/>
          <p:cNvSpPr>
            <a:spLocks noChangeArrowheads="1"/>
          </p:cNvSpPr>
          <p:nvPr/>
        </p:nvSpPr>
        <p:spPr bwMode="auto">
          <a:xfrm>
            <a:off x="7462838" y="1619250"/>
            <a:ext cx="11445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1600"/>
              <a:t>Figure </a:t>
            </a:r>
            <a:r>
              <a:rPr lang="en-US" altLang="id-ID" sz="1600">
                <a:solidFill>
                  <a:srgbClr val="255898"/>
                </a:solidFill>
              </a:rPr>
              <a:t>8.3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69050" y="3609975"/>
            <a:ext cx="2185988" cy="1581150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txBody>
          <a:bodyPr wrap="none" lIns="396000" tIns="234000" rIns="288000" bIns="2340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i="1" dirty="0">
                <a:latin typeface="Times New Roman"/>
                <a:cs typeface="Times New Roman"/>
              </a:rPr>
              <a:t>d</a:t>
            </a:r>
            <a:r>
              <a:rPr lang="en-US" sz="2400" baseline="-25000" dirty="0">
                <a:latin typeface="+mn-lt"/>
                <a:cs typeface="+mn-cs"/>
              </a:rPr>
              <a:t>1</a:t>
            </a:r>
            <a:r>
              <a:rPr lang="en-US" sz="2400" i="1" baseline="-25000" dirty="0">
                <a:latin typeface="Times New Roman"/>
                <a:cs typeface="Times New Roman"/>
              </a:rPr>
              <a:t>x</a:t>
            </a:r>
            <a:r>
              <a:rPr lang="en-US" sz="2400" dirty="0">
                <a:latin typeface="+mn-lt"/>
                <a:cs typeface="+mn-cs"/>
              </a:rPr>
              <a:t> = 30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i="1" dirty="0">
                <a:latin typeface="Times New Roman"/>
                <a:cs typeface="Times New Roman"/>
              </a:rPr>
              <a:t>d</a:t>
            </a:r>
            <a:r>
              <a:rPr lang="en-US" sz="2400" baseline="-25000" dirty="0">
                <a:latin typeface="+mn-lt"/>
                <a:cs typeface="Times New Roman"/>
              </a:rPr>
              <a:t>1</a:t>
            </a:r>
            <a:r>
              <a:rPr lang="en-US" sz="2400" i="1" baseline="-25000" dirty="0">
                <a:latin typeface="Times New Roman"/>
                <a:cs typeface="Times New Roman"/>
              </a:rPr>
              <a:t>y</a:t>
            </a:r>
            <a:r>
              <a:rPr lang="en-US" sz="2400" dirty="0">
                <a:latin typeface="+mn-lt"/>
                <a:cs typeface="+mn-cs"/>
              </a:rPr>
              <a:t> = 120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i="1" dirty="0">
                <a:latin typeface="Times New Roman"/>
                <a:cs typeface="Times New Roman"/>
              </a:rPr>
              <a:t>Q</a:t>
            </a:r>
            <a:r>
              <a:rPr lang="en-US" sz="2400" baseline="-25000" dirty="0">
                <a:latin typeface="+mn-lt"/>
                <a:cs typeface="+mn-cs"/>
              </a:rPr>
              <a:t>1</a:t>
            </a:r>
            <a:r>
              <a:rPr lang="en-US" sz="2400" dirty="0">
                <a:latin typeface="+mn-lt"/>
                <a:cs typeface="+mn-cs"/>
              </a:rPr>
              <a:t> = 2,000</a:t>
            </a:r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/>
          </a:bodyPr>
          <a:lstStyle/>
          <a:p>
            <a:r>
              <a:rPr lang="id-ID" sz="4000" dirty="0" smtClean="0"/>
              <a:t>Metode Pusat Gravitasi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20992788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5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5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97" grpId="0" autoUpdateAnimBg="0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31" name="Group 7"/>
          <p:cNvGrpSpPr>
            <a:grpSpLocks/>
          </p:cNvGrpSpPr>
          <p:nvPr/>
        </p:nvGrpSpPr>
        <p:grpSpPr bwMode="auto">
          <a:xfrm>
            <a:off x="657225" y="1860549"/>
            <a:ext cx="7737475" cy="1109663"/>
            <a:chOff x="534" y="2624"/>
            <a:chExt cx="4874" cy="699"/>
          </a:xfrm>
        </p:grpSpPr>
        <p:sp>
          <p:nvSpPr>
            <p:cNvPr id="79880" name="Rectangle 8"/>
            <p:cNvSpPr>
              <a:spLocks noChangeArrowheads="1"/>
            </p:cNvSpPr>
            <p:nvPr/>
          </p:nvSpPr>
          <p:spPr bwMode="auto">
            <a:xfrm>
              <a:off x="534" y="2767"/>
              <a:ext cx="114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 i="1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altLang="id-ID" sz="2000"/>
                <a:t>-coordinate =</a:t>
              </a:r>
            </a:p>
          </p:txBody>
        </p:sp>
        <p:grpSp>
          <p:nvGrpSpPr>
            <p:cNvPr id="79881" name="Group 9"/>
            <p:cNvGrpSpPr>
              <a:grpSpLocks/>
            </p:cNvGrpSpPr>
            <p:nvPr/>
          </p:nvGrpSpPr>
          <p:grpSpPr bwMode="auto">
            <a:xfrm>
              <a:off x="1632" y="2624"/>
              <a:ext cx="3776" cy="494"/>
              <a:chOff x="1648" y="2600"/>
              <a:chExt cx="3776" cy="494"/>
            </a:xfrm>
          </p:grpSpPr>
          <p:sp>
            <p:nvSpPr>
              <p:cNvPr id="79883" name="Rectangle 10"/>
              <p:cNvSpPr>
                <a:spLocks noChangeArrowheads="1"/>
              </p:cNvSpPr>
              <p:nvPr/>
            </p:nvSpPr>
            <p:spPr bwMode="auto">
              <a:xfrm>
                <a:off x="1648" y="2600"/>
                <a:ext cx="3776" cy="4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>
                  <a:spcAft>
                    <a:spcPts val="600"/>
                  </a:spcAft>
                </a:pPr>
                <a:r>
                  <a:rPr lang="en-US" altLang="id-ID" sz="2000"/>
                  <a:t>(30)(2000) + (90)(1000) + (130)(1000) + (60)(2000)</a:t>
                </a:r>
              </a:p>
              <a:p>
                <a:pPr algn="ctr">
                  <a:spcAft>
                    <a:spcPts val="600"/>
                  </a:spcAft>
                </a:pPr>
                <a:r>
                  <a:rPr lang="en-US" altLang="id-ID" sz="2000"/>
                  <a:t>2000 + 1000 + 1000 + 2000</a:t>
                </a:r>
              </a:p>
            </p:txBody>
          </p:sp>
          <p:sp>
            <p:nvSpPr>
              <p:cNvPr id="79884" name="Line 11"/>
              <p:cNvSpPr>
                <a:spLocks noChangeShapeType="1"/>
              </p:cNvSpPr>
              <p:nvPr/>
            </p:nvSpPr>
            <p:spPr bwMode="auto">
              <a:xfrm>
                <a:off x="1704" y="2872"/>
                <a:ext cx="364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sp>
          <p:nvSpPr>
            <p:cNvPr id="79882" name="Rectangle 12"/>
            <p:cNvSpPr>
              <a:spLocks noChangeArrowheads="1"/>
            </p:cNvSpPr>
            <p:nvPr/>
          </p:nvSpPr>
          <p:spPr bwMode="auto">
            <a:xfrm>
              <a:off x="1454" y="3071"/>
              <a:ext cx="57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= 66.7</a:t>
              </a:r>
            </a:p>
          </p:txBody>
        </p:sp>
      </p:grpSp>
      <p:grpSp>
        <p:nvGrpSpPr>
          <p:cNvPr id="77837" name="Group 13"/>
          <p:cNvGrpSpPr>
            <a:grpSpLocks/>
          </p:cNvGrpSpPr>
          <p:nvPr/>
        </p:nvGrpSpPr>
        <p:grpSpPr bwMode="auto">
          <a:xfrm>
            <a:off x="657225" y="3714749"/>
            <a:ext cx="8024813" cy="1109663"/>
            <a:chOff x="534" y="3344"/>
            <a:chExt cx="5055" cy="699"/>
          </a:xfrm>
        </p:grpSpPr>
        <p:sp>
          <p:nvSpPr>
            <p:cNvPr id="79876" name="Rectangle 14"/>
            <p:cNvSpPr>
              <a:spLocks noChangeArrowheads="1"/>
            </p:cNvSpPr>
            <p:nvPr/>
          </p:nvSpPr>
          <p:spPr bwMode="auto">
            <a:xfrm>
              <a:off x="534" y="3487"/>
              <a:ext cx="115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 i="1"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US" altLang="id-ID" sz="2000"/>
                <a:t>-coordinate =</a:t>
              </a:r>
            </a:p>
          </p:txBody>
        </p:sp>
        <p:sp>
          <p:nvSpPr>
            <p:cNvPr id="79877" name="Rectangle 15"/>
            <p:cNvSpPr>
              <a:spLocks noChangeArrowheads="1"/>
            </p:cNvSpPr>
            <p:nvPr/>
          </p:nvSpPr>
          <p:spPr bwMode="auto">
            <a:xfrm>
              <a:off x="1645" y="3344"/>
              <a:ext cx="3944" cy="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spcAft>
                  <a:spcPts val="600"/>
                </a:spcAft>
              </a:pPr>
              <a:r>
                <a:rPr lang="en-US" altLang="id-ID" sz="2000"/>
                <a:t>(120)(2000) + (110)(1000) + (130)(1000) + (40)(2000)</a:t>
              </a:r>
            </a:p>
            <a:p>
              <a:pPr algn="ctr">
                <a:spcAft>
                  <a:spcPts val="600"/>
                </a:spcAft>
              </a:pPr>
              <a:r>
                <a:rPr lang="en-US" altLang="id-ID" sz="2000"/>
                <a:t>2000 + 1000 + 1000 + 2000</a:t>
              </a:r>
            </a:p>
          </p:txBody>
        </p:sp>
        <p:sp>
          <p:nvSpPr>
            <p:cNvPr id="79878" name="Line 16"/>
            <p:cNvSpPr>
              <a:spLocks noChangeShapeType="1"/>
            </p:cNvSpPr>
            <p:nvPr/>
          </p:nvSpPr>
          <p:spPr bwMode="auto">
            <a:xfrm>
              <a:off x="1688" y="3616"/>
              <a:ext cx="38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79879" name="Rectangle 17"/>
            <p:cNvSpPr>
              <a:spLocks noChangeArrowheads="1"/>
            </p:cNvSpPr>
            <p:nvPr/>
          </p:nvSpPr>
          <p:spPr bwMode="auto">
            <a:xfrm>
              <a:off x="1454" y="3791"/>
              <a:ext cx="57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2000"/>
                <a:t>= 93.3</a:t>
              </a: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/>
          </a:bodyPr>
          <a:lstStyle/>
          <a:p>
            <a:r>
              <a:rPr lang="id-ID" sz="4000" dirty="0" smtClean="0"/>
              <a:t>Metode Pusat Gravitasi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63687684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7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75" name="Group 3"/>
          <p:cNvGrpSpPr>
            <a:grpSpLocks/>
          </p:cNvGrpSpPr>
          <p:nvPr/>
        </p:nvGrpSpPr>
        <p:grpSpPr bwMode="auto">
          <a:xfrm>
            <a:off x="1139825" y="1635125"/>
            <a:ext cx="6894513" cy="4738688"/>
            <a:chOff x="718" y="1070"/>
            <a:chExt cx="4343" cy="2985"/>
          </a:xfrm>
        </p:grpSpPr>
        <p:grpSp>
          <p:nvGrpSpPr>
            <p:cNvPr id="81929" name="Group 4"/>
            <p:cNvGrpSpPr>
              <a:grpSpLocks/>
            </p:cNvGrpSpPr>
            <p:nvPr/>
          </p:nvGrpSpPr>
          <p:grpSpPr bwMode="auto">
            <a:xfrm>
              <a:off x="718" y="1070"/>
              <a:ext cx="4343" cy="2985"/>
              <a:chOff x="718" y="1070"/>
              <a:chExt cx="4343" cy="2985"/>
            </a:xfrm>
          </p:grpSpPr>
          <p:sp>
            <p:nvSpPr>
              <p:cNvPr id="81940" name="Freeform 5"/>
              <p:cNvSpPr>
                <a:spLocks/>
              </p:cNvSpPr>
              <p:nvPr/>
            </p:nvSpPr>
            <p:spPr bwMode="auto">
              <a:xfrm>
                <a:off x="1144" y="1304"/>
                <a:ext cx="3208" cy="2288"/>
              </a:xfrm>
              <a:custGeom>
                <a:avLst/>
                <a:gdLst>
                  <a:gd name="T0" fmla="*/ 0 w 3208"/>
                  <a:gd name="T1" fmla="*/ 0 h 2288"/>
                  <a:gd name="T2" fmla="*/ 0 w 3208"/>
                  <a:gd name="T3" fmla="*/ 2288 h 2288"/>
                  <a:gd name="T4" fmla="*/ 3208 w 3208"/>
                  <a:gd name="T5" fmla="*/ 2288 h 2288"/>
                  <a:gd name="T6" fmla="*/ 0 60000 65536"/>
                  <a:gd name="T7" fmla="*/ 0 60000 65536"/>
                  <a:gd name="T8" fmla="*/ 0 60000 65536"/>
                  <a:gd name="T9" fmla="*/ 0 w 3208"/>
                  <a:gd name="T10" fmla="*/ 0 h 2288"/>
                  <a:gd name="T11" fmla="*/ 3208 w 3208"/>
                  <a:gd name="T12" fmla="*/ 2288 h 22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08" h="2288">
                    <a:moveTo>
                      <a:pt x="0" y="0"/>
                    </a:moveTo>
                    <a:lnTo>
                      <a:pt x="0" y="2288"/>
                    </a:lnTo>
                    <a:lnTo>
                      <a:pt x="3208" y="2288"/>
                    </a:lnTo>
                  </a:path>
                </a:pathLst>
              </a:custGeom>
              <a:noFill/>
              <a:ln w="38100" cmpd="sng">
                <a:solidFill>
                  <a:schemeClr val="tx1"/>
                </a:solidFill>
                <a:round/>
                <a:headEnd type="triangle" w="sm" len="sm"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81941" name="Rectangle 6"/>
              <p:cNvSpPr>
                <a:spLocks noChangeArrowheads="1"/>
              </p:cNvSpPr>
              <p:nvPr/>
            </p:nvSpPr>
            <p:spPr bwMode="auto">
              <a:xfrm>
                <a:off x="718" y="1070"/>
                <a:ext cx="813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altLang="id-ID" sz="1600"/>
                  <a:t>North-South</a:t>
                </a:r>
              </a:p>
            </p:txBody>
          </p:sp>
          <p:sp>
            <p:nvSpPr>
              <p:cNvPr id="81942" name="Rectangle 7"/>
              <p:cNvSpPr>
                <a:spLocks noChangeArrowheads="1"/>
              </p:cNvSpPr>
              <p:nvPr/>
            </p:nvSpPr>
            <p:spPr bwMode="auto">
              <a:xfrm>
                <a:off x="4326" y="3494"/>
                <a:ext cx="735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altLang="id-ID" sz="1600"/>
                  <a:t>East-West</a:t>
                </a:r>
              </a:p>
            </p:txBody>
          </p:sp>
          <p:sp>
            <p:nvSpPr>
              <p:cNvPr id="81943" name="Rectangle 8"/>
              <p:cNvSpPr>
                <a:spLocks noChangeArrowheads="1"/>
              </p:cNvSpPr>
              <p:nvPr/>
            </p:nvSpPr>
            <p:spPr bwMode="auto">
              <a:xfrm>
                <a:off x="776" y="1372"/>
                <a:ext cx="488" cy="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r">
                  <a:lnSpc>
                    <a:spcPct val="300000"/>
                  </a:lnSpc>
                </a:pPr>
                <a:r>
                  <a:rPr lang="en-US" altLang="id-ID" sz="1600"/>
                  <a:t>120  –</a:t>
                </a:r>
              </a:p>
              <a:p>
                <a:pPr algn="r">
                  <a:lnSpc>
                    <a:spcPct val="300000"/>
                  </a:lnSpc>
                </a:pPr>
                <a:r>
                  <a:rPr lang="en-US" altLang="id-ID" sz="1600"/>
                  <a:t>90  –</a:t>
                </a:r>
              </a:p>
              <a:p>
                <a:pPr algn="r">
                  <a:lnSpc>
                    <a:spcPct val="300000"/>
                  </a:lnSpc>
                </a:pPr>
                <a:r>
                  <a:rPr lang="en-US" altLang="id-ID" sz="1600"/>
                  <a:t>60  –</a:t>
                </a:r>
              </a:p>
              <a:p>
                <a:pPr algn="r">
                  <a:lnSpc>
                    <a:spcPct val="300000"/>
                  </a:lnSpc>
                </a:pPr>
                <a:r>
                  <a:rPr lang="en-US" altLang="id-ID" sz="1600"/>
                  <a:t>30  –</a:t>
                </a:r>
              </a:p>
              <a:p>
                <a:pPr algn="r">
                  <a:lnSpc>
                    <a:spcPct val="300000"/>
                  </a:lnSpc>
                </a:pPr>
                <a:r>
                  <a:rPr lang="en-US" altLang="id-ID" sz="1600"/>
                  <a:t>–</a:t>
                </a:r>
              </a:p>
            </p:txBody>
          </p:sp>
          <p:sp>
            <p:nvSpPr>
              <p:cNvPr id="81944" name="Rectangle 9"/>
              <p:cNvSpPr>
                <a:spLocks noChangeArrowheads="1"/>
              </p:cNvSpPr>
              <p:nvPr/>
            </p:nvSpPr>
            <p:spPr bwMode="auto">
              <a:xfrm>
                <a:off x="974" y="3462"/>
                <a:ext cx="3391" cy="4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tabLst>
                    <a:tab pos="190500" algn="ctr"/>
                    <a:tab pos="1143000" algn="ctr"/>
                    <a:tab pos="2095500" algn="ctr"/>
                    <a:tab pos="3048000" algn="ctr"/>
                    <a:tab pos="4000500" algn="ctr"/>
                    <a:tab pos="4953000" algn="ctr"/>
                  </a:tabLs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tabLst>
                    <a:tab pos="190500" algn="ctr"/>
                    <a:tab pos="1143000" algn="ctr"/>
                    <a:tab pos="2095500" algn="ctr"/>
                    <a:tab pos="3048000" algn="ctr"/>
                    <a:tab pos="4000500" algn="ctr"/>
                    <a:tab pos="4953000" algn="ctr"/>
                  </a:tabLs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tabLst>
                    <a:tab pos="190500" algn="ctr"/>
                    <a:tab pos="1143000" algn="ctr"/>
                    <a:tab pos="2095500" algn="ctr"/>
                    <a:tab pos="3048000" algn="ctr"/>
                    <a:tab pos="4000500" algn="ctr"/>
                    <a:tab pos="4953000" algn="ctr"/>
                  </a:tabLs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tabLst>
                    <a:tab pos="190500" algn="ctr"/>
                    <a:tab pos="1143000" algn="ctr"/>
                    <a:tab pos="2095500" algn="ctr"/>
                    <a:tab pos="3048000" algn="ctr"/>
                    <a:tab pos="4000500" algn="ctr"/>
                    <a:tab pos="4953000" algn="ctr"/>
                  </a:tabLs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tabLst>
                    <a:tab pos="190500" algn="ctr"/>
                    <a:tab pos="1143000" algn="ctr"/>
                    <a:tab pos="2095500" algn="ctr"/>
                    <a:tab pos="3048000" algn="ctr"/>
                    <a:tab pos="4000500" algn="ctr"/>
                    <a:tab pos="4953000" algn="ctr"/>
                  </a:tabLs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tabLst>
                    <a:tab pos="190500" algn="ctr"/>
                    <a:tab pos="1143000" algn="ctr"/>
                    <a:tab pos="2095500" algn="ctr"/>
                    <a:tab pos="3048000" algn="ctr"/>
                    <a:tab pos="4000500" algn="ctr"/>
                    <a:tab pos="4953000" algn="ctr"/>
                  </a:tabLs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tabLst>
                    <a:tab pos="190500" algn="ctr"/>
                    <a:tab pos="1143000" algn="ctr"/>
                    <a:tab pos="2095500" algn="ctr"/>
                    <a:tab pos="3048000" algn="ctr"/>
                    <a:tab pos="4000500" algn="ctr"/>
                    <a:tab pos="4953000" algn="ctr"/>
                  </a:tabLs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tabLst>
                    <a:tab pos="190500" algn="ctr"/>
                    <a:tab pos="1143000" algn="ctr"/>
                    <a:tab pos="2095500" algn="ctr"/>
                    <a:tab pos="3048000" algn="ctr"/>
                    <a:tab pos="4000500" algn="ctr"/>
                    <a:tab pos="4953000" algn="ctr"/>
                  </a:tabLs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tabLst>
                    <a:tab pos="190500" algn="ctr"/>
                    <a:tab pos="1143000" algn="ctr"/>
                    <a:tab pos="2095500" algn="ctr"/>
                    <a:tab pos="3048000" algn="ctr"/>
                    <a:tab pos="4000500" algn="ctr"/>
                    <a:tab pos="4953000" algn="ctr"/>
                  </a:tabLs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lnSpc>
                    <a:spcPct val="115000"/>
                  </a:lnSpc>
                </a:pPr>
                <a:r>
                  <a:rPr lang="en-US" altLang="id-ID" sz="1000"/>
                  <a:t>	|	|	|	|	|	|</a:t>
                </a:r>
                <a:endParaRPr lang="en-US" altLang="id-ID" sz="1600"/>
              </a:p>
              <a:p>
                <a:pPr>
                  <a:lnSpc>
                    <a:spcPct val="115000"/>
                  </a:lnSpc>
                </a:pPr>
                <a:r>
                  <a:rPr lang="en-US" altLang="id-ID" sz="1600"/>
                  <a:t>		30	60	90	120	150</a:t>
                </a:r>
              </a:p>
            </p:txBody>
          </p:sp>
          <p:sp>
            <p:nvSpPr>
              <p:cNvPr id="81945" name="Rectangle 10"/>
              <p:cNvSpPr>
                <a:spLocks noChangeArrowheads="1"/>
              </p:cNvSpPr>
              <p:nvPr/>
            </p:nvSpPr>
            <p:spPr bwMode="auto">
              <a:xfrm>
                <a:off x="1110" y="3729"/>
                <a:ext cx="737" cy="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>
                  <a:lnSpc>
                    <a:spcPct val="85000"/>
                  </a:lnSpc>
                </a:pPr>
                <a:r>
                  <a:rPr lang="en-US" altLang="id-ID" sz="1600"/>
                  <a:t>Arbitrary origin</a:t>
                </a:r>
              </a:p>
            </p:txBody>
          </p:sp>
          <p:sp>
            <p:nvSpPr>
              <p:cNvPr id="81946" name="Freeform 11"/>
              <p:cNvSpPr>
                <a:spLocks/>
              </p:cNvSpPr>
              <p:nvPr/>
            </p:nvSpPr>
            <p:spPr bwMode="auto">
              <a:xfrm>
                <a:off x="1077" y="3600"/>
                <a:ext cx="70" cy="221"/>
              </a:xfrm>
              <a:custGeom>
                <a:avLst/>
                <a:gdLst>
                  <a:gd name="T0" fmla="*/ 70 w 70"/>
                  <a:gd name="T1" fmla="*/ 221 h 221"/>
                  <a:gd name="T2" fmla="*/ 3 w 70"/>
                  <a:gd name="T3" fmla="*/ 123 h 221"/>
                  <a:gd name="T4" fmla="*/ 51 w 70"/>
                  <a:gd name="T5" fmla="*/ 0 h 221"/>
                  <a:gd name="T6" fmla="*/ 0 60000 65536"/>
                  <a:gd name="T7" fmla="*/ 0 60000 65536"/>
                  <a:gd name="T8" fmla="*/ 0 60000 65536"/>
                  <a:gd name="T9" fmla="*/ 0 w 70"/>
                  <a:gd name="T10" fmla="*/ 0 h 221"/>
                  <a:gd name="T11" fmla="*/ 70 w 70"/>
                  <a:gd name="T12" fmla="*/ 221 h 22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0" h="221">
                    <a:moveTo>
                      <a:pt x="70" y="221"/>
                    </a:moveTo>
                    <a:cubicBezTo>
                      <a:pt x="59" y="205"/>
                      <a:pt x="6" y="160"/>
                      <a:pt x="3" y="123"/>
                    </a:cubicBezTo>
                    <a:cubicBezTo>
                      <a:pt x="0" y="86"/>
                      <a:pt x="41" y="26"/>
                      <a:pt x="51" y="0"/>
                    </a:cubicBezTo>
                  </a:path>
                </a:pathLst>
              </a:custGeom>
              <a:noFill/>
              <a:ln w="57150" cmpd="sng">
                <a:solidFill>
                  <a:schemeClr val="tx1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81930" name="Group 12"/>
            <p:cNvGrpSpPr>
              <a:grpSpLocks/>
            </p:cNvGrpSpPr>
            <p:nvPr/>
          </p:nvGrpSpPr>
          <p:grpSpPr bwMode="auto">
            <a:xfrm>
              <a:off x="1142" y="1279"/>
              <a:ext cx="3295" cy="1991"/>
              <a:chOff x="1142" y="1279"/>
              <a:chExt cx="3295" cy="1991"/>
            </a:xfrm>
          </p:grpSpPr>
          <p:sp>
            <p:nvSpPr>
              <p:cNvPr id="81931" name="Oval 13"/>
              <p:cNvSpPr>
                <a:spLocks noChangeArrowheads="1"/>
              </p:cNvSpPr>
              <p:nvPr/>
            </p:nvSpPr>
            <p:spPr bwMode="auto">
              <a:xfrm>
                <a:off x="1672" y="1664"/>
                <a:ext cx="168" cy="168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81932" name="Oval 14"/>
              <p:cNvSpPr>
                <a:spLocks noChangeArrowheads="1"/>
              </p:cNvSpPr>
              <p:nvPr/>
            </p:nvSpPr>
            <p:spPr bwMode="auto">
              <a:xfrm>
                <a:off x="2280" y="2888"/>
                <a:ext cx="168" cy="168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81933" name="Rectangle 15"/>
              <p:cNvSpPr>
                <a:spLocks noChangeArrowheads="1"/>
              </p:cNvSpPr>
              <p:nvPr/>
            </p:nvSpPr>
            <p:spPr bwMode="auto">
              <a:xfrm>
                <a:off x="1142" y="1439"/>
                <a:ext cx="13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altLang="id-ID"/>
                  <a:t>Chicago (30, 120)</a:t>
                </a:r>
              </a:p>
            </p:txBody>
          </p:sp>
          <p:grpSp>
            <p:nvGrpSpPr>
              <p:cNvPr id="81934" name="Group 16"/>
              <p:cNvGrpSpPr>
                <a:grpSpLocks/>
              </p:cNvGrpSpPr>
              <p:nvPr/>
            </p:nvGrpSpPr>
            <p:grpSpPr bwMode="auto">
              <a:xfrm>
                <a:off x="2888" y="1279"/>
                <a:ext cx="1549" cy="745"/>
                <a:chOff x="2888" y="1279"/>
                <a:chExt cx="1549" cy="745"/>
              </a:xfrm>
            </p:grpSpPr>
            <p:sp>
              <p:nvSpPr>
                <p:cNvPr id="81936" name="Oval 17"/>
                <p:cNvSpPr>
                  <a:spLocks noChangeArrowheads="1"/>
                </p:cNvSpPr>
                <p:nvPr/>
              </p:nvSpPr>
              <p:spPr bwMode="auto">
                <a:xfrm>
                  <a:off x="2888" y="1824"/>
                  <a:ext cx="168" cy="16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  <p:sp>
              <p:nvSpPr>
                <p:cNvPr id="81937" name="Oval 18"/>
                <p:cNvSpPr>
                  <a:spLocks noChangeArrowheads="1"/>
                </p:cNvSpPr>
                <p:nvPr/>
              </p:nvSpPr>
              <p:spPr bwMode="auto">
                <a:xfrm>
                  <a:off x="3616" y="1504"/>
                  <a:ext cx="168" cy="16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  <p:sp>
              <p:nvSpPr>
                <p:cNvPr id="81938" name="Rectangle 19"/>
                <p:cNvSpPr>
                  <a:spLocks noChangeArrowheads="1"/>
                </p:cNvSpPr>
                <p:nvPr/>
              </p:nvSpPr>
              <p:spPr bwMode="auto">
                <a:xfrm>
                  <a:off x="2958" y="1279"/>
                  <a:ext cx="1468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r>
                    <a:rPr lang="en-US" altLang="id-ID"/>
                    <a:t>New York (130, 130)</a:t>
                  </a:r>
                </a:p>
              </p:txBody>
            </p:sp>
            <p:sp>
              <p:nvSpPr>
                <p:cNvPr id="81939" name="Rectangle 20"/>
                <p:cNvSpPr>
                  <a:spLocks noChangeArrowheads="1"/>
                </p:cNvSpPr>
                <p:nvPr/>
              </p:nvSpPr>
              <p:spPr bwMode="auto">
                <a:xfrm>
                  <a:off x="3054" y="1791"/>
                  <a:ext cx="1383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r>
                    <a:rPr lang="en-US" altLang="id-ID"/>
                    <a:t>Pittsburgh (90, 110)</a:t>
                  </a:r>
                </a:p>
              </p:txBody>
            </p:sp>
          </p:grpSp>
          <p:sp>
            <p:nvSpPr>
              <p:cNvPr id="81935" name="Rectangle 21"/>
              <p:cNvSpPr>
                <a:spLocks noChangeArrowheads="1"/>
              </p:cNvSpPr>
              <p:nvPr/>
            </p:nvSpPr>
            <p:spPr bwMode="auto">
              <a:xfrm>
                <a:off x="1788" y="3039"/>
                <a:ext cx="11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altLang="id-ID"/>
                  <a:t>Atlanta (60, 40)</a:t>
                </a:r>
              </a:p>
            </p:txBody>
          </p:sp>
        </p:grpSp>
      </p:grpSp>
      <p:grpSp>
        <p:nvGrpSpPr>
          <p:cNvPr id="79894" name="Group 22"/>
          <p:cNvGrpSpPr>
            <a:grpSpLocks/>
          </p:cNvGrpSpPr>
          <p:nvPr/>
        </p:nvGrpSpPr>
        <p:grpSpPr bwMode="auto">
          <a:xfrm>
            <a:off x="3683000" y="3036888"/>
            <a:ext cx="4121150" cy="720725"/>
            <a:chOff x="2320" y="1953"/>
            <a:chExt cx="2596" cy="454"/>
          </a:xfrm>
        </p:grpSpPr>
        <p:sp>
          <p:nvSpPr>
            <p:cNvPr id="81925" name="Oval 23"/>
            <p:cNvSpPr>
              <a:spLocks noChangeArrowheads="1"/>
            </p:cNvSpPr>
            <p:nvPr/>
          </p:nvSpPr>
          <p:spPr bwMode="auto">
            <a:xfrm>
              <a:off x="2320" y="1964"/>
              <a:ext cx="344" cy="344"/>
            </a:xfrm>
            <a:prstGeom prst="ellipse">
              <a:avLst/>
            </a:prstGeom>
            <a:solidFill>
              <a:srgbClr val="24BD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81926" name="Rectangle 24"/>
            <p:cNvSpPr>
              <a:spLocks noChangeArrowheads="1"/>
            </p:cNvSpPr>
            <p:nvPr/>
          </p:nvSpPr>
          <p:spPr bwMode="auto">
            <a:xfrm>
              <a:off x="2880" y="2176"/>
              <a:ext cx="20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/>
                <a:t>Center of gravity (66.7, 93.3)</a:t>
              </a:r>
            </a:p>
          </p:txBody>
        </p:sp>
        <p:sp>
          <p:nvSpPr>
            <p:cNvPr id="81927" name="Rectangle 25"/>
            <p:cNvSpPr>
              <a:spLocks noChangeArrowheads="1"/>
            </p:cNvSpPr>
            <p:nvPr/>
          </p:nvSpPr>
          <p:spPr bwMode="auto">
            <a:xfrm>
              <a:off x="2350" y="1953"/>
              <a:ext cx="26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3200"/>
                <a:t>+</a:t>
              </a:r>
            </a:p>
          </p:txBody>
        </p:sp>
        <p:sp>
          <p:nvSpPr>
            <p:cNvPr id="81928" name="Freeform 26"/>
            <p:cNvSpPr>
              <a:spLocks/>
            </p:cNvSpPr>
            <p:nvPr/>
          </p:nvSpPr>
          <p:spPr bwMode="auto">
            <a:xfrm>
              <a:off x="2531" y="2184"/>
              <a:ext cx="344" cy="139"/>
            </a:xfrm>
            <a:custGeom>
              <a:avLst/>
              <a:gdLst>
                <a:gd name="T0" fmla="*/ 0 w 344"/>
                <a:gd name="T1" fmla="*/ 0 h 139"/>
                <a:gd name="T2" fmla="*/ 154 w 344"/>
                <a:gd name="T3" fmla="*/ 104 h 139"/>
                <a:gd name="T4" fmla="*/ 344 w 344"/>
                <a:gd name="T5" fmla="*/ 117 h 139"/>
                <a:gd name="T6" fmla="*/ 0 60000 65536"/>
                <a:gd name="T7" fmla="*/ 0 60000 65536"/>
                <a:gd name="T8" fmla="*/ 0 60000 65536"/>
                <a:gd name="T9" fmla="*/ 0 w 344"/>
                <a:gd name="T10" fmla="*/ 0 h 139"/>
                <a:gd name="T11" fmla="*/ 344 w 344"/>
                <a:gd name="T12" fmla="*/ 139 h 1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4" h="139">
                  <a:moveTo>
                    <a:pt x="0" y="0"/>
                  </a:moveTo>
                  <a:cubicBezTo>
                    <a:pt x="25" y="17"/>
                    <a:pt x="37" y="69"/>
                    <a:pt x="154" y="104"/>
                  </a:cubicBezTo>
                  <a:cubicBezTo>
                    <a:pt x="271" y="139"/>
                    <a:pt x="305" y="114"/>
                    <a:pt x="344" y="117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triangl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sp>
        <p:nvSpPr>
          <p:cNvPr id="79899" name="Rectangle 27"/>
          <p:cNvSpPr>
            <a:spLocks noChangeArrowheads="1"/>
          </p:cNvSpPr>
          <p:nvPr/>
        </p:nvSpPr>
        <p:spPr bwMode="auto">
          <a:xfrm>
            <a:off x="7550150" y="1566863"/>
            <a:ext cx="11445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id-ID" sz="1600"/>
              <a:t>Figure </a:t>
            </a:r>
            <a:r>
              <a:rPr lang="en-US" altLang="id-ID" sz="1600">
                <a:solidFill>
                  <a:srgbClr val="255898"/>
                </a:solidFill>
              </a:rPr>
              <a:t>8.3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457200" y="152400"/>
            <a:ext cx="8229600" cy="900336"/>
          </a:xfrm>
          <a:prstGeom prst="rect">
            <a:avLst/>
          </a:prstGeom>
        </p:spPr>
        <p:txBody>
          <a:bodyPr vert="horz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smtClean="0"/>
              <a:t>Metode Pusat Gravitasi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20308641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9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9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79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9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9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rmAutofit/>
          </a:bodyPr>
          <a:lstStyle/>
          <a:p>
            <a:r>
              <a:rPr lang="id-ID" sz="4000" dirty="0" smtClean="0"/>
              <a:t>Model Transportasi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9377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dirty="0" smtClean="0"/>
              <a:t>Merupakan sebuah tekhnik untuk menyelesaikan masalah sebagai bagian dari pemrograman linear.</a:t>
            </a:r>
          </a:p>
          <a:p>
            <a:pPr marL="0" indent="0" algn="just">
              <a:buNone/>
            </a:pPr>
            <a:endParaRPr lang="id-ID" dirty="0"/>
          </a:p>
          <a:p>
            <a:pPr marL="0" indent="0" algn="just">
              <a:buNone/>
            </a:pPr>
            <a:r>
              <a:rPr lang="id-ID" dirty="0"/>
              <a:t>Tujuan : menetapkan pola pengiriman terbaik dari beberapa titik pemasok (sumber) ke beberapa titik permintaan (tujuan) hingga meminimalkan biaya produksi dan transportasi total.</a:t>
            </a:r>
          </a:p>
          <a:p>
            <a:pPr marL="0" indent="0" algn="just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987824" y="4869160"/>
                <a:ext cx="2659198" cy="837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𝑴𝒊𝒏</m:t>
                      </m:r>
                      <m:r>
                        <a:rPr lang="en-US" sz="2000" b="1" i="1" smtClean="0"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latin typeface="Cambria Math"/>
                        </a:rPr>
                        <m:t>𝒁</m:t>
                      </m:r>
                      <m:r>
                        <a:rPr lang="en-US" sz="2000" b="1" i="1" smtClean="0">
                          <a:latin typeface="Cambria Math"/>
                        </a:rPr>
                        <m:t>= 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000" b="1" i="1" smtClean="0">
                                  <a:latin typeface="Cambria Math"/>
                                </a:rPr>
                                <m:t>𝒊𝒋</m:t>
                              </m:r>
                            </m:sub>
                          </m:sSub>
                        </m:e>
                      </m:nary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𝑿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𝒊𝒋</m:t>
                          </m:r>
                        </m:sub>
                      </m:sSub>
                    </m:oMath>
                  </m:oMathPara>
                </a14:m>
                <a:endParaRPr lang="id-ID" sz="2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4869160"/>
                <a:ext cx="2659198" cy="8376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020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/>
              <a:t>Strategi Lokasi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721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dirty="0" smtClean="0"/>
              <a:t>Pilihan yang ada dalam lokasi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 smtClean="0"/>
              <a:t>Tidak Pindah, tetapi memperluas fasilitas yang ada,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 smtClean="0"/>
              <a:t>Mempertahankan lokasi sekarang dan menambahkan fasilitas lain di tempat lain,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 smtClean="0"/>
              <a:t>Menutup fasilitas yang ada dan pindah ke lokasi lain.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7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56320"/>
          </a:xfrm>
        </p:spPr>
        <p:txBody>
          <a:bodyPr>
            <a:noAutofit/>
          </a:bodyPr>
          <a:lstStyle/>
          <a:p>
            <a:r>
              <a:rPr lang="id-ID" dirty="0" smtClean="0"/>
              <a:t>Strategi Lokasi pada Perusahaan Jasa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744184"/>
          </a:xfrm>
        </p:spPr>
        <p:txBody>
          <a:bodyPr/>
          <a:lstStyle/>
          <a:p>
            <a:pPr marL="341313" indent="-341313" algn="just">
              <a:buFont typeface="Wingdings" panose="05000000000000000000" pitchFamily="2" charset="2"/>
              <a:buChar char="Ø"/>
            </a:pPr>
            <a:r>
              <a:rPr lang="id-ID" dirty="0"/>
              <a:t>Analisis lokasi di sektor industri terfokus pada minimalisasi biaya, sementara fokus pada sektor jasa ditujukan untuk memaksimalkan pendapatan.</a:t>
            </a:r>
          </a:p>
          <a:p>
            <a:pPr marL="341313" indent="-341313" algn="just">
              <a:buFont typeface="Wingdings" panose="05000000000000000000" pitchFamily="2" charset="2"/>
              <a:buChar char="Ø"/>
            </a:pPr>
            <a:r>
              <a:rPr lang="id-ID" dirty="0"/>
              <a:t>Bagi perusahaan jasa, lokasi yang spesifik kerap lebih memengaruhi pendapatan daripada biaya.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29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600" dirty="0" smtClean="0"/>
              <a:t>Komponen Utama Volume dan Pendapatan Perusahaan Jasa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29600" cy="4853136"/>
          </a:xfrm>
        </p:spPr>
        <p:txBody>
          <a:bodyPr>
            <a:normAutofit/>
          </a:bodyPr>
          <a:lstStyle/>
          <a:p>
            <a:pPr marL="633222" indent="-514350">
              <a:buFont typeface="+mj-lt"/>
              <a:buAutoNum type="arabicPeriod"/>
            </a:pPr>
            <a:r>
              <a:rPr lang="id-ID" dirty="0" smtClean="0"/>
              <a:t>Daya </a:t>
            </a:r>
            <a:r>
              <a:rPr lang="id-ID" dirty="0"/>
              <a:t>beli di wilayah yang dapat menarik pelanggan</a:t>
            </a:r>
          </a:p>
          <a:p>
            <a:pPr marL="633222" indent="-514350">
              <a:buFont typeface="+mj-lt"/>
              <a:buAutoNum type="arabicPeriod"/>
            </a:pPr>
            <a:r>
              <a:rPr lang="id-ID" dirty="0"/>
              <a:t>Kesesuaian antara jasa dan citra perusahaan dengan demografi wilayah yang dapat menarik pelanggan</a:t>
            </a:r>
          </a:p>
          <a:p>
            <a:pPr marL="633222" indent="-514350">
              <a:buFont typeface="+mj-lt"/>
              <a:buAutoNum type="arabicPeriod"/>
            </a:pPr>
            <a:r>
              <a:rPr lang="id-ID" dirty="0"/>
              <a:t>Persaingan di wilayah tersebut</a:t>
            </a:r>
          </a:p>
          <a:p>
            <a:pPr marL="633222" indent="-514350">
              <a:buFont typeface="+mj-lt"/>
              <a:buAutoNum type="arabicPeriod"/>
            </a:pPr>
            <a:r>
              <a:rPr lang="id-ID" dirty="0"/>
              <a:t>Kualitas persaingan</a:t>
            </a:r>
          </a:p>
          <a:p>
            <a:pPr marL="633222" indent="-514350">
              <a:buFont typeface="+mj-lt"/>
              <a:buAutoNum type="arabicPeriod"/>
            </a:pPr>
            <a:r>
              <a:rPr lang="id-ID" dirty="0"/>
              <a:t>Keunikan lokasi perusahaan dan pesaing</a:t>
            </a:r>
          </a:p>
          <a:p>
            <a:pPr marL="633222" indent="-514350">
              <a:buFont typeface="+mj-lt"/>
              <a:buAutoNum type="arabicPeriod"/>
            </a:pPr>
            <a:r>
              <a:rPr lang="id-ID" dirty="0"/>
              <a:t>Kualitas fisik fasilitas dan bisnis di sekitarnya</a:t>
            </a:r>
          </a:p>
          <a:p>
            <a:pPr marL="633222" indent="-514350">
              <a:buFont typeface="+mj-lt"/>
              <a:buAutoNum type="arabicPeriod"/>
            </a:pPr>
            <a:r>
              <a:rPr lang="id-ID" dirty="0"/>
              <a:t>Kebijakan operasional perusahaan</a:t>
            </a:r>
          </a:p>
          <a:p>
            <a:pPr marL="633222" indent="-514350">
              <a:buFont typeface="+mj-lt"/>
              <a:buAutoNum type="arabicPeriod"/>
            </a:pPr>
            <a:r>
              <a:rPr lang="id-ID" dirty="0"/>
              <a:t>Kualitas manajemen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92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/>
          </a:bodyPr>
          <a:lstStyle/>
          <a:p>
            <a:r>
              <a:rPr lang="id-ID" dirty="0" smtClean="0"/>
              <a:t>Sistem Informasi Geografis (GIS)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d-ID" dirty="0"/>
              <a:t>SIG merupakan alat untuk membantu perusahaan membuat keputusan analitis yang sukses, berkaitan dengan lokasi.</a:t>
            </a:r>
          </a:p>
          <a:p>
            <a:pPr marL="0" indent="0" algn="just">
              <a:buNone/>
            </a:pPr>
            <a:endParaRPr lang="id-ID" dirty="0" smtClean="0"/>
          </a:p>
          <a:p>
            <a:pPr marL="0" indent="0" algn="just">
              <a:buNone/>
            </a:pPr>
            <a:r>
              <a:rPr lang="id-ID" dirty="0" smtClean="0"/>
              <a:t>Sistem </a:t>
            </a:r>
            <a:r>
              <a:rPr lang="id-ID" dirty="0"/>
              <a:t>ini menyimpan dan memperlihatkan informasi yang dapat dihubungakan dengan lokasi geografis.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72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4341" name="Title 1"/>
          <p:cNvSpPr txBox="1">
            <a:spLocks/>
          </p:cNvSpPr>
          <p:nvPr/>
        </p:nvSpPr>
        <p:spPr bwMode="auto">
          <a:xfrm>
            <a:off x="1527503" y="2996952"/>
            <a:ext cx="5918200" cy="11965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 altLang="id-ID" sz="4400" b="1" cap="all" dirty="0">
                <a:latin typeface="Calibri" panose="020F0502020204030204" pitchFamily="34" charset="0"/>
                <a:cs typeface="Calibri" panose="020F0502020204030204" pitchFamily="34" charset="0"/>
              </a:rPr>
              <a:t>Layout Strategies</a:t>
            </a:r>
          </a:p>
        </p:txBody>
      </p:sp>
    </p:spTree>
    <p:extLst>
      <p:ext uri="{BB962C8B-B14F-4D97-AF65-F5344CB8AC3E}">
        <p14:creationId xmlns:p14="http://schemas.microsoft.com/office/powerpoint/2010/main" val="413061882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74139" y="1471578"/>
            <a:ext cx="8504004" cy="4667578"/>
          </a:xfrm>
          <a:prstGeom prst="rect">
            <a:avLst/>
          </a:prstGeom>
          <a:solidFill>
            <a:schemeClr val="bg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>
          <a:xfrm>
            <a:off x="366993" y="260648"/>
            <a:ext cx="7772400" cy="545753"/>
          </a:xfrm>
        </p:spPr>
        <p:txBody>
          <a:bodyPr>
            <a:normAutofit fontScale="90000"/>
          </a:bodyPr>
          <a:lstStyle/>
          <a:p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Innovations at McDonald’s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738496" y="1613029"/>
            <a:ext cx="7727950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4500" indent="-4445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>
              <a:lnSpc>
                <a:spcPct val="90000"/>
              </a:lnSpc>
              <a:spcAft>
                <a:spcPct val="40000"/>
              </a:spcAft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Indoor seating (1950s)</a:t>
            </a:r>
          </a:p>
          <a:p>
            <a:pPr marL="457200" indent="-457200">
              <a:lnSpc>
                <a:spcPct val="90000"/>
              </a:lnSpc>
              <a:spcAft>
                <a:spcPct val="40000"/>
              </a:spcAft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Drive-through window (1970s)</a:t>
            </a:r>
          </a:p>
          <a:p>
            <a:pPr marL="457200" indent="-457200">
              <a:lnSpc>
                <a:spcPct val="90000"/>
              </a:lnSpc>
              <a:spcAft>
                <a:spcPct val="40000"/>
              </a:spcAft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Adding breakfast to the menu (1980s)</a:t>
            </a:r>
          </a:p>
          <a:p>
            <a:pPr marL="457200" indent="-457200">
              <a:lnSpc>
                <a:spcPct val="90000"/>
              </a:lnSpc>
              <a:spcAft>
                <a:spcPct val="40000"/>
              </a:spcAft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Adding play areas (late 1980s)</a:t>
            </a:r>
          </a:p>
          <a:p>
            <a:pPr marL="457200" indent="-457200">
              <a:lnSpc>
                <a:spcPct val="90000"/>
              </a:lnSpc>
              <a:spcAft>
                <a:spcPct val="40000"/>
              </a:spcAft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Redesign of the kitchens (1990s)</a:t>
            </a:r>
          </a:p>
          <a:p>
            <a:pPr marL="457200" indent="-457200">
              <a:lnSpc>
                <a:spcPct val="90000"/>
              </a:lnSpc>
              <a:spcAft>
                <a:spcPct val="40000"/>
              </a:spcAft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Self-service kiosk (2004)</a:t>
            </a:r>
          </a:p>
          <a:p>
            <a:pPr marL="457200" indent="-457200">
              <a:lnSpc>
                <a:spcPct val="90000"/>
              </a:lnSpc>
              <a:spcAft>
                <a:spcPct val="40000"/>
              </a:spcAft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Now three separate dining sections</a:t>
            </a:r>
          </a:p>
        </p:txBody>
      </p:sp>
    </p:spTree>
    <p:extLst>
      <p:ext uri="{BB962C8B-B14F-4D97-AF65-F5344CB8AC3E}">
        <p14:creationId xmlns:p14="http://schemas.microsoft.com/office/powerpoint/2010/main" val="408524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31077" y="1544037"/>
            <a:ext cx="8504004" cy="4667578"/>
          </a:xfrm>
          <a:prstGeom prst="rect">
            <a:avLst/>
          </a:prstGeom>
          <a:solidFill>
            <a:schemeClr val="bg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651" name="Rectangle 4"/>
          <p:cNvSpPr>
            <a:spLocks noGrp="1" noChangeArrowheads="1"/>
          </p:cNvSpPr>
          <p:nvPr>
            <p:ph type="title"/>
          </p:nvPr>
        </p:nvSpPr>
        <p:spPr>
          <a:xfrm>
            <a:off x="331077" y="188640"/>
            <a:ext cx="7772400" cy="447774"/>
          </a:xfrm>
        </p:spPr>
        <p:txBody>
          <a:bodyPr>
            <a:normAutofit fontScale="90000"/>
          </a:bodyPr>
          <a:lstStyle/>
          <a:p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McDonald’s New Layout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62025" y="1795463"/>
            <a:ext cx="7677478" cy="486568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Seventh major innovation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Redesigning all 30,000 outlets around the world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Three separate dining areas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Linger zone with comfortable chairs and Wi-Fi connections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Grab and go zone with tall counters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id-ID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Flexible zone for kids and families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Facility layout is a source of competitive advantage</a:t>
            </a:r>
          </a:p>
        </p:txBody>
      </p:sp>
    </p:spTree>
    <p:extLst>
      <p:ext uri="{BB962C8B-B14F-4D97-AF65-F5344CB8AC3E}">
        <p14:creationId xmlns:p14="http://schemas.microsoft.com/office/powerpoint/2010/main" val="273539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9204" y="2347147"/>
            <a:ext cx="8504004" cy="2522482"/>
          </a:xfrm>
          <a:prstGeom prst="rect">
            <a:avLst/>
          </a:prstGeom>
          <a:solidFill>
            <a:schemeClr val="bg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73927" y="725050"/>
            <a:ext cx="7772400" cy="1358900"/>
          </a:xfrm>
          <a:extLst/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Strategic Importance of Layout Decisions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207327" y="2685613"/>
            <a:ext cx="6704013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40000"/>
              </a:spcBef>
            </a:pPr>
            <a:r>
              <a:rPr lang="en-US" altLang="id-ID" sz="3200" b="1">
                <a:solidFill>
                  <a:srgbClr val="BF09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objective of layout strategy is to develop an effective and efficient layout that will meet the firm’s competitive requirements</a:t>
            </a:r>
          </a:p>
        </p:txBody>
      </p:sp>
    </p:spTree>
    <p:extLst>
      <p:ext uri="{BB962C8B-B14F-4D97-AF65-F5344CB8AC3E}">
        <p14:creationId xmlns:p14="http://schemas.microsoft.com/office/powerpoint/2010/main" val="386432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1077" y="1581697"/>
            <a:ext cx="8504004" cy="45983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31077" y="188640"/>
            <a:ext cx="7772400" cy="613914"/>
          </a:xfrm>
          <a:extLst/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Layout Design Considerations</a:t>
            </a: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806450" y="1938338"/>
            <a:ext cx="7643813" cy="381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4500" indent="-4445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>
              <a:lnSpc>
                <a:spcPct val="90000"/>
              </a:lnSpc>
              <a:spcAft>
                <a:spcPts val="1200"/>
              </a:spcAft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2800" dirty="0">
                <a:latin typeface="Calibri" panose="020F0502020204030204" pitchFamily="34" charset="0"/>
                <a:cs typeface="Calibri" panose="020F0502020204030204" pitchFamily="34" charset="0"/>
              </a:rPr>
              <a:t>Higher utilization of space, equipment, and people</a:t>
            </a:r>
          </a:p>
          <a:p>
            <a:pPr marL="457200" indent="-457200">
              <a:lnSpc>
                <a:spcPct val="90000"/>
              </a:lnSpc>
              <a:spcAft>
                <a:spcPts val="1200"/>
              </a:spcAft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2800" dirty="0">
                <a:latin typeface="Calibri" panose="020F0502020204030204" pitchFamily="34" charset="0"/>
                <a:cs typeface="Calibri" panose="020F0502020204030204" pitchFamily="34" charset="0"/>
              </a:rPr>
              <a:t>Improved flow of information, materials, or people</a:t>
            </a:r>
          </a:p>
          <a:p>
            <a:pPr marL="457200" indent="-457200">
              <a:lnSpc>
                <a:spcPct val="90000"/>
              </a:lnSpc>
              <a:spcAft>
                <a:spcPts val="1200"/>
              </a:spcAft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2800" dirty="0">
                <a:latin typeface="Calibri" panose="020F0502020204030204" pitchFamily="34" charset="0"/>
                <a:cs typeface="Calibri" panose="020F0502020204030204" pitchFamily="34" charset="0"/>
              </a:rPr>
              <a:t>Improved employee morale and safer working conditions</a:t>
            </a:r>
          </a:p>
          <a:p>
            <a:pPr marL="457200" indent="-457200">
              <a:lnSpc>
                <a:spcPct val="90000"/>
              </a:lnSpc>
              <a:spcAft>
                <a:spcPts val="1200"/>
              </a:spcAft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2800" dirty="0">
                <a:latin typeface="Calibri" panose="020F0502020204030204" pitchFamily="34" charset="0"/>
                <a:cs typeface="Calibri" panose="020F0502020204030204" pitchFamily="34" charset="0"/>
              </a:rPr>
              <a:t>Improved customer/client interaction</a:t>
            </a:r>
          </a:p>
          <a:p>
            <a:pPr marL="457200" indent="-457200">
              <a:lnSpc>
                <a:spcPct val="90000"/>
              </a:lnSpc>
              <a:spcAft>
                <a:spcPts val="1200"/>
              </a:spcAft>
              <a:buClr>
                <a:schemeClr val="tx2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2800" dirty="0">
                <a:latin typeface="Calibri" panose="020F0502020204030204" pitchFamily="34" charset="0"/>
                <a:cs typeface="Calibri" panose="020F0502020204030204" pitchFamily="34" charset="0"/>
              </a:rPr>
              <a:t>Flexibility</a:t>
            </a:r>
          </a:p>
        </p:txBody>
      </p:sp>
    </p:spTree>
    <p:extLst>
      <p:ext uri="{BB962C8B-B14F-4D97-AF65-F5344CB8AC3E}">
        <p14:creationId xmlns:p14="http://schemas.microsoft.com/office/powerpoint/2010/main" val="329573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87821" y="1512505"/>
            <a:ext cx="6873765" cy="46675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638503" y="188640"/>
            <a:ext cx="7772400" cy="700360"/>
          </a:xfrm>
        </p:spPr>
        <p:txBody>
          <a:bodyPr/>
          <a:lstStyle/>
          <a:p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Types of Layout</a:t>
            </a: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1345214" y="1783338"/>
            <a:ext cx="5822950" cy="41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3400" indent="-5334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  <a:spcAft>
                <a:spcPts val="1200"/>
              </a:spcAft>
              <a:buFont typeface="Times" pitchFamily="18" charset="0"/>
              <a:buAutoNum type="arabicPeriod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Office layout </a:t>
            </a:r>
          </a:p>
          <a:p>
            <a:pPr>
              <a:lnSpc>
                <a:spcPct val="90000"/>
              </a:lnSpc>
              <a:spcAft>
                <a:spcPts val="1200"/>
              </a:spcAft>
              <a:buFont typeface="Times" pitchFamily="18" charset="0"/>
              <a:buAutoNum type="arabicPeriod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Retail layout  </a:t>
            </a:r>
          </a:p>
          <a:p>
            <a:pPr>
              <a:lnSpc>
                <a:spcPct val="90000"/>
              </a:lnSpc>
              <a:spcAft>
                <a:spcPts val="1200"/>
              </a:spcAft>
              <a:buFont typeface="Times" pitchFamily="18" charset="0"/>
              <a:buAutoNum type="arabicPeriod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Warehouse layout</a:t>
            </a:r>
          </a:p>
          <a:p>
            <a:pPr>
              <a:lnSpc>
                <a:spcPct val="90000"/>
              </a:lnSpc>
              <a:spcAft>
                <a:spcPts val="1200"/>
              </a:spcAft>
              <a:buFont typeface="Times" pitchFamily="18" charset="0"/>
              <a:buAutoNum type="arabicPeriod" startAt="4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Fixed-position layout</a:t>
            </a:r>
          </a:p>
          <a:p>
            <a:pPr>
              <a:lnSpc>
                <a:spcPct val="90000"/>
              </a:lnSpc>
              <a:spcAft>
                <a:spcPts val="1200"/>
              </a:spcAft>
              <a:buFont typeface="Times" pitchFamily="18" charset="0"/>
              <a:buAutoNum type="arabicPeriod" startAt="4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Process-oriented layout</a:t>
            </a:r>
          </a:p>
          <a:p>
            <a:pPr>
              <a:lnSpc>
                <a:spcPct val="90000"/>
              </a:lnSpc>
              <a:spcAft>
                <a:spcPts val="1200"/>
              </a:spcAft>
              <a:buFont typeface="Times" pitchFamily="18" charset="0"/>
              <a:buAutoNum type="arabicPeriod" startAt="6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Work-cell layout </a:t>
            </a:r>
          </a:p>
          <a:p>
            <a:pPr>
              <a:lnSpc>
                <a:spcPct val="90000"/>
              </a:lnSpc>
              <a:spcAft>
                <a:spcPts val="1200"/>
              </a:spcAft>
              <a:buFont typeface="Times" pitchFamily="18" charset="0"/>
              <a:buAutoNum type="arabicPeriod" startAt="6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Product-oriented layout</a:t>
            </a:r>
          </a:p>
        </p:txBody>
      </p:sp>
    </p:spTree>
    <p:extLst>
      <p:ext uri="{BB962C8B-B14F-4D97-AF65-F5344CB8AC3E}">
        <p14:creationId xmlns:p14="http://schemas.microsoft.com/office/powerpoint/2010/main" val="52054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1077" y="1512505"/>
            <a:ext cx="8504004" cy="46675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>
          <a:xfrm>
            <a:off x="710406" y="319361"/>
            <a:ext cx="7772400" cy="589359"/>
          </a:xfrm>
        </p:spPr>
        <p:txBody>
          <a:bodyPr/>
          <a:lstStyle/>
          <a:p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Good Layouts Consider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881063" y="1901825"/>
            <a:ext cx="7431087" cy="354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4500" indent="-4445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Material handling equipment</a:t>
            </a:r>
          </a:p>
          <a:p>
            <a:pPr marL="457200" indent="-457200"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Capacity and space requirements</a:t>
            </a:r>
          </a:p>
          <a:p>
            <a:pPr marL="457200" indent="-457200"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Environment and aesthetics</a:t>
            </a:r>
          </a:p>
          <a:p>
            <a:pPr marL="457200" indent="-457200"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Flows of information</a:t>
            </a:r>
          </a:p>
          <a:p>
            <a:pPr marL="457200" indent="-457200"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Cost of moving between various work areas</a:t>
            </a:r>
          </a:p>
        </p:txBody>
      </p:sp>
    </p:spTree>
    <p:extLst>
      <p:ext uri="{BB962C8B-B14F-4D97-AF65-F5344CB8AC3E}">
        <p14:creationId xmlns:p14="http://schemas.microsoft.com/office/powerpoint/2010/main" val="310076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50768"/>
            <a:ext cx="8229600" cy="990600"/>
          </a:xfrm>
        </p:spPr>
        <p:txBody>
          <a:bodyPr>
            <a:noAutofit/>
          </a:bodyPr>
          <a:lstStyle/>
          <a:p>
            <a:r>
              <a:rPr lang="id-ID" b="1" dirty="0" smtClean="0"/>
              <a:t>Faktor yg Mempengaruhi </a:t>
            </a:r>
            <a:br>
              <a:rPr lang="id-ID" b="1" dirty="0" smtClean="0"/>
            </a:br>
            <a:r>
              <a:rPr lang="id-ID" b="1" dirty="0" smtClean="0"/>
              <a:t>Keputusan Lokasi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74418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Risiko politik, peraturan, sikap dan insentif pemerintah.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Permasalahan budaya dan ekonomi.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Lokasi pasar.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Produktivitas dan upah tenaga kerja.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Ketersediaan pasokan, komunikasi, dan energi.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Risiko nilai tukar dan mata uang.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Ukuran dan biaya lokasi.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Sistem transportasi.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Permasalahan dampak lingkungan hidup.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92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1077" y="1512505"/>
            <a:ext cx="8504004" cy="46675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>
          <a:xfrm>
            <a:off x="363049" y="188640"/>
            <a:ext cx="7772400" cy="545753"/>
          </a:xfrm>
        </p:spPr>
        <p:txBody>
          <a:bodyPr>
            <a:normAutofit fontScale="90000"/>
          </a:bodyPr>
          <a:lstStyle/>
          <a:p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Office Layout</a:t>
            </a: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714375" y="1768475"/>
            <a:ext cx="7604125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4500" indent="-4445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457200" indent="-457200">
              <a:lnSpc>
                <a:spcPct val="90000"/>
              </a:lnSpc>
              <a:spcAft>
                <a:spcPct val="4000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Ø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Grouping of workers, their equipment, and spaces to provide comfort, safety, and movement of information</a:t>
            </a:r>
          </a:p>
          <a:p>
            <a:pPr marL="457200" indent="-457200">
              <a:lnSpc>
                <a:spcPct val="90000"/>
              </a:lnSpc>
              <a:spcAft>
                <a:spcPct val="4000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Ø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Movement of information is main distinction</a:t>
            </a:r>
          </a:p>
          <a:p>
            <a:pPr marL="457200" indent="-457200">
              <a:lnSpc>
                <a:spcPct val="90000"/>
              </a:lnSpc>
              <a:spcAft>
                <a:spcPct val="4000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Ø"/>
            </a:pPr>
            <a:r>
              <a:rPr lang="en-US" altLang="id-ID" sz="3200" dirty="0">
                <a:latin typeface="Calibri" panose="020F0502020204030204" pitchFamily="34" charset="0"/>
                <a:cs typeface="Calibri" panose="020F0502020204030204" pitchFamily="34" charset="0"/>
              </a:rPr>
              <a:t>Typically in state of flux due to frequent technological changes</a:t>
            </a:r>
          </a:p>
        </p:txBody>
      </p:sp>
    </p:spTree>
    <p:extLst>
      <p:ext uri="{BB962C8B-B14F-4D97-AF65-F5344CB8AC3E}">
        <p14:creationId xmlns:p14="http://schemas.microsoft.com/office/powerpoint/2010/main" val="26887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>
          <a:xfrm>
            <a:off x="547688" y="209496"/>
            <a:ext cx="8048625" cy="627216"/>
          </a:xfr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Relationship Chart</a:t>
            </a:r>
          </a:p>
        </p:txBody>
      </p:sp>
      <p:pic>
        <p:nvPicPr>
          <p:cNvPr id="57350" name="Picture 6" descr="9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1489075"/>
            <a:ext cx="7605713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79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1077" y="1512505"/>
            <a:ext cx="8504004" cy="46675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56320"/>
          </a:xfrm>
          <a:extLst/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Five Helpful Ideas for Supermarket Layout</a:t>
            </a:r>
          </a:p>
        </p:txBody>
      </p:sp>
      <p:sp>
        <p:nvSpPr>
          <p:cNvPr id="52226" name="Content Placeholder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8160"/>
          </a:xfrm>
        </p:spPr>
        <p:txBody>
          <a:bodyPr>
            <a:normAutofit lnSpcReduction="10000"/>
          </a:bodyPr>
          <a:lstStyle/>
          <a:p>
            <a:pPr marL="482600" indent="-482600">
              <a:spcAft>
                <a:spcPts val="600"/>
              </a:spcAft>
              <a:buClrTx/>
              <a:buFont typeface="Times" pitchFamily="18" charset="0"/>
              <a:buAutoNum type="arabicPeriod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Locate high-draw items around the periphery of the store</a:t>
            </a:r>
          </a:p>
          <a:p>
            <a:pPr marL="482600" indent="-482600">
              <a:spcAft>
                <a:spcPts val="600"/>
              </a:spcAft>
              <a:buClrTx/>
              <a:buFont typeface="Times" pitchFamily="18" charset="0"/>
              <a:buAutoNum type="arabicPeriod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Use prominent locations for high-impulse and high-margin items</a:t>
            </a:r>
          </a:p>
          <a:p>
            <a:pPr marL="482600" indent="-482600">
              <a:spcAft>
                <a:spcPts val="600"/>
              </a:spcAft>
              <a:buClrTx/>
              <a:buFont typeface="Times" pitchFamily="18" charset="0"/>
              <a:buAutoNum type="arabicPeriod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Distribute power items to both sides of an aisle and disperse them to increase viewing of other items</a:t>
            </a:r>
          </a:p>
          <a:p>
            <a:pPr marL="482600" indent="-482600">
              <a:spcAft>
                <a:spcPts val="600"/>
              </a:spcAft>
              <a:buClrTx/>
              <a:buFont typeface="Times" pitchFamily="18" charset="0"/>
              <a:buAutoNum type="arabicPeriod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Use end-aisle locations</a:t>
            </a:r>
          </a:p>
          <a:p>
            <a:pPr marL="482600" indent="-482600">
              <a:spcAft>
                <a:spcPts val="600"/>
              </a:spcAft>
              <a:buClrTx/>
              <a:buFont typeface="Times" pitchFamily="18" charset="0"/>
              <a:buAutoNum type="arabicPeriod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Convey mission of store through careful positioning of lead-off department</a:t>
            </a:r>
          </a:p>
        </p:txBody>
      </p:sp>
    </p:spTree>
    <p:extLst>
      <p:ext uri="{BB962C8B-B14F-4D97-AF65-F5344CB8AC3E}">
        <p14:creationId xmlns:p14="http://schemas.microsoft.com/office/powerpoint/2010/main" val="30791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84096"/>
            <a:ext cx="8048625" cy="652616"/>
          </a:xfr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Store Layout</a:t>
            </a:r>
          </a:p>
        </p:txBody>
      </p:sp>
      <p:pic>
        <p:nvPicPr>
          <p:cNvPr id="60420" name="Picture 4" descr="F 9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366838"/>
            <a:ext cx="7999413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774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1077" y="1512505"/>
            <a:ext cx="8504004" cy="46675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956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/>
          <a:lstStyle/>
          <a:p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Requirements of Work Cells</a:t>
            </a:r>
          </a:p>
        </p:txBody>
      </p:sp>
      <p:sp>
        <p:nvSpPr>
          <p:cNvPr id="109570" name="Content Placeholder 1"/>
          <p:cNvSpPr>
            <a:spLocks noGrp="1"/>
          </p:cNvSpPr>
          <p:nvPr>
            <p:ph idx="1"/>
          </p:nvPr>
        </p:nvSpPr>
        <p:spPr>
          <a:xfrm>
            <a:off x="889000" y="1836684"/>
            <a:ext cx="7378700" cy="3886200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Identification of families of products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A high level of training, flexibility and empowerment of employees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Being self-contained, with its own equipment and resources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Test (</a:t>
            </a:r>
            <a:r>
              <a:rPr lang="en-US" altLang="id-ID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poka</a:t>
            </a: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-yoke) at each station in the cell</a:t>
            </a:r>
          </a:p>
        </p:txBody>
      </p:sp>
    </p:spTree>
    <p:extLst>
      <p:ext uri="{BB962C8B-B14F-4D97-AF65-F5344CB8AC3E}">
        <p14:creationId xmlns:p14="http://schemas.microsoft.com/office/powerpoint/2010/main" val="233490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2759"/>
            <a:ext cx="7772400" cy="717969"/>
          </a:xfr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Improving Layouts Using Work Cells</a:t>
            </a:r>
          </a:p>
        </p:txBody>
      </p:sp>
      <p:sp>
        <p:nvSpPr>
          <p:cNvPr id="121879" name="Rectangle 23"/>
          <p:cNvSpPr>
            <a:spLocks noChangeArrowheads="1"/>
          </p:cNvSpPr>
          <p:nvPr/>
        </p:nvSpPr>
        <p:spPr bwMode="auto">
          <a:xfrm>
            <a:off x="1209893" y="3847044"/>
            <a:ext cx="27686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id-ID" sz="1600"/>
              <a:t>Current layout - workers in small closed areas. </a:t>
            </a:r>
          </a:p>
        </p:txBody>
      </p:sp>
      <p:sp>
        <p:nvSpPr>
          <p:cNvPr id="121880" name="Rectangle 24"/>
          <p:cNvSpPr>
            <a:spLocks noChangeArrowheads="1"/>
          </p:cNvSpPr>
          <p:nvPr/>
        </p:nvSpPr>
        <p:spPr bwMode="auto">
          <a:xfrm>
            <a:off x="4829393" y="4609044"/>
            <a:ext cx="351155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id-ID" sz="1600"/>
              <a:t>Improved layout - cross-trained workers can assist each other. May be able to add a third worker as additional output is needed.</a:t>
            </a:r>
          </a:p>
        </p:txBody>
      </p:sp>
      <p:grpSp>
        <p:nvGrpSpPr>
          <p:cNvPr id="121881" name="Group 25"/>
          <p:cNvGrpSpPr>
            <a:grpSpLocks/>
          </p:cNvGrpSpPr>
          <p:nvPr/>
        </p:nvGrpSpPr>
        <p:grpSpPr bwMode="auto">
          <a:xfrm>
            <a:off x="5178643" y="2410356"/>
            <a:ext cx="2819400" cy="2066925"/>
            <a:chOff x="3330" y="1872"/>
            <a:chExt cx="1776" cy="1302"/>
          </a:xfrm>
        </p:grpSpPr>
        <p:grpSp>
          <p:nvGrpSpPr>
            <p:cNvPr id="111644" name="Group 26"/>
            <p:cNvGrpSpPr>
              <a:grpSpLocks/>
            </p:cNvGrpSpPr>
            <p:nvPr/>
          </p:nvGrpSpPr>
          <p:grpSpPr bwMode="auto">
            <a:xfrm rot="-3568790">
              <a:off x="3924" y="2356"/>
              <a:ext cx="198" cy="230"/>
              <a:chOff x="1186" y="2402"/>
              <a:chExt cx="198" cy="230"/>
            </a:xfrm>
          </p:grpSpPr>
          <p:sp>
            <p:nvSpPr>
              <p:cNvPr id="111660" name="Oval 27"/>
              <p:cNvSpPr>
                <a:spLocks noChangeArrowheads="1"/>
              </p:cNvSpPr>
              <p:nvPr/>
            </p:nvSpPr>
            <p:spPr bwMode="auto">
              <a:xfrm>
                <a:off x="1186" y="2588"/>
                <a:ext cx="46" cy="36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1661" name="Oval 28"/>
              <p:cNvSpPr>
                <a:spLocks noChangeArrowheads="1"/>
              </p:cNvSpPr>
              <p:nvPr/>
            </p:nvSpPr>
            <p:spPr bwMode="auto">
              <a:xfrm>
                <a:off x="1192" y="2420"/>
                <a:ext cx="46" cy="40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1662" name="Freeform 29"/>
              <p:cNvSpPr>
                <a:spLocks/>
              </p:cNvSpPr>
              <p:nvPr/>
            </p:nvSpPr>
            <p:spPr bwMode="auto">
              <a:xfrm>
                <a:off x="1226" y="2402"/>
                <a:ext cx="158" cy="230"/>
              </a:xfrm>
              <a:custGeom>
                <a:avLst/>
                <a:gdLst>
                  <a:gd name="T0" fmla="*/ 2 w 158"/>
                  <a:gd name="T1" fmla="*/ 14 h 230"/>
                  <a:gd name="T2" fmla="*/ 24 w 158"/>
                  <a:gd name="T3" fmla="*/ 0 h 230"/>
                  <a:gd name="T4" fmla="*/ 64 w 158"/>
                  <a:gd name="T5" fmla="*/ 0 h 230"/>
                  <a:gd name="T6" fmla="*/ 92 w 158"/>
                  <a:gd name="T7" fmla="*/ 4 h 230"/>
                  <a:gd name="T8" fmla="*/ 118 w 158"/>
                  <a:gd name="T9" fmla="*/ 16 h 230"/>
                  <a:gd name="T10" fmla="*/ 140 w 158"/>
                  <a:gd name="T11" fmla="*/ 40 h 230"/>
                  <a:gd name="T12" fmla="*/ 158 w 158"/>
                  <a:gd name="T13" fmla="*/ 72 h 230"/>
                  <a:gd name="T14" fmla="*/ 158 w 158"/>
                  <a:gd name="T15" fmla="*/ 150 h 230"/>
                  <a:gd name="T16" fmla="*/ 140 w 158"/>
                  <a:gd name="T17" fmla="*/ 194 h 230"/>
                  <a:gd name="T18" fmla="*/ 106 w 158"/>
                  <a:gd name="T19" fmla="*/ 214 h 230"/>
                  <a:gd name="T20" fmla="*/ 78 w 158"/>
                  <a:gd name="T21" fmla="*/ 224 h 230"/>
                  <a:gd name="T22" fmla="*/ 32 w 158"/>
                  <a:gd name="T23" fmla="*/ 230 h 230"/>
                  <a:gd name="T24" fmla="*/ 0 w 158"/>
                  <a:gd name="T25" fmla="*/ 222 h 230"/>
                  <a:gd name="T26" fmla="*/ 0 w 158"/>
                  <a:gd name="T27" fmla="*/ 182 h 230"/>
                  <a:gd name="T28" fmla="*/ 56 w 158"/>
                  <a:gd name="T29" fmla="*/ 184 h 230"/>
                  <a:gd name="T30" fmla="*/ 80 w 158"/>
                  <a:gd name="T31" fmla="*/ 168 h 230"/>
                  <a:gd name="T32" fmla="*/ 82 w 158"/>
                  <a:gd name="T33" fmla="*/ 64 h 230"/>
                  <a:gd name="T34" fmla="*/ 56 w 158"/>
                  <a:gd name="T35" fmla="*/ 48 h 230"/>
                  <a:gd name="T36" fmla="*/ 10 w 158"/>
                  <a:gd name="T37" fmla="*/ 48 h 230"/>
                  <a:gd name="T38" fmla="*/ 2 w 158"/>
                  <a:gd name="T39" fmla="*/ 14 h 23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58"/>
                  <a:gd name="T61" fmla="*/ 0 h 230"/>
                  <a:gd name="T62" fmla="*/ 158 w 158"/>
                  <a:gd name="T63" fmla="*/ 230 h 23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58" h="230">
                    <a:moveTo>
                      <a:pt x="2" y="14"/>
                    </a:moveTo>
                    <a:lnTo>
                      <a:pt x="24" y="0"/>
                    </a:lnTo>
                    <a:lnTo>
                      <a:pt x="64" y="0"/>
                    </a:lnTo>
                    <a:lnTo>
                      <a:pt x="92" y="4"/>
                    </a:lnTo>
                    <a:lnTo>
                      <a:pt x="118" y="16"/>
                    </a:lnTo>
                    <a:lnTo>
                      <a:pt x="140" y="40"/>
                    </a:lnTo>
                    <a:lnTo>
                      <a:pt x="158" y="72"/>
                    </a:lnTo>
                    <a:lnTo>
                      <a:pt x="158" y="150"/>
                    </a:lnTo>
                    <a:lnTo>
                      <a:pt x="140" y="194"/>
                    </a:lnTo>
                    <a:lnTo>
                      <a:pt x="106" y="214"/>
                    </a:lnTo>
                    <a:lnTo>
                      <a:pt x="78" y="224"/>
                    </a:lnTo>
                    <a:lnTo>
                      <a:pt x="32" y="230"/>
                    </a:lnTo>
                    <a:lnTo>
                      <a:pt x="0" y="222"/>
                    </a:lnTo>
                    <a:lnTo>
                      <a:pt x="0" y="182"/>
                    </a:lnTo>
                    <a:cubicBezTo>
                      <a:pt x="54" y="184"/>
                      <a:pt x="35" y="184"/>
                      <a:pt x="56" y="184"/>
                    </a:cubicBezTo>
                    <a:lnTo>
                      <a:pt x="80" y="168"/>
                    </a:lnTo>
                    <a:lnTo>
                      <a:pt x="82" y="64"/>
                    </a:lnTo>
                    <a:lnTo>
                      <a:pt x="56" y="48"/>
                    </a:lnTo>
                    <a:lnTo>
                      <a:pt x="10" y="48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175097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11663" name="Oval 30"/>
              <p:cNvSpPr>
                <a:spLocks noChangeArrowheads="1"/>
              </p:cNvSpPr>
              <p:nvPr/>
            </p:nvSpPr>
            <p:spPr bwMode="auto">
              <a:xfrm>
                <a:off x="1278" y="2470"/>
                <a:ext cx="94" cy="84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</p:grpSp>
        <p:sp>
          <p:nvSpPr>
            <p:cNvPr id="111645" name="Rectangle 31"/>
            <p:cNvSpPr>
              <a:spLocks noChangeArrowheads="1"/>
            </p:cNvSpPr>
            <p:nvPr/>
          </p:nvSpPr>
          <p:spPr bwMode="auto">
            <a:xfrm>
              <a:off x="3330" y="1872"/>
              <a:ext cx="192" cy="364"/>
            </a:xfrm>
            <a:prstGeom prst="rect">
              <a:avLst/>
            </a:prstGeom>
            <a:solidFill>
              <a:srgbClr val="BDD6A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111646" name="Rectangle 32"/>
            <p:cNvSpPr>
              <a:spLocks noChangeArrowheads="1"/>
            </p:cNvSpPr>
            <p:nvPr/>
          </p:nvSpPr>
          <p:spPr bwMode="auto">
            <a:xfrm>
              <a:off x="4914" y="1872"/>
              <a:ext cx="192" cy="364"/>
            </a:xfrm>
            <a:prstGeom prst="rect">
              <a:avLst/>
            </a:prstGeom>
            <a:solidFill>
              <a:srgbClr val="BDD6A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111647" name="Oval 33"/>
            <p:cNvSpPr>
              <a:spLocks noChangeArrowheads="1"/>
            </p:cNvSpPr>
            <p:nvPr/>
          </p:nvSpPr>
          <p:spPr bwMode="auto">
            <a:xfrm>
              <a:off x="3894" y="2606"/>
              <a:ext cx="198" cy="208"/>
            </a:xfrm>
            <a:prstGeom prst="ellipse">
              <a:avLst/>
            </a:prstGeom>
            <a:solidFill>
              <a:srgbClr val="9FACC7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111648" name="Oval 34"/>
            <p:cNvSpPr>
              <a:spLocks noChangeArrowheads="1"/>
            </p:cNvSpPr>
            <p:nvPr/>
          </p:nvSpPr>
          <p:spPr bwMode="auto">
            <a:xfrm>
              <a:off x="3428" y="2266"/>
              <a:ext cx="198" cy="214"/>
            </a:xfrm>
            <a:prstGeom prst="ellipse">
              <a:avLst/>
            </a:prstGeom>
            <a:solidFill>
              <a:srgbClr val="9FACC7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111649" name="Oval 35"/>
            <p:cNvSpPr>
              <a:spLocks noChangeArrowheads="1"/>
            </p:cNvSpPr>
            <p:nvPr/>
          </p:nvSpPr>
          <p:spPr bwMode="auto">
            <a:xfrm>
              <a:off x="3626" y="2474"/>
              <a:ext cx="198" cy="214"/>
            </a:xfrm>
            <a:prstGeom prst="ellipse">
              <a:avLst/>
            </a:prstGeom>
            <a:solidFill>
              <a:srgbClr val="9FACC7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grpSp>
          <p:nvGrpSpPr>
            <p:cNvPr id="111650" name="Group 36"/>
            <p:cNvGrpSpPr>
              <a:grpSpLocks/>
            </p:cNvGrpSpPr>
            <p:nvPr/>
          </p:nvGrpSpPr>
          <p:grpSpPr bwMode="auto">
            <a:xfrm rot="-8306482">
              <a:off x="4416" y="2306"/>
              <a:ext cx="198" cy="230"/>
              <a:chOff x="1186" y="2402"/>
              <a:chExt cx="198" cy="230"/>
            </a:xfrm>
          </p:grpSpPr>
          <p:sp>
            <p:nvSpPr>
              <p:cNvPr id="111656" name="Oval 37"/>
              <p:cNvSpPr>
                <a:spLocks noChangeArrowheads="1"/>
              </p:cNvSpPr>
              <p:nvPr/>
            </p:nvSpPr>
            <p:spPr bwMode="auto">
              <a:xfrm>
                <a:off x="1186" y="2588"/>
                <a:ext cx="46" cy="36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1657" name="Oval 38"/>
              <p:cNvSpPr>
                <a:spLocks noChangeArrowheads="1"/>
              </p:cNvSpPr>
              <p:nvPr/>
            </p:nvSpPr>
            <p:spPr bwMode="auto">
              <a:xfrm>
                <a:off x="1192" y="2420"/>
                <a:ext cx="46" cy="40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1658" name="Freeform 39"/>
              <p:cNvSpPr>
                <a:spLocks/>
              </p:cNvSpPr>
              <p:nvPr/>
            </p:nvSpPr>
            <p:spPr bwMode="auto">
              <a:xfrm>
                <a:off x="1226" y="2402"/>
                <a:ext cx="158" cy="230"/>
              </a:xfrm>
              <a:custGeom>
                <a:avLst/>
                <a:gdLst>
                  <a:gd name="T0" fmla="*/ 2 w 158"/>
                  <a:gd name="T1" fmla="*/ 14 h 230"/>
                  <a:gd name="T2" fmla="*/ 24 w 158"/>
                  <a:gd name="T3" fmla="*/ 0 h 230"/>
                  <a:gd name="T4" fmla="*/ 64 w 158"/>
                  <a:gd name="T5" fmla="*/ 0 h 230"/>
                  <a:gd name="T6" fmla="*/ 92 w 158"/>
                  <a:gd name="T7" fmla="*/ 4 h 230"/>
                  <a:gd name="T8" fmla="*/ 118 w 158"/>
                  <a:gd name="T9" fmla="*/ 16 h 230"/>
                  <a:gd name="T10" fmla="*/ 140 w 158"/>
                  <a:gd name="T11" fmla="*/ 40 h 230"/>
                  <a:gd name="T12" fmla="*/ 158 w 158"/>
                  <a:gd name="T13" fmla="*/ 72 h 230"/>
                  <a:gd name="T14" fmla="*/ 158 w 158"/>
                  <a:gd name="T15" fmla="*/ 150 h 230"/>
                  <a:gd name="T16" fmla="*/ 140 w 158"/>
                  <a:gd name="T17" fmla="*/ 194 h 230"/>
                  <a:gd name="T18" fmla="*/ 106 w 158"/>
                  <a:gd name="T19" fmla="*/ 214 h 230"/>
                  <a:gd name="T20" fmla="*/ 78 w 158"/>
                  <a:gd name="T21" fmla="*/ 224 h 230"/>
                  <a:gd name="T22" fmla="*/ 32 w 158"/>
                  <a:gd name="T23" fmla="*/ 230 h 230"/>
                  <a:gd name="T24" fmla="*/ 0 w 158"/>
                  <a:gd name="T25" fmla="*/ 222 h 230"/>
                  <a:gd name="T26" fmla="*/ 0 w 158"/>
                  <a:gd name="T27" fmla="*/ 182 h 230"/>
                  <a:gd name="T28" fmla="*/ 56 w 158"/>
                  <a:gd name="T29" fmla="*/ 184 h 230"/>
                  <a:gd name="T30" fmla="*/ 80 w 158"/>
                  <a:gd name="T31" fmla="*/ 168 h 230"/>
                  <a:gd name="T32" fmla="*/ 82 w 158"/>
                  <a:gd name="T33" fmla="*/ 64 h 230"/>
                  <a:gd name="T34" fmla="*/ 56 w 158"/>
                  <a:gd name="T35" fmla="*/ 48 h 230"/>
                  <a:gd name="T36" fmla="*/ 10 w 158"/>
                  <a:gd name="T37" fmla="*/ 48 h 230"/>
                  <a:gd name="T38" fmla="*/ 2 w 158"/>
                  <a:gd name="T39" fmla="*/ 14 h 23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58"/>
                  <a:gd name="T61" fmla="*/ 0 h 230"/>
                  <a:gd name="T62" fmla="*/ 158 w 158"/>
                  <a:gd name="T63" fmla="*/ 230 h 23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58" h="230">
                    <a:moveTo>
                      <a:pt x="2" y="14"/>
                    </a:moveTo>
                    <a:lnTo>
                      <a:pt x="24" y="0"/>
                    </a:lnTo>
                    <a:lnTo>
                      <a:pt x="64" y="0"/>
                    </a:lnTo>
                    <a:lnTo>
                      <a:pt x="92" y="4"/>
                    </a:lnTo>
                    <a:lnTo>
                      <a:pt x="118" y="16"/>
                    </a:lnTo>
                    <a:lnTo>
                      <a:pt x="140" y="40"/>
                    </a:lnTo>
                    <a:lnTo>
                      <a:pt x="158" y="72"/>
                    </a:lnTo>
                    <a:lnTo>
                      <a:pt x="158" y="150"/>
                    </a:lnTo>
                    <a:lnTo>
                      <a:pt x="140" y="194"/>
                    </a:lnTo>
                    <a:lnTo>
                      <a:pt x="106" y="214"/>
                    </a:lnTo>
                    <a:lnTo>
                      <a:pt x="78" y="224"/>
                    </a:lnTo>
                    <a:lnTo>
                      <a:pt x="32" y="230"/>
                    </a:lnTo>
                    <a:lnTo>
                      <a:pt x="0" y="222"/>
                    </a:lnTo>
                    <a:lnTo>
                      <a:pt x="0" y="182"/>
                    </a:lnTo>
                    <a:cubicBezTo>
                      <a:pt x="54" y="184"/>
                      <a:pt x="35" y="184"/>
                      <a:pt x="56" y="184"/>
                    </a:cubicBezTo>
                    <a:lnTo>
                      <a:pt x="80" y="168"/>
                    </a:lnTo>
                    <a:lnTo>
                      <a:pt x="82" y="64"/>
                    </a:lnTo>
                    <a:lnTo>
                      <a:pt x="56" y="48"/>
                    </a:lnTo>
                    <a:lnTo>
                      <a:pt x="10" y="48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175097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11659" name="Oval 40"/>
              <p:cNvSpPr>
                <a:spLocks noChangeArrowheads="1"/>
              </p:cNvSpPr>
              <p:nvPr/>
            </p:nvSpPr>
            <p:spPr bwMode="auto">
              <a:xfrm>
                <a:off x="1278" y="2470"/>
                <a:ext cx="94" cy="84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</p:grpSp>
        <p:sp>
          <p:nvSpPr>
            <p:cNvPr id="111651" name="Oval 41"/>
            <p:cNvSpPr>
              <a:spLocks noChangeArrowheads="1"/>
            </p:cNvSpPr>
            <p:nvPr/>
          </p:nvSpPr>
          <p:spPr bwMode="auto">
            <a:xfrm>
              <a:off x="4608" y="2474"/>
              <a:ext cx="198" cy="208"/>
            </a:xfrm>
            <a:prstGeom prst="ellipse">
              <a:avLst/>
            </a:prstGeom>
            <a:solidFill>
              <a:srgbClr val="9FACC7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111652" name="Oval 42"/>
            <p:cNvSpPr>
              <a:spLocks noChangeArrowheads="1"/>
            </p:cNvSpPr>
            <p:nvPr/>
          </p:nvSpPr>
          <p:spPr bwMode="auto">
            <a:xfrm>
              <a:off x="4342" y="2608"/>
              <a:ext cx="198" cy="208"/>
            </a:xfrm>
            <a:prstGeom prst="ellipse">
              <a:avLst/>
            </a:prstGeom>
            <a:solidFill>
              <a:srgbClr val="9FACC7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111653" name="Oval 43"/>
            <p:cNvSpPr>
              <a:spLocks noChangeArrowheads="1"/>
            </p:cNvSpPr>
            <p:nvPr/>
          </p:nvSpPr>
          <p:spPr bwMode="auto">
            <a:xfrm>
              <a:off x="4820" y="2258"/>
              <a:ext cx="198" cy="208"/>
            </a:xfrm>
            <a:prstGeom prst="ellipse">
              <a:avLst/>
            </a:prstGeom>
            <a:solidFill>
              <a:srgbClr val="9FACC7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111654" name="Freeform 44"/>
            <p:cNvSpPr>
              <a:spLocks/>
            </p:cNvSpPr>
            <p:nvPr/>
          </p:nvSpPr>
          <p:spPr bwMode="auto">
            <a:xfrm>
              <a:off x="3958" y="2660"/>
              <a:ext cx="510" cy="514"/>
            </a:xfrm>
            <a:custGeom>
              <a:avLst/>
              <a:gdLst>
                <a:gd name="T0" fmla="*/ 0 w 510"/>
                <a:gd name="T1" fmla="*/ 236 h 514"/>
                <a:gd name="T2" fmla="*/ 0 w 510"/>
                <a:gd name="T3" fmla="*/ 514 h 514"/>
                <a:gd name="T4" fmla="*/ 510 w 510"/>
                <a:gd name="T5" fmla="*/ 514 h 514"/>
                <a:gd name="T6" fmla="*/ 510 w 510"/>
                <a:gd name="T7" fmla="*/ 240 h 514"/>
                <a:gd name="T8" fmla="*/ 350 w 510"/>
                <a:gd name="T9" fmla="*/ 142 h 514"/>
                <a:gd name="T10" fmla="*/ 350 w 510"/>
                <a:gd name="T11" fmla="*/ 0 h 514"/>
                <a:gd name="T12" fmla="*/ 160 w 510"/>
                <a:gd name="T13" fmla="*/ 0 h 514"/>
                <a:gd name="T14" fmla="*/ 160 w 510"/>
                <a:gd name="T15" fmla="*/ 142 h 514"/>
                <a:gd name="T16" fmla="*/ 0 w 510"/>
                <a:gd name="T17" fmla="*/ 236 h 5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10"/>
                <a:gd name="T28" fmla="*/ 0 h 514"/>
                <a:gd name="T29" fmla="*/ 510 w 510"/>
                <a:gd name="T30" fmla="*/ 514 h 5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10" h="514">
                  <a:moveTo>
                    <a:pt x="0" y="236"/>
                  </a:moveTo>
                  <a:lnTo>
                    <a:pt x="0" y="514"/>
                  </a:lnTo>
                  <a:lnTo>
                    <a:pt x="510" y="514"/>
                  </a:lnTo>
                  <a:lnTo>
                    <a:pt x="510" y="240"/>
                  </a:lnTo>
                  <a:lnTo>
                    <a:pt x="350" y="142"/>
                  </a:lnTo>
                  <a:lnTo>
                    <a:pt x="350" y="0"/>
                  </a:lnTo>
                  <a:lnTo>
                    <a:pt x="160" y="0"/>
                  </a:lnTo>
                  <a:lnTo>
                    <a:pt x="160" y="142"/>
                  </a:lnTo>
                  <a:lnTo>
                    <a:pt x="0" y="236"/>
                  </a:lnTo>
                  <a:close/>
                </a:path>
              </a:pathLst>
            </a:custGeom>
            <a:solidFill>
              <a:srgbClr val="BDD6AE"/>
            </a:solidFill>
            <a:ln w="19050" cmpd="sng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11655" name="Freeform 45"/>
            <p:cNvSpPr>
              <a:spLocks/>
            </p:cNvSpPr>
            <p:nvPr/>
          </p:nvSpPr>
          <p:spPr bwMode="auto">
            <a:xfrm>
              <a:off x="3430" y="2144"/>
              <a:ext cx="1580" cy="597"/>
            </a:xfrm>
            <a:custGeom>
              <a:avLst/>
              <a:gdLst>
                <a:gd name="T0" fmla="*/ 0 w 1580"/>
                <a:gd name="T1" fmla="*/ 0 h 597"/>
                <a:gd name="T2" fmla="*/ 66 w 1580"/>
                <a:gd name="T3" fmla="*/ 214 h 597"/>
                <a:gd name="T4" fmla="*/ 288 w 1580"/>
                <a:gd name="T5" fmla="*/ 442 h 597"/>
                <a:gd name="T6" fmla="*/ 570 w 1580"/>
                <a:gd name="T7" fmla="*/ 570 h 597"/>
                <a:gd name="T8" fmla="*/ 786 w 1580"/>
                <a:gd name="T9" fmla="*/ 596 h 597"/>
                <a:gd name="T10" fmla="*/ 1022 w 1580"/>
                <a:gd name="T11" fmla="*/ 566 h 597"/>
                <a:gd name="T12" fmla="*/ 1296 w 1580"/>
                <a:gd name="T13" fmla="*/ 432 h 597"/>
                <a:gd name="T14" fmla="*/ 1490 w 1580"/>
                <a:gd name="T15" fmla="*/ 228 h 597"/>
                <a:gd name="T16" fmla="*/ 1580 w 1580"/>
                <a:gd name="T17" fmla="*/ 2 h 59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80"/>
                <a:gd name="T28" fmla="*/ 0 h 597"/>
                <a:gd name="T29" fmla="*/ 1580 w 1580"/>
                <a:gd name="T30" fmla="*/ 597 h 59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80" h="597">
                  <a:moveTo>
                    <a:pt x="0" y="0"/>
                  </a:moveTo>
                  <a:cubicBezTo>
                    <a:pt x="9" y="70"/>
                    <a:pt x="18" y="140"/>
                    <a:pt x="66" y="214"/>
                  </a:cubicBezTo>
                  <a:cubicBezTo>
                    <a:pt x="114" y="288"/>
                    <a:pt x="204" y="383"/>
                    <a:pt x="288" y="442"/>
                  </a:cubicBezTo>
                  <a:cubicBezTo>
                    <a:pt x="372" y="501"/>
                    <a:pt x="487" y="544"/>
                    <a:pt x="570" y="570"/>
                  </a:cubicBezTo>
                  <a:cubicBezTo>
                    <a:pt x="653" y="596"/>
                    <a:pt x="711" y="597"/>
                    <a:pt x="786" y="596"/>
                  </a:cubicBezTo>
                  <a:cubicBezTo>
                    <a:pt x="861" y="595"/>
                    <a:pt x="937" y="593"/>
                    <a:pt x="1022" y="566"/>
                  </a:cubicBezTo>
                  <a:cubicBezTo>
                    <a:pt x="1107" y="539"/>
                    <a:pt x="1218" y="488"/>
                    <a:pt x="1296" y="432"/>
                  </a:cubicBezTo>
                  <a:cubicBezTo>
                    <a:pt x="1374" y="376"/>
                    <a:pt x="1443" y="300"/>
                    <a:pt x="1490" y="228"/>
                  </a:cubicBezTo>
                  <a:cubicBezTo>
                    <a:pt x="1537" y="156"/>
                    <a:pt x="1561" y="49"/>
                    <a:pt x="1580" y="2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1346418" y="2562756"/>
            <a:ext cx="2362200" cy="1108075"/>
            <a:chOff x="1276360" y="2794000"/>
            <a:chExt cx="2362190" cy="1108075"/>
          </a:xfrm>
        </p:grpSpPr>
        <p:sp>
          <p:nvSpPr>
            <p:cNvPr id="111623" name="Rectangle 4"/>
            <p:cNvSpPr>
              <a:spLocks noChangeArrowheads="1"/>
            </p:cNvSpPr>
            <p:nvPr/>
          </p:nvSpPr>
          <p:spPr bwMode="auto">
            <a:xfrm>
              <a:off x="2019300" y="3165475"/>
              <a:ext cx="882650" cy="384175"/>
            </a:xfrm>
            <a:prstGeom prst="rect">
              <a:avLst/>
            </a:prstGeom>
            <a:solidFill>
              <a:srgbClr val="BDD6AE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grpSp>
          <p:nvGrpSpPr>
            <p:cNvPr id="111624" name="Group 14"/>
            <p:cNvGrpSpPr>
              <a:grpSpLocks/>
            </p:cNvGrpSpPr>
            <p:nvPr/>
          </p:nvGrpSpPr>
          <p:grpSpPr bwMode="auto">
            <a:xfrm flipH="1">
              <a:off x="2971800" y="3178175"/>
              <a:ext cx="314325" cy="365125"/>
              <a:chOff x="1186" y="2402"/>
              <a:chExt cx="198" cy="230"/>
            </a:xfrm>
          </p:grpSpPr>
          <p:sp>
            <p:nvSpPr>
              <p:cNvPr id="111640" name="Oval 15"/>
              <p:cNvSpPr>
                <a:spLocks noChangeArrowheads="1"/>
              </p:cNvSpPr>
              <p:nvPr/>
            </p:nvSpPr>
            <p:spPr bwMode="auto">
              <a:xfrm>
                <a:off x="1186" y="2588"/>
                <a:ext cx="46" cy="36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1641" name="Oval 16"/>
              <p:cNvSpPr>
                <a:spLocks noChangeArrowheads="1"/>
              </p:cNvSpPr>
              <p:nvPr/>
            </p:nvSpPr>
            <p:spPr bwMode="auto">
              <a:xfrm>
                <a:off x="1192" y="2420"/>
                <a:ext cx="46" cy="40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1642" name="Freeform 17"/>
              <p:cNvSpPr>
                <a:spLocks/>
              </p:cNvSpPr>
              <p:nvPr/>
            </p:nvSpPr>
            <p:spPr bwMode="auto">
              <a:xfrm>
                <a:off x="1226" y="2402"/>
                <a:ext cx="158" cy="230"/>
              </a:xfrm>
              <a:custGeom>
                <a:avLst/>
                <a:gdLst>
                  <a:gd name="T0" fmla="*/ 2 w 158"/>
                  <a:gd name="T1" fmla="*/ 14 h 230"/>
                  <a:gd name="T2" fmla="*/ 24 w 158"/>
                  <a:gd name="T3" fmla="*/ 0 h 230"/>
                  <a:gd name="T4" fmla="*/ 64 w 158"/>
                  <a:gd name="T5" fmla="*/ 0 h 230"/>
                  <a:gd name="T6" fmla="*/ 92 w 158"/>
                  <a:gd name="T7" fmla="*/ 4 h 230"/>
                  <a:gd name="T8" fmla="*/ 118 w 158"/>
                  <a:gd name="T9" fmla="*/ 16 h 230"/>
                  <a:gd name="T10" fmla="*/ 140 w 158"/>
                  <a:gd name="T11" fmla="*/ 40 h 230"/>
                  <a:gd name="T12" fmla="*/ 158 w 158"/>
                  <a:gd name="T13" fmla="*/ 72 h 230"/>
                  <a:gd name="T14" fmla="*/ 158 w 158"/>
                  <a:gd name="T15" fmla="*/ 150 h 230"/>
                  <a:gd name="T16" fmla="*/ 140 w 158"/>
                  <a:gd name="T17" fmla="*/ 194 h 230"/>
                  <a:gd name="T18" fmla="*/ 106 w 158"/>
                  <a:gd name="T19" fmla="*/ 214 h 230"/>
                  <a:gd name="T20" fmla="*/ 78 w 158"/>
                  <a:gd name="T21" fmla="*/ 224 h 230"/>
                  <a:gd name="T22" fmla="*/ 32 w 158"/>
                  <a:gd name="T23" fmla="*/ 230 h 230"/>
                  <a:gd name="T24" fmla="*/ 0 w 158"/>
                  <a:gd name="T25" fmla="*/ 222 h 230"/>
                  <a:gd name="T26" fmla="*/ 0 w 158"/>
                  <a:gd name="T27" fmla="*/ 182 h 230"/>
                  <a:gd name="T28" fmla="*/ 56 w 158"/>
                  <a:gd name="T29" fmla="*/ 184 h 230"/>
                  <a:gd name="T30" fmla="*/ 80 w 158"/>
                  <a:gd name="T31" fmla="*/ 168 h 230"/>
                  <a:gd name="T32" fmla="*/ 82 w 158"/>
                  <a:gd name="T33" fmla="*/ 64 h 230"/>
                  <a:gd name="T34" fmla="*/ 56 w 158"/>
                  <a:gd name="T35" fmla="*/ 48 h 230"/>
                  <a:gd name="T36" fmla="*/ 10 w 158"/>
                  <a:gd name="T37" fmla="*/ 48 h 230"/>
                  <a:gd name="T38" fmla="*/ 2 w 158"/>
                  <a:gd name="T39" fmla="*/ 14 h 23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58"/>
                  <a:gd name="T61" fmla="*/ 0 h 230"/>
                  <a:gd name="T62" fmla="*/ 158 w 158"/>
                  <a:gd name="T63" fmla="*/ 230 h 23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58" h="230">
                    <a:moveTo>
                      <a:pt x="2" y="14"/>
                    </a:moveTo>
                    <a:lnTo>
                      <a:pt x="24" y="0"/>
                    </a:lnTo>
                    <a:lnTo>
                      <a:pt x="64" y="0"/>
                    </a:lnTo>
                    <a:lnTo>
                      <a:pt x="92" y="4"/>
                    </a:lnTo>
                    <a:lnTo>
                      <a:pt x="118" y="16"/>
                    </a:lnTo>
                    <a:lnTo>
                      <a:pt x="140" y="40"/>
                    </a:lnTo>
                    <a:lnTo>
                      <a:pt x="158" y="72"/>
                    </a:lnTo>
                    <a:lnTo>
                      <a:pt x="158" y="150"/>
                    </a:lnTo>
                    <a:lnTo>
                      <a:pt x="140" y="194"/>
                    </a:lnTo>
                    <a:lnTo>
                      <a:pt x="106" y="214"/>
                    </a:lnTo>
                    <a:lnTo>
                      <a:pt x="78" y="224"/>
                    </a:lnTo>
                    <a:lnTo>
                      <a:pt x="32" y="230"/>
                    </a:lnTo>
                    <a:lnTo>
                      <a:pt x="0" y="222"/>
                    </a:lnTo>
                    <a:lnTo>
                      <a:pt x="0" y="182"/>
                    </a:lnTo>
                    <a:cubicBezTo>
                      <a:pt x="54" y="184"/>
                      <a:pt x="35" y="184"/>
                      <a:pt x="56" y="184"/>
                    </a:cubicBezTo>
                    <a:lnTo>
                      <a:pt x="80" y="168"/>
                    </a:lnTo>
                    <a:lnTo>
                      <a:pt x="82" y="64"/>
                    </a:lnTo>
                    <a:lnTo>
                      <a:pt x="56" y="48"/>
                    </a:lnTo>
                    <a:lnTo>
                      <a:pt x="10" y="48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175097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11643" name="Oval 18"/>
              <p:cNvSpPr>
                <a:spLocks noChangeArrowheads="1"/>
              </p:cNvSpPr>
              <p:nvPr/>
            </p:nvSpPr>
            <p:spPr bwMode="auto">
              <a:xfrm>
                <a:off x="1278" y="2470"/>
                <a:ext cx="94" cy="84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</p:grpSp>
        <p:sp>
          <p:nvSpPr>
            <p:cNvPr id="111625" name="Oval 19"/>
            <p:cNvSpPr>
              <a:spLocks noChangeArrowheads="1"/>
            </p:cNvSpPr>
            <p:nvPr/>
          </p:nvSpPr>
          <p:spPr bwMode="auto">
            <a:xfrm flipH="1">
              <a:off x="3136900" y="2794000"/>
              <a:ext cx="314325" cy="339725"/>
            </a:xfrm>
            <a:prstGeom prst="ellipse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111626" name="Oval 20"/>
            <p:cNvSpPr>
              <a:spLocks noChangeArrowheads="1"/>
            </p:cNvSpPr>
            <p:nvPr/>
          </p:nvSpPr>
          <p:spPr bwMode="auto">
            <a:xfrm flipH="1">
              <a:off x="3149600" y="3562350"/>
              <a:ext cx="314325" cy="339725"/>
            </a:xfrm>
            <a:prstGeom prst="ellipse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111627" name="Oval 21"/>
            <p:cNvSpPr>
              <a:spLocks noChangeArrowheads="1"/>
            </p:cNvSpPr>
            <p:nvPr/>
          </p:nvSpPr>
          <p:spPr bwMode="auto">
            <a:xfrm flipH="1">
              <a:off x="3324225" y="3171825"/>
              <a:ext cx="314325" cy="339725"/>
            </a:xfrm>
            <a:prstGeom prst="ellipse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111628" name="TextBox 1"/>
            <p:cNvSpPr txBox="1">
              <a:spLocks noChangeArrowheads="1"/>
            </p:cNvSpPr>
            <p:nvPr/>
          </p:nvSpPr>
          <p:spPr bwMode="auto">
            <a:xfrm>
              <a:off x="2002368" y="3183580"/>
              <a:ext cx="91443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id-ID" sz="1600"/>
                <a:t>Material</a:t>
              </a:r>
            </a:p>
          </p:txBody>
        </p:sp>
        <p:grpSp>
          <p:nvGrpSpPr>
            <p:cNvPr id="111629" name="Group 7"/>
            <p:cNvGrpSpPr>
              <a:grpSpLocks/>
            </p:cNvGrpSpPr>
            <p:nvPr/>
          </p:nvGrpSpPr>
          <p:grpSpPr bwMode="auto">
            <a:xfrm>
              <a:off x="1276360" y="2794000"/>
              <a:ext cx="874183" cy="1108075"/>
              <a:chOff x="1403350" y="2794000"/>
              <a:chExt cx="874183" cy="1108075"/>
            </a:xfrm>
          </p:grpSpPr>
          <p:grpSp>
            <p:nvGrpSpPr>
              <p:cNvPr id="111631" name="Group 5"/>
              <p:cNvGrpSpPr>
                <a:grpSpLocks/>
              </p:cNvGrpSpPr>
              <p:nvPr/>
            </p:nvGrpSpPr>
            <p:grpSpPr bwMode="auto">
              <a:xfrm>
                <a:off x="1755775" y="3178175"/>
                <a:ext cx="314325" cy="365125"/>
                <a:chOff x="1186" y="2402"/>
                <a:chExt cx="198" cy="230"/>
              </a:xfrm>
            </p:grpSpPr>
            <p:sp>
              <p:nvSpPr>
                <p:cNvPr id="111636" name="Oval 6"/>
                <p:cNvSpPr>
                  <a:spLocks noChangeArrowheads="1"/>
                </p:cNvSpPr>
                <p:nvPr/>
              </p:nvSpPr>
              <p:spPr bwMode="auto">
                <a:xfrm>
                  <a:off x="1186" y="2588"/>
                  <a:ext cx="46" cy="36"/>
                </a:xfrm>
                <a:prstGeom prst="ellipse">
                  <a:avLst/>
                </a:prstGeom>
                <a:solidFill>
                  <a:srgbClr val="CA8C0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  <p:sp>
              <p:nvSpPr>
                <p:cNvPr id="111637" name="Oval 7"/>
                <p:cNvSpPr>
                  <a:spLocks noChangeArrowheads="1"/>
                </p:cNvSpPr>
                <p:nvPr/>
              </p:nvSpPr>
              <p:spPr bwMode="auto">
                <a:xfrm>
                  <a:off x="1192" y="2420"/>
                  <a:ext cx="46" cy="40"/>
                </a:xfrm>
                <a:prstGeom prst="ellipse">
                  <a:avLst/>
                </a:prstGeom>
                <a:solidFill>
                  <a:srgbClr val="CA8C0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  <p:sp>
              <p:nvSpPr>
                <p:cNvPr id="111638" name="Freeform 8"/>
                <p:cNvSpPr>
                  <a:spLocks/>
                </p:cNvSpPr>
                <p:nvPr/>
              </p:nvSpPr>
              <p:spPr bwMode="auto">
                <a:xfrm>
                  <a:off x="1226" y="2402"/>
                  <a:ext cx="158" cy="230"/>
                </a:xfrm>
                <a:custGeom>
                  <a:avLst/>
                  <a:gdLst>
                    <a:gd name="T0" fmla="*/ 2 w 158"/>
                    <a:gd name="T1" fmla="*/ 14 h 230"/>
                    <a:gd name="T2" fmla="*/ 24 w 158"/>
                    <a:gd name="T3" fmla="*/ 0 h 230"/>
                    <a:gd name="T4" fmla="*/ 64 w 158"/>
                    <a:gd name="T5" fmla="*/ 0 h 230"/>
                    <a:gd name="T6" fmla="*/ 92 w 158"/>
                    <a:gd name="T7" fmla="*/ 4 h 230"/>
                    <a:gd name="T8" fmla="*/ 118 w 158"/>
                    <a:gd name="T9" fmla="*/ 16 h 230"/>
                    <a:gd name="T10" fmla="*/ 140 w 158"/>
                    <a:gd name="T11" fmla="*/ 40 h 230"/>
                    <a:gd name="T12" fmla="*/ 158 w 158"/>
                    <a:gd name="T13" fmla="*/ 72 h 230"/>
                    <a:gd name="T14" fmla="*/ 158 w 158"/>
                    <a:gd name="T15" fmla="*/ 150 h 230"/>
                    <a:gd name="T16" fmla="*/ 140 w 158"/>
                    <a:gd name="T17" fmla="*/ 194 h 230"/>
                    <a:gd name="T18" fmla="*/ 106 w 158"/>
                    <a:gd name="T19" fmla="*/ 214 h 230"/>
                    <a:gd name="T20" fmla="*/ 78 w 158"/>
                    <a:gd name="T21" fmla="*/ 224 h 230"/>
                    <a:gd name="T22" fmla="*/ 32 w 158"/>
                    <a:gd name="T23" fmla="*/ 230 h 230"/>
                    <a:gd name="T24" fmla="*/ 0 w 158"/>
                    <a:gd name="T25" fmla="*/ 222 h 230"/>
                    <a:gd name="T26" fmla="*/ 0 w 158"/>
                    <a:gd name="T27" fmla="*/ 182 h 230"/>
                    <a:gd name="T28" fmla="*/ 56 w 158"/>
                    <a:gd name="T29" fmla="*/ 184 h 230"/>
                    <a:gd name="T30" fmla="*/ 80 w 158"/>
                    <a:gd name="T31" fmla="*/ 168 h 230"/>
                    <a:gd name="T32" fmla="*/ 82 w 158"/>
                    <a:gd name="T33" fmla="*/ 64 h 230"/>
                    <a:gd name="T34" fmla="*/ 56 w 158"/>
                    <a:gd name="T35" fmla="*/ 48 h 230"/>
                    <a:gd name="T36" fmla="*/ 10 w 158"/>
                    <a:gd name="T37" fmla="*/ 48 h 230"/>
                    <a:gd name="T38" fmla="*/ 2 w 158"/>
                    <a:gd name="T39" fmla="*/ 14 h 23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8"/>
                    <a:gd name="T61" fmla="*/ 0 h 230"/>
                    <a:gd name="T62" fmla="*/ 158 w 158"/>
                    <a:gd name="T63" fmla="*/ 230 h 23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8" h="230">
                      <a:moveTo>
                        <a:pt x="2" y="14"/>
                      </a:moveTo>
                      <a:lnTo>
                        <a:pt x="24" y="0"/>
                      </a:lnTo>
                      <a:lnTo>
                        <a:pt x="64" y="0"/>
                      </a:lnTo>
                      <a:lnTo>
                        <a:pt x="92" y="4"/>
                      </a:lnTo>
                      <a:lnTo>
                        <a:pt x="118" y="16"/>
                      </a:lnTo>
                      <a:lnTo>
                        <a:pt x="140" y="40"/>
                      </a:lnTo>
                      <a:lnTo>
                        <a:pt x="158" y="72"/>
                      </a:lnTo>
                      <a:lnTo>
                        <a:pt x="158" y="150"/>
                      </a:lnTo>
                      <a:lnTo>
                        <a:pt x="140" y="194"/>
                      </a:lnTo>
                      <a:lnTo>
                        <a:pt x="106" y="214"/>
                      </a:lnTo>
                      <a:lnTo>
                        <a:pt x="78" y="224"/>
                      </a:lnTo>
                      <a:lnTo>
                        <a:pt x="32" y="230"/>
                      </a:lnTo>
                      <a:lnTo>
                        <a:pt x="0" y="222"/>
                      </a:lnTo>
                      <a:lnTo>
                        <a:pt x="0" y="182"/>
                      </a:lnTo>
                      <a:cubicBezTo>
                        <a:pt x="54" y="184"/>
                        <a:pt x="35" y="184"/>
                        <a:pt x="56" y="184"/>
                      </a:cubicBezTo>
                      <a:lnTo>
                        <a:pt x="80" y="168"/>
                      </a:lnTo>
                      <a:lnTo>
                        <a:pt x="82" y="64"/>
                      </a:lnTo>
                      <a:lnTo>
                        <a:pt x="56" y="48"/>
                      </a:lnTo>
                      <a:lnTo>
                        <a:pt x="10" y="48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rgbClr val="17509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11639" name="Oval 9"/>
                <p:cNvSpPr>
                  <a:spLocks noChangeArrowheads="1"/>
                </p:cNvSpPr>
                <p:nvPr/>
              </p:nvSpPr>
              <p:spPr bwMode="auto">
                <a:xfrm>
                  <a:off x="1278" y="2470"/>
                  <a:ext cx="94" cy="84"/>
                </a:xfrm>
                <a:prstGeom prst="ellipse">
                  <a:avLst/>
                </a:prstGeom>
                <a:solidFill>
                  <a:srgbClr val="CA8C0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</p:grpSp>
          <p:sp>
            <p:nvSpPr>
              <p:cNvPr id="111632" name="Oval 10"/>
              <p:cNvSpPr>
                <a:spLocks noChangeArrowheads="1"/>
              </p:cNvSpPr>
              <p:nvPr/>
            </p:nvSpPr>
            <p:spPr bwMode="auto">
              <a:xfrm>
                <a:off x="1590675" y="2794000"/>
                <a:ext cx="314325" cy="339725"/>
              </a:xfrm>
              <a:prstGeom prst="ellipse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1633" name="Oval 11"/>
              <p:cNvSpPr>
                <a:spLocks noChangeArrowheads="1"/>
              </p:cNvSpPr>
              <p:nvPr/>
            </p:nvSpPr>
            <p:spPr bwMode="auto">
              <a:xfrm>
                <a:off x="1577975" y="3562350"/>
                <a:ext cx="314325" cy="339725"/>
              </a:xfrm>
              <a:prstGeom prst="ellipse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1634" name="Oval 12"/>
              <p:cNvSpPr>
                <a:spLocks noChangeArrowheads="1"/>
              </p:cNvSpPr>
              <p:nvPr/>
            </p:nvSpPr>
            <p:spPr bwMode="auto">
              <a:xfrm>
                <a:off x="1403350" y="3171825"/>
                <a:ext cx="314325" cy="339725"/>
              </a:xfrm>
              <a:prstGeom prst="ellipse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7" name="Freeform 6"/>
              <p:cNvSpPr/>
              <p:nvPr/>
            </p:nvSpPr>
            <p:spPr>
              <a:xfrm>
                <a:off x="1549399" y="2874963"/>
                <a:ext cx="728660" cy="936625"/>
              </a:xfrm>
              <a:custGeom>
                <a:avLst/>
                <a:gdLst>
                  <a:gd name="connsiteX0" fmla="*/ 728145 w 728145"/>
                  <a:gd name="connsiteY0" fmla="*/ 677475 h 936979"/>
                  <a:gd name="connsiteX1" fmla="*/ 626545 w 728145"/>
                  <a:gd name="connsiteY1" fmla="*/ 834108 h 936979"/>
                  <a:gd name="connsiteX2" fmla="*/ 431812 w 728145"/>
                  <a:gd name="connsiteY2" fmla="*/ 935708 h 936979"/>
                  <a:gd name="connsiteX3" fmla="*/ 203212 w 728145"/>
                  <a:gd name="connsiteY3" fmla="*/ 880675 h 936979"/>
                  <a:gd name="connsiteX4" fmla="*/ 63512 w 728145"/>
                  <a:gd name="connsiteY4" fmla="*/ 732508 h 936979"/>
                  <a:gd name="connsiteX5" fmla="*/ 12 w 728145"/>
                  <a:gd name="connsiteY5" fmla="*/ 457341 h 936979"/>
                  <a:gd name="connsiteX6" fmla="*/ 67745 w 728145"/>
                  <a:gd name="connsiteY6" fmla="*/ 211808 h 936979"/>
                  <a:gd name="connsiteX7" fmla="*/ 220145 w 728145"/>
                  <a:gd name="connsiteY7" fmla="*/ 55175 h 936979"/>
                  <a:gd name="connsiteX8" fmla="*/ 389479 w 728145"/>
                  <a:gd name="connsiteY8" fmla="*/ 141 h 936979"/>
                  <a:gd name="connsiteX9" fmla="*/ 579979 w 728145"/>
                  <a:gd name="connsiteY9" fmla="*/ 67875 h 936979"/>
                  <a:gd name="connsiteX10" fmla="*/ 677345 w 728145"/>
                  <a:gd name="connsiteY10" fmla="*/ 169475 h 936979"/>
                  <a:gd name="connsiteX11" fmla="*/ 728145 w 728145"/>
                  <a:gd name="connsiteY11" fmla="*/ 279541 h 936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28145" h="936979">
                    <a:moveTo>
                      <a:pt x="728145" y="677475"/>
                    </a:moveTo>
                    <a:cubicBezTo>
                      <a:pt x="702039" y="734272"/>
                      <a:pt x="675934" y="791069"/>
                      <a:pt x="626545" y="834108"/>
                    </a:cubicBezTo>
                    <a:cubicBezTo>
                      <a:pt x="577156" y="877147"/>
                      <a:pt x="502367" y="927947"/>
                      <a:pt x="431812" y="935708"/>
                    </a:cubicBezTo>
                    <a:cubicBezTo>
                      <a:pt x="361256" y="943469"/>
                      <a:pt x="264595" y="914542"/>
                      <a:pt x="203212" y="880675"/>
                    </a:cubicBezTo>
                    <a:cubicBezTo>
                      <a:pt x="141829" y="846808"/>
                      <a:pt x="97379" y="803064"/>
                      <a:pt x="63512" y="732508"/>
                    </a:cubicBezTo>
                    <a:cubicBezTo>
                      <a:pt x="29645" y="661952"/>
                      <a:pt x="-693" y="544124"/>
                      <a:pt x="12" y="457341"/>
                    </a:cubicBezTo>
                    <a:cubicBezTo>
                      <a:pt x="717" y="370558"/>
                      <a:pt x="31056" y="278836"/>
                      <a:pt x="67745" y="211808"/>
                    </a:cubicBezTo>
                    <a:cubicBezTo>
                      <a:pt x="104434" y="144780"/>
                      <a:pt x="166523" y="90453"/>
                      <a:pt x="220145" y="55175"/>
                    </a:cubicBezTo>
                    <a:cubicBezTo>
                      <a:pt x="273767" y="19897"/>
                      <a:pt x="329507" y="-1976"/>
                      <a:pt x="389479" y="141"/>
                    </a:cubicBezTo>
                    <a:cubicBezTo>
                      <a:pt x="449451" y="2258"/>
                      <a:pt x="532001" y="39653"/>
                      <a:pt x="579979" y="67875"/>
                    </a:cubicBezTo>
                    <a:cubicBezTo>
                      <a:pt x="627957" y="96097"/>
                      <a:pt x="652651" y="134197"/>
                      <a:pt x="677345" y="169475"/>
                    </a:cubicBezTo>
                    <a:cubicBezTo>
                      <a:pt x="702039" y="204753"/>
                      <a:pt x="728145" y="279541"/>
                      <a:pt x="728145" y="279541"/>
                    </a:cubicBezTo>
                  </a:path>
                </a:pathLst>
              </a:custGeom>
              <a:ln w="38100" cmpd="sng">
                <a:solidFill>
                  <a:schemeClr val="tx1"/>
                </a:solidFill>
                <a:tailEnd type="triangle" w="med" len="sm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</p:grpSp>
        <p:sp>
          <p:nvSpPr>
            <p:cNvPr id="53" name="Freeform 52"/>
            <p:cNvSpPr/>
            <p:nvPr/>
          </p:nvSpPr>
          <p:spPr>
            <a:xfrm flipH="1">
              <a:off x="2759079" y="2874963"/>
              <a:ext cx="728660" cy="936625"/>
            </a:xfrm>
            <a:custGeom>
              <a:avLst/>
              <a:gdLst>
                <a:gd name="connsiteX0" fmla="*/ 728145 w 728145"/>
                <a:gd name="connsiteY0" fmla="*/ 677475 h 936979"/>
                <a:gd name="connsiteX1" fmla="*/ 626545 w 728145"/>
                <a:gd name="connsiteY1" fmla="*/ 834108 h 936979"/>
                <a:gd name="connsiteX2" fmla="*/ 431812 w 728145"/>
                <a:gd name="connsiteY2" fmla="*/ 935708 h 936979"/>
                <a:gd name="connsiteX3" fmla="*/ 203212 w 728145"/>
                <a:gd name="connsiteY3" fmla="*/ 880675 h 936979"/>
                <a:gd name="connsiteX4" fmla="*/ 63512 w 728145"/>
                <a:gd name="connsiteY4" fmla="*/ 732508 h 936979"/>
                <a:gd name="connsiteX5" fmla="*/ 12 w 728145"/>
                <a:gd name="connsiteY5" fmla="*/ 457341 h 936979"/>
                <a:gd name="connsiteX6" fmla="*/ 67745 w 728145"/>
                <a:gd name="connsiteY6" fmla="*/ 211808 h 936979"/>
                <a:gd name="connsiteX7" fmla="*/ 220145 w 728145"/>
                <a:gd name="connsiteY7" fmla="*/ 55175 h 936979"/>
                <a:gd name="connsiteX8" fmla="*/ 389479 w 728145"/>
                <a:gd name="connsiteY8" fmla="*/ 141 h 936979"/>
                <a:gd name="connsiteX9" fmla="*/ 579979 w 728145"/>
                <a:gd name="connsiteY9" fmla="*/ 67875 h 936979"/>
                <a:gd name="connsiteX10" fmla="*/ 677345 w 728145"/>
                <a:gd name="connsiteY10" fmla="*/ 169475 h 936979"/>
                <a:gd name="connsiteX11" fmla="*/ 728145 w 728145"/>
                <a:gd name="connsiteY11" fmla="*/ 279541 h 936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28145" h="936979">
                  <a:moveTo>
                    <a:pt x="728145" y="677475"/>
                  </a:moveTo>
                  <a:cubicBezTo>
                    <a:pt x="702039" y="734272"/>
                    <a:pt x="675934" y="791069"/>
                    <a:pt x="626545" y="834108"/>
                  </a:cubicBezTo>
                  <a:cubicBezTo>
                    <a:pt x="577156" y="877147"/>
                    <a:pt x="502367" y="927947"/>
                    <a:pt x="431812" y="935708"/>
                  </a:cubicBezTo>
                  <a:cubicBezTo>
                    <a:pt x="361256" y="943469"/>
                    <a:pt x="264595" y="914542"/>
                    <a:pt x="203212" y="880675"/>
                  </a:cubicBezTo>
                  <a:cubicBezTo>
                    <a:pt x="141829" y="846808"/>
                    <a:pt x="97379" y="803064"/>
                    <a:pt x="63512" y="732508"/>
                  </a:cubicBezTo>
                  <a:cubicBezTo>
                    <a:pt x="29645" y="661952"/>
                    <a:pt x="-693" y="544124"/>
                    <a:pt x="12" y="457341"/>
                  </a:cubicBezTo>
                  <a:cubicBezTo>
                    <a:pt x="717" y="370558"/>
                    <a:pt x="31056" y="278836"/>
                    <a:pt x="67745" y="211808"/>
                  </a:cubicBezTo>
                  <a:cubicBezTo>
                    <a:pt x="104434" y="144780"/>
                    <a:pt x="166523" y="90453"/>
                    <a:pt x="220145" y="55175"/>
                  </a:cubicBezTo>
                  <a:cubicBezTo>
                    <a:pt x="273767" y="19897"/>
                    <a:pt x="329507" y="-1976"/>
                    <a:pt x="389479" y="141"/>
                  </a:cubicBezTo>
                  <a:cubicBezTo>
                    <a:pt x="449451" y="2258"/>
                    <a:pt x="532001" y="39653"/>
                    <a:pt x="579979" y="67875"/>
                  </a:cubicBezTo>
                  <a:cubicBezTo>
                    <a:pt x="627957" y="96097"/>
                    <a:pt x="652651" y="134197"/>
                    <a:pt x="677345" y="169475"/>
                  </a:cubicBezTo>
                  <a:cubicBezTo>
                    <a:pt x="702039" y="204753"/>
                    <a:pt x="728145" y="279541"/>
                    <a:pt x="728145" y="279541"/>
                  </a:cubicBezTo>
                </a:path>
              </a:pathLst>
            </a:custGeom>
            <a:ln w="38100" cmpd="sng">
              <a:solidFill>
                <a:schemeClr val="tx1"/>
              </a:solidFill>
              <a:tailEnd type="triangle" w="med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67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1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121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21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79" grpId="0" autoUpdateAnimBg="0"/>
      <p:bldP spid="121880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ChangeArrowheads="1"/>
          </p:cNvSpPr>
          <p:nvPr/>
        </p:nvSpPr>
        <p:spPr bwMode="auto">
          <a:xfrm>
            <a:off x="1279525" y="3595688"/>
            <a:ext cx="298450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id-ID" sz="1600"/>
              <a:t>Current layout - straight lines make it hard to balance tasks because work may not be divided evenly</a:t>
            </a:r>
          </a:p>
        </p:txBody>
      </p:sp>
      <p:sp>
        <p:nvSpPr>
          <p:cNvPr id="123908" name="Rectangle 4"/>
          <p:cNvSpPr>
            <a:spLocks noChangeArrowheads="1"/>
          </p:cNvSpPr>
          <p:nvPr/>
        </p:nvSpPr>
        <p:spPr bwMode="auto">
          <a:xfrm>
            <a:off x="5356225" y="3709988"/>
            <a:ext cx="287655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id-ID" sz="1600"/>
              <a:t>Improved layout - in U shape, workers have better access. Four cross-trained workers were reduced.</a:t>
            </a:r>
          </a:p>
        </p:txBody>
      </p:sp>
      <p:grpSp>
        <p:nvGrpSpPr>
          <p:cNvPr id="123909" name="Group 5"/>
          <p:cNvGrpSpPr>
            <a:grpSpLocks/>
          </p:cNvGrpSpPr>
          <p:nvPr/>
        </p:nvGrpSpPr>
        <p:grpSpPr bwMode="auto">
          <a:xfrm>
            <a:off x="5397500" y="2274888"/>
            <a:ext cx="2517775" cy="1306512"/>
            <a:chOff x="3496" y="1889"/>
            <a:chExt cx="1586" cy="823"/>
          </a:xfrm>
        </p:grpSpPr>
        <p:grpSp>
          <p:nvGrpSpPr>
            <p:cNvPr id="113705" name="Group 6"/>
            <p:cNvGrpSpPr>
              <a:grpSpLocks/>
            </p:cNvGrpSpPr>
            <p:nvPr/>
          </p:nvGrpSpPr>
          <p:grpSpPr bwMode="auto">
            <a:xfrm rot="-75077">
              <a:off x="4614" y="2195"/>
              <a:ext cx="198" cy="230"/>
              <a:chOff x="1186" y="2402"/>
              <a:chExt cx="198" cy="230"/>
            </a:xfrm>
          </p:grpSpPr>
          <p:sp>
            <p:nvSpPr>
              <p:cNvPr id="113729" name="Oval 7"/>
              <p:cNvSpPr>
                <a:spLocks noChangeArrowheads="1"/>
              </p:cNvSpPr>
              <p:nvPr/>
            </p:nvSpPr>
            <p:spPr bwMode="auto">
              <a:xfrm>
                <a:off x="1186" y="2588"/>
                <a:ext cx="46" cy="36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730" name="Oval 8"/>
              <p:cNvSpPr>
                <a:spLocks noChangeArrowheads="1"/>
              </p:cNvSpPr>
              <p:nvPr/>
            </p:nvSpPr>
            <p:spPr bwMode="auto">
              <a:xfrm>
                <a:off x="1192" y="2420"/>
                <a:ext cx="46" cy="40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731" name="Freeform 9"/>
              <p:cNvSpPr>
                <a:spLocks/>
              </p:cNvSpPr>
              <p:nvPr/>
            </p:nvSpPr>
            <p:spPr bwMode="auto">
              <a:xfrm>
                <a:off x="1226" y="2402"/>
                <a:ext cx="158" cy="230"/>
              </a:xfrm>
              <a:custGeom>
                <a:avLst/>
                <a:gdLst>
                  <a:gd name="T0" fmla="*/ 2 w 158"/>
                  <a:gd name="T1" fmla="*/ 14 h 230"/>
                  <a:gd name="T2" fmla="*/ 24 w 158"/>
                  <a:gd name="T3" fmla="*/ 0 h 230"/>
                  <a:gd name="T4" fmla="*/ 64 w 158"/>
                  <a:gd name="T5" fmla="*/ 0 h 230"/>
                  <a:gd name="T6" fmla="*/ 92 w 158"/>
                  <a:gd name="T7" fmla="*/ 4 h 230"/>
                  <a:gd name="T8" fmla="*/ 118 w 158"/>
                  <a:gd name="T9" fmla="*/ 16 h 230"/>
                  <a:gd name="T10" fmla="*/ 140 w 158"/>
                  <a:gd name="T11" fmla="*/ 40 h 230"/>
                  <a:gd name="T12" fmla="*/ 158 w 158"/>
                  <a:gd name="T13" fmla="*/ 72 h 230"/>
                  <a:gd name="T14" fmla="*/ 158 w 158"/>
                  <a:gd name="T15" fmla="*/ 150 h 230"/>
                  <a:gd name="T16" fmla="*/ 140 w 158"/>
                  <a:gd name="T17" fmla="*/ 194 h 230"/>
                  <a:gd name="T18" fmla="*/ 106 w 158"/>
                  <a:gd name="T19" fmla="*/ 214 h 230"/>
                  <a:gd name="T20" fmla="*/ 78 w 158"/>
                  <a:gd name="T21" fmla="*/ 224 h 230"/>
                  <a:gd name="T22" fmla="*/ 32 w 158"/>
                  <a:gd name="T23" fmla="*/ 230 h 230"/>
                  <a:gd name="T24" fmla="*/ 0 w 158"/>
                  <a:gd name="T25" fmla="*/ 222 h 230"/>
                  <a:gd name="T26" fmla="*/ 0 w 158"/>
                  <a:gd name="T27" fmla="*/ 182 h 230"/>
                  <a:gd name="T28" fmla="*/ 56 w 158"/>
                  <a:gd name="T29" fmla="*/ 184 h 230"/>
                  <a:gd name="T30" fmla="*/ 80 w 158"/>
                  <a:gd name="T31" fmla="*/ 168 h 230"/>
                  <a:gd name="T32" fmla="*/ 82 w 158"/>
                  <a:gd name="T33" fmla="*/ 64 h 230"/>
                  <a:gd name="T34" fmla="*/ 56 w 158"/>
                  <a:gd name="T35" fmla="*/ 48 h 230"/>
                  <a:gd name="T36" fmla="*/ 10 w 158"/>
                  <a:gd name="T37" fmla="*/ 48 h 230"/>
                  <a:gd name="T38" fmla="*/ 2 w 158"/>
                  <a:gd name="T39" fmla="*/ 14 h 23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58"/>
                  <a:gd name="T61" fmla="*/ 0 h 230"/>
                  <a:gd name="T62" fmla="*/ 158 w 158"/>
                  <a:gd name="T63" fmla="*/ 230 h 23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58" h="230">
                    <a:moveTo>
                      <a:pt x="2" y="14"/>
                    </a:moveTo>
                    <a:lnTo>
                      <a:pt x="24" y="0"/>
                    </a:lnTo>
                    <a:lnTo>
                      <a:pt x="64" y="0"/>
                    </a:lnTo>
                    <a:lnTo>
                      <a:pt x="92" y="4"/>
                    </a:lnTo>
                    <a:lnTo>
                      <a:pt x="118" y="16"/>
                    </a:lnTo>
                    <a:lnTo>
                      <a:pt x="140" y="40"/>
                    </a:lnTo>
                    <a:lnTo>
                      <a:pt x="158" y="72"/>
                    </a:lnTo>
                    <a:lnTo>
                      <a:pt x="158" y="150"/>
                    </a:lnTo>
                    <a:lnTo>
                      <a:pt x="140" y="194"/>
                    </a:lnTo>
                    <a:lnTo>
                      <a:pt x="106" y="214"/>
                    </a:lnTo>
                    <a:lnTo>
                      <a:pt x="78" y="224"/>
                    </a:lnTo>
                    <a:lnTo>
                      <a:pt x="32" y="230"/>
                    </a:lnTo>
                    <a:lnTo>
                      <a:pt x="0" y="222"/>
                    </a:lnTo>
                    <a:lnTo>
                      <a:pt x="0" y="182"/>
                    </a:lnTo>
                    <a:cubicBezTo>
                      <a:pt x="54" y="184"/>
                      <a:pt x="35" y="184"/>
                      <a:pt x="56" y="184"/>
                    </a:cubicBezTo>
                    <a:lnTo>
                      <a:pt x="80" y="168"/>
                    </a:lnTo>
                    <a:lnTo>
                      <a:pt x="82" y="64"/>
                    </a:lnTo>
                    <a:lnTo>
                      <a:pt x="56" y="48"/>
                    </a:lnTo>
                    <a:lnTo>
                      <a:pt x="10" y="48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175097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13732" name="Oval 10"/>
              <p:cNvSpPr>
                <a:spLocks noChangeArrowheads="1"/>
              </p:cNvSpPr>
              <p:nvPr/>
            </p:nvSpPr>
            <p:spPr bwMode="auto">
              <a:xfrm>
                <a:off x="1278" y="2470"/>
                <a:ext cx="94" cy="84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</p:grpSp>
        <p:grpSp>
          <p:nvGrpSpPr>
            <p:cNvPr id="113706" name="Group 11"/>
            <p:cNvGrpSpPr>
              <a:grpSpLocks/>
            </p:cNvGrpSpPr>
            <p:nvPr/>
          </p:nvGrpSpPr>
          <p:grpSpPr bwMode="auto">
            <a:xfrm>
              <a:off x="3496" y="1889"/>
              <a:ext cx="1570" cy="819"/>
              <a:chOff x="3496" y="1889"/>
              <a:chExt cx="1570" cy="819"/>
            </a:xfrm>
          </p:grpSpPr>
          <p:grpSp>
            <p:nvGrpSpPr>
              <p:cNvPr id="113712" name="Group 12"/>
              <p:cNvGrpSpPr>
                <a:grpSpLocks/>
              </p:cNvGrpSpPr>
              <p:nvPr/>
            </p:nvGrpSpPr>
            <p:grpSpPr bwMode="auto">
              <a:xfrm rot="3636438">
                <a:off x="3707" y="2104"/>
                <a:ext cx="198" cy="230"/>
                <a:chOff x="1186" y="2402"/>
                <a:chExt cx="198" cy="230"/>
              </a:xfrm>
            </p:grpSpPr>
            <p:sp>
              <p:nvSpPr>
                <p:cNvPr id="113725" name="Oval 13"/>
                <p:cNvSpPr>
                  <a:spLocks noChangeArrowheads="1"/>
                </p:cNvSpPr>
                <p:nvPr/>
              </p:nvSpPr>
              <p:spPr bwMode="auto">
                <a:xfrm>
                  <a:off x="1186" y="2588"/>
                  <a:ext cx="46" cy="36"/>
                </a:xfrm>
                <a:prstGeom prst="ellipse">
                  <a:avLst/>
                </a:prstGeom>
                <a:solidFill>
                  <a:srgbClr val="CA8C0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  <p:sp>
              <p:nvSpPr>
                <p:cNvPr id="113726" name="Oval 14"/>
                <p:cNvSpPr>
                  <a:spLocks noChangeArrowheads="1"/>
                </p:cNvSpPr>
                <p:nvPr/>
              </p:nvSpPr>
              <p:spPr bwMode="auto">
                <a:xfrm>
                  <a:off x="1192" y="2420"/>
                  <a:ext cx="46" cy="40"/>
                </a:xfrm>
                <a:prstGeom prst="ellipse">
                  <a:avLst/>
                </a:prstGeom>
                <a:solidFill>
                  <a:srgbClr val="CA8C0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  <p:sp>
              <p:nvSpPr>
                <p:cNvPr id="113727" name="Freeform 15"/>
                <p:cNvSpPr>
                  <a:spLocks/>
                </p:cNvSpPr>
                <p:nvPr/>
              </p:nvSpPr>
              <p:spPr bwMode="auto">
                <a:xfrm>
                  <a:off x="1226" y="2402"/>
                  <a:ext cx="158" cy="230"/>
                </a:xfrm>
                <a:custGeom>
                  <a:avLst/>
                  <a:gdLst>
                    <a:gd name="T0" fmla="*/ 2 w 158"/>
                    <a:gd name="T1" fmla="*/ 14 h 230"/>
                    <a:gd name="T2" fmla="*/ 24 w 158"/>
                    <a:gd name="T3" fmla="*/ 0 h 230"/>
                    <a:gd name="T4" fmla="*/ 64 w 158"/>
                    <a:gd name="T5" fmla="*/ 0 h 230"/>
                    <a:gd name="T6" fmla="*/ 92 w 158"/>
                    <a:gd name="T7" fmla="*/ 4 h 230"/>
                    <a:gd name="T8" fmla="*/ 118 w 158"/>
                    <a:gd name="T9" fmla="*/ 16 h 230"/>
                    <a:gd name="T10" fmla="*/ 140 w 158"/>
                    <a:gd name="T11" fmla="*/ 40 h 230"/>
                    <a:gd name="T12" fmla="*/ 158 w 158"/>
                    <a:gd name="T13" fmla="*/ 72 h 230"/>
                    <a:gd name="T14" fmla="*/ 158 w 158"/>
                    <a:gd name="T15" fmla="*/ 150 h 230"/>
                    <a:gd name="T16" fmla="*/ 140 w 158"/>
                    <a:gd name="T17" fmla="*/ 194 h 230"/>
                    <a:gd name="T18" fmla="*/ 106 w 158"/>
                    <a:gd name="T19" fmla="*/ 214 h 230"/>
                    <a:gd name="T20" fmla="*/ 78 w 158"/>
                    <a:gd name="T21" fmla="*/ 224 h 230"/>
                    <a:gd name="T22" fmla="*/ 32 w 158"/>
                    <a:gd name="T23" fmla="*/ 230 h 230"/>
                    <a:gd name="T24" fmla="*/ 0 w 158"/>
                    <a:gd name="T25" fmla="*/ 222 h 230"/>
                    <a:gd name="T26" fmla="*/ 0 w 158"/>
                    <a:gd name="T27" fmla="*/ 182 h 230"/>
                    <a:gd name="T28" fmla="*/ 56 w 158"/>
                    <a:gd name="T29" fmla="*/ 184 h 230"/>
                    <a:gd name="T30" fmla="*/ 80 w 158"/>
                    <a:gd name="T31" fmla="*/ 168 h 230"/>
                    <a:gd name="T32" fmla="*/ 82 w 158"/>
                    <a:gd name="T33" fmla="*/ 64 h 230"/>
                    <a:gd name="T34" fmla="*/ 56 w 158"/>
                    <a:gd name="T35" fmla="*/ 48 h 230"/>
                    <a:gd name="T36" fmla="*/ 10 w 158"/>
                    <a:gd name="T37" fmla="*/ 48 h 230"/>
                    <a:gd name="T38" fmla="*/ 2 w 158"/>
                    <a:gd name="T39" fmla="*/ 14 h 23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8"/>
                    <a:gd name="T61" fmla="*/ 0 h 230"/>
                    <a:gd name="T62" fmla="*/ 158 w 158"/>
                    <a:gd name="T63" fmla="*/ 230 h 23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8" h="230">
                      <a:moveTo>
                        <a:pt x="2" y="14"/>
                      </a:moveTo>
                      <a:lnTo>
                        <a:pt x="24" y="0"/>
                      </a:lnTo>
                      <a:lnTo>
                        <a:pt x="64" y="0"/>
                      </a:lnTo>
                      <a:lnTo>
                        <a:pt x="92" y="4"/>
                      </a:lnTo>
                      <a:lnTo>
                        <a:pt x="118" y="16"/>
                      </a:lnTo>
                      <a:lnTo>
                        <a:pt x="140" y="40"/>
                      </a:lnTo>
                      <a:lnTo>
                        <a:pt x="158" y="72"/>
                      </a:lnTo>
                      <a:lnTo>
                        <a:pt x="158" y="150"/>
                      </a:lnTo>
                      <a:lnTo>
                        <a:pt x="140" y="194"/>
                      </a:lnTo>
                      <a:lnTo>
                        <a:pt x="106" y="214"/>
                      </a:lnTo>
                      <a:lnTo>
                        <a:pt x="78" y="224"/>
                      </a:lnTo>
                      <a:lnTo>
                        <a:pt x="32" y="230"/>
                      </a:lnTo>
                      <a:lnTo>
                        <a:pt x="0" y="222"/>
                      </a:lnTo>
                      <a:lnTo>
                        <a:pt x="0" y="182"/>
                      </a:lnTo>
                      <a:cubicBezTo>
                        <a:pt x="54" y="184"/>
                        <a:pt x="35" y="184"/>
                        <a:pt x="56" y="184"/>
                      </a:cubicBezTo>
                      <a:lnTo>
                        <a:pt x="80" y="168"/>
                      </a:lnTo>
                      <a:lnTo>
                        <a:pt x="82" y="64"/>
                      </a:lnTo>
                      <a:lnTo>
                        <a:pt x="56" y="48"/>
                      </a:lnTo>
                      <a:lnTo>
                        <a:pt x="10" y="48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rgbClr val="17509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13728" name="Oval 16"/>
                <p:cNvSpPr>
                  <a:spLocks noChangeArrowheads="1"/>
                </p:cNvSpPr>
                <p:nvPr/>
              </p:nvSpPr>
              <p:spPr bwMode="auto">
                <a:xfrm>
                  <a:off x="1278" y="2470"/>
                  <a:ext cx="94" cy="84"/>
                </a:xfrm>
                <a:prstGeom prst="ellipse">
                  <a:avLst/>
                </a:prstGeom>
                <a:solidFill>
                  <a:srgbClr val="CA8C0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</p:grpSp>
          <p:sp>
            <p:nvSpPr>
              <p:cNvPr id="123921" name="Rectangle 17"/>
              <p:cNvSpPr>
                <a:spLocks noChangeArrowheads="1"/>
              </p:cNvSpPr>
              <p:nvPr/>
            </p:nvSpPr>
            <p:spPr bwMode="auto">
              <a:xfrm>
                <a:off x="4802" y="1889"/>
                <a:ext cx="264" cy="216"/>
              </a:xfrm>
              <a:prstGeom prst="rect">
                <a:avLst/>
              </a:prstGeom>
              <a:solidFill>
                <a:schemeClr val="accent4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grpSp>
            <p:nvGrpSpPr>
              <p:cNvPr id="113714" name="Group 18"/>
              <p:cNvGrpSpPr>
                <a:grpSpLocks/>
              </p:cNvGrpSpPr>
              <p:nvPr/>
            </p:nvGrpSpPr>
            <p:grpSpPr bwMode="auto">
              <a:xfrm rot="7054893">
                <a:off x="4146" y="2045"/>
                <a:ext cx="198" cy="230"/>
                <a:chOff x="1186" y="2402"/>
                <a:chExt cx="198" cy="230"/>
              </a:xfrm>
            </p:grpSpPr>
            <p:sp>
              <p:nvSpPr>
                <p:cNvPr id="113721" name="Oval 19"/>
                <p:cNvSpPr>
                  <a:spLocks noChangeArrowheads="1"/>
                </p:cNvSpPr>
                <p:nvPr/>
              </p:nvSpPr>
              <p:spPr bwMode="auto">
                <a:xfrm>
                  <a:off x="1186" y="2588"/>
                  <a:ext cx="46" cy="36"/>
                </a:xfrm>
                <a:prstGeom prst="ellipse">
                  <a:avLst/>
                </a:prstGeom>
                <a:solidFill>
                  <a:srgbClr val="CA8C0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  <p:sp>
              <p:nvSpPr>
                <p:cNvPr id="113722" name="Oval 20"/>
                <p:cNvSpPr>
                  <a:spLocks noChangeArrowheads="1"/>
                </p:cNvSpPr>
                <p:nvPr/>
              </p:nvSpPr>
              <p:spPr bwMode="auto">
                <a:xfrm>
                  <a:off x="1192" y="2420"/>
                  <a:ext cx="46" cy="40"/>
                </a:xfrm>
                <a:prstGeom prst="ellipse">
                  <a:avLst/>
                </a:prstGeom>
                <a:solidFill>
                  <a:srgbClr val="CA8C0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  <p:sp>
              <p:nvSpPr>
                <p:cNvPr id="113723" name="Freeform 21"/>
                <p:cNvSpPr>
                  <a:spLocks/>
                </p:cNvSpPr>
                <p:nvPr/>
              </p:nvSpPr>
              <p:spPr bwMode="auto">
                <a:xfrm>
                  <a:off x="1226" y="2402"/>
                  <a:ext cx="158" cy="230"/>
                </a:xfrm>
                <a:custGeom>
                  <a:avLst/>
                  <a:gdLst>
                    <a:gd name="T0" fmla="*/ 2 w 158"/>
                    <a:gd name="T1" fmla="*/ 14 h 230"/>
                    <a:gd name="T2" fmla="*/ 24 w 158"/>
                    <a:gd name="T3" fmla="*/ 0 h 230"/>
                    <a:gd name="T4" fmla="*/ 64 w 158"/>
                    <a:gd name="T5" fmla="*/ 0 h 230"/>
                    <a:gd name="T6" fmla="*/ 92 w 158"/>
                    <a:gd name="T7" fmla="*/ 4 h 230"/>
                    <a:gd name="T8" fmla="*/ 118 w 158"/>
                    <a:gd name="T9" fmla="*/ 16 h 230"/>
                    <a:gd name="T10" fmla="*/ 140 w 158"/>
                    <a:gd name="T11" fmla="*/ 40 h 230"/>
                    <a:gd name="T12" fmla="*/ 158 w 158"/>
                    <a:gd name="T13" fmla="*/ 72 h 230"/>
                    <a:gd name="T14" fmla="*/ 158 w 158"/>
                    <a:gd name="T15" fmla="*/ 150 h 230"/>
                    <a:gd name="T16" fmla="*/ 140 w 158"/>
                    <a:gd name="T17" fmla="*/ 194 h 230"/>
                    <a:gd name="T18" fmla="*/ 106 w 158"/>
                    <a:gd name="T19" fmla="*/ 214 h 230"/>
                    <a:gd name="T20" fmla="*/ 78 w 158"/>
                    <a:gd name="T21" fmla="*/ 224 h 230"/>
                    <a:gd name="T22" fmla="*/ 32 w 158"/>
                    <a:gd name="T23" fmla="*/ 230 h 230"/>
                    <a:gd name="T24" fmla="*/ 0 w 158"/>
                    <a:gd name="T25" fmla="*/ 222 h 230"/>
                    <a:gd name="T26" fmla="*/ 0 w 158"/>
                    <a:gd name="T27" fmla="*/ 182 h 230"/>
                    <a:gd name="T28" fmla="*/ 56 w 158"/>
                    <a:gd name="T29" fmla="*/ 184 h 230"/>
                    <a:gd name="T30" fmla="*/ 80 w 158"/>
                    <a:gd name="T31" fmla="*/ 168 h 230"/>
                    <a:gd name="T32" fmla="*/ 82 w 158"/>
                    <a:gd name="T33" fmla="*/ 64 h 230"/>
                    <a:gd name="T34" fmla="*/ 56 w 158"/>
                    <a:gd name="T35" fmla="*/ 48 h 230"/>
                    <a:gd name="T36" fmla="*/ 10 w 158"/>
                    <a:gd name="T37" fmla="*/ 48 h 230"/>
                    <a:gd name="T38" fmla="*/ 2 w 158"/>
                    <a:gd name="T39" fmla="*/ 14 h 23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8"/>
                    <a:gd name="T61" fmla="*/ 0 h 230"/>
                    <a:gd name="T62" fmla="*/ 158 w 158"/>
                    <a:gd name="T63" fmla="*/ 230 h 23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8" h="230">
                      <a:moveTo>
                        <a:pt x="2" y="14"/>
                      </a:moveTo>
                      <a:lnTo>
                        <a:pt x="24" y="0"/>
                      </a:lnTo>
                      <a:lnTo>
                        <a:pt x="64" y="0"/>
                      </a:lnTo>
                      <a:lnTo>
                        <a:pt x="92" y="4"/>
                      </a:lnTo>
                      <a:lnTo>
                        <a:pt x="118" y="16"/>
                      </a:lnTo>
                      <a:lnTo>
                        <a:pt x="140" y="40"/>
                      </a:lnTo>
                      <a:lnTo>
                        <a:pt x="158" y="72"/>
                      </a:lnTo>
                      <a:lnTo>
                        <a:pt x="158" y="150"/>
                      </a:lnTo>
                      <a:lnTo>
                        <a:pt x="140" y="194"/>
                      </a:lnTo>
                      <a:lnTo>
                        <a:pt x="106" y="214"/>
                      </a:lnTo>
                      <a:lnTo>
                        <a:pt x="78" y="224"/>
                      </a:lnTo>
                      <a:lnTo>
                        <a:pt x="32" y="230"/>
                      </a:lnTo>
                      <a:lnTo>
                        <a:pt x="0" y="222"/>
                      </a:lnTo>
                      <a:lnTo>
                        <a:pt x="0" y="182"/>
                      </a:lnTo>
                      <a:cubicBezTo>
                        <a:pt x="54" y="184"/>
                        <a:pt x="35" y="184"/>
                        <a:pt x="56" y="184"/>
                      </a:cubicBezTo>
                      <a:lnTo>
                        <a:pt x="80" y="168"/>
                      </a:lnTo>
                      <a:lnTo>
                        <a:pt x="82" y="64"/>
                      </a:lnTo>
                      <a:lnTo>
                        <a:pt x="56" y="48"/>
                      </a:lnTo>
                      <a:lnTo>
                        <a:pt x="10" y="48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rgbClr val="17509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13724" name="Oval 22"/>
                <p:cNvSpPr>
                  <a:spLocks noChangeArrowheads="1"/>
                </p:cNvSpPr>
                <p:nvPr/>
              </p:nvSpPr>
              <p:spPr bwMode="auto">
                <a:xfrm>
                  <a:off x="1278" y="2470"/>
                  <a:ext cx="94" cy="84"/>
                </a:xfrm>
                <a:prstGeom prst="ellipse">
                  <a:avLst/>
                </a:prstGeom>
                <a:solidFill>
                  <a:srgbClr val="CA8C0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</p:grpSp>
          <p:sp>
            <p:nvSpPr>
              <p:cNvPr id="113715" name="Oval 23"/>
              <p:cNvSpPr>
                <a:spLocks noChangeArrowheads="1"/>
              </p:cNvSpPr>
              <p:nvPr/>
            </p:nvSpPr>
            <p:spPr bwMode="auto">
              <a:xfrm>
                <a:off x="4518" y="2500"/>
                <a:ext cx="198" cy="208"/>
              </a:xfrm>
              <a:prstGeom prst="ellipse">
                <a:avLst/>
              </a:prstGeom>
              <a:solidFill>
                <a:srgbClr val="9FACC7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716" name="Oval 24"/>
              <p:cNvSpPr>
                <a:spLocks noChangeArrowheads="1"/>
              </p:cNvSpPr>
              <p:nvPr/>
            </p:nvSpPr>
            <p:spPr bwMode="auto">
              <a:xfrm>
                <a:off x="3496" y="2181"/>
                <a:ext cx="198" cy="214"/>
              </a:xfrm>
              <a:prstGeom prst="ellipse">
                <a:avLst/>
              </a:prstGeom>
              <a:solidFill>
                <a:srgbClr val="9FACC7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717" name="Oval 25"/>
              <p:cNvSpPr>
                <a:spLocks noChangeArrowheads="1"/>
              </p:cNvSpPr>
              <p:nvPr/>
            </p:nvSpPr>
            <p:spPr bwMode="auto">
              <a:xfrm>
                <a:off x="3623" y="2447"/>
                <a:ext cx="198" cy="214"/>
              </a:xfrm>
              <a:prstGeom prst="ellipse">
                <a:avLst/>
              </a:prstGeom>
              <a:solidFill>
                <a:srgbClr val="9FACC7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718" name="Oval 26"/>
              <p:cNvSpPr>
                <a:spLocks noChangeArrowheads="1"/>
              </p:cNvSpPr>
              <p:nvPr/>
            </p:nvSpPr>
            <p:spPr bwMode="auto">
              <a:xfrm>
                <a:off x="4211" y="1893"/>
                <a:ext cx="198" cy="208"/>
              </a:xfrm>
              <a:prstGeom prst="ellipse">
                <a:avLst/>
              </a:prstGeom>
              <a:solidFill>
                <a:srgbClr val="9FACC7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719" name="Oval 27"/>
              <p:cNvSpPr>
                <a:spLocks noChangeArrowheads="1"/>
              </p:cNvSpPr>
              <p:nvPr/>
            </p:nvSpPr>
            <p:spPr bwMode="auto">
              <a:xfrm>
                <a:off x="3921" y="1893"/>
                <a:ext cx="198" cy="208"/>
              </a:xfrm>
              <a:prstGeom prst="ellipse">
                <a:avLst/>
              </a:prstGeom>
              <a:solidFill>
                <a:srgbClr val="9FACC7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720" name="Oval 28"/>
              <p:cNvSpPr>
                <a:spLocks noChangeArrowheads="1"/>
              </p:cNvSpPr>
              <p:nvPr/>
            </p:nvSpPr>
            <p:spPr bwMode="auto">
              <a:xfrm>
                <a:off x="4519" y="1893"/>
                <a:ext cx="198" cy="208"/>
              </a:xfrm>
              <a:prstGeom prst="ellipse">
                <a:avLst/>
              </a:prstGeom>
              <a:solidFill>
                <a:srgbClr val="9FACC7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</p:grpSp>
        <p:sp>
          <p:nvSpPr>
            <p:cNvPr id="123933" name="Rectangle 29"/>
            <p:cNvSpPr>
              <a:spLocks noChangeArrowheads="1"/>
            </p:cNvSpPr>
            <p:nvPr/>
          </p:nvSpPr>
          <p:spPr bwMode="auto">
            <a:xfrm>
              <a:off x="4818" y="2496"/>
              <a:ext cx="264" cy="216"/>
            </a:xfrm>
            <a:prstGeom prst="rect">
              <a:avLst/>
            </a:prstGeom>
            <a:solidFill>
              <a:schemeClr val="accent4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13708" name="Oval 30"/>
            <p:cNvSpPr>
              <a:spLocks noChangeArrowheads="1"/>
            </p:cNvSpPr>
            <p:nvPr/>
          </p:nvSpPr>
          <p:spPr bwMode="auto">
            <a:xfrm>
              <a:off x="3625" y="1946"/>
              <a:ext cx="198" cy="214"/>
            </a:xfrm>
            <a:prstGeom prst="ellipse">
              <a:avLst/>
            </a:prstGeom>
            <a:solidFill>
              <a:srgbClr val="9FACC7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113709" name="Oval 31"/>
            <p:cNvSpPr>
              <a:spLocks noChangeArrowheads="1"/>
            </p:cNvSpPr>
            <p:nvPr/>
          </p:nvSpPr>
          <p:spPr bwMode="auto">
            <a:xfrm>
              <a:off x="3909" y="2497"/>
              <a:ext cx="198" cy="214"/>
            </a:xfrm>
            <a:prstGeom prst="ellipse">
              <a:avLst/>
            </a:prstGeom>
            <a:solidFill>
              <a:srgbClr val="9FACC7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113710" name="Oval 32"/>
            <p:cNvSpPr>
              <a:spLocks noChangeArrowheads="1"/>
            </p:cNvSpPr>
            <p:nvPr/>
          </p:nvSpPr>
          <p:spPr bwMode="auto">
            <a:xfrm>
              <a:off x="4202" y="2497"/>
              <a:ext cx="198" cy="214"/>
            </a:xfrm>
            <a:prstGeom prst="ellipse">
              <a:avLst/>
            </a:prstGeom>
            <a:solidFill>
              <a:srgbClr val="9FACC7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113711" name="Freeform 33"/>
            <p:cNvSpPr>
              <a:spLocks/>
            </p:cNvSpPr>
            <p:nvPr/>
          </p:nvSpPr>
          <p:spPr bwMode="auto">
            <a:xfrm>
              <a:off x="3595" y="1990"/>
              <a:ext cx="1333" cy="610"/>
            </a:xfrm>
            <a:custGeom>
              <a:avLst/>
              <a:gdLst>
                <a:gd name="T0" fmla="*/ 1333 w 1333"/>
                <a:gd name="T1" fmla="*/ 5 h 610"/>
                <a:gd name="T2" fmla="*/ 413 w 1333"/>
                <a:gd name="T3" fmla="*/ 7 h 610"/>
                <a:gd name="T4" fmla="*/ 322 w 1333"/>
                <a:gd name="T5" fmla="*/ 2 h 610"/>
                <a:gd name="T6" fmla="*/ 245 w 1333"/>
                <a:gd name="T7" fmla="*/ 10 h 610"/>
                <a:gd name="T8" fmla="*/ 133 w 1333"/>
                <a:gd name="T9" fmla="*/ 61 h 610"/>
                <a:gd name="T10" fmla="*/ 40 w 1333"/>
                <a:gd name="T11" fmla="*/ 167 h 610"/>
                <a:gd name="T12" fmla="*/ 2 w 1333"/>
                <a:gd name="T13" fmla="*/ 293 h 610"/>
                <a:gd name="T14" fmla="*/ 29 w 1333"/>
                <a:gd name="T15" fmla="*/ 442 h 610"/>
                <a:gd name="T16" fmla="*/ 136 w 1333"/>
                <a:gd name="T17" fmla="*/ 551 h 610"/>
                <a:gd name="T18" fmla="*/ 216 w 1333"/>
                <a:gd name="T19" fmla="*/ 589 h 610"/>
                <a:gd name="T20" fmla="*/ 306 w 1333"/>
                <a:gd name="T21" fmla="*/ 607 h 610"/>
                <a:gd name="T22" fmla="*/ 408 w 1333"/>
                <a:gd name="T23" fmla="*/ 607 h 610"/>
                <a:gd name="T24" fmla="*/ 1309 w 1333"/>
                <a:gd name="T25" fmla="*/ 607 h 6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33"/>
                <a:gd name="T40" fmla="*/ 0 h 610"/>
                <a:gd name="T41" fmla="*/ 1333 w 1333"/>
                <a:gd name="T42" fmla="*/ 610 h 6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33" h="610">
                  <a:moveTo>
                    <a:pt x="1333" y="5"/>
                  </a:moveTo>
                  <a:cubicBezTo>
                    <a:pt x="1181" y="5"/>
                    <a:pt x="581" y="7"/>
                    <a:pt x="413" y="7"/>
                  </a:cubicBezTo>
                  <a:cubicBezTo>
                    <a:pt x="245" y="7"/>
                    <a:pt x="350" y="2"/>
                    <a:pt x="322" y="2"/>
                  </a:cubicBezTo>
                  <a:cubicBezTo>
                    <a:pt x="294" y="2"/>
                    <a:pt x="276" y="0"/>
                    <a:pt x="245" y="10"/>
                  </a:cubicBezTo>
                  <a:cubicBezTo>
                    <a:pt x="214" y="20"/>
                    <a:pt x="167" y="35"/>
                    <a:pt x="133" y="61"/>
                  </a:cubicBezTo>
                  <a:cubicBezTo>
                    <a:pt x="99" y="87"/>
                    <a:pt x="62" y="128"/>
                    <a:pt x="40" y="167"/>
                  </a:cubicBezTo>
                  <a:cubicBezTo>
                    <a:pt x="18" y="206"/>
                    <a:pt x="4" y="247"/>
                    <a:pt x="2" y="293"/>
                  </a:cubicBezTo>
                  <a:cubicBezTo>
                    <a:pt x="0" y="339"/>
                    <a:pt x="7" y="399"/>
                    <a:pt x="29" y="442"/>
                  </a:cubicBezTo>
                  <a:cubicBezTo>
                    <a:pt x="51" y="485"/>
                    <a:pt x="105" y="527"/>
                    <a:pt x="136" y="551"/>
                  </a:cubicBezTo>
                  <a:cubicBezTo>
                    <a:pt x="167" y="575"/>
                    <a:pt x="188" y="580"/>
                    <a:pt x="216" y="589"/>
                  </a:cubicBezTo>
                  <a:cubicBezTo>
                    <a:pt x="244" y="598"/>
                    <a:pt x="274" y="604"/>
                    <a:pt x="306" y="607"/>
                  </a:cubicBezTo>
                  <a:cubicBezTo>
                    <a:pt x="338" y="610"/>
                    <a:pt x="241" y="607"/>
                    <a:pt x="408" y="607"/>
                  </a:cubicBezTo>
                  <a:cubicBezTo>
                    <a:pt x="575" y="607"/>
                    <a:pt x="946" y="607"/>
                    <a:pt x="1309" y="607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triangle" w="sm" len="sm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grpSp>
        <p:nvGrpSpPr>
          <p:cNvPr id="123938" name="Group 34"/>
          <p:cNvGrpSpPr>
            <a:grpSpLocks/>
          </p:cNvGrpSpPr>
          <p:nvPr/>
        </p:nvGrpSpPr>
        <p:grpSpPr bwMode="auto">
          <a:xfrm>
            <a:off x="711200" y="2727325"/>
            <a:ext cx="3917950" cy="650875"/>
            <a:chOff x="472" y="2174"/>
            <a:chExt cx="2468" cy="410"/>
          </a:xfrm>
        </p:grpSpPr>
        <p:grpSp>
          <p:nvGrpSpPr>
            <p:cNvPr id="113672" name="Group 35"/>
            <p:cNvGrpSpPr>
              <a:grpSpLocks/>
            </p:cNvGrpSpPr>
            <p:nvPr/>
          </p:nvGrpSpPr>
          <p:grpSpPr bwMode="auto">
            <a:xfrm rot="3849600">
              <a:off x="1558" y="2343"/>
              <a:ext cx="198" cy="230"/>
              <a:chOff x="1186" y="2402"/>
              <a:chExt cx="198" cy="230"/>
            </a:xfrm>
          </p:grpSpPr>
          <p:sp>
            <p:nvSpPr>
              <p:cNvPr id="113701" name="Oval 36"/>
              <p:cNvSpPr>
                <a:spLocks noChangeArrowheads="1"/>
              </p:cNvSpPr>
              <p:nvPr/>
            </p:nvSpPr>
            <p:spPr bwMode="auto">
              <a:xfrm>
                <a:off x="1186" y="2588"/>
                <a:ext cx="46" cy="36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702" name="Oval 37"/>
              <p:cNvSpPr>
                <a:spLocks noChangeArrowheads="1"/>
              </p:cNvSpPr>
              <p:nvPr/>
            </p:nvSpPr>
            <p:spPr bwMode="auto">
              <a:xfrm>
                <a:off x="1192" y="2420"/>
                <a:ext cx="46" cy="40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703" name="Freeform 38"/>
              <p:cNvSpPr>
                <a:spLocks/>
              </p:cNvSpPr>
              <p:nvPr/>
            </p:nvSpPr>
            <p:spPr bwMode="auto">
              <a:xfrm>
                <a:off x="1226" y="2402"/>
                <a:ext cx="158" cy="230"/>
              </a:xfrm>
              <a:custGeom>
                <a:avLst/>
                <a:gdLst>
                  <a:gd name="T0" fmla="*/ 2 w 158"/>
                  <a:gd name="T1" fmla="*/ 14 h 230"/>
                  <a:gd name="T2" fmla="*/ 24 w 158"/>
                  <a:gd name="T3" fmla="*/ 0 h 230"/>
                  <a:gd name="T4" fmla="*/ 64 w 158"/>
                  <a:gd name="T5" fmla="*/ 0 h 230"/>
                  <a:gd name="T6" fmla="*/ 92 w 158"/>
                  <a:gd name="T7" fmla="*/ 4 h 230"/>
                  <a:gd name="T8" fmla="*/ 118 w 158"/>
                  <a:gd name="T9" fmla="*/ 16 h 230"/>
                  <a:gd name="T10" fmla="*/ 140 w 158"/>
                  <a:gd name="T11" fmla="*/ 40 h 230"/>
                  <a:gd name="T12" fmla="*/ 158 w 158"/>
                  <a:gd name="T13" fmla="*/ 72 h 230"/>
                  <a:gd name="T14" fmla="*/ 158 w 158"/>
                  <a:gd name="T15" fmla="*/ 150 h 230"/>
                  <a:gd name="T16" fmla="*/ 140 w 158"/>
                  <a:gd name="T17" fmla="*/ 194 h 230"/>
                  <a:gd name="T18" fmla="*/ 106 w 158"/>
                  <a:gd name="T19" fmla="*/ 214 h 230"/>
                  <a:gd name="T20" fmla="*/ 78 w 158"/>
                  <a:gd name="T21" fmla="*/ 224 h 230"/>
                  <a:gd name="T22" fmla="*/ 32 w 158"/>
                  <a:gd name="T23" fmla="*/ 230 h 230"/>
                  <a:gd name="T24" fmla="*/ 0 w 158"/>
                  <a:gd name="T25" fmla="*/ 222 h 230"/>
                  <a:gd name="T26" fmla="*/ 0 w 158"/>
                  <a:gd name="T27" fmla="*/ 182 h 230"/>
                  <a:gd name="T28" fmla="*/ 56 w 158"/>
                  <a:gd name="T29" fmla="*/ 184 h 230"/>
                  <a:gd name="T30" fmla="*/ 80 w 158"/>
                  <a:gd name="T31" fmla="*/ 168 h 230"/>
                  <a:gd name="T32" fmla="*/ 82 w 158"/>
                  <a:gd name="T33" fmla="*/ 64 h 230"/>
                  <a:gd name="T34" fmla="*/ 56 w 158"/>
                  <a:gd name="T35" fmla="*/ 48 h 230"/>
                  <a:gd name="T36" fmla="*/ 10 w 158"/>
                  <a:gd name="T37" fmla="*/ 48 h 230"/>
                  <a:gd name="T38" fmla="*/ 2 w 158"/>
                  <a:gd name="T39" fmla="*/ 14 h 23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58"/>
                  <a:gd name="T61" fmla="*/ 0 h 230"/>
                  <a:gd name="T62" fmla="*/ 158 w 158"/>
                  <a:gd name="T63" fmla="*/ 230 h 23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58" h="230">
                    <a:moveTo>
                      <a:pt x="2" y="14"/>
                    </a:moveTo>
                    <a:lnTo>
                      <a:pt x="24" y="0"/>
                    </a:lnTo>
                    <a:lnTo>
                      <a:pt x="64" y="0"/>
                    </a:lnTo>
                    <a:lnTo>
                      <a:pt x="92" y="4"/>
                    </a:lnTo>
                    <a:lnTo>
                      <a:pt x="118" y="16"/>
                    </a:lnTo>
                    <a:lnTo>
                      <a:pt x="140" y="40"/>
                    </a:lnTo>
                    <a:lnTo>
                      <a:pt x="158" y="72"/>
                    </a:lnTo>
                    <a:lnTo>
                      <a:pt x="158" y="150"/>
                    </a:lnTo>
                    <a:lnTo>
                      <a:pt x="140" y="194"/>
                    </a:lnTo>
                    <a:lnTo>
                      <a:pt x="106" y="214"/>
                    </a:lnTo>
                    <a:lnTo>
                      <a:pt x="78" y="224"/>
                    </a:lnTo>
                    <a:lnTo>
                      <a:pt x="32" y="230"/>
                    </a:lnTo>
                    <a:lnTo>
                      <a:pt x="0" y="222"/>
                    </a:lnTo>
                    <a:lnTo>
                      <a:pt x="0" y="182"/>
                    </a:lnTo>
                    <a:cubicBezTo>
                      <a:pt x="54" y="184"/>
                      <a:pt x="35" y="184"/>
                      <a:pt x="56" y="184"/>
                    </a:cubicBezTo>
                    <a:lnTo>
                      <a:pt x="80" y="168"/>
                    </a:lnTo>
                    <a:lnTo>
                      <a:pt x="82" y="64"/>
                    </a:lnTo>
                    <a:lnTo>
                      <a:pt x="56" y="48"/>
                    </a:lnTo>
                    <a:lnTo>
                      <a:pt x="10" y="48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175097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13704" name="Oval 39"/>
              <p:cNvSpPr>
                <a:spLocks noChangeArrowheads="1"/>
              </p:cNvSpPr>
              <p:nvPr/>
            </p:nvSpPr>
            <p:spPr bwMode="auto">
              <a:xfrm>
                <a:off x="1278" y="2470"/>
                <a:ext cx="94" cy="84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</p:grpSp>
        <p:grpSp>
          <p:nvGrpSpPr>
            <p:cNvPr id="113673" name="Group 40"/>
            <p:cNvGrpSpPr>
              <a:grpSpLocks/>
            </p:cNvGrpSpPr>
            <p:nvPr/>
          </p:nvGrpSpPr>
          <p:grpSpPr bwMode="auto">
            <a:xfrm rot="17774561" flipH="1">
              <a:off x="2392" y="2365"/>
              <a:ext cx="198" cy="230"/>
              <a:chOff x="1186" y="2402"/>
              <a:chExt cx="198" cy="230"/>
            </a:xfrm>
          </p:grpSpPr>
          <p:sp>
            <p:nvSpPr>
              <p:cNvPr id="113697" name="Oval 41"/>
              <p:cNvSpPr>
                <a:spLocks noChangeArrowheads="1"/>
              </p:cNvSpPr>
              <p:nvPr/>
            </p:nvSpPr>
            <p:spPr bwMode="auto">
              <a:xfrm>
                <a:off x="1186" y="2588"/>
                <a:ext cx="46" cy="36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698" name="Oval 42"/>
              <p:cNvSpPr>
                <a:spLocks noChangeArrowheads="1"/>
              </p:cNvSpPr>
              <p:nvPr/>
            </p:nvSpPr>
            <p:spPr bwMode="auto">
              <a:xfrm>
                <a:off x="1192" y="2420"/>
                <a:ext cx="46" cy="40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699" name="Freeform 43"/>
              <p:cNvSpPr>
                <a:spLocks/>
              </p:cNvSpPr>
              <p:nvPr/>
            </p:nvSpPr>
            <p:spPr bwMode="auto">
              <a:xfrm>
                <a:off x="1226" y="2402"/>
                <a:ext cx="158" cy="230"/>
              </a:xfrm>
              <a:custGeom>
                <a:avLst/>
                <a:gdLst>
                  <a:gd name="T0" fmla="*/ 2 w 158"/>
                  <a:gd name="T1" fmla="*/ 14 h 230"/>
                  <a:gd name="T2" fmla="*/ 24 w 158"/>
                  <a:gd name="T3" fmla="*/ 0 h 230"/>
                  <a:gd name="T4" fmla="*/ 64 w 158"/>
                  <a:gd name="T5" fmla="*/ 0 h 230"/>
                  <a:gd name="T6" fmla="*/ 92 w 158"/>
                  <a:gd name="T7" fmla="*/ 4 h 230"/>
                  <a:gd name="T8" fmla="*/ 118 w 158"/>
                  <a:gd name="T9" fmla="*/ 16 h 230"/>
                  <a:gd name="T10" fmla="*/ 140 w 158"/>
                  <a:gd name="T11" fmla="*/ 40 h 230"/>
                  <a:gd name="T12" fmla="*/ 158 w 158"/>
                  <a:gd name="T13" fmla="*/ 72 h 230"/>
                  <a:gd name="T14" fmla="*/ 158 w 158"/>
                  <a:gd name="T15" fmla="*/ 150 h 230"/>
                  <a:gd name="T16" fmla="*/ 140 w 158"/>
                  <a:gd name="T17" fmla="*/ 194 h 230"/>
                  <a:gd name="T18" fmla="*/ 106 w 158"/>
                  <a:gd name="T19" fmla="*/ 214 h 230"/>
                  <a:gd name="T20" fmla="*/ 78 w 158"/>
                  <a:gd name="T21" fmla="*/ 224 h 230"/>
                  <a:gd name="T22" fmla="*/ 32 w 158"/>
                  <a:gd name="T23" fmla="*/ 230 h 230"/>
                  <a:gd name="T24" fmla="*/ 0 w 158"/>
                  <a:gd name="T25" fmla="*/ 222 h 230"/>
                  <a:gd name="T26" fmla="*/ 0 w 158"/>
                  <a:gd name="T27" fmla="*/ 182 h 230"/>
                  <a:gd name="T28" fmla="*/ 56 w 158"/>
                  <a:gd name="T29" fmla="*/ 184 h 230"/>
                  <a:gd name="T30" fmla="*/ 80 w 158"/>
                  <a:gd name="T31" fmla="*/ 168 h 230"/>
                  <a:gd name="T32" fmla="*/ 82 w 158"/>
                  <a:gd name="T33" fmla="*/ 64 h 230"/>
                  <a:gd name="T34" fmla="*/ 56 w 158"/>
                  <a:gd name="T35" fmla="*/ 48 h 230"/>
                  <a:gd name="T36" fmla="*/ 10 w 158"/>
                  <a:gd name="T37" fmla="*/ 48 h 230"/>
                  <a:gd name="T38" fmla="*/ 2 w 158"/>
                  <a:gd name="T39" fmla="*/ 14 h 23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58"/>
                  <a:gd name="T61" fmla="*/ 0 h 230"/>
                  <a:gd name="T62" fmla="*/ 158 w 158"/>
                  <a:gd name="T63" fmla="*/ 230 h 23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58" h="230">
                    <a:moveTo>
                      <a:pt x="2" y="14"/>
                    </a:moveTo>
                    <a:lnTo>
                      <a:pt x="24" y="0"/>
                    </a:lnTo>
                    <a:lnTo>
                      <a:pt x="64" y="0"/>
                    </a:lnTo>
                    <a:lnTo>
                      <a:pt x="92" y="4"/>
                    </a:lnTo>
                    <a:lnTo>
                      <a:pt x="118" y="16"/>
                    </a:lnTo>
                    <a:lnTo>
                      <a:pt x="140" y="40"/>
                    </a:lnTo>
                    <a:lnTo>
                      <a:pt x="158" y="72"/>
                    </a:lnTo>
                    <a:lnTo>
                      <a:pt x="158" y="150"/>
                    </a:lnTo>
                    <a:lnTo>
                      <a:pt x="140" y="194"/>
                    </a:lnTo>
                    <a:lnTo>
                      <a:pt x="106" y="214"/>
                    </a:lnTo>
                    <a:lnTo>
                      <a:pt x="78" y="224"/>
                    </a:lnTo>
                    <a:lnTo>
                      <a:pt x="32" y="230"/>
                    </a:lnTo>
                    <a:lnTo>
                      <a:pt x="0" y="222"/>
                    </a:lnTo>
                    <a:lnTo>
                      <a:pt x="0" y="182"/>
                    </a:lnTo>
                    <a:cubicBezTo>
                      <a:pt x="54" y="184"/>
                      <a:pt x="35" y="184"/>
                      <a:pt x="56" y="184"/>
                    </a:cubicBezTo>
                    <a:lnTo>
                      <a:pt x="80" y="168"/>
                    </a:lnTo>
                    <a:lnTo>
                      <a:pt x="82" y="64"/>
                    </a:lnTo>
                    <a:lnTo>
                      <a:pt x="56" y="48"/>
                    </a:lnTo>
                    <a:lnTo>
                      <a:pt x="10" y="48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175097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13700" name="Oval 44"/>
              <p:cNvSpPr>
                <a:spLocks noChangeArrowheads="1"/>
              </p:cNvSpPr>
              <p:nvPr/>
            </p:nvSpPr>
            <p:spPr bwMode="auto">
              <a:xfrm>
                <a:off x="1278" y="2470"/>
                <a:ext cx="94" cy="84"/>
              </a:xfrm>
              <a:prstGeom prst="ellipse">
                <a:avLst/>
              </a:prstGeom>
              <a:solidFill>
                <a:srgbClr val="CA8C0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</p:grpSp>
        <p:grpSp>
          <p:nvGrpSpPr>
            <p:cNvPr id="113674" name="Group 45"/>
            <p:cNvGrpSpPr>
              <a:grpSpLocks/>
            </p:cNvGrpSpPr>
            <p:nvPr/>
          </p:nvGrpSpPr>
          <p:grpSpPr bwMode="auto">
            <a:xfrm>
              <a:off x="789" y="2386"/>
              <a:ext cx="639" cy="198"/>
              <a:chOff x="789" y="2386"/>
              <a:chExt cx="639" cy="198"/>
            </a:xfrm>
          </p:grpSpPr>
          <p:grpSp>
            <p:nvGrpSpPr>
              <p:cNvPr id="113687" name="Group 46"/>
              <p:cNvGrpSpPr>
                <a:grpSpLocks/>
              </p:cNvGrpSpPr>
              <p:nvPr/>
            </p:nvGrpSpPr>
            <p:grpSpPr bwMode="auto">
              <a:xfrm rot="4533724">
                <a:off x="805" y="2370"/>
                <a:ext cx="198" cy="230"/>
                <a:chOff x="1186" y="2402"/>
                <a:chExt cx="198" cy="230"/>
              </a:xfrm>
            </p:grpSpPr>
            <p:sp>
              <p:nvSpPr>
                <p:cNvPr id="113693" name="Oval 47"/>
                <p:cNvSpPr>
                  <a:spLocks noChangeArrowheads="1"/>
                </p:cNvSpPr>
                <p:nvPr/>
              </p:nvSpPr>
              <p:spPr bwMode="auto">
                <a:xfrm>
                  <a:off x="1186" y="2588"/>
                  <a:ext cx="46" cy="36"/>
                </a:xfrm>
                <a:prstGeom prst="ellipse">
                  <a:avLst/>
                </a:prstGeom>
                <a:solidFill>
                  <a:srgbClr val="CA8C0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  <p:sp>
              <p:nvSpPr>
                <p:cNvPr id="113694" name="Oval 48"/>
                <p:cNvSpPr>
                  <a:spLocks noChangeArrowheads="1"/>
                </p:cNvSpPr>
                <p:nvPr/>
              </p:nvSpPr>
              <p:spPr bwMode="auto">
                <a:xfrm>
                  <a:off x="1192" y="2420"/>
                  <a:ext cx="46" cy="40"/>
                </a:xfrm>
                <a:prstGeom prst="ellipse">
                  <a:avLst/>
                </a:prstGeom>
                <a:solidFill>
                  <a:srgbClr val="CA8C0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  <p:sp>
              <p:nvSpPr>
                <p:cNvPr id="113695" name="Freeform 49"/>
                <p:cNvSpPr>
                  <a:spLocks/>
                </p:cNvSpPr>
                <p:nvPr/>
              </p:nvSpPr>
              <p:spPr bwMode="auto">
                <a:xfrm>
                  <a:off x="1226" y="2402"/>
                  <a:ext cx="158" cy="230"/>
                </a:xfrm>
                <a:custGeom>
                  <a:avLst/>
                  <a:gdLst>
                    <a:gd name="T0" fmla="*/ 2 w 158"/>
                    <a:gd name="T1" fmla="*/ 14 h 230"/>
                    <a:gd name="T2" fmla="*/ 24 w 158"/>
                    <a:gd name="T3" fmla="*/ 0 h 230"/>
                    <a:gd name="T4" fmla="*/ 64 w 158"/>
                    <a:gd name="T5" fmla="*/ 0 h 230"/>
                    <a:gd name="T6" fmla="*/ 92 w 158"/>
                    <a:gd name="T7" fmla="*/ 4 h 230"/>
                    <a:gd name="T8" fmla="*/ 118 w 158"/>
                    <a:gd name="T9" fmla="*/ 16 h 230"/>
                    <a:gd name="T10" fmla="*/ 140 w 158"/>
                    <a:gd name="T11" fmla="*/ 40 h 230"/>
                    <a:gd name="T12" fmla="*/ 158 w 158"/>
                    <a:gd name="T13" fmla="*/ 72 h 230"/>
                    <a:gd name="T14" fmla="*/ 158 w 158"/>
                    <a:gd name="T15" fmla="*/ 150 h 230"/>
                    <a:gd name="T16" fmla="*/ 140 w 158"/>
                    <a:gd name="T17" fmla="*/ 194 h 230"/>
                    <a:gd name="T18" fmla="*/ 106 w 158"/>
                    <a:gd name="T19" fmla="*/ 214 h 230"/>
                    <a:gd name="T20" fmla="*/ 78 w 158"/>
                    <a:gd name="T21" fmla="*/ 224 h 230"/>
                    <a:gd name="T22" fmla="*/ 32 w 158"/>
                    <a:gd name="T23" fmla="*/ 230 h 230"/>
                    <a:gd name="T24" fmla="*/ 0 w 158"/>
                    <a:gd name="T25" fmla="*/ 222 h 230"/>
                    <a:gd name="T26" fmla="*/ 0 w 158"/>
                    <a:gd name="T27" fmla="*/ 182 h 230"/>
                    <a:gd name="T28" fmla="*/ 56 w 158"/>
                    <a:gd name="T29" fmla="*/ 184 h 230"/>
                    <a:gd name="T30" fmla="*/ 80 w 158"/>
                    <a:gd name="T31" fmla="*/ 168 h 230"/>
                    <a:gd name="T32" fmla="*/ 82 w 158"/>
                    <a:gd name="T33" fmla="*/ 64 h 230"/>
                    <a:gd name="T34" fmla="*/ 56 w 158"/>
                    <a:gd name="T35" fmla="*/ 48 h 230"/>
                    <a:gd name="T36" fmla="*/ 10 w 158"/>
                    <a:gd name="T37" fmla="*/ 48 h 230"/>
                    <a:gd name="T38" fmla="*/ 2 w 158"/>
                    <a:gd name="T39" fmla="*/ 14 h 23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8"/>
                    <a:gd name="T61" fmla="*/ 0 h 230"/>
                    <a:gd name="T62" fmla="*/ 158 w 158"/>
                    <a:gd name="T63" fmla="*/ 230 h 23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8" h="230">
                      <a:moveTo>
                        <a:pt x="2" y="14"/>
                      </a:moveTo>
                      <a:lnTo>
                        <a:pt x="24" y="0"/>
                      </a:lnTo>
                      <a:lnTo>
                        <a:pt x="64" y="0"/>
                      </a:lnTo>
                      <a:lnTo>
                        <a:pt x="92" y="4"/>
                      </a:lnTo>
                      <a:lnTo>
                        <a:pt x="118" y="16"/>
                      </a:lnTo>
                      <a:lnTo>
                        <a:pt x="140" y="40"/>
                      </a:lnTo>
                      <a:lnTo>
                        <a:pt x="158" y="72"/>
                      </a:lnTo>
                      <a:lnTo>
                        <a:pt x="158" y="150"/>
                      </a:lnTo>
                      <a:lnTo>
                        <a:pt x="140" y="194"/>
                      </a:lnTo>
                      <a:lnTo>
                        <a:pt x="106" y="214"/>
                      </a:lnTo>
                      <a:lnTo>
                        <a:pt x="78" y="224"/>
                      </a:lnTo>
                      <a:lnTo>
                        <a:pt x="32" y="230"/>
                      </a:lnTo>
                      <a:lnTo>
                        <a:pt x="0" y="222"/>
                      </a:lnTo>
                      <a:lnTo>
                        <a:pt x="0" y="182"/>
                      </a:lnTo>
                      <a:cubicBezTo>
                        <a:pt x="54" y="184"/>
                        <a:pt x="35" y="184"/>
                        <a:pt x="56" y="184"/>
                      </a:cubicBezTo>
                      <a:lnTo>
                        <a:pt x="80" y="168"/>
                      </a:lnTo>
                      <a:lnTo>
                        <a:pt x="82" y="64"/>
                      </a:lnTo>
                      <a:lnTo>
                        <a:pt x="56" y="48"/>
                      </a:lnTo>
                      <a:lnTo>
                        <a:pt x="10" y="48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rgbClr val="17509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13696" name="Oval 50"/>
                <p:cNvSpPr>
                  <a:spLocks noChangeArrowheads="1"/>
                </p:cNvSpPr>
                <p:nvPr/>
              </p:nvSpPr>
              <p:spPr bwMode="auto">
                <a:xfrm>
                  <a:off x="1278" y="2470"/>
                  <a:ext cx="94" cy="84"/>
                </a:xfrm>
                <a:prstGeom prst="ellipse">
                  <a:avLst/>
                </a:prstGeom>
                <a:solidFill>
                  <a:srgbClr val="CA8C0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</p:grpSp>
          <p:grpSp>
            <p:nvGrpSpPr>
              <p:cNvPr id="113688" name="Group 51"/>
              <p:cNvGrpSpPr>
                <a:grpSpLocks/>
              </p:cNvGrpSpPr>
              <p:nvPr/>
            </p:nvGrpSpPr>
            <p:grpSpPr bwMode="auto">
              <a:xfrm rot="17435501" flipH="1">
                <a:off x="1214" y="2370"/>
                <a:ext cx="198" cy="230"/>
                <a:chOff x="1186" y="2402"/>
                <a:chExt cx="198" cy="230"/>
              </a:xfrm>
            </p:grpSpPr>
            <p:sp>
              <p:nvSpPr>
                <p:cNvPr id="113689" name="Oval 52"/>
                <p:cNvSpPr>
                  <a:spLocks noChangeArrowheads="1"/>
                </p:cNvSpPr>
                <p:nvPr/>
              </p:nvSpPr>
              <p:spPr bwMode="auto">
                <a:xfrm>
                  <a:off x="1186" y="2588"/>
                  <a:ext cx="46" cy="36"/>
                </a:xfrm>
                <a:prstGeom prst="ellipse">
                  <a:avLst/>
                </a:prstGeom>
                <a:solidFill>
                  <a:srgbClr val="CA8C0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  <p:sp>
              <p:nvSpPr>
                <p:cNvPr id="113690" name="Oval 53"/>
                <p:cNvSpPr>
                  <a:spLocks noChangeArrowheads="1"/>
                </p:cNvSpPr>
                <p:nvPr/>
              </p:nvSpPr>
              <p:spPr bwMode="auto">
                <a:xfrm>
                  <a:off x="1192" y="2420"/>
                  <a:ext cx="46" cy="40"/>
                </a:xfrm>
                <a:prstGeom prst="ellipse">
                  <a:avLst/>
                </a:prstGeom>
                <a:solidFill>
                  <a:srgbClr val="CA8C0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  <p:sp>
              <p:nvSpPr>
                <p:cNvPr id="113691" name="Freeform 54"/>
                <p:cNvSpPr>
                  <a:spLocks/>
                </p:cNvSpPr>
                <p:nvPr/>
              </p:nvSpPr>
              <p:spPr bwMode="auto">
                <a:xfrm>
                  <a:off x="1226" y="2402"/>
                  <a:ext cx="158" cy="230"/>
                </a:xfrm>
                <a:custGeom>
                  <a:avLst/>
                  <a:gdLst>
                    <a:gd name="T0" fmla="*/ 2 w 158"/>
                    <a:gd name="T1" fmla="*/ 14 h 230"/>
                    <a:gd name="T2" fmla="*/ 24 w 158"/>
                    <a:gd name="T3" fmla="*/ 0 h 230"/>
                    <a:gd name="T4" fmla="*/ 64 w 158"/>
                    <a:gd name="T5" fmla="*/ 0 h 230"/>
                    <a:gd name="T6" fmla="*/ 92 w 158"/>
                    <a:gd name="T7" fmla="*/ 4 h 230"/>
                    <a:gd name="T8" fmla="*/ 118 w 158"/>
                    <a:gd name="T9" fmla="*/ 16 h 230"/>
                    <a:gd name="T10" fmla="*/ 140 w 158"/>
                    <a:gd name="T11" fmla="*/ 40 h 230"/>
                    <a:gd name="T12" fmla="*/ 158 w 158"/>
                    <a:gd name="T13" fmla="*/ 72 h 230"/>
                    <a:gd name="T14" fmla="*/ 158 w 158"/>
                    <a:gd name="T15" fmla="*/ 150 h 230"/>
                    <a:gd name="T16" fmla="*/ 140 w 158"/>
                    <a:gd name="T17" fmla="*/ 194 h 230"/>
                    <a:gd name="T18" fmla="*/ 106 w 158"/>
                    <a:gd name="T19" fmla="*/ 214 h 230"/>
                    <a:gd name="T20" fmla="*/ 78 w 158"/>
                    <a:gd name="T21" fmla="*/ 224 h 230"/>
                    <a:gd name="T22" fmla="*/ 32 w 158"/>
                    <a:gd name="T23" fmla="*/ 230 h 230"/>
                    <a:gd name="T24" fmla="*/ 0 w 158"/>
                    <a:gd name="T25" fmla="*/ 222 h 230"/>
                    <a:gd name="T26" fmla="*/ 0 w 158"/>
                    <a:gd name="T27" fmla="*/ 182 h 230"/>
                    <a:gd name="T28" fmla="*/ 56 w 158"/>
                    <a:gd name="T29" fmla="*/ 184 h 230"/>
                    <a:gd name="T30" fmla="*/ 80 w 158"/>
                    <a:gd name="T31" fmla="*/ 168 h 230"/>
                    <a:gd name="T32" fmla="*/ 82 w 158"/>
                    <a:gd name="T33" fmla="*/ 64 h 230"/>
                    <a:gd name="T34" fmla="*/ 56 w 158"/>
                    <a:gd name="T35" fmla="*/ 48 h 230"/>
                    <a:gd name="T36" fmla="*/ 10 w 158"/>
                    <a:gd name="T37" fmla="*/ 48 h 230"/>
                    <a:gd name="T38" fmla="*/ 2 w 158"/>
                    <a:gd name="T39" fmla="*/ 14 h 23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8"/>
                    <a:gd name="T61" fmla="*/ 0 h 230"/>
                    <a:gd name="T62" fmla="*/ 158 w 158"/>
                    <a:gd name="T63" fmla="*/ 230 h 23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8" h="230">
                      <a:moveTo>
                        <a:pt x="2" y="14"/>
                      </a:moveTo>
                      <a:lnTo>
                        <a:pt x="24" y="0"/>
                      </a:lnTo>
                      <a:lnTo>
                        <a:pt x="64" y="0"/>
                      </a:lnTo>
                      <a:lnTo>
                        <a:pt x="92" y="4"/>
                      </a:lnTo>
                      <a:lnTo>
                        <a:pt x="118" y="16"/>
                      </a:lnTo>
                      <a:lnTo>
                        <a:pt x="140" y="40"/>
                      </a:lnTo>
                      <a:lnTo>
                        <a:pt x="158" y="72"/>
                      </a:lnTo>
                      <a:lnTo>
                        <a:pt x="158" y="150"/>
                      </a:lnTo>
                      <a:lnTo>
                        <a:pt x="140" y="194"/>
                      </a:lnTo>
                      <a:lnTo>
                        <a:pt x="106" y="214"/>
                      </a:lnTo>
                      <a:lnTo>
                        <a:pt x="78" y="224"/>
                      </a:lnTo>
                      <a:lnTo>
                        <a:pt x="32" y="230"/>
                      </a:lnTo>
                      <a:lnTo>
                        <a:pt x="0" y="222"/>
                      </a:lnTo>
                      <a:lnTo>
                        <a:pt x="0" y="182"/>
                      </a:lnTo>
                      <a:cubicBezTo>
                        <a:pt x="54" y="184"/>
                        <a:pt x="35" y="184"/>
                        <a:pt x="56" y="184"/>
                      </a:cubicBezTo>
                      <a:lnTo>
                        <a:pt x="80" y="168"/>
                      </a:lnTo>
                      <a:lnTo>
                        <a:pt x="82" y="64"/>
                      </a:lnTo>
                      <a:lnTo>
                        <a:pt x="56" y="48"/>
                      </a:lnTo>
                      <a:lnTo>
                        <a:pt x="10" y="48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rgbClr val="17509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d-ID"/>
                </a:p>
              </p:txBody>
            </p:sp>
            <p:sp>
              <p:nvSpPr>
                <p:cNvPr id="113692" name="Oval 55"/>
                <p:cNvSpPr>
                  <a:spLocks noChangeArrowheads="1"/>
                </p:cNvSpPr>
                <p:nvPr/>
              </p:nvSpPr>
              <p:spPr bwMode="auto">
                <a:xfrm>
                  <a:off x="1278" y="2470"/>
                  <a:ext cx="94" cy="84"/>
                </a:xfrm>
                <a:prstGeom prst="ellipse">
                  <a:avLst/>
                </a:prstGeom>
                <a:solidFill>
                  <a:srgbClr val="CA8C0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defTabSz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endParaRPr lang="id-ID" altLang="id-ID"/>
                </a:p>
              </p:txBody>
            </p:sp>
          </p:grpSp>
        </p:grpSp>
        <p:grpSp>
          <p:nvGrpSpPr>
            <p:cNvPr id="113675" name="Group 56"/>
            <p:cNvGrpSpPr>
              <a:grpSpLocks/>
            </p:cNvGrpSpPr>
            <p:nvPr/>
          </p:nvGrpSpPr>
          <p:grpSpPr bwMode="auto">
            <a:xfrm>
              <a:off x="472" y="2174"/>
              <a:ext cx="2468" cy="242"/>
              <a:chOff x="472" y="2174"/>
              <a:chExt cx="2468" cy="242"/>
            </a:xfrm>
          </p:grpSpPr>
          <p:sp>
            <p:nvSpPr>
              <p:cNvPr id="123961" name="Rectangle 57"/>
              <p:cNvSpPr>
                <a:spLocks noChangeArrowheads="1"/>
              </p:cNvSpPr>
              <p:nvPr/>
            </p:nvSpPr>
            <p:spPr bwMode="auto">
              <a:xfrm>
                <a:off x="472" y="2174"/>
                <a:ext cx="236" cy="242"/>
              </a:xfrm>
              <a:prstGeom prst="rect">
                <a:avLst/>
              </a:prstGeom>
              <a:solidFill>
                <a:schemeClr val="accent4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sp>
            <p:nvSpPr>
              <p:cNvPr id="113677" name="Oval 58"/>
              <p:cNvSpPr>
                <a:spLocks noChangeArrowheads="1"/>
              </p:cNvSpPr>
              <p:nvPr/>
            </p:nvSpPr>
            <p:spPr bwMode="auto">
              <a:xfrm>
                <a:off x="1241" y="2188"/>
                <a:ext cx="198" cy="214"/>
              </a:xfrm>
              <a:prstGeom prst="ellipse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678" name="Oval 59"/>
              <p:cNvSpPr>
                <a:spLocks noChangeArrowheads="1"/>
              </p:cNvSpPr>
              <p:nvPr/>
            </p:nvSpPr>
            <p:spPr bwMode="auto">
              <a:xfrm>
                <a:off x="753" y="2188"/>
                <a:ext cx="198" cy="214"/>
              </a:xfrm>
              <a:prstGeom prst="ellipse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679" name="Oval 60"/>
              <p:cNvSpPr>
                <a:spLocks noChangeArrowheads="1"/>
              </p:cNvSpPr>
              <p:nvPr/>
            </p:nvSpPr>
            <p:spPr bwMode="auto">
              <a:xfrm>
                <a:off x="997" y="2188"/>
                <a:ext cx="198" cy="214"/>
              </a:xfrm>
              <a:prstGeom prst="ellipse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680" name="Oval 61"/>
              <p:cNvSpPr>
                <a:spLocks noChangeArrowheads="1"/>
              </p:cNvSpPr>
              <p:nvPr/>
            </p:nvSpPr>
            <p:spPr bwMode="auto">
              <a:xfrm flipH="1">
                <a:off x="2216" y="2188"/>
                <a:ext cx="198" cy="214"/>
              </a:xfrm>
              <a:prstGeom prst="ellipse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681" name="Oval 62"/>
              <p:cNvSpPr>
                <a:spLocks noChangeArrowheads="1"/>
              </p:cNvSpPr>
              <p:nvPr/>
            </p:nvSpPr>
            <p:spPr bwMode="auto">
              <a:xfrm flipH="1">
                <a:off x="1485" y="2188"/>
                <a:ext cx="198" cy="214"/>
              </a:xfrm>
              <a:prstGeom prst="ellipse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682" name="Oval 63"/>
              <p:cNvSpPr>
                <a:spLocks noChangeArrowheads="1"/>
              </p:cNvSpPr>
              <p:nvPr/>
            </p:nvSpPr>
            <p:spPr bwMode="auto">
              <a:xfrm flipH="1">
                <a:off x="2460" y="2188"/>
                <a:ext cx="198" cy="214"/>
              </a:xfrm>
              <a:prstGeom prst="ellipse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23968" name="Rectangle 64"/>
              <p:cNvSpPr>
                <a:spLocks noChangeArrowheads="1"/>
              </p:cNvSpPr>
              <p:nvPr/>
            </p:nvSpPr>
            <p:spPr bwMode="auto">
              <a:xfrm>
                <a:off x="2704" y="2174"/>
                <a:ext cx="236" cy="242"/>
              </a:xfrm>
              <a:prstGeom prst="rect">
                <a:avLst/>
              </a:prstGeom>
              <a:solidFill>
                <a:schemeClr val="accent4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sp>
            <p:nvSpPr>
              <p:cNvPr id="113684" name="Oval 65"/>
              <p:cNvSpPr>
                <a:spLocks noChangeArrowheads="1"/>
              </p:cNvSpPr>
              <p:nvPr/>
            </p:nvSpPr>
            <p:spPr bwMode="auto">
              <a:xfrm>
                <a:off x="1728" y="2188"/>
                <a:ext cx="198" cy="214"/>
              </a:xfrm>
              <a:prstGeom prst="ellipse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685" name="Oval 66"/>
              <p:cNvSpPr>
                <a:spLocks noChangeArrowheads="1"/>
              </p:cNvSpPr>
              <p:nvPr/>
            </p:nvSpPr>
            <p:spPr bwMode="auto">
              <a:xfrm>
                <a:off x="1972" y="2188"/>
                <a:ext cx="198" cy="214"/>
              </a:xfrm>
              <a:prstGeom prst="ellipse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endParaRPr lang="id-ID" altLang="id-ID"/>
              </a:p>
            </p:txBody>
          </p:sp>
          <p:sp>
            <p:nvSpPr>
              <p:cNvPr id="113686" name="Line 67"/>
              <p:cNvSpPr>
                <a:spLocks noChangeShapeType="1"/>
              </p:cNvSpPr>
              <p:nvPr/>
            </p:nvSpPr>
            <p:spPr bwMode="auto">
              <a:xfrm>
                <a:off x="632" y="2296"/>
                <a:ext cx="218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</p:grpSp>
      <p:sp>
        <p:nvSpPr>
          <p:cNvPr id="123973" name="Rectangle 69"/>
          <p:cNvSpPr>
            <a:spLocks noChangeArrowheads="1"/>
          </p:cNvSpPr>
          <p:nvPr/>
        </p:nvSpPr>
        <p:spPr bwMode="auto">
          <a:xfrm>
            <a:off x="2955925" y="4840288"/>
            <a:ext cx="5510213" cy="1311275"/>
          </a:xfrm>
          <a:prstGeom prst="rect">
            <a:avLst/>
          </a:prstGeom>
          <a:solidFill>
            <a:srgbClr val="BDD6AE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62000" tIns="154800" rIns="162000" bIns="154800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id-ID"/>
              <a:t>U-shaped line may reduce employee movement and space requirements while enhancing communication, reducing the number of workers, and facilitating inspection</a:t>
            </a:r>
          </a:p>
        </p:txBody>
      </p:sp>
      <p:sp>
        <p:nvSpPr>
          <p:cNvPr id="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2759"/>
            <a:ext cx="7772400" cy="645961"/>
          </a:xfrm>
          <a:solidFill>
            <a:schemeClr val="bg1">
              <a:lumMod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Improving Layouts Using Work Cells</a:t>
            </a:r>
          </a:p>
        </p:txBody>
      </p:sp>
    </p:spTree>
    <p:extLst>
      <p:ext uri="{BB962C8B-B14F-4D97-AF65-F5344CB8AC3E}">
        <p14:creationId xmlns:p14="http://schemas.microsoft.com/office/powerpoint/2010/main" val="1976521736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3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3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23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23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2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autoUpdateAnimBg="0"/>
      <p:bldP spid="123908" grpId="0" autoUpdateAnimBg="0"/>
      <p:bldP spid="123973" grpId="0" animBg="1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1077" y="1512505"/>
            <a:ext cx="8504004" cy="466757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1857" name="Rectangle 2"/>
          <p:cNvSpPr>
            <a:spLocks noGrp="1" noChangeArrowheads="1"/>
          </p:cNvSpPr>
          <p:nvPr>
            <p:ph type="title"/>
          </p:nvPr>
        </p:nvSpPr>
        <p:spPr>
          <a:xfrm>
            <a:off x="331077" y="188640"/>
            <a:ext cx="7772400" cy="473745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Work Balance Charts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0228" y="1932344"/>
            <a:ext cx="7702211" cy="3827900"/>
          </a:xfrm>
        </p:spPr>
        <p:txBody>
          <a:bodyPr lIns="91427" tIns="45713" rIns="91427" bIns="45713">
            <a:normAutofit/>
          </a:bodyPr>
          <a:lstStyle/>
          <a:p>
            <a:pPr>
              <a:buClrTx/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Used for evaluating operation times in work cells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Can help identify bottleneck operations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Flexible, cross-trained employees can help address labor bottlenecks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altLang="id-ID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Machine bottlenecks may require other approaches</a:t>
            </a:r>
          </a:p>
        </p:txBody>
      </p:sp>
    </p:spTree>
    <p:extLst>
      <p:ext uri="{BB962C8B-B14F-4D97-AF65-F5344CB8AC3E}">
        <p14:creationId xmlns:p14="http://schemas.microsoft.com/office/powerpoint/2010/main" val="130060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34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7" grpId="0" animBg="1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9-11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3" y="1544638"/>
            <a:ext cx="8778875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8514"/>
            <a:ext cx="8229600" cy="544182"/>
          </a:xfrm>
          <a:solidFill>
            <a:schemeClr val="bg2">
              <a:lumMod val="9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McDonald’s Assembly Line</a:t>
            </a:r>
          </a:p>
        </p:txBody>
      </p:sp>
    </p:spTree>
    <p:extLst>
      <p:ext uri="{BB962C8B-B14F-4D97-AF65-F5344CB8AC3E}">
        <p14:creationId xmlns:p14="http://schemas.microsoft.com/office/powerpoint/2010/main" val="137345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61230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Assembly-Line Balancing</a:t>
            </a:r>
            <a:endParaRPr lang="en-US" altLang="id-ID" sz="3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122" name="Content Placeholder 1"/>
          <p:cNvSpPr>
            <a:spLocks noGrp="1"/>
          </p:cNvSpPr>
          <p:nvPr>
            <p:ph idx="1"/>
          </p:nvPr>
        </p:nvSpPr>
        <p:spPr>
          <a:xfrm>
            <a:off x="457200" y="1290638"/>
            <a:ext cx="8229600" cy="5160962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Objective is to minimize the imbalance between machines or personnel while meeting required output</a:t>
            </a:r>
          </a:p>
          <a:p>
            <a:pPr>
              <a:buClrTx/>
              <a:buFont typeface="Wingdings" panose="05000000000000000000" pitchFamily="2" charset="2"/>
              <a:buChar char="§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Starts with the precedence relationships</a:t>
            </a:r>
          </a:p>
          <a:p>
            <a:pPr lvl="1">
              <a:buClrTx/>
              <a:buSzPct val="60000"/>
              <a:buFont typeface="Wingdings" panose="05000000000000000000" pitchFamily="2" charset="2"/>
              <a:buChar char="Ø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Determine cycle time</a:t>
            </a:r>
          </a:p>
          <a:p>
            <a:pPr lvl="1">
              <a:buClrTx/>
              <a:buSzPct val="60000"/>
              <a:buFont typeface="Wingdings" panose="05000000000000000000" pitchFamily="2" charset="2"/>
              <a:buChar char="Ø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Calculate theoretical </a:t>
            </a:r>
            <a:b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minimum number of </a:t>
            </a:r>
            <a:b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workstations</a:t>
            </a:r>
          </a:p>
          <a:p>
            <a:pPr lvl="1">
              <a:buClrTx/>
              <a:buSzPct val="60000"/>
              <a:buFont typeface="Wingdings" panose="05000000000000000000" pitchFamily="2" charset="2"/>
              <a:buChar char="Ø"/>
            </a:pP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Balance the line by </a:t>
            </a:r>
            <a:b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assigning specific </a:t>
            </a:r>
            <a:b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id-ID" dirty="0" smtClean="0">
                <a:latin typeface="Calibri" panose="020F0502020204030204" pitchFamily="34" charset="0"/>
                <a:cs typeface="Calibri" panose="020F0502020204030204" pitchFamily="34" charset="0"/>
              </a:rPr>
              <a:t>tasks to workstations</a:t>
            </a:r>
          </a:p>
        </p:txBody>
      </p:sp>
      <p:pic>
        <p:nvPicPr>
          <p:cNvPr id="148484" name="Picture 4" descr="737 assembly 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447" y="2996952"/>
            <a:ext cx="4252691" cy="3226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554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sz="4000" dirty="0" smtClean="0"/>
              <a:t>Produktivitas </a:t>
            </a:r>
            <a:br>
              <a:rPr lang="id-ID" sz="4000" dirty="0" smtClean="0"/>
            </a:br>
            <a:r>
              <a:rPr lang="id-ID" sz="4000" dirty="0" smtClean="0"/>
              <a:t>Tenaga Kerja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700808"/>
            <a:ext cx="8229600" cy="4709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dirty="0" smtClean="0"/>
              <a:t>Disaat memutuskan sebuah lokasi, manajemen mungkin tergiur dengan tingkat upah yang rendah pada suatu daerah. Namun, tingkat upah bukan merupakan satu-satunya pertimbangan yang dapat dilakukan.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d-ID" dirty="0" smtClean="0"/>
              <a:t>Karyawan yang tidak terlatih, memiliki tingkat pendidikan yang rendah, atau kebiasaan kerja yang buruk bukan hal baik untuk perusahaan walaupun upahnya rendah.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6911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07" y="871539"/>
            <a:ext cx="8440614" cy="491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709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09824"/>
            <a:ext cx="8229600" cy="990600"/>
          </a:xfrm>
        </p:spPr>
        <p:txBody>
          <a:bodyPr>
            <a:noAutofit/>
          </a:bodyPr>
          <a:lstStyle/>
          <a:p>
            <a:r>
              <a:rPr lang="id-ID" sz="3600" dirty="0" smtClean="0"/>
              <a:t>Resiko Nilai Tukar dan</a:t>
            </a:r>
            <a:br>
              <a:rPr lang="id-ID" sz="3600" dirty="0" smtClean="0"/>
            </a:br>
            <a:r>
              <a:rPr lang="id-ID" sz="3600" dirty="0" smtClean="0"/>
              <a:t>Mata Uang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721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dirty="0" smtClean="0"/>
              <a:t>Walaupun tingkat upah buruh dan produktivitas dapat membuat sebuah negara terlihat ekonomis, tingkat nilai tukar yang tidak menguntungkan dapat menghilangkan penghematan yang telah dilakukan.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d-ID" dirty="0" smtClean="0"/>
              <a:t>Perbedaan nilai tukar dapat menjadikan lokasi yang bagus di suatu tahun tertentu berubah menjadi bencana di 5 tahun mendatang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30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800" dirty="0" smtClean="0"/>
              <a:t>Biaya-biaya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484784"/>
            <a:ext cx="8229600" cy="5069160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id-ID" dirty="0" smtClean="0"/>
              <a:t>Biaya Nyata (Tangible costs), yaitu biaya-biaya yang langsung dapat dikenali dan dapat dihitung secara tepat. </a:t>
            </a:r>
          </a:p>
          <a:p>
            <a:pPr marL="523875" lvl="1" indent="0" algn="just">
              <a:buNone/>
            </a:pPr>
            <a:r>
              <a:rPr lang="id-ID" dirty="0" smtClean="0">
                <a:solidFill>
                  <a:srgbClr val="C00000"/>
                </a:solidFill>
              </a:rPr>
              <a:t>Meliputi: layanan umum (listrik dan air), tenaga kerja, bahan mentah, pajak, dll.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 smtClean="0"/>
              <a:t>Biaya Tidak Nyata (Intangible Costs), yaitu suatu kategori biaya lokasi yang tidak dapat dengan mudah dihitung.</a:t>
            </a:r>
          </a:p>
          <a:p>
            <a:pPr marL="519113" lvl="1" indent="0" algn="just">
              <a:buNone/>
            </a:pPr>
            <a:r>
              <a:rPr lang="id-ID" dirty="0" smtClean="0">
                <a:solidFill>
                  <a:srgbClr val="C00000"/>
                </a:solidFill>
              </a:rPr>
              <a:t>Meliputi: kualitas dan sikap calon karyawan, kualitas pendidikan, sikap masyarakat terhadap industri, standar hidup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id-ID" dirty="0" smtClean="0">
                <a:solidFill>
                  <a:srgbClr val="C00000"/>
                </a:solidFill>
              </a:rPr>
              <a:t>iklim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err="1" smtClean="0">
                <a:solidFill>
                  <a:srgbClr val="C00000"/>
                </a:solidFill>
              </a:rPr>
              <a:t>dll</a:t>
            </a:r>
            <a:r>
              <a:rPr lang="en-US" dirty="0" smtClean="0">
                <a:solidFill>
                  <a:srgbClr val="C00000"/>
                </a:solidFill>
              </a:rPr>
              <a:t>.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76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800" dirty="0" smtClean="0"/>
              <a:t>Sikap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628800"/>
            <a:ext cx="8229600" cy="492514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id-ID" dirty="0" smtClean="0"/>
              <a:t>Sikap karyawan mungkin berbeda dari suatu negara, daerah, kota besar dengan negara lain, daerah lain, dan kota kecil.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d-ID" dirty="0" smtClean="0"/>
              <a:t>Sikap pemerintah pusat, pemerintah daerah terhadap kepemilikan swasta.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d-ID" dirty="0" smtClean="0"/>
              <a:t>Berkaitan dengan budaya lain, yaitu variasi budaya tepat waktu oleh karyawan dan pemasokberkaitan dengan produksi dan penerimaan, penyuapan dan sejenisnya dapat menciptakan inefisisensi ekonomi.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1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400" dirty="0" smtClean="0"/>
              <a:t>Kedekatan Kepada Pasar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74418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id-ID" dirty="0" smtClean="0"/>
              <a:t>Bagi sejumlah perusahaan, berada di lokasi yang dekat dengan pelanggan adalah sangat penting. Kedekatan dengan pasar merupakan faktor lokasi utama.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9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314</TotalTime>
  <Words>2134</Words>
  <Application>Microsoft Office PowerPoint</Application>
  <PresentationFormat>On-screen Show (4:3)</PresentationFormat>
  <Paragraphs>403</Paragraphs>
  <Slides>50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Origin</vt:lpstr>
      <vt:lpstr>STRATEGI LOKASI dan Layout</vt:lpstr>
      <vt:lpstr>Pentingnya Lokasi yang Strategis</vt:lpstr>
      <vt:lpstr>Strategi Lokasi</vt:lpstr>
      <vt:lpstr>Faktor yg Mempengaruhi  Keputusan Lokasi</vt:lpstr>
      <vt:lpstr>Produktivitas  Tenaga Kerja</vt:lpstr>
      <vt:lpstr>Resiko Nilai Tukar dan Mata Uang</vt:lpstr>
      <vt:lpstr>Biaya-biaya</vt:lpstr>
      <vt:lpstr>Sikap</vt:lpstr>
      <vt:lpstr>Kedekatan Kepada Pasar</vt:lpstr>
      <vt:lpstr>Kedekatan Kepada Pemasok</vt:lpstr>
      <vt:lpstr>Kedekatan kepada Pesaing</vt:lpstr>
      <vt:lpstr>Metode  Evaluasi Alternatif Lokasi</vt:lpstr>
      <vt:lpstr>Metode Pemeringkatan Faktor</vt:lpstr>
      <vt:lpstr>Langkah dalam Metode Pemeringkatan Faktor</vt:lpstr>
      <vt:lpstr>Example</vt:lpstr>
      <vt:lpstr>Penggunaan Bobot untuk Mengevaluasi Alternatif Lokasi</vt:lpstr>
      <vt:lpstr>Penggunaan Bobot untuk Mengevaluasi Alternatif Lokasi</vt:lpstr>
      <vt:lpstr>Analisis Titik Impas Lokasi</vt:lpstr>
      <vt:lpstr>Example</vt:lpstr>
      <vt:lpstr>Jawaban</vt:lpstr>
      <vt:lpstr>Lanjutan</vt:lpstr>
      <vt:lpstr>Locational Cost-Volume  Analysis Example</vt:lpstr>
      <vt:lpstr>Metode Pusat Gravitasi</vt:lpstr>
      <vt:lpstr>Metode Pusat Gravitasi</vt:lpstr>
      <vt:lpstr>Example</vt:lpstr>
      <vt:lpstr>Metode Pusat Gravitasi</vt:lpstr>
      <vt:lpstr>Metode Pusat Gravitasi</vt:lpstr>
      <vt:lpstr>PowerPoint Presentation</vt:lpstr>
      <vt:lpstr>Model Transportasi</vt:lpstr>
      <vt:lpstr>Strategi Lokasi pada Perusahaan Jasa</vt:lpstr>
      <vt:lpstr>Komponen Utama Volume dan Pendapatan Perusahaan Jasa</vt:lpstr>
      <vt:lpstr>Sistem Informasi Geografis (GIS)</vt:lpstr>
      <vt:lpstr> </vt:lpstr>
      <vt:lpstr>Innovations at McDonald’s</vt:lpstr>
      <vt:lpstr>McDonald’s New Layout</vt:lpstr>
      <vt:lpstr>Strategic Importance of Layout Decisions</vt:lpstr>
      <vt:lpstr>Layout Design Considerations</vt:lpstr>
      <vt:lpstr>Types of Layout</vt:lpstr>
      <vt:lpstr>Good Layouts Consider</vt:lpstr>
      <vt:lpstr>Office Layout</vt:lpstr>
      <vt:lpstr>Relationship Chart</vt:lpstr>
      <vt:lpstr>Five Helpful Ideas for Supermarket Layout</vt:lpstr>
      <vt:lpstr>Store Layout</vt:lpstr>
      <vt:lpstr>Requirements of Work Cells</vt:lpstr>
      <vt:lpstr>Improving Layouts Using Work Cells</vt:lpstr>
      <vt:lpstr>Improving Layouts Using Work Cells</vt:lpstr>
      <vt:lpstr>Work Balance Charts</vt:lpstr>
      <vt:lpstr>McDonald’s Assembly Line</vt:lpstr>
      <vt:lpstr>Assembly-Line Balancing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 LOKASI</dc:title>
  <dc:creator>Wikan Isthika</dc:creator>
  <cp:lastModifiedBy>Rz Aziz</cp:lastModifiedBy>
  <cp:revision>31</cp:revision>
  <dcterms:created xsi:type="dcterms:W3CDTF">2014-04-06T04:08:07Z</dcterms:created>
  <dcterms:modified xsi:type="dcterms:W3CDTF">2021-06-26T00:00:38Z</dcterms:modified>
</cp:coreProperties>
</file>