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34" r:id="rId3"/>
    <p:sldId id="335" r:id="rId4"/>
    <p:sldId id="336" r:id="rId5"/>
    <p:sldId id="337" r:id="rId6"/>
    <p:sldId id="338" r:id="rId7"/>
    <p:sldId id="339" r:id="rId8"/>
    <p:sldId id="340" r:id="rId9"/>
    <p:sldId id="341" r:id="rId10"/>
    <p:sldId id="342" r:id="rId11"/>
    <p:sldId id="343" r:id="rId12"/>
    <p:sldId id="345" r:id="rId13"/>
    <p:sldId id="346" r:id="rId14"/>
    <p:sldId id="347" r:id="rId15"/>
    <p:sldId id="348" r:id="rId16"/>
    <p:sldId id="349" r:id="rId17"/>
    <p:sldId id="275" r:id="rId18"/>
  </p:sldIdLst>
  <p:sldSz cx="9144000" cy="6858000" type="screen4x3"/>
  <p:notesSz cx="6858000" cy="9144000"/>
  <p:custDataLst>
    <p:tags r:id="rId2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modifyVerifier cryptProviderType="rsaAES" cryptAlgorithmClass="hash" cryptAlgorithmType="typeAny" cryptAlgorithmSid="14" spinCount="100000" saltData="Ek8gTd7u6c0vQrrKUJQAlg==" hashData="XZ8J40GoKR8nfVcUziCjZmPNwTkiCxKCAxwgw2Ucf00jkuqLotq8trFoJPpYJLPZHofBEqOb0/T2zTw2NdAmXQ=="/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9" autoAdjust="0"/>
    <p:restoredTop sz="94681" autoAdjust="0"/>
  </p:normalViewPr>
  <p:slideViewPr>
    <p:cSldViewPr>
      <p:cViewPr varScale="1">
        <p:scale>
          <a:sx n="63" d="100"/>
          <a:sy n="63" d="100"/>
        </p:scale>
        <p:origin x="1380" y="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EA804D0-517F-4C58-9728-8DF664DC98D4}" type="datetimeFigureOut">
              <a:rPr lang="en-US"/>
              <a:pPr>
                <a:defRPr/>
              </a:pPr>
              <a:t>7/13/2021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FB4A05B-9265-45A7-8972-C7E75FC80F0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5B3F1D3-1C83-4AEC-ABAD-A1CE1E8B5381}" type="datetimeFigureOut">
              <a:rPr lang="en-US"/>
              <a:pPr>
                <a:defRPr/>
              </a:pPr>
              <a:t>7/13/2021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24829ABF-1CD0-449E-AD20-753C7D04FD5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945634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648046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74580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2807158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148899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26524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65388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217399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64575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4867189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828527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537281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46558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462657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96287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E3FBB0-2466-4CB8-863D-E91DC62B5E8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710794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DE45D8-94A8-4D3B-9BD8-AB4B0028781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1488260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1C29FE-38FB-4806-BAF6-A394C45B381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1504019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5261-0ABB-442E-A86E-4EAF4C55FD6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2300074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105BA2-446F-4BDF-BEBD-CD5DB3FCAE7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85436500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682C7-2B97-4458-BAF5-50B5580E86D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707531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EE20F-FA2C-4807-86A4-CB8A2FC6FCB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47803323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83315-334D-462B-A29F-99E405841B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5728175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A9CB9-02F3-4915-8070-77BA825DA2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2377276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4CE9D5-55FB-4489-BBB3-902ACBC9E6E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6442171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AC5F8-A845-4FAE-B180-0E278BE1643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7033630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5/4/2010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en-US"/>
              <a:t>Revisi 01 Bahasa Indonesia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B0289702-82E1-4328-A556-CBA7D9D6B47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 thruBlk="1"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l="4215" t="6701" r="4583" b="19219"/>
          <a:stretch/>
        </p:blipFill>
        <p:spPr>
          <a:xfrm>
            <a:off x="0" y="1340768"/>
            <a:ext cx="9144000" cy="4177933"/>
          </a:xfrm>
          <a:prstGeom prst="rect">
            <a:avLst/>
          </a:prstGeom>
        </p:spPr>
      </p:pic>
      <p:sp>
        <p:nvSpPr>
          <p:cNvPr id="4099" name="Slide Number Placeholder 1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7EDF9DF-4B57-47A8-9935-1AD0EF7BC5D4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362981" y="1357853"/>
            <a:ext cx="64087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Metodologi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Penelitian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&amp;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Penulisan</a:t>
            </a:r>
            <a:r>
              <a:rPr lang="en-US" sz="36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en-US" sz="3600" b="1" dirty="0" err="1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Ilmiah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711973" y="2172488"/>
            <a:ext cx="17107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Pertemuan-14</a:t>
            </a:r>
            <a:endParaRPr lang="en-US" sz="36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407530" y="4899982"/>
            <a:ext cx="63196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>
                <a:ln w="0">
                  <a:solidFill>
                    <a:schemeClr val="accent4">
                      <a:lumMod val="50000"/>
                    </a:schemeClr>
                  </a:solidFill>
                </a:ln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Dr. Sutedi, S.Kom., M.T.I., MTA, MCP</a:t>
            </a:r>
            <a:endParaRPr lang="en-US" sz="4000" b="1" dirty="0">
              <a:ln w="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menurut Gay dan Diehl 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041551-60B1-487E-A482-D4163B293B80}"/>
              </a:ext>
            </a:extLst>
          </p:cNvPr>
          <p:cNvSpPr/>
          <p:nvPr/>
        </p:nvSpPr>
        <p:spPr>
          <a:xfrm>
            <a:off x="883075" y="2708920"/>
            <a:ext cx="780372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perbandingan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direkomendasikan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30 </a:t>
            </a:r>
            <a:r>
              <a:rPr lang="en-US" dirty="0" err="1"/>
              <a:t>subjek</a:t>
            </a:r>
            <a:r>
              <a:rPr lang="en-US" dirty="0"/>
              <a:t>.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66E103E-D4A7-48DE-BF5D-9B0AD10FD1E3}"/>
              </a:ext>
            </a:extLst>
          </p:cNvPr>
          <p:cNvSpPr/>
          <p:nvPr/>
        </p:nvSpPr>
        <p:spPr>
          <a:xfrm>
            <a:off x="883076" y="3819880"/>
            <a:ext cx="77625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eksperimental</a:t>
            </a:r>
            <a:r>
              <a:rPr lang="en-US" dirty="0"/>
              <a:t> </a:t>
            </a:r>
            <a:r>
              <a:rPr lang="en-US" dirty="0" err="1"/>
              <a:t>berkelompok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direkomendasikan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15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perkelompok</a:t>
            </a:r>
            <a:r>
              <a:rPr lang="en-US" dirty="0"/>
              <a:t>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610A7D1-650A-454A-9D14-58B73EDAAC76}"/>
              </a:ext>
            </a:extLst>
          </p:cNvPr>
          <p:cNvSpPr/>
          <p:nvPr/>
        </p:nvSpPr>
        <p:spPr>
          <a:xfrm>
            <a:off x="883075" y="5043431"/>
            <a:ext cx="776254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,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formula </a:t>
            </a:r>
            <a:r>
              <a:rPr lang="en-US" dirty="0" err="1"/>
              <a:t>sampel</a:t>
            </a:r>
            <a:r>
              <a:rPr lang="en-US" dirty="0"/>
              <a:t> Jacob Cohen,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Proporsi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 Isaac dan Michael, formula Cochran, </a:t>
            </a:r>
            <a:r>
              <a:rPr lang="en-US" dirty="0" err="1"/>
              <a:t>atau</a:t>
            </a:r>
            <a:r>
              <a:rPr lang="en-US" dirty="0"/>
              <a:t> formula </a:t>
            </a:r>
            <a:r>
              <a:rPr lang="en-US" dirty="0" err="1"/>
              <a:t>Lemeshow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4622359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Teknik pengambilan sampel “</a:t>
            </a:r>
            <a:r>
              <a:rPr lang="fi-FI" i="1" dirty="0"/>
              <a:t>Simple Random Sampling</a:t>
            </a:r>
            <a:r>
              <a:rPr lang="fi-FI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567EBE3-A502-4853-BAF7-6999A4F82B89}"/>
              </a:ext>
            </a:extLst>
          </p:cNvPr>
          <p:cNvSpPr/>
          <p:nvPr/>
        </p:nvSpPr>
        <p:spPr>
          <a:xfrm>
            <a:off x="899592" y="2631086"/>
            <a:ext cx="77872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Merupakan teknik pengambilan sampel yang memberikan kesempatan yang sama kepada populasi untuk dijadikan sampel.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37B62E-C2A7-41C0-A6CC-06F01447C52B}"/>
              </a:ext>
            </a:extLst>
          </p:cNvPr>
          <p:cNvSpPr/>
          <p:nvPr/>
        </p:nvSpPr>
        <p:spPr>
          <a:xfrm>
            <a:off x="899591" y="3429000"/>
            <a:ext cx="7787207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Syarat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i="1" dirty="0"/>
              <a:t>simple random sampling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berikut.</a:t>
            </a:r>
          </a:p>
          <a:p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strata (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homogen</a:t>
            </a:r>
            <a:r>
              <a:rPr lang="en-US" dirty="0"/>
              <a:t>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merupakan</a:t>
            </a:r>
            <a:r>
              <a:rPr lang="en-US" dirty="0"/>
              <a:t> daftar </a:t>
            </a:r>
            <a:r>
              <a:rPr lang="en-US" dirty="0" err="1"/>
              <a:t>elemen-elemen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3086182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Teknik pengambilan sampel “Sistematis </a:t>
            </a:r>
            <a:r>
              <a:rPr lang="fi-FI" i="1" dirty="0"/>
              <a:t>Random Sampling</a:t>
            </a:r>
            <a:r>
              <a:rPr lang="fi-FI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E072BB5-D30E-4B2D-AC1D-AE3613D5E150}"/>
              </a:ext>
            </a:extLst>
          </p:cNvPr>
          <p:cNvSpPr/>
          <p:nvPr/>
        </p:nvSpPr>
        <p:spPr>
          <a:xfrm>
            <a:off x="892777" y="2967335"/>
            <a:ext cx="756765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acak</a:t>
            </a:r>
            <a:r>
              <a:rPr lang="en-US" dirty="0"/>
              <a:t>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berikutnya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interval </a:t>
            </a:r>
            <a:r>
              <a:rPr lang="en-US" dirty="0" err="1"/>
              <a:t>tertentu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90370881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sv-SE" dirty="0"/>
              <a:t>Teknik pengambilan sampel “</a:t>
            </a:r>
            <a:r>
              <a:rPr lang="sv-SE" i="1" dirty="0"/>
              <a:t>Stratified Random Sampling</a:t>
            </a:r>
            <a:r>
              <a:rPr lang="sv-SE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2B7A245-AB61-4CA2-A5C4-707FF1B3A42C}"/>
              </a:ext>
            </a:extLst>
          </p:cNvPr>
          <p:cNvSpPr/>
          <p:nvPr/>
        </p:nvSpPr>
        <p:spPr>
          <a:xfrm>
            <a:off x="534094" y="2677253"/>
            <a:ext cx="814724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 err="1"/>
              <a:t>Adakalanya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strata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, dan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masing-masing</a:t>
            </a:r>
            <a:r>
              <a:rPr lang="en-US" dirty="0"/>
              <a:t>.  Teknik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sesuai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tingkatannya</a:t>
            </a:r>
            <a:r>
              <a:rPr lang="en-US" dirty="0"/>
              <a:t>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/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b="1" u="sng" dirty="0" err="1"/>
              <a:t>Contoh</a:t>
            </a:r>
            <a:r>
              <a:rPr lang="en-US" b="1" u="sng" dirty="0"/>
              <a:t>:</a:t>
            </a:r>
            <a:r>
              <a:rPr lang="en-US" b="1" dirty="0"/>
              <a:t>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969409-CD8A-44E8-B45D-3B417F3A4D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68075" y="4160822"/>
            <a:ext cx="4433663" cy="2076489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A246317-0D5B-486A-B680-1FCBA79FBF0C}"/>
              </a:ext>
            </a:extLst>
          </p:cNvPr>
          <p:cNvSpPr/>
          <p:nvPr/>
        </p:nvSpPr>
        <p:spPr>
          <a:xfrm>
            <a:off x="304800" y="4154581"/>
            <a:ext cx="37631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dirty="0"/>
              <a:t>Dari 400 </a:t>
            </a:r>
            <a:r>
              <a:rPr lang="en-US" dirty="0" err="1"/>
              <a:t>populasi</a:t>
            </a:r>
            <a:r>
              <a:rPr lang="en-US" dirty="0"/>
              <a:t> berikut </a:t>
            </a:r>
            <a:r>
              <a:rPr lang="en-US" dirty="0" err="1"/>
              <a:t>ini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50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komposisinya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yang </a:t>
            </a:r>
            <a:r>
              <a:rPr lang="en-US" dirty="0" err="1"/>
              <a:t>disajikan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tabel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031031825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sv-SE" dirty="0"/>
              <a:t>Teknik pengambilan sampel “</a:t>
            </a:r>
            <a:r>
              <a:rPr lang="sv-SE" i="1" dirty="0"/>
              <a:t>Disproposional Random Sampling</a:t>
            </a:r>
            <a:r>
              <a:rPr lang="sv-SE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D3834E8-D752-4AB4-873A-F879BEEC88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1600" y="3054279"/>
            <a:ext cx="7358311" cy="244827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82AE37BA-F807-44DA-A828-6339E742A8EE}"/>
              </a:ext>
            </a:extLst>
          </p:cNvPr>
          <p:cNvSpPr/>
          <p:nvPr/>
        </p:nvSpPr>
        <p:spPr>
          <a:xfrm>
            <a:off x="885523" y="5606285"/>
            <a:ext cx="774037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/>
              <a:t>Pengambilan sampel diatas dilakukan karena ada salah satu tingkatan populasi akan bernilai nol jika dilakukan secara proporsional.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4993065-7AFE-438A-9442-EE8EBCF122B2}"/>
              </a:ext>
            </a:extLst>
          </p:cNvPr>
          <p:cNvSpPr/>
          <p:nvPr/>
        </p:nvSpPr>
        <p:spPr>
          <a:xfrm>
            <a:off x="885524" y="2601695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Contoh: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718778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Teknik pengambilan sampel “</a:t>
            </a:r>
            <a:r>
              <a:rPr lang="fi-FI" i="1" dirty="0"/>
              <a:t>Convenience Sampling</a:t>
            </a:r>
            <a:r>
              <a:rPr lang="fi-FI" dirty="0"/>
              <a:t>”:</a:t>
            </a:r>
            <a:r>
              <a:rPr lang="en-US" dirty="0"/>
              <a:t>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5977E0-4E91-4EB1-81FD-357C674A51D4}"/>
              </a:ext>
            </a:extLst>
          </p:cNvPr>
          <p:cNvSpPr/>
          <p:nvPr/>
        </p:nvSpPr>
        <p:spPr>
          <a:xfrm>
            <a:off x="899592" y="2708920"/>
            <a:ext cx="67687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i="1" dirty="0"/>
              <a:t>convenience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ketidaksengajaan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anggota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kebetulan</a:t>
            </a:r>
            <a:r>
              <a:rPr lang="en-US" dirty="0"/>
              <a:t> </a:t>
            </a:r>
            <a:r>
              <a:rPr lang="en-US" dirty="0" err="1"/>
              <a:t>ditemui</a:t>
            </a:r>
            <a:r>
              <a:rPr lang="en-US" dirty="0"/>
              <a:t> </a:t>
            </a:r>
            <a:r>
              <a:rPr lang="en-US" dirty="0" err="1"/>
              <a:t>peneliti</a:t>
            </a:r>
            <a:r>
              <a:rPr lang="en-US" dirty="0"/>
              <a:t> </a:t>
            </a:r>
            <a:r>
              <a:rPr lang="en-US" dirty="0" err="1"/>
              <a:t>bersedia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kemudian</a:t>
            </a:r>
            <a:r>
              <a:rPr lang="en-US" dirty="0"/>
              <a:t> </a:t>
            </a:r>
            <a:r>
              <a:rPr lang="en-US" dirty="0" err="1"/>
              <a:t>dijadikan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A411A2-ABFB-4C19-9FB5-28776959B805}"/>
              </a:ext>
            </a:extLst>
          </p:cNvPr>
          <p:cNvSpPr/>
          <p:nvPr/>
        </p:nvSpPr>
        <p:spPr>
          <a:xfrm>
            <a:off x="498375" y="4192384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sv-SE" dirty="0"/>
              <a:t>Teknik pengambilan sampel “</a:t>
            </a:r>
            <a:r>
              <a:rPr lang="sv-SE" i="1" dirty="0"/>
              <a:t>Snow Ball Sampling</a:t>
            </a:r>
            <a:r>
              <a:rPr lang="sv-SE" dirty="0"/>
              <a:t>”</a:t>
            </a:r>
            <a:r>
              <a:rPr lang="fi-FI" dirty="0"/>
              <a:t>:</a:t>
            </a:r>
            <a:r>
              <a:rPr lang="en-US" dirty="0"/>
              <a:t>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833241C-C9C9-48EC-B68A-C15E0C642312}"/>
              </a:ext>
            </a:extLst>
          </p:cNvPr>
          <p:cNvSpPr/>
          <p:nvPr/>
        </p:nvSpPr>
        <p:spPr>
          <a:xfrm>
            <a:off x="898808" y="4526470"/>
            <a:ext cx="763363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teknik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pada </a:t>
            </a:r>
            <a:r>
              <a:rPr lang="en-US" dirty="0" err="1"/>
              <a:t>mulanya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makin</a:t>
            </a:r>
            <a:r>
              <a:rPr lang="en-US" dirty="0"/>
              <a:t> lama </a:t>
            </a:r>
            <a:r>
              <a:rPr lang="en-US" dirty="0" err="1"/>
              <a:t>makin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dan </a:t>
            </a:r>
            <a:r>
              <a:rPr lang="en-US" dirty="0" err="1"/>
              <a:t>dihentikan</a:t>
            </a:r>
            <a:r>
              <a:rPr lang="en-US" dirty="0"/>
              <a:t> </a:t>
            </a:r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didapatkan</a:t>
            </a:r>
            <a:r>
              <a:rPr lang="en-US" dirty="0"/>
              <a:t> </a:t>
            </a:r>
            <a:r>
              <a:rPr lang="en-US" dirty="0" err="1"/>
              <a:t>dinilai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mencukupi</a:t>
            </a:r>
            <a:r>
              <a:rPr lang="en-US" dirty="0"/>
              <a:t>.  Teknik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diterapkan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calon</a:t>
            </a:r>
            <a:r>
              <a:rPr lang="en-US" dirty="0"/>
              <a:t> </a:t>
            </a:r>
            <a:r>
              <a:rPr lang="en-US" dirty="0" err="1"/>
              <a:t>responden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identifikasi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8594966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Teknik pengambilan sampel “</a:t>
            </a:r>
            <a:r>
              <a:rPr lang="fi-FI" i="1" dirty="0"/>
              <a:t>Proporsive Sampling</a:t>
            </a:r>
            <a:r>
              <a:rPr lang="fi-FI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9D5977E0-4E91-4EB1-81FD-357C674A51D4}"/>
              </a:ext>
            </a:extLst>
          </p:cNvPr>
          <p:cNvSpPr/>
          <p:nvPr/>
        </p:nvSpPr>
        <p:spPr>
          <a:xfrm>
            <a:off x="899592" y="2636912"/>
            <a:ext cx="67687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kriteria-kriteria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65AA89-E2A1-4B11-A6AA-8279EB4B0D91}"/>
              </a:ext>
            </a:extLst>
          </p:cNvPr>
          <p:cNvSpPr/>
          <p:nvPr/>
        </p:nvSpPr>
        <p:spPr>
          <a:xfrm>
            <a:off x="498376" y="3941772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sv-SE" dirty="0"/>
              <a:t>Teknik pengambilan sampel “</a:t>
            </a:r>
            <a:r>
              <a:rPr lang="sv-SE" i="1" dirty="0"/>
              <a:t>Quota Sampling</a:t>
            </a:r>
            <a:r>
              <a:rPr lang="sv-SE" dirty="0"/>
              <a:t>”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45D6725-AE89-4D3E-87A4-F5412DB2116A}"/>
              </a:ext>
            </a:extLst>
          </p:cNvPr>
          <p:cNvSpPr/>
          <p:nvPr/>
        </p:nvSpPr>
        <p:spPr>
          <a:xfrm>
            <a:off x="899592" y="4365104"/>
            <a:ext cx="7272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penetapan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quota </a:t>
            </a:r>
            <a:r>
              <a:rPr lang="en-US" dirty="0" err="1"/>
              <a:t>terlebih</a:t>
            </a:r>
            <a:r>
              <a:rPr lang="en-US" dirty="0"/>
              <a:t> </a:t>
            </a:r>
            <a:r>
              <a:rPr lang="en-US" dirty="0" err="1"/>
              <a:t>dahulu</a:t>
            </a:r>
            <a:r>
              <a:rPr lang="en-US" dirty="0"/>
              <a:t> pada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, </a:t>
            </a:r>
            <a:r>
              <a:rPr lang="en-US" dirty="0" err="1"/>
              <a:t>sebelum</a:t>
            </a:r>
            <a:r>
              <a:rPr lang="en-US" dirty="0"/>
              <a:t> quota </a:t>
            </a:r>
            <a:r>
              <a:rPr lang="en-US" dirty="0" err="1"/>
              <a:t>masing-masing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terpenuhi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peneltian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selesai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89946881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2DF071F-0AB8-4799-BDB3-CBB2C1D40E6D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8317" y="3505577"/>
            <a:ext cx="4423006" cy="44627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Sampai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j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umpa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di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sesi</a:t>
            </a:r>
            <a:r>
              <a:rPr lang="en-US" sz="23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 </a:t>
            </a:r>
            <a:r>
              <a:rPr lang="en-US" sz="2300" b="0" cap="none" spc="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berikutnya</a:t>
            </a:r>
            <a:endParaRPr lang="en-US" sz="23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1043608" y="2510959"/>
            <a:ext cx="782810" cy="796657"/>
          </a:xfrm>
          <a:prstGeom prst="ellipse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T</a:t>
            </a:r>
            <a:endParaRPr lang="en-US" b="1" dirty="0"/>
          </a:p>
        </p:txBody>
      </p:sp>
      <p:sp>
        <p:nvSpPr>
          <p:cNvPr id="11" name="Oval 10"/>
          <p:cNvSpPr/>
          <p:nvPr/>
        </p:nvSpPr>
        <p:spPr>
          <a:xfrm>
            <a:off x="1851157" y="2348880"/>
            <a:ext cx="782810" cy="796657"/>
          </a:xfrm>
          <a:prstGeom prst="ellipse">
            <a:avLst/>
          </a:prstGeom>
          <a:solidFill>
            <a:srgbClr val="00B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H</a:t>
            </a:r>
            <a:endParaRPr lang="en-US" b="1" dirty="0"/>
          </a:p>
        </p:txBody>
      </p:sp>
      <p:sp>
        <p:nvSpPr>
          <p:cNvPr id="12" name="Oval 11"/>
          <p:cNvSpPr/>
          <p:nvPr/>
        </p:nvSpPr>
        <p:spPr>
          <a:xfrm>
            <a:off x="2663602" y="2636912"/>
            <a:ext cx="782810" cy="796657"/>
          </a:xfrm>
          <a:prstGeom prst="ellipse">
            <a:avLst/>
          </a:prstGeom>
          <a:solidFill>
            <a:srgbClr val="00B0F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A</a:t>
            </a:r>
            <a:endParaRPr lang="en-US" b="1" dirty="0"/>
          </a:p>
        </p:txBody>
      </p:sp>
      <p:sp>
        <p:nvSpPr>
          <p:cNvPr id="13" name="Oval 12"/>
          <p:cNvSpPr/>
          <p:nvPr/>
        </p:nvSpPr>
        <p:spPr>
          <a:xfrm>
            <a:off x="3471151" y="2353449"/>
            <a:ext cx="782810" cy="79665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N</a:t>
            </a:r>
            <a:endParaRPr lang="en-US" b="1" dirty="0"/>
          </a:p>
        </p:txBody>
      </p:sp>
      <p:sp>
        <p:nvSpPr>
          <p:cNvPr id="14" name="Oval 13"/>
          <p:cNvSpPr/>
          <p:nvPr/>
        </p:nvSpPr>
        <p:spPr>
          <a:xfrm>
            <a:off x="4285549" y="2544088"/>
            <a:ext cx="782810" cy="796657"/>
          </a:xfrm>
          <a:prstGeom prst="ellipse">
            <a:avLst/>
          </a:prstGeo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K</a:t>
            </a:r>
            <a:endParaRPr lang="en-US" b="1" dirty="0"/>
          </a:p>
        </p:txBody>
      </p:sp>
      <p:sp>
        <p:nvSpPr>
          <p:cNvPr id="15" name="Oval 14"/>
          <p:cNvSpPr/>
          <p:nvPr/>
        </p:nvSpPr>
        <p:spPr>
          <a:xfrm>
            <a:off x="7056090" y="2708920"/>
            <a:ext cx="782810" cy="796657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U</a:t>
            </a:r>
            <a:endParaRPr lang="en-US" b="1" dirty="0"/>
          </a:p>
        </p:txBody>
      </p:sp>
      <p:sp>
        <p:nvSpPr>
          <p:cNvPr id="16" name="Oval 15"/>
          <p:cNvSpPr/>
          <p:nvPr/>
        </p:nvSpPr>
        <p:spPr>
          <a:xfrm>
            <a:off x="6309470" y="2353449"/>
            <a:ext cx="782810" cy="796657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O</a:t>
            </a:r>
            <a:endParaRPr lang="en-US" b="1" dirty="0"/>
          </a:p>
        </p:txBody>
      </p:sp>
      <p:sp>
        <p:nvSpPr>
          <p:cNvPr id="17" name="Oval 16"/>
          <p:cNvSpPr/>
          <p:nvPr/>
        </p:nvSpPr>
        <p:spPr>
          <a:xfrm>
            <a:off x="5436096" y="2420888"/>
            <a:ext cx="782810" cy="796657"/>
          </a:xfrm>
          <a:prstGeom prst="ellipse">
            <a:avLst/>
          </a:prstGeom>
          <a:solidFill>
            <a:schemeClr val="accent3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Y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8" y="3951853"/>
            <a:ext cx="2095500" cy="20955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26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69" presetID="26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5" presetID="26" presetClass="entr" presetSubtype="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01" presetID="26" presetClass="entr" presetSubtype="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17" presetID="26" presetClass="entr" presetSubtype="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42" presetClass="entr" presetSubtype="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609773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Alasan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5" y="2196251"/>
            <a:ext cx="77213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kerepotan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terlalu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data yang </a:t>
            </a:r>
            <a:r>
              <a:rPr lang="en-US" dirty="0" err="1"/>
              <a:t>terlewat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efesien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.</a:t>
            </a:r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Seringkali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mungkin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32990117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609773"/>
            <a:ext cx="8147247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syarat</a:t>
            </a:r>
            <a:r>
              <a:rPr lang="en-US" dirty="0"/>
              <a:t>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dipenuhi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5" y="2196251"/>
            <a:ext cx="77213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Representatif</a:t>
            </a:r>
            <a:r>
              <a:rPr lang="en-US" dirty="0"/>
              <a:t> (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mewakili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)</a:t>
            </a:r>
          </a:p>
          <a:p>
            <a:pPr algn="just"/>
            <a:r>
              <a:rPr lang="en-US" dirty="0" err="1"/>
              <a:t>Dikatakan</a:t>
            </a:r>
            <a:r>
              <a:rPr lang="en-US" dirty="0"/>
              <a:t> </a:t>
            </a:r>
            <a:r>
              <a:rPr lang="en-US" dirty="0" err="1"/>
              <a:t>representatif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hampir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 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representatif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sama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informasi</a:t>
            </a:r>
            <a:r>
              <a:rPr lang="en-US" dirty="0"/>
              <a:t> yang </a:t>
            </a:r>
            <a:r>
              <a:rPr lang="en-US" dirty="0" err="1"/>
              <a:t>dikandung</a:t>
            </a:r>
            <a:r>
              <a:rPr lang="en-US" dirty="0"/>
              <a:t> </a:t>
            </a:r>
            <a:r>
              <a:rPr lang="en-US" dirty="0" err="1"/>
              <a:t>populasinya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</a:t>
            </a:r>
          </a:p>
          <a:p>
            <a:pPr lvl="0" algn="just"/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 err="1"/>
              <a:t>Jumlahnya</a:t>
            </a:r>
            <a:r>
              <a:rPr lang="en-US" dirty="0"/>
              <a:t> </a:t>
            </a:r>
            <a:r>
              <a:rPr lang="en-US" dirty="0" err="1"/>
              <a:t>memadai</a:t>
            </a:r>
            <a:endParaRPr lang="en-US" dirty="0"/>
          </a:p>
          <a:p>
            <a:pPr lvl="0" algn="just"/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agar </a:t>
            </a:r>
            <a:r>
              <a:rPr lang="en-US" dirty="0" err="1"/>
              <a:t>diperoleh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representatif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, </a:t>
            </a:r>
            <a:r>
              <a:rPr lang="en-US" dirty="0" err="1"/>
              <a:t>antara</a:t>
            </a:r>
            <a:r>
              <a:rPr lang="en-US" dirty="0"/>
              <a:t> lain: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hipotesis</a:t>
            </a:r>
            <a:r>
              <a:rPr lang="en-US" dirty="0"/>
              <a:t>,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variabel</a:t>
            </a:r>
            <a:r>
              <a:rPr lang="en-US" dirty="0"/>
              <a:t> yang </a:t>
            </a:r>
            <a:r>
              <a:rPr lang="en-US" dirty="0" err="1"/>
              <a:t>dipelajari</a:t>
            </a:r>
            <a:r>
              <a:rPr lang="en-US" dirty="0"/>
              <a:t>, </a:t>
            </a:r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, </a:t>
            </a:r>
            <a:r>
              <a:rPr lang="en-US" dirty="0" err="1"/>
              <a:t>cara</a:t>
            </a:r>
            <a:r>
              <a:rPr lang="en-US" dirty="0"/>
              <a:t> </a:t>
            </a:r>
            <a:r>
              <a:rPr lang="en-US" dirty="0" err="1"/>
              <a:t>pengumpulan</a:t>
            </a:r>
            <a:r>
              <a:rPr lang="en-US" dirty="0"/>
              <a:t> data,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hasilnya</a:t>
            </a:r>
            <a:r>
              <a:rPr lang="en-US" dirty="0"/>
              <a:t>, dan </a:t>
            </a:r>
            <a:r>
              <a:rPr lang="en-US" dirty="0" err="1"/>
              <a:t>faktor-faktor</a:t>
            </a:r>
            <a:r>
              <a:rPr lang="en-US" dirty="0"/>
              <a:t> yang lain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biaya</a:t>
            </a:r>
            <a:r>
              <a:rPr lang="en-US" dirty="0"/>
              <a:t>, dan </a:t>
            </a:r>
            <a:r>
              <a:rPr lang="en-US" dirty="0" err="1"/>
              <a:t>tenaga</a:t>
            </a:r>
            <a:r>
              <a:rPr lang="en-US" dirty="0"/>
              <a:t> yang </a:t>
            </a:r>
            <a:r>
              <a:rPr lang="en-US" dirty="0" err="1"/>
              <a:t>tersedia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872535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268760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en-US" dirty="0" err="1"/>
              <a:t>Masalah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Teknik Sampling: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4" y="1508006"/>
            <a:ext cx="7721373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/>
              <a:t>Bagaimana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?</a:t>
            </a:r>
          </a:p>
          <a:p>
            <a:pPr lvl="0" algn="just"/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kestabilan</a:t>
            </a:r>
            <a:r>
              <a:rPr lang="en-US" dirty="0"/>
              <a:t> </a:t>
            </a:r>
            <a:r>
              <a:rPr lang="en-US" dirty="0" err="1"/>
              <a:t>ciri-ciri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  </a:t>
            </a:r>
            <a:r>
              <a:rPr lang="en-US" dirty="0" err="1"/>
              <a:t>Berapa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memadai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sifat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dan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. 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pada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variabilitas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 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homogen</a:t>
            </a:r>
            <a:r>
              <a:rPr lang="en-US" dirty="0"/>
              <a:t> </a:t>
            </a:r>
            <a:r>
              <a:rPr lang="en-US" dirty="0" err="1"/>
              <a:t>karakteristik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,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, dan </a:t>
            </a:r>
            <a:r>
              <a:rPr lang="en-US" dirty="0" err="1"/>
              <a:t>sebaliknya</a:t>
            </a:r>
            <a:r>
              <a:rPr lang="en-US" dirty="0"/>
              <a:t>. 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kekeliruan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penarikan</a:t>
            </a:r>
            <a:r>
              <a:rPr lang="en-US" dirty="0"/>
              <a:t> </a:t>
            </a:r>
            <a:r>
              <a:rPr lang="en-US" dirty="0" err="1"/>
              <a:t>kesimpulan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 </a:t>
            </a:r>
            <a:r>
              <a:rPr lang="en-US" dirty="0" err="1"/>
              <a:t>Kepadanan</a:t>
            </a:r>
            <a:r>
              <a:rPr lang="en-US" dirty="0"/>
              <a:t> </a:t>
            </a:r>
            <a:r>
              <a:rPr lang="en-US" dirty="0" err="1"/>
              <a:t>tenaga</a:t>
            </a:r>
            <a:r>
              <a:rPr lang="en-US" dirty="0"/>
              <a:t>, </a:t>
            </a:r>
            <a:r>
              <a:rPr lang="en-US" dirty="0" err="1"/>
              <a:t>kecukupan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, </a:t>
            </a:r>
            <a:r>
              <a:rPr lang="en-US" dirty="0" err="1"/>
              <a:t>sarana</a:t>
            </a:r>
            <a:r>
              <a:rPr lang="en-US" dirty="0"/>
              <a:t> </a:t>
            </a:r>
            <a:r>
              <a:rPr lang="en-US" dirty="0" err="1"/>
              <a:t>teknis</a:t>
            </a:r>
            <a:r>
              <a:rPr lang="en-US" dirty="0"/>
              <a:t> </a:t>
            </a:r>
            <a:r>
              <a:rPr lang="en-US" dirty="0" err="1"/>
              <a:t>penunjang</a:t>
            </a:r>
            <a:r>
              <a:rPr lang="en-US" dirty="0"/>
              <a:t>,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kecukupan</a:t>
            </a:r>
            <a:r>
              <a:rPr lang="en-US" dirty="0"/>
              <a:t> </a:t>
            </a:r>
            <a:r>
              <a:rPr lang="en-US" dirty="0" err="1"/>
              <a:t>logistik</a:t>
            </a:r>
            <a:r>
              <a:rPr lang="en-US" dirty="0"/>
              <a:t> </a:t>
            </a:r>
            <a:r>
              <a:rPr lang="en-US" dirty="0" err="1"/>
              <a:t>penunjang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penentuan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digunakan</a:t>
            </a:r>
            <a:r>
              <a:rPr lang="en-US" dirty="0"/>
              <a:t>.</a:t>
            </a:r>
          </a:p>
          <a:p>
            <a:pPr lvl="0" algn="just"/>
            <a:endParaRPr lang="en-US" dirty="0"/>
          </a:p>
          <a:p>
            <a:pPr marL="342900" lvl="0" indent="-342900" algn="just">
              <a:buFont typeface="Wingdings" panose="05000000000000000000" pitchFamily="2" charset="2"/>
              <a:buChar char="ü"/>
            </a:pPr>
            <a:r>
              <a:rPr lang="en-US" dirty="0"/>
              <a:t>Bagaimana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?</a:t>
            </a:r>
          </a:p>
          <a:p>
            <a:pPr lvl="0" algn="just"/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bias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obyektivitas</a:t>
            </a:r>
            <a:r>
              <a:rPr lang="en-US" dirty="0"/>
              <a:t>.  </a:t>
            </a:r>
            <a:r>
              <a:rPr lang="en-US" dirty="0" err="1"/>
              <a:t>Pemilihan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unsur</a:t>
            </a:r>
            <a:r>
              <a:rPr lang="en-US" dirty="0"/>
              <a:t> </a:t>
            </a:r>
            <a:r>
              <a:rPr lang="en-US" dirty="0" err="1"/>
              <a:t>subyektivitas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bias. 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juga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kriteria</a:t>
            </a:r>
            <a:r>
              <a:rPr lang="en-US" dirty="0"/>
              <a:t> </a:t>
            </a:r>
            <a:r>
              <a:rPr lang="en-US" dirty="0" err="1"/>
              <a:t>seleksi</a:t>
            </a:r>
            <a:r>
              <a:rPr lang="en-US" dirty="0"/>
              <a:t> yang </a:t>
            </a:r>
            <a:r>
              <a:rPr lang="en-US" dirty="0" err="1"/>
              <a:t>keliru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95699526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609773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menggunakan rumus Slovin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5" y="2196251"/>
            <a:ext cx="77213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diperkenalkan</a:t>
            </a:r>
            <a:r>
              <a:rPr lang="en-US" dirty="0"/>
              <a:t> </a:t>
            </a:r>
            <a:r>
              <a:rPr lang="en-US" dirty="0" err="1"/>
              <a:t>pertama</a:t>
            </a:r>
            <a:r>
              <a:rPr lang="en-US" dirty="0"/>
              <a:t> kali oleh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Ilmuwan</a:t>
            </a:r>
            <a:r>
              <a:rPr lang="en-US" dirty="0"/>
              <a:t> </a:t>
            </a:r>
            <a:r>
              <a:rPr lang="en-US" dirty="0" err="1"/>
              <a:t>Matematis</a:t>
            </a:r>
            <a:r>
              <a:rPr lang="en-US" dirty="0"/>
              <a:t> yang </a:t>
            </a:r>
            <a:r>
              <a:rPr lang="en-US" dirty="0" err="1"/>
              <a:t>bernama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. 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yang </a:t>
            </a:r>
            <a:r>
              <a:rPr lang="en-US" dirty="0" err="1"/>
              <a:t>besar</a:t>
            </a:r>
            <a:r>
              <a:rPr lang="en-US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3961EF2-86BD-4DF6-8E58-54D96A5058FE}"/>
              </a:ext>
            </a:extLst>
          </p:cNvPr>
          <p:cNvSpPr/>
          <p:nvPr/>
        </p:nvSpPr>
        <p:spPr>
          <a:xfrm>
            <a:off x="888795" y="3378477"/>
            <a:ext cx="18662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b="1" dirty="0"/>
              <a:t>n = N /(1 + N e</a:t>
            </a:r>
            <a:r>
              <a:rPr lang="pt-BR" b="1" baseline="30000" dirty="0">
                <a:latin typeface="inherit"/>
              </a:rPr>
              <a:t>2</a:t>
            </a:r>
            <a:r>
              <a:rPr lang="pt-BR" b="1" dirty="0"/>
              <a:t>)</a:t>
            </a:r>
            <a:endParaRPr lang="pt-BR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CB67C30-66DE-4768-A8AD-7A170563B702}"/>
              </a:ext>
            </a:extLst>
          </p:cNvPr>
          <p:cNvSpPr/>
          <p:nvPr/>
        </p:nvSpPr>
        <p:spPr>
          <a:xfrm>
            <a:off x="883075" y="4384513"/>
            <a:ext cx="212750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n = Jumlah sampel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8EACE2B-B856-4952-AA72-2387215FC26F}"/>
              </a:ext>
            </a:extLst>
          </p:cNvPr>
          <p:cNvSpPr/>
          <p:nvPr/>
        </p:nvSpPr>
        <p:spPr>
          <a:xfrm>
            <a:off x="883075" y="4818842"/>
            <a:ext cx="31021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N =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populasi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ABFD5EF-D727-427C-A8F4-7BAD5EB5ED0E}"/>
              </a:ext>
            </a:extLst>
          </p:cNvPr>
          <p:cNvSpPr/>
          <p:nvPr/>
        </p:nvSpPr>
        <p:spPr>
          <a:xfrm>
            <a:off x="883075" y="5262404"/>
            <a:ext cx="2046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/>
              <a:t>e = Toleransi </a:t>
            </a:r>
            <a:r>
              <a:rPr lang="en-US" i="1"/>
              <a:t>error</a:t>
            </a:r>
            <a:endParaRPr lang="en-US" i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649AD88-05B1-4DEC-9F3C-6662E36A4E3E}"/>
              </a:ext>
            </a:extLst>
          </p:cNvPr>
          <p:cNvSpPr/>
          <p:nvPr/>
        </p:nvSpPr>
        <p:spPr>
          <a:xfrm>
            <a:off x="883075" y="3978066"/>
            <a:ext cx="14414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u="sng" dirty="0" err="1"/>
              <a:t>Keterangan</a:t>
            </a:r>
            <a:r>
              <a:rPr lang="en-US" u="sng" dirty="0"/>
              <a:t>:</a:t>
            </a:r>
            <a:endParaRPr lang="en-US" i="1" u="sng" dirty="0"/>
          </a:p>
        </p:txBody>
      </p:sp>
    </p:spTree>
    <p:extLst>
      <p:ext uri="{BB962C8B-B14F-4D97-AF65-F5344CB8AC3E}">
        <p14:creationId xmlns:p14="http://schemas.microsoft.com/office/powerpoint/2010/main" val="1540553517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609773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menggunakan rumus Slovin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4" y="1988840"/>
            <a:ext cx="772137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, </a:t>
            </a:r>
            <a:r>
              <a:rPr lang="en-US" dirty="0" err="1"/>
              <a:t>hal</a:t>
            </a:r>
            <a:r>
              <a:rPr lang="en-US" dirty="0"/>
              <a:t> yang </a:t>
            </a:r>
            <a:r>
              <a:rPr lang="en-US" dirty="0" err="1"/>
              <a:t>pertama</a:t>
            </a:r>
            <a:r>
              <a:rPr lang="en-US" dirty="0"/>
              <a:t> kali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menetapkan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Confidence Level (</a:t>
            </a:r>
            <a:r>
              <a:rPr lang="en-US" dirty="0" err="1"/>
              <a:t>dalam</a:t>
            </a:r>
            <a:r>
              <a:rPr lang="en-US" dirty="0"/>
              <a:t> %)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signikansi</a:t>
            </a:r>
            <a:r>
              <a:rPr lang="en-US" dirty="0"/>
              <a:t> </a:t>
            </a:r>
            <a:r>
              <a:rPr lang="en-US" dirty="0" err="1"/>
              <a:t>toleransi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.  </a:t>
            </a:r>
            <a:r>
              <a:rPr lang="en-US" dirty="0" err="1"/>
              <a:t>Misal</a:t>
            </a:r>
            <a:r>
              <a:rPr lang="en-US" dirty="0"/>
              <a:t>: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keyakinan</a:t>
            </a:r>
            <a:r>
              <a:rPr lang="en-US" dirty="0"/>
              <a:t> 95%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kebenaran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(</a:t>
            </a:r>
            <a:r>
              <a:rPr lang="en-US" dirty="0" err="1"/>
              <a:t>yakin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err="1"/>
              <a:t>lakukan</a:t>
            </a:r>
            <a:r>
              <a:rPr lang="en-US" dirty="0"/>
              <a:t> 95% </a:t>
            </a:r>
            <a:r>
              <a:rPr lang="en-US" dirty="0" err="1"/>
              <a:t>benar</a:t>
            </a:r>
            <a:r>
              <a:rPr lang="en-US" dirty="0"/>
              <a:t>) dan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0,05 (</a:t>
            </a:r>
            <a:r>
              <a:rPr lang="en-US" dirty="0" err="1"/>
              <a:t>memastikan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5% </a:t>
            </a:r>
            <a:r>
              <a:rPr lang="en-US" dirty="0" err="1"/>
              <a:t>saja</a:t>
            </a:r>
            <a:r>
              <a:rPr lang="en-US" dirty="0"/>
              <a:t> </a:t>
            </a:r>
            <a:r>
              <a:rPr lang="en-US" dirty="0" err="1"/>
              <a:t>kesalahan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).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C059B3D-C1F6-423B-A33E-83D5C0541D46}"/>
              </a:ext>
            </a:extLst>
          </p:cNvPr>
          <p:cNvSpPr/>
          <p:nvPr/>
        </p:nvSpPr>
        <p:spPr>
          <a:xfrm>
            <a:off x="883074" y="3800961"/>
            <a:ext cx="7937398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1:</a:t>
            </a:r>
          </a:p>
          <a:p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terhadapat</a:t>
            </a:r>
            <a:r>
              <a:rPr lang="en-US" dirty="0"/>
              <a:t> </a:t>
            </a:r>
            <a:r>
              <a:rPr lang="en-US" dirty="0" err="1"/>
              <a:t>karyawannya</a:t>
            </a:r>
            <a:r>
              <a:rPr lang="en-US" dirty="0"/>
              <a:t> yang </a:t>
            </a:r>
            <a:r>
              <a:rPr lang="en-US" dirty="0" err="1"/>
              <a:t>berjumlah</a:t>
            </a:r>
            <a:r>
              <a:rPr lang="en-US" dirty="0"/>
              <a:t> 1.000 orang, dan </a:t>
            </a:r>
            <a:r>
              <a:rPr lang="en-US" dirty="0" err="1"/>
              <a:t>taraf</a:t>
            </a:r>
            <a:r>
              <a:rPr lang="en-US" dirty="0"/>
              <a:t> </a:t>
            </a:r>
            <a:r>
              <a:rPr lang="en-US" dirty="0" err="1"/>
              <a:t>signifikansi</a:t>
            </a:r>
            <a:r>
              <a:rPr lang="en-US" dirty="0"/>
              <a:t> </a:t>
            </a:r>
            <a:r>
              <a:rPr lang="en-US" dirty="0" err="1"/>
              <a:t>toleransi</a:t>
            </a:r>
            <a:r>
              <a:rPr lang="en-US" dirty="0"/>
              <a:t> </a:t>
            </a:r>
            <a:r>
              <a:rPr lang="en-US" dirty="0" err="1"/>
              <a:t>kesalahannya</a:t>
            </a:r>
            <a:r>
              <a:rPr lang="en-US" dirty="0"/>
              <a:t> 0,05 pada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berapakah</a:t>
            </a:r>
            <a:r>
              <a:rPr lang="en-US" dirty="0"/>
              <a:t> </a:t>
            </a:r>
            <a:r>
              <a:rPr lang="en-US" dirty="0" err="1"/>
              <a:t>besarnya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menurut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?</a:t>
            </a:r>
          </a:p>
          <a:p>
            <a:endParaRPr lang="en-US" dirty="0"/>
          </a:p>
          <a:p>
            <a:r>
              <a:rPr lang="en-US" dirty="0" err="1"/>
              <a:t>Jawaban</a:t>
            </a:r>
            <a:r>
              <a:rPr lang="en-US" dirty="0"/>
              <a:t>:</a:t>
            </a:r>
          </a:p>
          <a:p>
            <a:r>
              <a:rPr lang="en-US" dirty="0"/>
              <a:t> </a:t>
            </a:r>
            <a:r>
              <a:rPr lang="en-US" dirty="0">
                <a:solidFill>
                  <a:srgbClr val="2C3E50"/>
                </a:solidFill>
              </a:rPr>
              <a:t> =1.000/(1 + 1.000 (0,05</a:t>
            </a:r>
            <a:r>
              <a:rPr lang="en-US" baseline="30000" dirty="0">
                <a:solidFill>
                  <a:srgbClr val="2C3E50"/>
                </a:solidFill>
              </a:rPr>
              <a:t>2</a:t>
            </a:r>
            <a:r>
              <a:rPr lang="en-US" dirty="0">
                <a:solidFill>
                  <a:srgbClr val="2C3E50"/>
                </a:solidFill>
              </a:rPr>
              <a:t>))</a:t>
            </a:r>
          </a:p>
          <a:p>
            <a:r>
              <a:rPr lang="en-US" dirty="0"/>
              <a:t>  = 285,7143 </a:t>
            </a:r>
            <a:r>
              <a:rPr lang="en-US" dirty="0">
                <a:sym typeface="Wingdings" panose="05000000000000000000" pitchFamily="2" charset="2"/>
              </a:rPr>
              <a:t> </a:t>
            </a:r>
            <a:r>
              <a:rPr lang="en-US" dirty="0" err="1"/>
              <a:t>dibulatkan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286 </a:t>
            </a:r>
            <a:r>
              <a:rPr lang="en-US" dirty="0" err="1"/>
              <a:t>Karyawan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087364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539553" y="1609773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menggunakan rumus Slovin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4" y="1988840"/>
            <a:ext cx="772137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Kasus</a:t>
            </a:r>
            <a:r>
              <a:rPr lang="en-US" dirty="0"/>
              <a:t> 2:</a:t>
            </a:r>
          </a:p>
          <a:p>
            <a:pPr lvl="0" algn="just"/>
            <a:r>
              <a:rPr lang="en-US" dirty="0" err="1"/>
              <a:t>Seorang</a:t>
            </a:r>
            <a:r>
              <a:rPr lang="en-US" dirty="0"/>
              <a:t> supervisor </a:t>
            </a:r>
            <a:r>
              <a:rPr lang="en-US" dirty="0" err="1"/>
              <a:t>ditugaskan</a:t>
            </a:r>
            <a:r>
              <a:rPr lang="en-US" dirty="0"/>
              <a:t> pada </a:t>
            </a:r>
            <a:r>
              <a:rPr lang="en-US" dirty="0" err="1"/>
              <a:t>sebuah</a:t>
            </a:r>
            <a:r>
              <a:rPr lang="en-US" dirty="0"/>
              <a:t> Perusahaan A oleh </a:t>
            </a:r>
            <a:r>
              <a:rPr lang="en-US" dirty="0" err="1"/>
              <a:t>manajemennya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pengaruh</a:t>
            </a:r>
            <a:r>
              <a:rPr lang="en-US" dirty="0"/>
              <a:t> </a:t>
            </a:r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tunjangan</a:t>
            </a:r>
            <a:r>
              <a:rPr lang="en-US" dirty="0"/>
              <a:t> </a:t>
            </a:r>
            <a:r>
              <a:rPr lang="en-US" dirty="0" err="1"/>
              <a:t>transportasi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kinerja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pada Perusahaan A </a:t>
            </a:r>
            <a:r>
              <a:rPr lang="en-US" dirty="0" err="1"/>
              <a:t>tersebut</a:t>
            </a:r>
            <a:r>
              <a:rPr lang="en-US" dirty="0"/>
              <a:t>. 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seluruh</a:t>
            </a:r>
            <a:r>
              <a:rPr lang="en-US" dirty="0"/>
              <a:t> </a:t>
            </a:r>
            <a:r>
              <a:rPr lang="en-US" dirty="0" err="1"/>
              <a:t>karyawan</a:t>
            </a:r>
            <a:r>
              <a:rPr lang="en-US" dirty="0"/>
              <a:t> pada Perusahaan 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sebanyak</a:t>
            </a:r>
            <a:r>
              <a:rPr lang="en-US" dirty="0"/>
              <a:t> 1.000 orang.  Oleh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menghemat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dan </a:t>
            </a:r>
            <a:r>
              <a:rPr lang="en-US" dirty="0" err="1"/>
              <a:t>biaya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batas</a:t>
            </a:r>
            <a:r>
              <a:rPr lang="en-US" dirty="0"/>
              <a:t> </a:t>
            </a:r>
            <a:r>
              <a:rPr lang="en-US" dirty="0" err="1"/>
              <a:t>toleransi</a:t>
            </a:r>
            <a:r>
              <a:rPr lang="en-US" dirty="0"/>
              <a:t> </a:t>
            </a:r>
            <a:r>
              <a:rPr lang="en-US" dirty="0" err="1"/>
              <a:t>kesalahannya</a:t>
            </a:r>
            <a:r>
              <a:rPr lang="en-US" dirty="0"/>
              <a:t> </a:t>
            </a:r>
            <a:r>
              <a:rPr lang="en-US" dirty="0" err="1"/>
              <a:t>ditetapkan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10%.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24E7F2A-AED6-4B9F-80BE-2616519104EB}"/>
              </a:ext>
            </a:extLst>
          </p:cNvPr>
          <p:cNvSpPr/>
          <p:nvPr/>
        </p:nvSpPr>
        <p:spPr>
          <a:xfrm>
            <a:off x="883074" y="4389596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err="1">
                <a:solidFill>
                  <a:srgbClr val="2C3E50"/>
                </a:solidFill>
              </a:rPr>
              <a:t>Jawaban</a:t>
            </a:r>
            <a:r>
              <a:rPr lang="en-US" dirty="0">
                <a:solidFill>
                  <a:srgbClr val="2C3E50"/>
                </a:solidFill>
              </a:rPr>
              <a:t>:</a:t>
            </a:r>
          </a:p>
          <a:p>
            <a:r>
              <a:rPr lang="en-US" dirty="0">
                <a:solidFill>
                  <a:srgbClr val="2C3E50"/>
                </a:solidFill>
              </a:rPr>
              <a:t>n = 1000 / ( 1 + 1000(10%</a:t>
            </a:r>
            <a:r>
              <a:rPr lang="en-US" baseline="30000" dirty="0">
                <a:solidFill>
                  <a:srgbClr val="2C3E50"/>
                </a:solidFill>
              </a:rPr>
              <a:t>2</a:t>
            </a:r>
            <a:r>
              <a:rPr lang="en-US" dirty="0">
                <a:solidFill>
                  <a:srgbClr val="2C3E50"/>
                </a:solidFill>
              </a:rPr>
              <a:t>))</a:t>
            </a:r>
            <a:br>
              <a:rPr lang="en-US" dirty="0">
                <a:solidFill>
                  <a:srgbClr val="2C3E50"/>
                </a:solidFill>
              </a:rPr>
            </a:br>
            <a:r>
              <a:rPr lang="en-US" dirty="0">
                <a:solidFill>
                  <a:srgbClr val="2C3E50"/>
                </a:solidFill>
              </a:rPr>
              <a:t>n = 1000 / ( 1 + 1000(0,1</a:t>
            </a:r>
            <a:r>
              <a:rPr lang="en-US" baseline="30000" dirty="0">
                <a:solidFill>
                  <a:srgbClr val="2C3E50"/>
                </a:solidFill>
              </a:rPr>
              <a:t>2</a:t>
            </a:r>
            <a:r>
              <a:rPr lang="en-US" dirty="0">
                <a:solidFill>
                  <a:srgbClr val="2C3E50"/>
                </a:solidFill>
              </a:rPr>
              <a:t>))</a:t>
            </a:r>
            <a:br>
              <a:rPr lang="en-US" dirty="0">
                <a:solidFill>
                  <a:srgbClr val="2C3E50"/>
                </a:solidFill>
              </a:rPr>
            </a:br>
            <a:r>
              <a:rPr lang="en-US" dirty="0">
                <a:solidFill>
                  <a:srgbClr val="2C3E50"/>
                </a:solidFill>
              </a:rPr>
              <a:t>n = 1000 / ( 1 + 1000(0,01))</a:t>
            </a:r>
            <a:br>
              <a:rPr lang="en-US" dirty="0">
                <a:solidFill>
                  <a:srgbClr val="2C3E50"/>
                </a:solidFill>
              </a:rPr>
            </a:br>
            <a:r>
              <a:rPr lang="en-US" dirty="0">
                <a:solidFill>
                  <a:srgbClr val="2C3E50"/>
                </a:solidFill>
              </a:rPr>
              <a:t>n = 1000 / ( 1 + 10)</a:t>
            </a:r>
            <a:br>
              <a:rPr lang="en-US" dirty="0">
                <a:solidFill>
                  <a:srgbClr val="2C3E50"/>
                </a:solidFill>
              </a:rPr>
            </a:br>
            <a:r>
              <a:rPr lang="en-US" dirty="0">
                <a:solidFill>
                  <a:srgbClr val="2C3E50"/>
                </a:solidFill>
              </a:rPr>
              <a:t>n = 1000 / 11</a:t>
            </a:r>
            <a:br>
              <a:rPr lang="en-US" dirty="0">
                <a:solidFill>
                  <a:srgbClr val="2C3E50"/>
                </a:solidFill>
              </a:rPr>
            </a:br>
            <a:r>
              <a:rPr lang="en-US" dirty="0">
                <a:solidFill>
                  <a:srgbClr val="2C3E50"/>
                </a:solidFill>
              </a:rPr>
              <a:t>n = 90,9 </a:t>
            </a:r>
            <a:r>
              <a:rPr lang="en-US" dirty="0">
                <a:solidFill>
                  <a:srgbClr val="2C3E50"/>
                </a:solidFill>
                <a:sym typeface="Wingdings" panose="05000000000000000000" pitchFamily="2" charset="2"/>
              </a:rPr>
              <a:t> </a:t>
            </a:r>
            <a:r>
              <a:rPr lang="en-US" dirty="0" err="1">
                <a:solidFill>
                  <a:srgbClr val="2C3E50"/>
                </a:solidFill>
              </a:rPr>
              <a:t>dibulat</a:t>
            </a:r>
            <a:r>
              <a:rPr lang="en-US" dirty="0">
                <a:solidFill>
                  <a:srgbClr val="2C3E50"/>
                </a:solidFill>
              </a:rPr>
              <a:t> </a:t>
            </a:r>
            <a:r>
              <a:rPr lang="en-US" dirty="0" err="1">
                <a:solidFill>
                  <a:srgbClr val="2C3E50"/>
                </a:solidFill>
              </a:rPr>
              <a:t>menjadi</a:t>
            </a:r>
            <a:r>
              <a:rPr lang="en-US" dirty="0">
                <a:solidFill>
                  <a:srgbClr val="2C3E50"/>
                </a:solidFill>
              </a:rPr>
              <a:t> 91 </a:t>
            </a:r>
            <a:r>
              <a:rPr lang="en-US" dirty="0" err="1">
                <a:solidFill>
                  <a:srgbClr val="2C3E50"/>
                </a:solidFill>
              </a:rPr>
              <a:t>Karyawan</a:t>
            </a:r>
            <a:r>
              <a:rPr lang="en-US" dirty="0">
                <a:solidFill>
                  <a:srgbClr val="2C3E5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2796787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menggunakan rumus Slovin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5" y="2690336"/>
            <a:ext cx="77213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err="1"/>
              <a:t>Kelemahan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,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persyaratan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yang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 (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terhingga</a:t>
            </a:r>
            <a:r>
              <a:rPr lang="en-US" dirty="0"/>
              <a:t>). 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objek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diketahui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 (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terhingga</a:t>
            </a:r>
            <a:r>
              <a:rPr lang="en-US" dirty="0"/>
              <a:t>),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rumus</a:t>
            </a:r>
            <a:r>
              <a:rPr lang="en-US" dirty="0"/>
              <a:t> </a:t>
            </a:r>
            <a:r>
              <a:rPr lang="en-US" dirty="0" err="1"/>
              <a:t>Slovin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571246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13/4/2013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>
              <a:defRPr/>
            </a:pPr>
            <a:fld id="{9EF646FC-25BA-4B4F-AB03-2C8BA3E84F1F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8" name="Rectangle 3">
            <a:extLst>
              <a:ext uri="{FF2B5EF4-FFF2-40B4-BE49-F238E27FC236}">
                <a16:creationId xmlns:a16="http://schemas.microsoft.com/office/drawing/2014/main" id="{2D2F81FE-0484-40D1-A28E-61B824E70AC4}"/>
              </a:ext>
            </a:extLst>
          </p:cNvPr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250031" y="404664"/>
            <a:ext cx="8715375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>
              <a:defRPr/>
            </a:pPr>
            <a:r>
              <a:rPr lang="sv-SE" sz="4000" b="1" dirty="0">
                <a:solidFill>
                  <a:srgbClr val="99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ea typeface="+mj-ea"/>
                <a:cs typeface="Arial" charset="0"/>
              </a:rPr>
              <a:t>Teknik Sampling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AB6EC4B-3A6C-44AE-AE17-939CCA96CB6E}"/>
              </a:ext>
            </a:extLst>
          </p:cNvPr>
          <p:cNvSpPr/>
          <p:nvPr/>
        </p:nvSpPr>
        <p:spPr>
          <a:xfrm>
            <a:off x="498376" y="2245465"/>
            <a:ext cx="8147247" cy="53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80000"/>
              </a:lnSpc>
              <a:buFont typeface="Wingdings" panose="05000000000000000000" pitchFamily="2" charset="2"/>
              <a:buChar char="v"/>
            </a:pPr>
            <a:r>
              <a:rPr lang="fi-FI" dirty="0"/>
              <a:t>Menentukan jumlah sampel menurut Gay dan Diehl </a:t>
            </a:r>
            <a:r>
              <a:rPr lang="en-US" dirty="0"/>
              <a:t>:  </a:t>
            </a:r>
          </a:p>
          <a:p>
            <a:pPr>
              <a:lnSpc>
                <a:spcPct val="80000"/>
              </a:lnSpc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D4275D-F521-42F1-A1E8-A49192F1A4BF}"/>
              </a:ext>
            </a:extLst>
          </p:cNvPr>
          <p:cNvSpPr/>
          <p:nvPr/>
        </p:nvSpPr>
        <p:spPr>
          <a:xfrm>
            <a:off x="883075" y="2690336"/>
            <a:ext cx="7721373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dirty="0" err="1"/>
              <a:t>Asumsi</a:t>
            </a:r>
            <a:r>
              <a:rPr lang="en-US" dirty="0"/>
              <a:t> yang </a:t>
            </a:r>
            <a:r>
              <a:rPr lang="en-US" dirty="0" err="1"/>
              <a:t>disampaikan</a:t>
            </a:r>
            <a:r>
              <a:rPr lang="en-US" dirty="0"/>
              <a:t> oleh Gay dan Diehl </a:t>
            </a:r>
            <a:r>
              <a:rPr lang="en-US" dirty="0" err="1"/>
              <a:t>didasarkan</a:t>
            </a:r>
            <a:r>
              <a:rPr lang="en-US" dirty="0"/>
              <a:t> pada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merepresentasikan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dan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digeneralisir</a:t>
            </a:r>
            <a:r>
              <a:rPr lang="en-US" dirty="0"/>
              <a:t>. 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,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pasti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yang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diambil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bergantung</a:t>
            </a:r>
            <a:r>
              <a:rPr lang="en-US" dirty="0"/>
              <a:t> pada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digarap</a:t>
            </a:r>
            <a:r>
              <a:rPr lang="en-US" dirty="0"/>
              <a:t>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EAF34C1-7A17-45BE-BD6B-DDEDE531FFC0}"/>
              </a:ext>
            </a:extLst>
          </p:cNvPr>
          <p:cNvSpPr/>
          <p:nvPr/>
        </p:nvSpPr>
        <p:spPr>
          <a:xfrm>
            <a:off x="883077" y="4122193"/>
            <a:ext cx="77213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sedang</a:t>
            </a:r>
            <a:r>
              <a:rPr lang="en-US" dirty="0"/>
              <a:t>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deskriptif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sekurang-kurangnya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10% </a:t>
            </a:r>
            <a:r>
              <a:rPr lang="en-US" dirty="0" err="1"/>
              <a:t>dari</a:t>
            </a:r>
            <a:r>
              <a:rPr lang="en-US" dirty="0"/>
              <a:t> total </a:t>
            </a:r>
            <a:r>
              <a:rPr lang="en-US" dirty="0" err="1"/>
              <a:t>elemen</a:t>
            </a:r>
            <a:r>
              <a:rPr lang="en-US" dirty="0"/>
              <a:t> </a:t>
            </a:r>
            <a:r>
              <a:rPr lang="en-US" dirty="0" err="1"/>
              <a:t>populasi</a:t>
            </a:r>
            <a:r>
              <a:rPr lang="en-US" dirty="0"/>
              <a:t>.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AEFF1FB-7EC6-42AE-A261-3F7140835D45}"/>
              </a:ext>
            </a:extLst>
          </p:cNvPr>
          <p:cNvSpPr/>
          <p:nvPr/>
        </p:nvSpPr>
        <p:spPr>
          <a:xfrm>
            <a:off x="883075" y="5155325"/>
            <a:ext cx="793739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yang </a:t>
            </a:r>
            <a:r>
              <a:rPr lang="en-US" dirty="0" err="1"/>
              <a:t>dikerjakan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korelasi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berhubungan</a:t>
            </a:r>
            <a:r>
              <a:rPr lang="en-US" dirty="0"/>
              <a:t>, </a:t>
            </a:r>
            <a:r>
              <a:rPr lang="en-US" dirty="0" err="1"/>
              <a:t>maka</a:t>
            </a:r>
            <a:r>
              <a:rPr lang="en-US" dirty="0"/>
              <a:t> </a:t>
            </a:r>
            <a:r>
              <a:rPr lang="en-US" dirty="0" err="1"/>
              <a:t>ukuran</a:t>
            </a:r>
            <a:r>
              <a:rPr lang="en-US" dirty="0"/>
              <a:t> </a:t>
            </a:r>
            <a:r>
              <a:rPr lang="en-US" dirty="0" err="1"/>
              <a:t>sampel</a:t>
            </a:r>
            <a:r>
              <a:rPr lang="en-US" dirty="0"/>
              <a:t> </a:t>
            </a:r>
            <a:r>
              <a:rPr lang="en-US" dirty="0" err="1"/>
              <a:t>sekurang-kurangnya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sebesar</a:t>
            </a:r>
            <a:r>
              <a:rPr lang="en-US" dirty="0"/>
              <a:t> 30 </a:t>
            </a:r>
            <a:r>
              <a:rPr lang="en-US" dirty="0" err="1"/>
              <a:t>subjek</a:t>
            </a:r>
            <a:r>
              <a:rPr lang="en-US" dirty="0"/>
              <a:t> ( unit </a:t>
            </a:r>
            <a:r>
              <a:rPr lang="en-US" dirty="0" err="1"/>
              <a:t>sampel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54213999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1252</Words>
  <Application>Microsoft Office PowerPoint</Application>
  <PresentationFormat>On-screen Show (4:3)</PresentationFormat>
  <Paragraphs>136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4" baseType="lpstr">
      <vt:lpstr>Arial</vt:lpstr>
      <vt:lpstr>Bradley Hand ITC</vt:lpstr>
      <vt:lpstr>Calibri</vt:lpstr>
      <vt:lpstr>Cambria</vt:lpstr>
      <vt:lpstr>inherit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/>
  <cp:lastModifiedBy/>
  <cp:revision>411</cp:revision>
  <dcterms:created xsi:type="dcterms:W3CDTF">2010-04-18T12:06:30Z</dcterms:created>
  <dcterms:modified xsi:type="dcterms:W3CDTF">2021-07-13T00:24:09Z</dcterms:modified>
</cp:coreProperties>
</file>