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67" r:id="rId5"/>
    <p:sldId id="268" r:id="rId6"/>
    <p:sldId id="269" r:id="rId7"/>
    <p:sldId id="278" r:id="rId8"/>
    <p:sldId id="279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E85286A-D098-44EC-93CA-001BD6BBF7CB}">
          <p14:sldIdLst>
            <p14:sldId id="256"/>
            <p14:sldId id="257"/>
            <p14:sldId id="258"/>
            <p14:sldId id="267"/>
            <p14:sldId id="268"/>
            <p14:sldId id="269"/>
            <p14:sldId id="278"/>
            <p14:sldId id="279"/>
            <p14:sldId id="26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848" autoAdjust="0"/>
    <p:restoredTop sz="94660"/>
  </p:normalViewPr>
  <p:slideViewPr>
    <p:cSldViewPr snapToGrid="0">
      <p:cViewPr varScale="1">
        <p:scale>
          <a:sx n="33" d="100"/>
          <a:sy n="33" d="100"/>
        </p:scale>
        <p:origin x="78" y="7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C4A164-56CA-47C8-A44A-0F3002D20447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F67AE6-1640-4B0F-9378-790E2B8F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342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TATA KELOLA SISTEM DAN TEKNOLOGI INFORMASI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b="1" dirty="0" smtClean="0"/>
              <a:t>PERTEMUAN 14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2547" y="2133600"/>
            <a:ext cx="9772065" cy="377762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4000" b="1" dirty="0" smtClean="0">
                <a:solidFill>
                  <a:srgbClr val="0070C0"/>
                </a:solidFill>
              </a:rPr>
              <a:t>Area </a:t>
            </a:r>
            <a:r>
              <a:rPr lang="en-US" sz="4000" b="1" dirty="0" err="1" smtClean="0">
                <a:solidFill>
                  <a:srgbClr val="0070C0"/>
                </a:solidFill>
              </a:rPr>
              <a:t>Fokus</a:t>
            </a:r>
            <a:r>
              <a:rPr lang="en-US" sz="4000" b="1" dirty="0" smtClean="0">
                <a:solidFill>
                  <a:srgbClr val="0070C0"/>
                </a:solidFill>
              </a:rPr>
              <a:t> IT Governance</a:t>
            </a:r>
            <a:endParaRPr lang="en-US" sz="4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4535" y="691761"/>
            <a:ext cx="8911590" cy="678180"/>
          </a:xfrm>
        </p:spPr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4535" y="1710055"/>
            <a:ext cx="9450213" cy="3274900"/>
          </a:xfrm>
        </p:spPr>
        <p:txBody>
          <a:bodyPr>
            <a:noAutofit/>
          </a:bodyPr>
          <a:lstStyle/>
          <a:p>
            <a:r>
              <a:rPr lang="en-US" sz="3200" dirty="0" smtClean="0"/>
              <a:t>Strategic Alignment</a:t>
            </a:r>
          </a:p>
          <a:p>
            <a:r>
              <a:rPr lang="en-US" sz="3200" dirty="0" smtClean="0"/>
              <a:t>Value Delivery</a:t>
            </a:r>
          </a:p>
          <a:p>
            <a:r>
              <a:rPr lang="en-US" sz="3200" dirty="0" smtClean="0"/>
              <a:t>Resource Management</a:t>
            </a:r>
          </a:p>
          <a:p>
            <a:r>
              <a:rPr lang="en-US" sz="3200" dirty="0" smtClean="0"/>
              <a:t>Risk Management</a:t>
            </a:r>
          </a:p>
          <a:p>
            <a:r>
              <a:rPr lang="en-US" sz="3200" dirty="0" smtClean="0"/>
              <a:t>Performance Management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0401" y="624110"/>
            <a:ext cx="9574212" cy="823690"/>
          </a:xfrm>
        </p:spPr>
        <p:txBody>
          <a:bodyPr/>
          <a:lstStyle/>
          <a:p>
            <a:r>
              <a:rPr lang="en-US" dirty="0"/>
              <a:t>Strategic Alignment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5600" y="1388805"/>
            <a:ext cx="9878695" cy="4746523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dirty="0" err="1" smtClean="0">
                <a:solidFill>
                  <a:schemeClr val="tx1"/>
                </a:solidFill>
              </a:rPr>
              <a:t>Menyatakan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peranan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fungsi</a:t>
            </a:r>
            <a:r>
              <a:rPr lang="en-US" sz="2400" dirty="0" smtClean="0">
                <a:solidFill>
                  <a:schemeClr val="tx1"/>
                </a:solidFill>
              </a:rPr>
              <a:t> TI </a:t>
            </a:r>
            <a:r>
              <a:rPr lang="en-US" sz="2400" dirty="0" err="1" smtClean="0">
                <a:solidFill>
                  <a:schemeClr val="tx1"/>
                </a:solidFill>
              </a:rPr>
              <a:t>secara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jelas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tegas</a:t>
            </a:r>
            <a:r>
              <a:rPr lang="en-US" sz="2400" dirty="0" smtClean="0">
                <a:solidFill>
                  <a:schemeClr val="tx1"/>
                </a:solidFill>
              </a:rPr>
              <a:t> di </a:t>
            </a:r>
            <a:r>
              <a:rPr lang="en-US" sz="2400" dirty="0" err="1" smtClean="0">
                <a:solidFill>
                  <a:schemeClr val="tx1"/>
                </a:solidFill>
              </a:rPr>
              <a:t>dalam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rencana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bisnis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korporasi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dirty="0" err="1" smtClean="0">
                <a:solidFill>
                  <a:schemeClr val="tx1"/>
                </a:solidFill>
              </a:rPr>
              <a:t>Mentargetkan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obyektif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bisnis</a:t>
            </a:r>
            <a:r>
              <a:rPr lang="en-US" sz="2400" dirty="0" smtClean="0">
                <a:solidFill>
                  <a:schemeClr val="tx1"/>
                </a:solidFill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</a:rPr>
              <a:t>hanya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bisa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dicapai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dengan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keberadaan</a:t>
            </a:r>
            <a:r>
              <a:rPr lang="en-US" sz="2400" dirty="0" smtClean="0">
                <a:solidFill>
                  <a:schemeClr val="tx1"/>
                </a:solidFill>
              </a:rPr>
              <a:t> TI yang </a:t>
            </a:r>
            <a:r>
              <a:rPr lang="en-US" sz="2400" dirty="0" err="1" smtClean="0">
                <a:solidFill>
                  <a:schemeClr val="tx1"/>
                </a:solidFill>
              </a:rPr>
              <a:t>handal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dirty="0" err="1" smtClean="0">
                <a:solidFill>
                  <a:schemeClr val="tx1"/>
                </a:solidFill>
              </a:rPr>
              <a:t>Membuat</a:t>
            </a:r>
            <a:r>
              <a:rPr lang="en-US" sz="2400" dirty="0" smtClean="0">
                <a:solidFill>
                  <a:schemeClr val="tx1"/>
                </a:solidFill>
              </a:rPr>
              <a:t> indicator </a:t>
            </a:r>
            <a:r>
              <a:rPr lang="en-US" sz="2400" dirty="0" err="1" smtClean="0">
                <a:solidFill>
                  <a:schemeClr val="tx1"/>
                </a:solidFill>
              </a:rPr>
              <a:t>kinerja</a:t>
            </a:r>
            <a:r>
              <a:rPr lang="en-US" sz="2400" dirty="0" smtClean="0">
                <a:solidFill>
                  <a:schemeClr val="tx1"/>
                </a:solidFill>
              </a:rPr>
              <a:t> TI yang </a:t>
            </a:r>
            <a:r>
              <a:rPr lang="en-US" sz="2400" dirty="0" err="1" smtClean="0">
                <a:solidFill>
                  <a:schemeClr val="tx1"/>
                </a:solidFill>
              </a:rPr>
              <a:t>diturunkan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dari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ukuran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keberhasilan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bisnis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dirty="0" err="1" smtClean="0">
                <a:solidFill>
                  <a:schemeClr val="tx1"/>
                </a:solidFill>
              </a:rPr>
              <a:t>Menyepakati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proyek-proyek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atau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inisiatif</a:t>
            </a:r>
            <a:r>
              <a:rPr lang="en-US" sz="2400" dirty="0" smtClean="0">
                <a:solidFill>
                  <a:schemeClr val="tx1"/>
                </a:solidFill>
              </a:rPr>
              <a:t> program TI yang </a:t>
            </a:r>
            <a:r>
              <a:rPr lang="en-US" sz="2400" dirty="0" err="1" smtClean="0">
                <a:solidFill>
                  <a:schemeClr val="tx1"/>
                </a:solidFill>
              </a:rPr>
              <a:t>boleh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dikembangkan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dalam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jangka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pendek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</a:rPr>
              <a:t>menengah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</a:rPr>
              <a:t>dan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panjang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dirty="0" err="1" smtClean="0">
                <a:solidFill>
                  <a:schemeClr val="tx1"/>
                </a:solidFill>
              </a:rPr>
              <a:t>Menetapkan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prinsip-prinsip</a:t>
            </a:r>
            <a:r>
              <a:rPr lang="en-US" sz="2400" dirty="0" smtClean="0">
                <a:solidFill>
                  <a:schemeClr val="tx1"/>
                </a:solidFill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</a:rPr>
              <a:t>harus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dijadikan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pegangan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dalam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mengembangkan</a:t>
            </a:r>
            <a:r>
              <a:rPr lang="en-US" sz="2400" dirty="0" smtClean="0">
                <a:solidFill>
                  <a:schemeClr val="tx1"/>
                </a:solidFill>
              </a:rPr>
              <a:t> TI; </a:t>
            </a:r>
            <a:r>
              <a:rPr lang="en-US" sz="2400" dirty="0" err="1" smtClean="0">
                <a:solidFill>
                  <a:schemeClr val="tx1"/>
                </a:solidFill>
              </a:rPr>
              <a:t>dan</a:t>
            </a:r>
            <a:r>
              <a:rPr lang="en-US" sz="2400" dirty="0" smtClean="0">
                <a:solidFill>
                  <a:schemeClr val="tx1"/>
                </a:solidFill>
              </a:rPr>
              <a:t> lain </a:t>
            </a:r>
            <a:r>
              <a:rPr lang="en-US" sz="2400" dirty="0" err="1" smtClean="0">
                <a:solidFill>
                  <a:schemeClr val="tx1"/>
                </a:solidFill>
              </a:rPr>
              <a:t>sebagainya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8000" y="648928"/>
            <a:ext cx="10134599" cy="740697"/>
          </a:xfrm>
        </p:spPr>
        <p:txBody>
          <a:bodyPr/>
          <a:lstStyle/>
          <a:p>
            <a:r>
              <a:rPr lang="en-US" dirty="0"/>
              <a:t>Value Delivery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778000" y="1419121"/>
            <a:ext cx="9726612" cy="4673600"/>
          </a:xfrm>
        </p:spPr>
        <p:txBody>
          <a:bodyPr>
            <a:noAutofit/>
          </a:bodyPr>
          <a:lstStyle/>
          <a:p>
            <a:r>
              <a:rPr lang="en-US" sz="2600" dirty="0" err="1" smtClean="0">
                <a:solidFill>
                  <a:schemeClr val="tx1"/>
                </a:solidFill>
              </a:rPr>
              <a:t>Mempercepat</a:t>
            </a:r>
            <a:r>
              <a:rPr lang="en-US" sz="2600" dirty="0" smtClean="0">
                <a:solidFill>
                  <a:schemeClr val="tx1"/>
                </a:solidFill>
              </a:rPr>
              <a:t> proses </a:t>
            </a:r>
            <a:r>
              <a:rPr lang="en-US" sz="2600" dirty="0" err="1" smtClean="0">
                <a:solidFill>
                  <a:schemeClr val="tx1"/>
                </a:solidFill>
              </a:rPr>
              <a:t>pengambilan</a:t>
            </a:r>
            <a:r>
              <a:rPr lang="en-US" sz="2600" dirty="0" smtClean="0">
                <a:solidFill>
                  <a:schemeClr val="tx1"/>
                </a:solidFill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</a:rPr>
              <a:t>keputusan</a:t>
            </a:r>
            <a:endParaRPr lang="en-US" sz="2600" dirty="0" smtClean="0">
              <a:solidFill>
                <a:schemeClr val="tx1"/>
              </a:solidFill>
            </a:endParaRPr>
          </a:p>
          <a:p>
            <a:r>
              <a:rPr lang="en-US" sz="2600" dirty="0" err="1" smtClean="0">
                <a:solidFill>
                  <a:schemeClr val="tx1"/>
                </a:solidFill>
              </a:rPr>
              <a:t>Memperbaiki</a:t>
            </a:r>
            <a:r>
              <a:rPr lang="en-US" sz="2600" dirty="0" smtClean="0">
                <a:solidFill>
                  <a:schemeClr val="tx1"/>
                </a:solidFill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</a:rPr>
              <a:t>kualitas</a:t>
            </a:r>
            <a:r>
              <a:rPr lang="en-US" sz="2600" dirty="0" smtClean="0">
                <a:solidFill>
                  <a:schemeClr val="tx1"/>
                </a:solidFill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</a:rPr>
              <a:t>konsolidasi</a:t>
            </a:r>
            <a:r>
              <a:rPr lang="en-US" sz="2600" dirty="0" smtClean="0">
                <a:solidFill>
                  <a:schemeClr val="tx1"/>
                </a:solidFill>
              </a:rPr>
              <a:t> data</a:t>
            </a:r>
          </a:p>
          <a:p>
            <a:r>
              <a:rPr lang="en-US" sz="2600" dirty="0" err="1" smtClean="0">
                <a:solidFill>
                  <a:schemeClr val="tx1"/>
                </a:solidFill>
              </a:rPr>
              <a:t>Meningkatkan</a:t>
            </a:r>
            <a:r>
              <a:rPr lang="en-US" sz="2600" dirty="0" smtClean="0">
                <a:solidFill>
                  <a:schemeClr val="tx1"/>
                </a:solidFill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</a:rPr>
              <a:t>produktivitas</a:t>
            </a:r>
            <a:r>
              <a:rPr lang="en-US" sz="2600" dirty="0" smtClean="0">
                <a:solidFill>
                  <a:schemeClr val="tx1"/>
                </a:solidFill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</a:rPr>
              <a:t>kerja</a:t>
            </a:r>
            <a:endParaRPr lang="en-US" sz="2600" dirty="0" smtClean="0">
              <a:solidFill>
                <a:schemeClr val="tx1"/>
              </a:solidFill>
            </a:endParaRPr>
          </a:p>
          <a:p>
            <a:r>
              <a:rPr lang="en-US" sz="2600" dirty="0" err="1" smtClean="0">
                <a:solidFill>
                  <a:schemeClr val="tx1"/>
                </a:solidFill>
              </a:rPr>
              <a:t>Mereduksi</a:t>
            </a:r>
            <a:r>
              <a:rPr lang="en-US" sz="2600" dirty="0" smtClean="0">
                <a:solidFill>
                  <a:schemeClr val="tx1"/>
                </a:solidFill>
              </a:rPr>
              <a:t> total </a:t>
            </a:r>
            <a:r>
              <a:rPr lang="en-US" sz="2600" dirty="0" err="1" smtClean="0">
                <a:solidFill>
                  <a:schemeClr val="tx1"/>
                </a:solidFill>
              </a:rPr>
              <a:t>biaya</a:t>
            </a:r>
            <a:r>
              <a:rPr lang="en-US" sz="2600" dirty="0" smtClean="0">
                <a:solidFill>
                  <a:schemeClr val="tx1"/>
                </a:solidFill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</a:rPr>
              <a:t>operasional</a:t>
            </a:r>
            <a:endParaRPr lang="en-US" sz="2600" dirty="0" smtClean="0">
              <a:solidFill>
                <a:schemeClr val="tx1"/>
              </a:solidFill>
            </a:endParaRPr>
          </a:p>
          <a:p>
            <a:r>
              <a:rPr lang="en-US" sz="2600" dirty="0" err="1" smtClean="0">
                <a:solidFill>
                  <a:schemeClr val="tx1"/>
                </a:solidFill>
              </a:rPr>
              <a:t>Memutakhirkan</a:t>
            </a:r>
            <a:r>
              <a:rPr lang="en-US" sz="2600" dirty="0" smtClean="0">
                <a:solidFill>
                  <a:schemeClr val="tx1"/>
                </a:solidFill>
              </a:rPr>
              <a:t> proses </a:t>
            </a:r>
            <a:r>
              <a:rPr lang="en-US" sz="2600" dirty="0" err="1" smtClean="0">
                <a:solidFill>
                  <a:schemeClr val="tx1"/>
                </a:solidFill>
              </a:rPr>
              <a:t>pengendalian</a:t>
            </a:r>
            <a:r>
              <a:rPr lang="en-US" sz="2600" dirty="0" smtClean="0">
                <a:solidFill>
                  <a:schemeClr val="tx1"/>
                </a:solidFill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</a:rPr>
              <a:t>otomatis</a:t>
            </a:r>
            <a:endParaRPr lang="en-US" sz="2600" dirty="0" smtClean="0">
              <a:solidFill>
                <a:schemeClr val="tx1"/>
              </a:solidFill>
            </a:endParaRPr>
          </a:p>
          <a:p>
            <a:r>
              <a:rPr lang="en-US" sz="2600" dirty="0" err="1" smtClean="0">
                <a:solidFill>
                  <a:schemeClr val="tx1"/>
                </a:solidFill>
              </a:rPr>
              <a:t>Mengintegrasikan</a:t>
            </a:r>
            <a:r>
              <a:rPr lang="en-US" sz="2600" dirty="0" smtClean="0">
                <a:solidFill>
                  <a:schemeClr val="tx1"/>
                </a:solidFill>
              </a:rPr>
              <a:t> proses </a:t>
            </a:r>
            <a:r>
              <a:rPr lang="en-US" sz="2600" dirty="0" err="1" smtClean="0">
                <a:solidFill>
                  <a:schemeClr val="tx1"/>
                </a:solidFill>
              </a:rPr>
              <a:t>bisnis</a:t>
            </a:r>
            <a:r>
              <a:rPr lang="en-US" sz="2600" dirty="0" smtClean="0">
                <a:solidFill>
                  <a:schemeClr val="tx1"/>
                </a:solidFill>
              </a:rPr>
              <a:t> yang </a:t>
            </a:r>
            <a:r>
              <a:rPr lang="en-US" sz="2600" dirty="0" err="1" smtClean="0">
                <a:solidFill>
                  <a:schemeClr val="tx1"/>
                </a:solidFill>
              </a:rPr>
              <a:t>berdiri</a:t>
            </a:r>
            <a:r>
              <a:rPr lang="en-US" sz="2600" dirty="0" smtClean="0">
                <a:solidFill>
                  <a:schemeClr val="tx1"/>
                </a:solidFill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</a:rPr>
              <a:t>sendiri-sendiri</a:t>
            </a:r>
            <a:endParaRPr lang="en-US" sz="2600" dirty="0" smtClean="0">
              <a:solidFill>
                <a:schemeClr val="tx1"/>
              </a:solidFill>
            </a:endParaRPr>
          </a:p>
          <a:p>
            <a:r>
              <a:rPr lang="en-US" sz="2600" dirty="0" err="1" smtClean="0">
                <a:solidFill>
                  <a:schemeClr val="tx1"/>
                </a:solidFill>
              </a:rPr>
              <a:t>Menaikkan</a:t>
            </a:r>
            <a:r>
              <a:rPr lang="en-US" sz="2600" dirty="0" smtClean="0">
                <a:solidFill>
                  <a:schemeClr val="tx1"/>
                </a:solidFill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</a:rPr>
              <a:t>citra</a:t>
            </a:r>
            <a:r>
              <a:rPr lang="en-US" sz="2600" dirty="0" smtClean="0">
                <a:solidFill>
                  <a:schemeClr val="tx1"/>
                </a:solidFill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</a:rPr>
              <a:t>perusahaan</a:t>
            </a:r>
            <a:endParaRPr lang="en-US" sz="2600" dirty="0" smtClean="0">
              <a:solidFill>
                <a:schemeClr val="tx1"/>
              </a:solidFill>
            </a:endParaRPr>
          </a:p>
          <a:p>
            <a:r>
              <a:rPr lang="en-US" sz="2600" dirty="0" err="1" smtClean="0">
                <a:solidFill>
                  <a:schemeClr val="tx1"/>
                </a:solidFill>
              </a:rPr>
              <a:t>Mencegah</a:t>
            </a:r>
            <a:r>
              <a:rPr lang="en-US" sz="2600" dirty="0" smtClean="0">
                <a:solidFill>
                  <a:schemeClr val="tx1"/>
                </a:solidFill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</a:rPr>
              <a:t>terjadinya</a:t>
            </a:r>
            <a:r>
              <a:rPr lang="en-US" sz="2600" dirty="0" smtClean="0">
                <a:solidFill>
                  <a:schemeClr val="tx1"/>
                </a:solidFill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</a:rPr>
              <a:t>tindakan</a:t>
            </a:r>
            <a:r>
              <a:rPr lang="en-US" sz="2600" dirty="0" smtClean="0">
                <a:solidFill>
                  <a:schemeClr val="tx1"/>
                </a:solidFill>
              </a:rPr>
              <a:t> criminal internal</a:t>
            </a:r>
          </a:p>
          <a:p>
            <a:r>
              <a:rPr lang="en-US" sz="2600" dirty="0" err="1" smtClean="0">
                <a:solidFill>
                  <a:schemeClr val="tx1"/>
                </a:solidFill>
              </a:rPr>
              <a:t>Mempromosikan</a:t>
            </a:r>
            <a:r>
              <a:rPr lang="en-US" sz="2600" dirty="0" smtClean="0">
                <a:solidFill>
                  <a:schemeClr val="tx1"/>
                </a:solidFill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</a:rPr>
              <a:t>aspek</a:t>
            </a:r>
            <a:r>
              <a:rPr lang="en-US" sz="2600" dirty="0" smtClean="0">
                <a:solidFill>
                  <a:schemeClr val="tx1"/>
                </a:solidFill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</a:rPr>
              <a:t>akuntabilitas</a:t>
            </a:r>
            <a:r>
              <a:rPr lang="en-US" sz="2600" dirty="0" smtClean="0">
                <a:solidFill>
                  <a:schemeClr val="tx1"/>
                </a:solidFill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</a:rPr>
              <a:t>dan</a:t>
            </a:r>
            <a:r>
              <a:rPr lang="en-US" sz="2600" dirty="0" smtClean="0">
                <a:solidFill>
                  <a:schemeClr val="tx1"/>
                </a:solidFill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</a:rPr>
              <a:t>transparansi</a:t>
            </a:r>
            <a:r>
              <a:rPr lang="en-US" sz="2600" dirty="0" smtClean="0">
                <a:solidFill>
                  <a:schemeClr val="tx1"/>
                </a:solidFill>
              </a:rPr>
              <a:t>; </a:t>
            </a:r>
            <a:r>
              <a:rPr lang="en-US" sz="2600" dirty="0" err="1" smtClean="0">
                <a:solidFill>
                  <a:schemeClr val="tx1"/>
                </a:solidFill>
              </a:rPr>
              <a:t>dan</a:t>
            </a:r>
            <a:r>
              <a:rPr lang="en-US" sz="2600" dirty="0" smtClean="0">
                <a:solidFill>
                  <a:schemeClr val="tx1"/>
                </a:solidFill>
              </a:rPr>
              <a:t> lain </a:t>
            </a:r>
            <a:r>
              <a:rPr lang="en-US" sz="2600" dirty="0" err="1" smtClean="0">
                <a:solidFill>
                  <a:schemeClr val="tx1"/>
                </a:solidFill>
              </a:rPr>
              <a:t>sebagainya</a:t>
            </a:r>
            <a:r>
              <a:rPr lang="en-US" sz="2600" dirty="0" smtClean="0">
                <a:solidFill>
                  <a:schemeClr val="tx1"/>
                </a:solidFill>
              </a:rPr>
              <a:t>.</a:t>
            </a:r>
            <a:endParaRPr lang="en-US" sz="2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Resource </a:t>
            </a:r>
            <a:r>
              <a:rPr lang="en-US" dirty="0" smtClean="0"/>
              <a:t>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610029"/>
            <a:ext cx="8915400" cy="4377815"/>
          </a:xfrm>
        </p:spPr>
        <p:txBody>
          <a:bodyPr>
            <a:noAutofit/>
          </a:bodyPr>
          <a:lstStyle/>
          <a:p>
            <a:r>
              <a:rPr lang="en-US" sz="2000" dirty="0" err="1" smtClean="0"/>
              <a:t>Penggunaan</a:t>
            </a:r>
            <a:r>
              <a:rPr lang="en-US" sz="2000" dirty="0" smtClean="0"/>
              <a:t> </a:t>
            </a:r>
            <a:r>
              <a:rPr lang="en-US" sz="2000" dirty="0" err="1" smtClean="0"/>
              <a:t>sumber</a:t>
            </a:r>
            <a:r>
              <a:rPr lang="en-US" sz="2000" dirty="0" smtClean="0"/>
              <a:t> </a:t>
            </a:r>
            <a:r>
              <a:rPr lang="en-US" sz="2000" dirty="0" err="1" smtClean="0"/>
              <a:t>daya</a:t>
            </a:r>
            <a:r>
              <a:rPr lang="en-US" sz="2000" dirty="0" smtClean="0"/>
              <a:t> </a:t>
            </a:r>
            <a:r>
              <a:rPr lang="en-US" sz="2000" dirty="0" err="1" smtClean="0"/>
              <a:t>teknologi</a:t>
            </a:r>
            <a:r>
              <a:rPr lang="en-US" sz="2000" dirty="0" smtClean="0"/>
              <a:t> </a:t>
            </a:r>
            <a:r>
              <a:rPr lang="en-US" sz="2000" dirty="0" err="1" smtClean="0"/>
              <a:t>secara</a:t>
            </a:r>
            <a:r>
              <a:rPr lang="en-US" sz="2000" dirty="0" smtClean="0"/>
              <a:t> </a:t>
            </a:r>
            <a:r>
              <a:rPr lang="en-US" sz="2000" dirty="0" err="1" smtClean="0"/>
              <a:t>bersama-sama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saling</a:t>
            </a:r>
            <a:r>
              <a:rPr lang="en-US" sz="2000" dirty="0" smtClean="0"/>
              <a:t> </a:t>
            </a:r>
            <a:r>
              <a:rPr lang="en-US" sz="2000" dirty="0" err="1" smtClean="0"/>
              <a:t>berbagi</a:t>
            </a:r>
            <a:r>
              <a:rPr lang="en-US" sz="2000" dirty="0" smtClean="0"/>
              <a:t> (shared service)</a:t>
            </a:r>
          </a:p>
          <a:p>
            <a:r>
              <a:rPr lang="en-US" sz="2000" dirty="0" err="1" smtClean="0"/>
              <a:t>Penjadwalan</a:t>
            </a:r>
            <a:r>
              <a:rPr lang="en-US" sz="2000" dirty="0" smtClean="0"/>
              <a:t> </a:t>
            </a:r>
            <a:r>
              <a:rPr lang="en-US" sz="2000" dirty="0" err="1" smtClean="0"/>
              <a:t>penggunaan</a:t>
            </a:r>
            <a:r>
              <a:rPr lang="en-US" sz="2000" dirty="0" smtClean="0"/>
              <a:t> </a:t>
            </a:r>
            <a:r>
              <a:rPr lang="en-US" sz="2000" dirty="0" err="1" smtClean="0"/>
              <a:t>sumber</a:t>
            </a:r>
            <a:r>
              <a:rPr lang="en-US" sz="2000" dirty="0" smtClean="0"/>
              <a:t> </a:t>
            </a:r>
            <a:r>
              <a:rPr lang="en-US" sz="2000" dirty="0" err="1" smtClean="0"/>
              <a:t>daya</a:t>
            </a:r>
            <a:r>
              <a:rPr lang="en-US" sz="2000" dirty="0" smtClean="0"/>
              <a:t> </a:t>
            </a:r>
            <a:r>
              <a:rPr lang="en-US" sz="2000" dirty="0" err="1" smtClean="0"/>
              <a:t>teknologi</a:t>
            </a:r>
            <a:r>
              <a:rPr lang="en-US" sz="2000" dirty="0" smtClean="0"/>
              <a:t> </a:t>
            </a:r>
            <a:r>
              <a:rPr lang="en-US" sz="2000" dirty="0" err="1" smtClean="0"/>
              <a:t>sesuai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prioritas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/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kebutuhan</a:t>
            </a:r>
            <a:endParaRPr lang="en-US" sz="2000" dirty="0" smtClean="0"/>
          </a:p>
          <a:p>
            <a:r>
              <a:rPr lang="en-US" sz="2000" dirty="0" err="1" smtClean="0"/>
              <a:t>Penerapan</a:t>
            </a:r>
            <a:r>
              <a:rPr lang="en-US" sz="2000" dirty="0" smtClean="0"/>
              <a:t> </a:t>
            </a:r>
            <a:r>
              <a:rPr lang="en-US" sz="2000" dirty="0" err="1" smtClean="0"/>
              <a:t>manajemen</a:t>
            </a:r>
            <a:r>
              <a:rPr lang="en-US" sz="2000" dirty="0" smtClean="0"/>
              <a:t> </a:t>
            </a:r>
            <a:r>
              <a:rPr lang="en-US" sz="2000" dirty="0" err="1" smtClean="0"/>
              <a:t>hemat</a:t>
            </a:r>
            <a:r>
              <a:rPr lang="en-US" sz="2000" dirty="0" smtClean="0"/>
              <a:t> energy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cara</a:t>
            </a:r>
            <a:r>
              <a:rPr lang="en-US" sz="2000" dirty="0" smtClean="0"/>
              <a:t> </a:t>
            </a:r>
            <a:r>
              <a:rPr lang="en-US" sz="2000" dirty="0" err="1" smtClean="0"/>
              <a:t>mengatur</a:t>
            </a:r>
            <a:r>
              <a:rPr lang="en-US" sz="2000" dirty="0" smtClean="0"/>
              <a:t> parameter </a:t>
            </a:r>
            <a:r>
              <a:rPr lang="en-US" sz="2000" dirty="0" err="1" smtClean="0"/>
              <a:t>pemanfaatan</a:t>
            </a:r>
            <a:r>
              <a:rPr lang="en-US" sz="2000" dirty="0" smtClean="0"/>
              <a:t> </a:t>
            </a:r>
            <a:r>
              <a:rPr lang="en-US" sz="2000" dirty="0" err="1" smtClean="0"/>
              <a:t>sumber</a:t>
            </a:r>
            <a:r>
              <a:rPr lang="en-US" sz="2000" dirty="0" smtClean="0"/>
              <a:t> </a:t>
            </a:r>
            <a:r>
              <a:rPr lang="en-US" sz="2000" dirty="0" err="1" smtClean="0"/>
              <a:t>daya</a:t>
            </a:r>
            <a:r>
              <a:rPr lang="en-US" sz="2000" dirty="0" smtClean="0"/>
              <a:t> agar </a:t>
            </a:r>
            <a:r>
              <a:rPr lang="en-US" sz="2000" dirty="0" err="1" smtClean="0"/>
              <a:t>hemat</a:t>
            </a:r>
            <a:r>
              <a:rPr lang="en-US" sz="2000" dirty="0" smtClean="0"/>
              <a:t> </a:t>
            </a:r>
            <a:r>
              <a:rPr lang="en-US" sz="2000" dirty="0" err="1" smtClean="0"/>
              <a:t>pemakaiannya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awet</a:t>
            </a:r>
            <a:r>
              <a:rPr lang="en-US" sz="2000" dirty="0" smtClean="0"/>
              <a:t> </a:t>
            </a:r>
            <a:r>
              <a:rPr lang="en-US" sz="2000" dirty="0" err="1" smtClean="0"/>
              <a:t>usianya</a:t>
            </a:r>
            <a:endParaRPr lang="en-US" sz="2000" dirty="0" smtClean="0"/>
          </a:p>
          <a:p>
            <a:r>
              <a:rPr lang="en-US" sz="2000" dirty="0" err="1" smtClean="0"/>
              <a:t>Pelaksanaan</a:t>
            </a:r>
            <a:r>
              <a:rPr lang="en-US" sz="2000" dirty="0" smtClean="0"/>
              <a:t> </a:t>
            </a:r>
            <a:r>
              <a:rPr lang="en-US" sz="2000" dirty="0" err="1" smtClean="0"/>
              <a:t>pemeliharaan</a:t>
            </a:r>
            <a:r>
              <a:rPr lang="en-US" sz="2000" dirty="0" smtClean="0"/>
              <a:t> </a:t>
            </a:r>
            <a:r>
              <a:rPr lang="en-US" sz="2000" dirty="0" err="1" smtClean="0"/>
              <a:t>sumber</a:t>
            </a:r>
            <a:r>
              <a:rPr lang="en-US" sz="2000" dirty="0" smtClean="0"/>
              <a:t> </a:t>
            </a:r>
            <a:r>
              <a:rPr lang="en-US" sz="2000" dirty="0" err="1" smtClean="0"/>
              <a:t>daya</a:t>
            </a:r>
            <a:r>
              <a:rPr lang="en-US" sz="2000" dirty="0" smtClean="0"/>
              <a:t> </a:t>
            </a:r>
            <a:r>
              <a:rPr lang="en-US" sz="2000" dirty="0" err="1" smtClean="0"/>
              <a:t>teknologi</a:t>
            </a:r>
            <a:r>
              <a:rPr lang="en-US" sz="2000" dirty="0" smtClean="0"/>
              <a:t> </a:t>
            </a:r>
            <a:r>
              <a:rPr lang="en-US" sz="2000" dirty="0" err="1" smtClean="0"/>
              <a:t>secara</a:t>
            </a:r>
            <a:r>
              <a:rPr lang="en-US" sz="2000" dirty="0" smtClean="0"/>
              <a:t> </a:t>
            </a:r>
            <a:r>
              <a:rPr lang="en-US" sz="2000" dirty="0" err="1" smtClean="0"/>
              <a:t>baik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memperpanjang</a:t>
            </a:r>
            <a:r>
              <a:rPr lang="en-US" sz="2000" dirty="0" smtClean="0"/>
              <a:t> </a:t>
            </a:r>
            <a:r>
              <a:rPr lang="en-US" sz="2000" dirty="0" err="1" smtClean="0"/>
              <a:t>usia</a:t>
            </a:r>
            <a:r>
              <a:rPr lang="en-US" sz="2000" dirty="0" smtClean="0"/>
              <a:t> </a:t>
            </a:r>
            <a:r>
              <a:rPr lang="en-US" sz="2000" dirty="0" err="1" smtClean="0"/>
              <a:t>produktif</a:t>
            </a:r>
            <a:r>
              <a:rPr lang="en-US" sz="2000" dirty="0" smtClean="0"/>
              <a:t> asset </a:t>
            </a:r>
            <a:r>
              <a:rPr lang="en-US" sz="2000" dirty="0" err="1" smtClean="0"/>
              <a:t>dimaksud</a:t>
            </a:r>
            <a:endParaRPr lang="en-US" sz="2000" dirty="0" smtClean="0"/>
          </a:p>
          <a:p>
            <a:r>
              <a:rPr lang="en-US" sz="2000" dirty="0" err="1" smtClean="0"/>
              <a:t>Pengalihdayaan</a:t>
            </a:r>
            <a:r>
              <a:rPr lang="en-US" sz="2000" dirty="0" smtClean="0"/>
              <a:t> proses yang </a:t>
            </a:r>
            <a:r>
              <a:rPr lang="en-US" sz="2000" dirty="0" err="1" smtClean="0"/>
              <a:t>membutuhkan</a:t>
            </a:r>
            <a:r>
              <a:rPr lang="en-US" sz="2000" dirty="0" smtClean="0"/>
              <a:t> </a:t>
            </a:r>
            <a:r>
              <a:rPr lang="en-US" sz="2000" dirty="0" err="1" smtClean="0"/>
              <a:t>sumber</a:t>
            </a:r>
            <a:r>
              <a:rPr lang="en-US" sz="2000" dirty="0" smtClean="0"/>
              <a:t> </a:t>
            </a:r>
            <a:r>
              <a:rPr lang="en-US" sz="2000" dirty="0" err="1" smtClean="0"/>
              <a:t>daya</a:t>
            </a:r>
            <a:r>
              <a:rPr lang="en-US" sz="2000" dirty="0" smtClean="0"/>
              <a:t> </a:t>
            </a:r>
            <a:r>
              <a:rPr lang="en-US" sz="2000" dirty="0" err="1" smtClean="0"/>
              <a:t>mahal</a:t>
            </a:r>
            <a:r>
              <a:rPr lang="en-US" sz="2000" dirty="0" smtClean="0"/>
              <a:t> </a:t>
            </a:r>
            <a:r>
              <a:rPr lang="en-US" sz="2000" dirty="0" err="1" smtClean="0"/>
              <a:t>ke</a:t>
            </a:r>
            <a:r>
              <a:rPr lang="en-US" sz="2000" dirty="0" smtClean="0"/>
              <a:t> </a:t>
            </a:r>
            <a:r>
              <a:rPr lang="en-US" sz="2000" dirty="0" err="1" smtClean="0"/>
              <a:t>pihak</a:t>
            </a:r>
            <a:r>
              <a:rPr lang="en-US" sz="2000" dirty="0" smtClean="0"/>
              <a:t> lain yang </a:t>
            </a:r>
            <a:r>
              <a:rPr lang="en-US" sz="2000" dirty="0" err="1" smtClean="0"/>
              <a:t>lebih</a:t>
            </a:r>
            <a:r>
              <a:rPr lang="en-US" sz="2000" dirty="0" smtClean="0"/>
              <a:t> </a:t>
            </a:r>
            <a:r>
              <a:rPr lang="en-US" sz="2000" dirty="0" err="1" smtClean="0"/>
              <a:t>mampu</a:t>
            </a:r>
            <a:r>
              <a:rPr lang="en-US" sz="2000" dirty="0" smtClean="0"/>
              <a:t> </a:t>
            </a:r>
            <a:r>
              <a:rPr lang="en-US" sz="2000" dirty="0" err="1" smtClean="0"/>
              <a:t>mengelolanya</a:t>
            </a:r>
            <a:r>
              <a:rPr lang="en-US" sz="2000" dirty="0" smtClean="0"/>
              <a:t>; </a:t>
            </a:r>
            <a:r>
              <a:rPr lang="en-US" sz="2000" dirty="0" err="1" smtClean="0"/>
              <a:t>dan</a:t>
            </a:r>
            <a:r>
              <a:rPr lang="en-US" sz="2000" dirty="0" smtClean="0"/>
              <a:t> lain </a:t>
            </a:r>
            <a:r>
              <a:rPr lang="en-US" sz="2000" dirty="0" err="1" smtClean="0"/>
              <a:t>sebagainya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55981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 Management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774723"/>
            <a:ext cx="8915400" cy="4419600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Kemampuan</a:t>
            </a:r>
            <a:r>
              <a:rPr lang="en-US" sz="2800" dirty="0" smtClean="0"/>
              <a:t> </a:t>
            </a:r>
            <a:r>
              <a:rPr lang="en-US" sz="2800" dirty="0" err="1" smtClean="0"/>
              <a:t>perusahaan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bersaing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perusahaan</a:t>
            </a:r>
            <a:r>
              <a:rPr lang="en-US" sz="2800" dirty="0" smtClean="0"/>
              <a:t> </a:t>
            </a:r>
            <a:r>
              <a:rPr lang="en-US" sz="2800" dirty="0" err="1" smtClean="0"/>
              <a:t>kompetitor</a:t>
            </a:r>
            <a:r>
              <a:rPr lang="en-US" sz="2800" dirty="0" smtClean="0"/>
              <a:t> lain</a:t>
            </a:r>
          </a:p>
          <a:p>
            <a:r>
              <a:rPr lang="en-US" sz="2800" dirty="0" err="1" smtClean="0"/>
              <a:t>Kepatuhan</a:t>
            </a:r>
            <a:r>
              <a:rPr lang="en-US" sz="2800" dirty="0" smtClean="0"/>
              <a:t> </a:t>
            </a:r>
            <a:r>
              <a:rPr lang="en-US" sz="2800" dirty="0" err="1" smtClean="0"/>
              <a:t>perusahaan</a:t>
            </a:r>
            <a:r>
              <a:rPr lang="en-US" sz="2800" dirty="0" smtClean="0"/>
              <a:t> </a:t>
            </a:r>
            <a:r>
              <a:rPr lang="en-US" sz="2800" dirty="0" err="1" smtClean="0"/>
              <a:t>terhadap</a:t>
            </a:r>
            <a:r>
              <a:rPr lang="en-US" sz="2800" dirty="0" smtClean="0"/>
              <a:t> </a:t>
            </a:r>
            <a:r>
              <a:rPr lang="en-US" sz="2800" dirty="0" err="1" smtClean="0"/>
              <a:t>berbagai</a:t>
            </a:r>
            <a:r>
              <a:rPr lang="en-US" sz="2800" dirty="0" smtClean="0"/>
              <a:t> </a:t>
            </a:r>
            <a:r>
              <a:rPr lang="en-US" sz="2800" dirty="0" err="1" smtClean="0"/>
              <a:t>aturan</a:t>
            </a:r>
            <a:r>
              <a:rPr lang="en-US" sz="2800" dirty="0" smtClean="0"/>
              <a:t> </a:t>
            </a:r>
            <a:r>
              <a:rPr lang="en-US" sz="2800" dirty="0" err="1" smtClean="0"/>
              <a:t>transparansi</a:t>
            </a:r>
            <a:r>
              <a:rPr lang="en-US" sz="2800" dirty="0" smtClean="0"/>
              <a:t>, </a:t>
            </a:r>
            <a:r>
              <a:rPr lang="en-US" sz="2800" dirty="0" err="1" smtClean="0"/>
              <a:t>akuntabilitas</a:t>
            </a:r>
            <a:r>
              <a:rPr lang="en-US" sz="2800" dirty="0" smtClean="0"/>
              <a:t>, </a:t>
            </a:r>
            <a:r>
              <a:rPr lang="en-US" sz="2800" dirty="0" err="1" smtClean="0"/>
              <a:t>responsibilitas</a:t>
            </a:r>
            <a:r>
              <a:rPr lang="en-US" sz="2800" dirty="0" smtClean="0"/>
              <a:t>,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hal-hal</a:t>
            </a:r>
            <a:r>
              <a:rPr lang="en-US" sz="2800" dirty="0" smtClean="0"/>
              <a:t> </a:t>
            </a:r>
            <a:r>
              <a:rPr lang="en-US" sz="2800" dirty="0" err="1" smtClean="0"/>
              <a:t>lainnya</a:t>
            </a:r>
            <a:endParaRPr lang="en-US" sz="2800" dirty="0" smtClean="0"/>
          </a:p>
          <a:p>
            <a:r>
              <a:rPr lang="en-US" sz="2800" dirty="0" err="1" smtClean="0"/>
              <a:t>Kapabilitas</a:t>
            </a:r>
            <a:r>
              <a:rPr lang="en-US" sz="2800" dirty="0" smtClean="0"/>
              <a:t> </a:t>
            </a:r>
            <a:r>
              <a:rPr lang="en-US" sz="2800" dirty="0" err="1" smtClean="0"/>
              <a:t>perusahaan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melakukan</a:t>
            </a:r>
            <a:r>
              <a:rPr lang="en-US" sz="2800" dirty="0" smtClean="0"/>
              <a:t> </a:t>
            </a:r>
            <a:r>
              <a:rPr lang="en-US" sz="2800" dirty="0" err="1" smtClean="0"/>
              <a:t>komunikasi</a:t>
            </a:r>
            <a:r>
              <a:rPr lang="en-US" sz="2800" dirty="0" smtClean="0"/>
              <a:t>, </a:t>
            </a:r>
            <a:r>
              <a:rPr lang="en-US" sz="2800" dirty="0" err="1" smtClean="0"/>
              <a:t>kolaborasi</a:t>
            </a:r>
            <a:r>
              <a:rPr lang="en-US" sz="2800" dirty="0" smtClean="0"/>
              <a:t>,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interaksi</a:t>
            </a:r>
            <a:r>
              <a:rPr lang="en-US" sz="2800" dirty="0" smtClean="0"/>
              <a:t> </a:t>
            </a:r>
            <a:r>
              <a:rPr lang="en-US" sz="2800" dirty="0" err="1" smtClean="0"/>
              <a:t>secara</a:t>
            </a:r>
            <a:r>
              <a:rPr lang="en-US" sz="2800" dirty="0" smtClean="0"/>
              <a:t> </a:t>
            </a:r>
            <a:r>
              <a:rPr lang="en-US" sz="2800" dirty="0" err="1" smtClean="0"/>
              <a:t>efektif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efisien</a:t>
            </a:r>
            <a:r>
              <a:rPr lang="en-US" sz="2800" dirty="0" smtClean="0"/>
              <a:t>; </a:t>
            </a:r>
            <a:r>
              <a:rPr lang="en-US" sz="2800" dirty="0" err="1" smtClean="0"/>
              <a:t>dan</a:t>
            </a:r>
            <a:r>
              <a:rPr lang="en-US" sz="2800" dirty="0" smtClean="0"/>
              <a:t> lain </a:t>
            </a:r>
            <a:r>
              <a:rPr lang="en-US" sz="2800" dirty="0" err="1" smtClean="0"/>
              <a:t>sebagainya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94544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4244" y="1514167"/>
            <a:ext cx="8915400" cy="5004620"/>
          </a:xfrm>
        </p:spPr>
        <p:txBody>
          <a:bodyPr>
            <a:noAutofit/>
          </a:bodyPr>
          <a:lstStyle/>
          <a:p>
            <a:r>
              <a:rPr lang="en-US" sz="2400" dirty="0" smtClean="0"/>
              <a:t>Dashboard  Management System yang </a:t>
            </a:r>
            <a:r>
              <a:rPr lang="en-US" sz="2400" dirty="0" err="1" smtClean="0"/>
              <a:t>berfungsi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memperlihatkan</a:t>
            </a:r>
            <a:r>
              <a:rPr lang="en-US" sz="2400" dirty="0" smtClean="0"/>
              <a:t> </a:t>
            </a:r>
            <a:r>
              <a:rPr lang="en-US" sz="2400" dirty="0" err="1" smtClean="0"/>
              <a:t>situasi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kondisi</a:t>
            </a:r>
            <a:r>
              <a:rPr lang="en-US" sz="2400" dirty="0" smtClean="0"/>
              <a:t> </a:t>
            </a:r>
            <a:r>
              <a:rPr lang="en-US" sz="2400" dirty="0" err="1" smtClean="0"/>
              <a:t>usaha</a:t>
            </a:r>
            <a:r>
              <a:rPr lang="en-US" sz="2400" dirty="0" smtClean="0"/>
              <a:t> </a:t>
            </a:r>
            <a:r>
              <a:rPr lang="en-US" sz="2400" dirty="0" err="1" smtClean="0"/>
              <a:t>dilihat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indicator </a:t>
            </a:r>
            <a:r>
              <a:rPr lang="en-US" sz="2400" dirty="0" err="1" smtClean="0"/>
              <a:t>kunci</a:t>
            </a:r>
            <a:r>
              <a:rPr lang="en-US" sz="2400" dirty="0" smtClean="0"/>
              <a:t> </a:t>
            </a:r>
            <a:r>
              <a:rPr lang="en-US" sz="2400" dirty="0" err="1" smtClean="0"/>
              <a:t>keberhasilan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pencapaian</a:t>
            </a:r>
            <a:r>
              <a:rPr lang="en-US" sz="2400" dirty="0" smtClean="0"/>
              <a:t> </a:t>
            </a:r>
            <a:r>
              <a:rPr lang="en-US" sz="2400" dirty="0" err="1" smtClean="0"/>
              <a:t>obyektif</a:t>
            </a:r>
            <a:endParaRPr lang="en-US" sz="2400" dirty="0" smtClean="0"/>
          </a:p>
          <a:p>
            <a:r>
              <a:rPr lang="en-US" sz="2400" dirty="0" smtClean="0"/>
              <a:t>Management Information System (MIS) yang </a:t>
            </a:r>
            <a:r>
              <a:rPr lang="en-US" sz="2400" dirty="0" err="1" smtClean="0"/>
              <a:t>berisi</a:t>
            </a:r>
            <a:r>
              <a:rPr lang="en-US" sz="2400" dirty="0" smtClean="0"/>
              <a:t> </a:t>
            </a:r>
            <a:r>
              <a:rPr lang="en-US" sz="2400" dirty="0" err="1" smtClean="0"/>
              <a:t>sekumpulan</a:t>
            </a:r>
            <a:r>
              <a:rPr lang="en-US" sz="2400" dirty="0" smtClean="0"/>
              <a:t> </a:t>
            </a:r>
            <a:r>
              <a:rPr lang="en-US" sz="2400" dirty="0" err="1" smtClean="0"/>
              <a:t>grafis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menggambarkan</a:t>
            </a:r>
            <a:r>
              <a:rPr lang="en-US" sz="2400" dirty="0" smtClean="0"/>
              <a:t> </a:t>
            </a:r>
            <a:r>
              <a:rPr lang="en-US" sz="2400" dirty="0" err="1" smtClean="0"/>
              <a:t>berbagai</a:t>
            </a:r>
            <a:r>
              <a:rPr lang="en-US" sz="2400" dirty="0" smtClean="0"/>
              <a:t> status </a:t>
            </a:r>
            <a:r>
              <a:rPr lang="en-US" sz="2400" dirty="0" err="1" smtClean="0"/>
              <a:t>terkait</a:t>
            </a:r>
            <a:r>
              <a:rPr lang="en-US" sz="2400" dirty="0" smtClean="0"/>
              <a:t>, </a:t>
            </a:r>
            <a:r>
              <a:rPr lang="en-US" sz="2400" dirty="0" err="1" smtClean="0"/>
              <a:t>seperti</a:t>
            </a:r>
            <a:r>
              <a:rPr lang="en-US" sz="2400" dirty="0" smtClean="0"/>
              <a:t>: </a:t>
            </a:r>
            <a:r>
              <a:rPr lang="en-US" sz="2400" dirty="0" err="1" smtClean="0"/>
              <a:t>pangsa</a:t>
            </a:r>
            <a:r>
              <a:rPr lang="en-US" sz="2400" dirty="0" smtClean="0"/>
              <a:t> </a:t>
            </a:r>
            <a:r>
              <a:rPr lang="en-US" sz="2400" dirty="0" err="1" smtClean="0"/>
              <a:t>pasar</a:t>
            </a:r>
            <a:r>
              <a:rPr lang="en-US" sz="2400" dirty="0" smtClean="0"/>
              <a:t>, </a:t>
            </a:r>
            <a:r>
              <a:rPr lang="en-US" sz="2400" dirty="0" err="1" smtClean="0"/>
              <a:t>produk</a:t>
            </a:r>
            <a:r>
              <a:rPr lang="en-US" sz="2400" dirty="0" smtClean="0"/>
              <a:t> </a:t>
            </a:r>
            <a:r>
              <a:rPr lang="en-US" sz="2400" dirty="0" err="1" smtClean="0"/>
              <a:t>portofolio</a:t>
            </a:r>
            <a:r>
              <a:rPr lang="en-US" sz="2400" dirty="0" smtClean="0"/>
              <a:t>, </a:t>
            </a:r>
            <a:r>
              <a:rPr lang="en-US" sz="2400" dirty="0" err="1" smtClean="0"/>
              <a:t>tren</a:t>
            </a:r>
            <a:r>
              <a:rPr lang="en-US" sz="2400" dirty="0" smtClean="0"/>
              <a:t> </a:t>
            </a:r>
            <a:r>
              <a:rPr lang="en-US" sz="2400" dirty="0" err="1" smtClean="0"/>
              <a:t>penjualan</a:t>
            </a:r>
            <a:r>
              <a:rPr lang="en-US" sz="2400" dirty="0" smtClean="0"/>
              <a:t>, </a:t>
            </a:r>
            <a:r>
              <a:rPr lang="en-US" sz="2400" dirty="0" err="1" smtClean="0"/>
              <a:t>jumlah</a:t>
            </a:r>
            <a:r>
              <a:rPr lang="en-US" sz="2400" dirty="0" smtClean="0"/>
              <a:t> </a:t>
            </a:r>
            <a:r>
              <a:rPr lang="en-US" sz="2400" dirty="0" err="1" smtClean="0"/>
              <a:t>pelanggan</a:t>
            </a:r>
            <a:r>
              <a:rPr lang="en-US" sz="2400" dirty="0" smtClean="0"/>
              <a:t>, </a:t>
            </a:r>
            <a:r>
              <a:rPr lang="en-US" sz="2400" dirty="0" err="1" smtClean="0"/>
              <a:t>dan</a:t>
            </a:r>
            <a:r>
              <a:rPr lang="en-US" sz="2400" dirty="0" smtClean="0"/>
              <a:t> lain </a:t>
            </a:r>
            <a:r>
              <a:rPr lang="en-US" sz="2400" dirty="0" err="1" smtClean="0"/>
              <a:t>sebagainya</a:t>
            </a:r>
            <a:endParaRPr lang="en-US" sz="2400" dirty="0" smtClean="0"/>
          </a:p>
          <a:p>
            <a:r>
              <a:rPr lang="en-US" sz="2400" dirty="0" smtClean="0"/>
              <a:t>Decision Support System (DSS) yang </a:t>
            </a:r>
            <a:r>
              <a:rPr lang="en-US" sz="2400" dirty="0" err="1" smtClean="0"/>
              <a:t>menyediakan</a:t>
            </a:r>
            <a:r>
              <a:rPr lang="en-US" sz="2400" dirty="0" smtClean="0"/>
              <a:t> data </a:t>
            </a:r>
            <a:r>
              <a:rPr lang="en-US" sz="2400" dirty="0" err="1" smtClean="0"/>
              <a:t>serta</a:t>
            </a:r>
            <a:r>
              <a:rPr lang="en-US" sz="2400" dirty="0" smtClean="0"/>
              <a:t> </a:t>
            </a:r>
            <a:r>
              <a:rPr lang="en-US" sz="2400" dirty="0" err="1" smtClean="0"/>
              <a:t>informasi</a:t>
            </a:r>
            <a:r>
              <a:rPr lang="en-US" sz="2400" dirty="0" smtClean="0"/>
              <a:t> </a:t>
            </a:r>
            <a:r>
              <a:rPr lang="en-US" sz="2400" dirty="0" err="1" smtClean="0"/>
              <a:t>lengkap</a:t>
            </a:r>
            <a:r>
              <a:rPr lang="en-US" sz="2400" dirty="0" smtClean="0"/>
              <a:t> </a:t>
            </a:r>
          </a:p>
          <a:p>
            <a:r>
              <a:rPr lang="en-US" sz="2400" dirty="0" smtClean="0"/>
              <a:t>Executive Information System (EIS) yang </a:t>
            </a:r>
            <a:r>
              <a:rPr lang="en-US" sz="2400" dirty="0" err="1" smtClean="0"/>
              <a:t>merupakan</a:t>
            </a:r>
            <a:r>
              <a:rPr lang="en-US" sz="2400" dirty="0" smtClean="0"/>
              <a:t> system </a:t>
            </a:r>
            <a:r>
              <a:rPr lang="en-US" sz="2400" dirty="0" err="1" smtClean="0"/>
              <a:t>pelaporan</a:t>
            </a:r>
            <a:r>
              <a:rPr lang="en-US" sz="2400" dirty="0" smtClean="0"/>
              <a:t> </a:t>
            </a:r>
            <a:r>
              <a:rPr lang="en-US" sz="2400" dirty="0" err="1" smtClean="0"/>
              <a:t>bagi</a:t>
            </a:r>
            <a:r>
              <a:rPr lang="en-US" sz="2400" dirty="0" smtClean="0"/>
              <a:t> para </a:t>
            </a:r>
            <a:r>
              <a:rPr lang="en-US" sz="2400" dirty="0" err="1" smtClean="0"/>
              <a:t>eksekutif</a:t>
            </a:r>
            <a:r>
              <a:rPr lang="en-US" sz="2400" dirty="0" smtClean="0"/>
              <a:t> </a:t>
            </a:r>
            <a:r>
              <a:rPr lang="en-US" sz="2400" dirty="0" err="1" smtClean="0"/>
              <a:t>pemilik</a:t>
            </a:r>
            <a:r>
              <a:rPr lang="en-US" sz="2400" dirty="0" smtClean="0"/>
              <a:t> </a:t>
            </a:r>
            <a:r>
              <a:rPr lang="en-US" sz="2400" dirty="0" err="1" smtClean="0"/>
              <a:t>maupun</a:t>
            </a:r>
            <a:r>
              <a:rPr lang="en-US" sz="2400" dirty="0" smtClean="0"/>
              <a:t> </a:t>
            </a:r>
            <a:r>
              <a:rPr lang="en-US" sz="2400" dirty="0" err="1" smtClean="0"/>
              <a:t>pimpinan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46553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2795810"/>
            <a:ext cx="8911687" cy="1280890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US" sz="8000" b="1" dirty="0" smtClean="0"/>
              <a:t>END</a:t>
            </a:r>
            <a:endParaRPr lang="en-US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670</TotalTime>
  <Words>339</Words>
  <Application>Microsoft Office PowerPoint</Application>
  <PresentationFormat>Widescreen</PresentationFormat>
  <Paragraphs>41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Century Gothic</vt:lpstr>
      <vt:lpstr>Wingdings 3</vt:lpstr>
      <vt:lpstr>Wisp</vt:lpstr>
      <vt:lpstr>TATA KELOLA SISTEM DAN TEKNOLOGI INFORMASI</vt:lpstr>
      <vt:lpstr>PERTEMUAN 14</vt:lpstr>
      <vt:lpstr>OUTLINE</vt:lpstr>
      <vt:lpstr>Strategic Alignment</vt:lpstr>
      <vt:lpstr>Value Delivery</vt:lpstr>
      <vt:lpstr>Resource Management</vt:lpstr>
      <vt:lpstr>Risk Management </vt:lpstr>
      <vt:lpstr>Performance Management</vt:lpstr>
      <vt:lpstr>END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TATA KELOLA SISTEM DAN TEKNOLOGI INFORMASI</dc:title>
  <dc:creator>asus</dc:creator>
  <cp:lastModifiedBy>asus</cp:lastModifiedBy>
  <cp:revision>173</cp:revision>
  <dcterms:created xsi:type="dcterms:W3CDTF">2019-10-11T13:22:00Z</dcterms:created>
  <dcterms:modified xsi:type="dcterms:W3CDTF">2019-10-22T05:28:09Z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1033-10.2.0.5838</vt:lpwstr>
  </property>
</Properties>
</file>