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7"/>
  </p:notesMasterIdLst>
  <p:handoutMasterIdLst>
    <p:handoutMasterId r:id="rId58"/>
  </p:handoutMasterIdLst>
  <p:sldIdLst>
    <p:sldId id="461" r:id="rId2"/>
    <p:sldId id="372" r:id="rId3"/>
    <p:sldId id="373" r:id="rId4"/>
    <p:sldId id="375" r:id="rId5"/>
    <p:sldId id="376" r:id="rId6"/>
    <p:sldId id="463" r:id="rId7"/>
    <p:sldId id="377" r:id="rId8"/>
    <p:sldId id="464" r:id="rId9"/>
    <p:sldId id="378" r:id="rId10"/>
    <p:sldId id="379" r:id="rId11"/>
    <p:sldId id="380" r:id="rId12"/>
    <p:sldId id="381" r:id="rId13"/>
    <p:sldId id="382" r:id="rId14"/>
    <p:sldId id="384" r:id="rId15"/>
    <p:sldId id="385" r:id="rId16"/>
    <p:sldId id="448" r:id="rId17"/>
    <p:sldId id="387" r:id="rId18"/>
    <p:sldId id="390" r:id="rId19"/>
    <p:sldId id="391" r:id="rId20"/>
    <p:sldId id="465" r:id="rId21"/>
    <p:sldId id="392" r:id="rId22"/>
    <p:sldId id="393" r:id="rId23"/>
    <p:sldId id="449" r:id="rId24"/>
    <p:sldId id="395" r:id="rId25"/>
    <p:sldId id="396" r:id="rId26"/>
    <p:sldId id="397" r:id="rId27"/>
    <p:sldId id="398" r:id="rId28"/>
    <p:sldId id="450" r:id="rId29"/>
    <p:sldId id="451" r:id="rId30"/>
    <p:sldId id="452" r:id="rId31"/>
    <p:sldId id="453" r:id="rId32"/>
    <p:sldId id="402" r:id="rId33"/>
    <p:sldId id="403" r:id="rId34"/>
    <p:sldId id="454" r:id="rId35"/>
    <p:sldId id="455" r:id="rId36"/>
    <p:sldId id="456" r:id="rId37"/>
    <p:sldId id="406" r:id="rId38"/>
    <p:sldId id="457" r:id="rId39"/>
    <p:sldId id="409" r:id="rId40"/>
    <p:sldId id="410" r:id="rId41"/>
    <p:sldId id="411" r:id="rId42"/>
    <p:sldId id="412" r:id="rId43"/>
    <p:sldId id="414" r:id="rId44"/>
    <p:sldId id="458" r:id="rId45"/>
    <p:sldId id="459" r:id="rId46"/>
    <p:sldId id="417" r:id="rId47"/>
    <p:sldId id="418" r:id="rId48"/>
    <p:sldId id="419" r:id="rId49"/>
    <p:sldId id="420" r:id="rId50"/>
    <p:sldId id="421" r:id="rId51"/>
    <p:sldId id="422" r:id="rId52"/>
    <p:sldId id="423" r:id="rId53"/>
    <p:sldId id="460" r:id="rId54"/>
    <p:sldId id="425" r:id="rId55"/>
    <p:sldId id="466" r:id="rId56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DB1"/>
    <a:srgbClr val="24BDB2"/>
    <a:srgbClr val="3D9A3A"/>
    <a:srgbClr val="8AAAD3"/>
    <a:srgbClr val="3F5B2E"/>
    <a:srgbClr val="D9F8FF"/>
    <a:srgbClr val="92D3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918" autoAdjust="0"/>
    <p:restoredTop sz="97907" autoAdjust="0"/>
  </p:normalViewPr>
  <p:slideViewPr>
    <p:cSldViewPr snapToGrid="0" snapToObjects="1">
      <p:cViewPr>
        <p:scale>
          <a:sx n="70" d="100"/>
          <a:sy n="70" d="100"/>
        </p:scale>
        <p:origin x="-1656" y="-96"/>
      </p:cViewPr>
      <p:guideLst>
        <p:guide orient="horz" pos="2144"/>
        <p:guide pos="288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image" Target="../media/image8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image" Target="../media/image26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image" Target="../media/image10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4.emf"/><Relationship Id="rId1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image" Target="../media/image1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image" Target="../media/image20.e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image" Target="../media/image2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BD5694-B148-4D5D-B80B-43471DD16796}" type="datetimeFigureOut">
              <a:rPr lang="id-ID" smtClean="0"/>
              <a:t>12/06/2021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824036-9041-4EEA-B0B4-F0FDFE7C77D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55673331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9F107B43-A9E4-4315-91AD-337F463642D6}" type="datetimeFigureOut">
              <a:rPr lang="en-US"/>
              <a:pPr>
                <a:defRPr/>
              </a:pPr>
              <a:t>6/12/2021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AU" noProof="0" smtClean="0"/>
              <a:t>Click to edit Master text styles</a:t>
            </a:r>
          </a:p>
          <a:p>
            <a:pPr lvl="1"/>
            <a:r>
              <a:rPr lang="en-AU" noProof="0" smtClean="0"/>
              <a:t>Second level</a:t>
            </a:r>
          </a:p>
          <a:p>
            <a:pPr lvl="2"/>
            <a:r>
              <a:rPr lang="en-AU" noProof="0" smtClean="0"/>
              <a:t>Third level</a:t>
            </a:r>
          </a:p>
          <a:p>
            <a:pPr lvl="3"/>
            <a:r>
              <a:rPr lang="en-AU" noProof="0" smtClean="0"/>
              <a:t>Fourth level</a:t>
            </a:r>
          </a:p>
          <a:p>
            <a:pPr lvl="4"/>
            <a:r>
              <a:rPr lang="en-AU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8AD3BE0A-3F41-45CB-B186-23C17F2687A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635170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d-ID" altLang="id-ID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d-ID" altLang="id-ID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d-ID" altLang="id-ID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d-ID" altLang="id-ID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d-ID" altLang="id-ID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d-ID" altLang="id-ID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d-ID" altLang="id-ID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d-ID" altLang="id-ID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d-ID" altLang="id-ID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d-ID" altLang="id-ID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d-ID" altLang="id-ID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d-ID" altLang="id-ID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d-ID" altLang="id-ID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d-ID" altLang="id-ID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d-ID" altLang="id-ID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d-ID" altLang="id-ID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d-ID" altLang="id-ID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d-ID" altLang="id-ID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d-ID" altLang="id-ID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d-ID" altLang="id-ID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d-ID" altLang="id-ID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d-ID" altLang="id-ID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d-ID" altLang="id-ID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d-ID" altLang="id-ID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d-ID" altLang="id-ID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d-ID" altLang="id-ID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d-ID" altLang="id-ID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957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d-ID" altLang="id-ID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d-ID" altLang="id-ID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469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d-ID" altLang="id-ID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776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d-ID" altLang="id-ID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083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d-ID" altLang="id-ID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d-ID" altLang="id-ID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d-ID" altLang="id-ID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d-ID" altLang="id-ID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d-ID" altLang="id-ID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d-ID" altLang="id-ID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d-ID" altLang="id-ID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 userDrawn="1"/>
        </p:nvSpPr>
        <p:spPr>
          <a:xfrm>
            <a:off x="7950200" y="6384925"/>
            <a:ext cx="684213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srgbClr val="A6A6A6"/>
                </a:solidFill>
                <a:latin typeface="Arial"/>
                <a:cs typeface="Arial"/>
              </a:rPr>
              <a:t>12 - </a:t>
            </a:r>
            <a:fld id="{FD82AFE1-0C9E-482E-AA77-1383C1C0CDDA}" type="slidenum">
              <a:rPr lang="en-US" sz="1200">
                <a:solidFill>
                  <a:srgbClr val="A6A6A6"/>
                </a:solidFill>
                <a:latin typeface="Arial"/>
                <a:cs typeface="Arial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200" dirty="0">
              <a:solidFill>
                <a:srgbClr val="A6A6A6"/>
              </a:solidFill>
              <a:latin typeface="Arial"/>
              <a:cs typeface="Arial"/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457200" y="6384925"/>
            <a:ext cx="2333625" cy="274638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AU" altLang="id-ID" sz="1200">
                <a:solidFill>
                  <a:srgbClr val="A6A6A6"/>
                </a:solidFill>
              </a:rPr>
              <a:t>© 2014 Pearson Education, Inc.</a:t>
            </a:r>
            <a:endParaRPr lang="en-US" altLang="id-ID" sz="1200">
              <a:solidFill>
                <a:srgbClr val="A6A6A6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 smtClean="0"/>
              <a:t>Click to edit Master subtitle style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FFC61253-11B4-48A3-AC10-5A23D06F640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5326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 userDrawn="1"/>
        </p:nvSpPr>
        <p:spPr>
          <a:xfrm>
            <a:off x="7950200" y="6384925"/>
            <a:ext cx="684213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srgbClr val="A6A6A6"/>
                </a:solidFill>
                <a:latin typeface="Arial"/>
                <a:cs typeface="Arial"/>
              </a:rPr>
              <a:t>12 - </a:t>
            </a:r>
            <a:fld id="{F2C16637-0797-45A9-BD64-9F4D62BB5960}" type="slidenum">
              <a:rPr lang="en-US" sz="1200">
                <a:solidFill>
                  <a:srgbClr val="A6A6A6"/>
                </a:solidFill>
                <a:latin typeface="Arial"/>
                <a:cs typeface="Arial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200" dirty="0">
              <a:solidFill>
                <a:srgbClr val="A6A6A6"/>
              </a:solidFill>
              <a:latin typeface="Arial"/>
              <a:cs typeface="Arial"/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457200" y="6384925"/>
            <a:ext cx="2333625" cy="274638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AU" altLang="id-ID" sz="1200">
                <a:solidFill>
                  <a:srgbClr val="A6A6A6"/>
                </a:solidFill>
              </a:rPr>
              <a:t>© 2014 Pearson Education, Inc.</a:t>
            </a:r>
            <a:endParaRPr lang="en-US" altLang="id-ID" sz="1200">
              <a:solidFill>
                <a:srgbClr val="A6A6A6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EC3818CD-F5FE-42AD-BE64-CB732D6B3F1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4719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 userDrawn="1"/>
        </p:nvSpPr>
        <p:spPr>
          <a:xfrm>
            <a:off x="7950200" y="6384925"/>
            <a:ext cx="684213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srgbClr val="A6A6A6"/>
                </a:solidFill>
                <a:latin typeface="Arial"/>
                <a:cs typeface="Arial"/>
              </a:rPr>
              <a:t>12 - </a:t>
            </a:r>
            <a:fld id="{8B582855-6A6D-4D3A-8DDD-50C84E4F0C44}" type="slidenum">
              <a:rPr lang="en-US" sz="1200">
                <a:solidFill>
                  <a:srgbClr val="A6A6A6"/>
                </a:solidFill>
                <a:latin typeface="Arial"/>
                <a:cs typeface="Arial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200" dirty="0">
              <a:solidFill>
                <a:srgbClr val="A6A6A6"/>
              </a:solidFill>
              <a:latin typeface="Arial"/>
              <a:cs typeface="Arial"/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457200" y="6384925"/>
            <a:ext cx="2333625" cy="274638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AU" altLang="id-ID" sz="1200">
                <a:solidFill>
                  <a:srgbClr val="A6A6A6"/>
                </a:solidFill>
              </a:rPr>
              <a:t>© 2014 Pearson Education, Inc.</a:t>
            </a:r>
            <a:endParaRPr lang="en-US" altLang="id-ID" sz="1200">
              <a:solidFill>
                <a:srgbClr val="A6A6A6"/>
              </a:solidFill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26FC912A-47F4-4A86-9D28-2F92ACE041F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8807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 userDrawn="1"/>
        </p:nvSpPr>
        <p:spPr>
          <a:xfrm>
            <a:off x="7950200" y="6384925"/>
            <a:ext cx="684213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srgbClr val="A6A6A6"/>
                </a:solidFill>
                <a:latin typeface="Arial"/>
                <a:cs typeface="Arial"/>
              </a:rPr>
              <a:t>12 - </a:t>
            </a:r>
            <a:fld id="{9184AB13-4874-4456-BE80-9E6AC4E6CA7D}" type="slidenum">
              <a:rPr lang="en-US" sz="1200">
                <a:solidFill>
                  <a:srgbClr val="A6A6A6"/>
                </a:solidFill>
                <a:latin typeface="Arial"/>
                <a:cs typeface="Arial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200" dirty="0">
              <a:solidFill>
                <a:srgbClr val="A6A6A6"/>
              </a:solidFill>
              <a:latin typeface="Arial"/>
              <a:cs typeface="Arial"/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457200" y="6384925"/>
            <a:ext cx="2333625" cy="274638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AU" altLang="id-ID" sz="1200">
                <a:solidFill>
                  <a:srgbClr val="A6A6A6"/>
                </a:solidFill>
              </a:rPr>
              <a:t>© 2014 Pearson Education, Inc.</a:t>
            </a:r>
            <a:endParaRPr lang="en-US" altLang="id-ID" sz="1200">
              <a:solidFill>
                <a:srgbClr val="A6A6A6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indent="-342900">
              <a:buClr>
                <a:schemeClr val="accent1"/>
              </a:buClr>
              <a:buFont typeface="Arial Unicode MS"/>
              <a:buChar char="▶"/>
              <a:defRPr/>
            </a:lvl1pPr>
            <a:lvl2pPr marL="742950" indent="-285750">
              <a:buClr>
                <a:schemeClr val="accent1"/>
              </a:buClr>
              <a:buFont typeface="Arial Unicode MS"/>
              <a:buChar char="▶"/>
              <a:defRPr/>
            </a:lvl2pPr>
            <a:lvl3pPr marL="1143000" indent="-228600">
              <a:buClr>
                <a:schemeClr val="accent1"/>
              </a:buClr>
              <a:buFont typeface="Arial Unicode MS"/>
              <a:buChar char="▶"/>
              <a:defRPr/>
            </a:lvl3pPr>
            <a:lvl4pPr marL="1600200" indent="-228600">
              <a:buClr>
                <a:schemeClr val="accent1"/>
              </a:buClr>
              <a:buFont typeface="Arial Unicode MS"/>
              <a:buChar char="▶"/>
              <a:defRPr/>
            </a:lvl4pPr>
            <a:lvl5pPr marL="2057400" indent="-228600">
              <a:buClr>
                <a:schemeClr val="accent1"/>
              </a:buClr>
              <a:buFont typeface="Arial Unicode MS"/>
              <a:buChar char="▶"/>
              <a:defRPr/>
            </a:lvl5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D6FF81DF-ABBF-472A-92FE-D280899F3DD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5871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 userDrawn="1"/>
        </p:nvSpPr>
        <p:spPr>
          <a:xfrm>
            <a:off x="7950200" y="6384925"/>
            <a:ext cx="684213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srgbClr val="A6A6A6"/>
                </a:solidFill>
                <a:latin typeface="Arial"/>
                <a:cs typeface="Arial"/>
              </a:rPr>
              <a:t>12 - </a:t>
            </a:r>
            <a:fld id="{1A54D186-4717-412C-A62B-D313E67B2FF5}" type="slidenum">
              <a:rPr lang="en-US" sz="1200">
                <a:solidFill>
                  <a:srgbClr val="A6A6A6"/>
                </a:solidFill>
                <a:latin typeface="Arial"/>
                <a:cs typeface="Arial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200" dirty="0">
              <a:solidFill>
                <a:srgbClr val="A6A6A6"/>
              </a:solidFill>
              <a:latin typeface="Arial"/>
              <a:cs typeface="Arial"/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457200" y="6384925"/>
            <a:ext cx="2333625" cy="274638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AU" altLang="id-ID" sz="1200">
                <a:solidFill>
                  <a:srgbClr val="A6A6A6"/>
                </a:solidFill>
              </a:rPr>
              <a:t>© 2014 Pearson Education, Inc.</a:t>
            </a:r>
            <a:endParaRPr lang="en-US" altLang="id-ID" sz="1200">
              <a:solidFill>
                <a:srgbClr val="A6A6A6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C35244AE-79F6-4BF3-AA36-46A5F342FBF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7259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 userDrawn="1"/>
        </p:nvSpPr>
        <p:spPr>
          <a:xfrm>
            <a:off x="7950200" y="6384925"/>
            <a:ext cx="684213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srgbClr val="A6A6A6"/>
                </a:solidFill>
                <a:latin typeface="Arial"/>
                <a:cs typeface="Arial"/>
              </a:rPr>
              <a:t>12 - </a:t>
            </a:r>
            <a:fld id="{F0834464-916A-4542-8779-D3B98AA14F69}" type="slidenum">
              <a:rPr lang="en-US" sz="1200">
                <a:solidFill>
                  <a:srgbClr val="A6A6A6"/>
                </a:solidFill>
                <a:latin typeface="Arial"/>
                <a:cs typeface="Arial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200" dirty="0">
              <a:solidFill>
                <a:srgbClr val="A6A6A6"/>
              </a:solidFill>
              <a:latin typeface="Arial"/>
              <a:cs typeface="Arial"/>
            </a:endParaRPr>
          </a:p>
        </p:txBody>
      </p:sp>
      <p:sp>
        <p:nvSpPr>
          <p:cNvPr id="6" name="TextBox 5"/>
          <p:cNvSpPr txBox="1"/>
          <p:nvPr userDrawn="1"/>
        </p:nvSpPr>
        <p:spPr>
          <a:xfrm>
            <a:off x="457200" y="6384925"/>
            <a:ext cx="2333625" cy="274638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AU" altLang="id-ID" sz="1200">
                <a:solidFill>
                  <a:srgbClr val="A6A6A6"/>
                </a:solidFill>
              </a:rPr>
              <a:t>© 2014 Pearson Education, Inc.</a:t>
            </a:r>
            <a:endParaRPr lang="en-US" altLang="id-ID" sz="1200">
              <a:solidFill>
                <a:srgbClr val="A6A6A6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0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1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70817F3A-4376-4CAF-9668-F227D023C5D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2176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  <p:bldP spid="4" grpId="0" autoUpdateAnimBg="0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7950200" y="6384925"/>
            <a:ext cx="684213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srgbClr val="A6A6A6"/>
                </a:solidFill>
                <a:latin typeface="Arial"/>
                <a:cs typeface="Arial"/>
              </a:rPr>
              <a:t>12 - </a:t>
            </a:r>
            <a:fld id="{C9F1040E-022D-4FF4-9154-866EEC2EE641}" type="slidenum">
              <a:rPr lang="en-US" sz="1200">
                <a:solidFill>
                  <a:srgbClr val="A6A6A6"/>
                </a:solidFill>
                <a:latin typeface="Arial"/>
                <a:cs typeface="Arial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200" dirty="0">
              <a:solidFill>
                <a:srgbClr val="A6A6A6"/>
              </a:solidFill>
              <a:latin typeface="Arial"/>
              <a:cs typeface="Arial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457200" y="6384925"/>
            <a:ext cx="2333625" cy="274638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AU" altLang="id-ID" sz="1200">
                <a:solidFill>
                  <a:srgbClr val="A6A6A6"/>
                </a:solidFill>
              </a:rPr>
              <a:t>© 2014 Pearson Education, Inc.</a:t>
            </a:r>
            <a:endParaRPr lang="en-US" altLang="id-ID" sz="1200">
              <a:solidFill>
                <a:srgbClr val="A6A6A6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0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ABFAEB3B-6FE3-43F5-8FC8-3562ACBAA04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616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  <p:bldP spid="4" grpId="0" autoUpdateAnimBg="0"/>
      <p:bldP spid="5" grpId="0" autoUpdateAnimBg="0"/>
      <p:bldP spid="6" grpId="0" autoUpdateAnimBg="0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 userDrawn="1"/>
        </p:nvSpPr>
        <p:spPr>
          <a:xfrm>
            <a:off x="7950200" y="6384925"/>
            <a:ext cx="684213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srgbClr val="A6A6A6"/>
                </a:solidFill>
                <a:latin typeface="Arial"/>
                <a:cs typeface="Arial"/>
              </a:rPr>
              <a:t>12 - </a:t>
            </a:r>
            <a:fld id="{B053FB33-3E8E-44A8-A23D-589EDF2FA934}" type="slidenum">
              <a:rPr lang="en-US" sz="1200">
                <a:solidFill>
                  <a:srgbClr val="A6A6A6"/>
                </a:solidFill>
                <a:latin typeface="Arial"/>
                <a:cs typeface="Arial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200" dirty="0">
              <a:solidFill>
                <a:srgbClr val="A6A6A6"/>
              </a:solidFill>
              <a:latin typeface="Arial"/>
              <a:cs typeface="Arial"/>
            </a:endParaRPr>
          </a:p>
        </p:txBody>
      </p:sp>
      <p:sp>
        <p:nvSpPr>
          <p:cNvPr id="4" name="TextBox 3"/>
          <p:cNvSpPr txBox="1"/>
          <p:nvPr userDrawn="1"/>
        </p:nvSpPr>
        <p:spPr>
          <a:xfrm>
            <a:off x="457200" y="6384925"/>
            <a:ext cx="2333625" cy="274638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AU" altLang="id-ID" sz="1200">
                <a:solidFill>
                  <a:srgbClr val="A6A6A6"/>
                </a:solidFill>
              </a:rPr>
              <a:t>© 2014 Pearson Education, Inc.</a:t>
            </a:r>
            <a:endParaRPr lang="en-US" altLang="id-ID" sz="1200">
              <a:solidFill>
                <a:srgbClr val="A6A6A6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18C944B6-545C-42E1-8C39-C5D9DF8C097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95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 userDrawn="1"/>
        </p:nvSpPr>
        <p:spPr>
          <a:xfrm>
            <a:off x="7950200" y="6384925"/>
            <a:ext cx="684213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srgbClr val="A6A6A6"/>
                </a:solidFill>
                <a:latin typeface="Arial"/>
                <a:cs typeface="Arial"/>
              </a:rPr>
              <a:t>12 - </a:t>
            </a:r>
            <a:fld id="{FBB89D8F-E4F0-46E8-B597-374516B823B9}" type="slidenum">
              <a:rPr lang="en-US" sz="1200">
                <a:solidFill>
                  <a:srgbClr val="A6A6A6"/>
                </a:solidFill>
                <a:latin typeface="Arial"/>
                <a:cs typeface="Arial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200" dirty="0">
              <a:solidFill>
                <a:srgbClr val="A6A6A6"/>
              </a:solidFill>
              <a:latin typeface="Arial"/>
              <a:cs typeface="Arial"/>
            </a:endParaRPr>
          </a:p>
        </p:txBody>
      </p:sp>
      <p:sp>
        <p:nvSpPr>
          <p:cNvPr id="3" name="TextBox 2"/>
          <p:cNvSpPr txBox="1"/>
          <p:nvPr userDrawn="1"/>
        </p:nvSpPr>
        <p:spPr>
          <a:xfrm>
            <a:off x="457200" y="6384925"/>
            <a:ext cx="2333625" cy="274638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AU" altLang="id-ID" sz="1200">
                <a:solidFill>
                  <a:srgbClr val="A6A6A6"/>
                </a:solidFill>
              </a:rPr>
              <a:t>© 2014 Pearson Education, Inc.</a:t>
            </a:r>
            <a:endParaRPr lang="en-US" altLang="id-ID" sz="1200">
              <a:solidFill>
                <a:srgbClr val="A6A6A6"/>
              </a:solidFill>
            </a:endParaRP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5828D918-B311-4B73-B3BF-694EDAA3585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207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 userDrawn="1"/>
        </p:nvSpPr>
        <p:spPr>
          <a:xfrm>
            <a:off x="7950200" y="6384925"/>
            <a:ext cx="684213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srgbClr val="A6A6A6"/>
                </a:solidFill>
                <a:latin typeface="Arial"/>
                <a:cs typeface="Arial"/>
              </a:rPr>
              <a:t>12 - </a:t>
            </a:r>
            <a:fld id="{965D6BD4-53A8-403D-B3D2-DAD2BFE509BF}" type="slidenum">
              <a:rPr lang="en-US" sz="1200">
                <a:solidFill>
                  <a:srgbClr val="A6A6A6"/>
                </a:solidFill>
                <a:latin typeface="Arial"/>
                <a:cs typeface="Arial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200" dirty="0">
              <a:solidFill>
                <a:srgbClr val="A6A6A6"/>
              </a:solidFill>
              <a:latin typeface="Arial"/>
              <a:cs typeface="Arial"/>
            </a:endParaRPr>
          </a:p>
        </p:txBody>
      </p:sp>
      <p:sp>
        <p:nvSpPr>
          <p:cNvPr id="6" name="TextBox 5"/>
          <p:cNvSpPr txBox="1"/>
          <p:nvPr userDrawn="1"/>
        </p:nvSpPr>
        <p:spPr>
          <a:xfrm>
            <a:off x="457200" y="6384925"/>
            <a:ext cx="2333625" cy="274638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AU" altLang="id-ID" sz="1200">
                <a:solidFill>
                  <a:srgbClr val="A6A6A6"/>
                </a:solidFill>
              </a:rPr>
              <a:t>© 2014 Pearson Education, Inc.</a:t>
            </a:r>
            <a:endParaRPr lang="en-US" altLang="id-ID" sz="1200">
              <a:solidFill>
                <a:srgbClr val="A6A6A6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0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1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7FC8761B-47B0-42D3-80CF-E7F686BC156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651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  <p:bldP spid="4" grpId="0" autoUpdateAnimBg="0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 userDrawn="1"/>
        </p:nvSpPr>
        <p:spPr>
          <a:xfrm>
            <a:off x="7950200" y="6384925"/>
            <a:ext cx="684213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srgbClr val="A6A6A6"/>
                </a:solidFill>
                <a:latin typeface="Arial"/>
                <a:cs typeface="Arial"/>
              </a:rPr>
              <a:t>12 - </a:t>
            </a:r>
            <a:fld id="{3DF63C67-3541-4DD8-B284-9EC5AC64E1A2}" type="slidenum">
              <a:rPr lang="en-US" sz="1200">
                <a:solidFill>
                  <a:srgbClr val="A6A6A6"/>
                </a:solidFill>
                <a:latin typeface="Arial"/>
                <a:cs typeface="Arial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200" dirty="0">
              <a:solidFill>
                <a:srgbClr val="A6A6A6"/>
              </a:solidFill>
              <a:latin typeface="Arial"/>
              <a:cs typeface="Arial"/>
            </a:endParaRPr>
          </a:p>
        </p:txBody>
      </p:sp>
      <p:sp>
        <p:nvSpPr>
          <p:cNvPr id="6" name="TextBox 5"/>
          <p:cNvSpPr txBox="1"/>
          <p:nvPr userDrawn="1"/>
        </p:nvSpPr>
        <p:spPr>
          <a:xfrm>
            <a:off x="457200" y="6384925"/>
            <a:ext cx="2333625" cy="274638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AU" altLang="id-ID" sz="1200">
                <a:solidFill>
                  <a:srgbClr val="A6A6A6"/>
                </a:solidFill>
              </a:rPr>
              <a:t>© 2014 Pearson Education, Inc.</a:t>
            </a:r>
            <a:endParaRPr lang="en-US" altLang="id-ID" sz="1200">
              <a:solidFill>
                <a:srgbClr val="A6A6A6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0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1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4B1EB181-E4A5-48F2-A9F5-F3482C261A3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2135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 nodePh="1">
                                  <p:stCondLst>
                                    <p:cond delay="100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  <p:bldP spid="4" grpId="0" autoUpdateAnimBg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PlasticWrap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d-ID" smtClean="0"/>
              <a:t>Click to edit Master title style</a:t>
            </a:r>
            <a:endParaRPr lang="en-US" altLang="id-ID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d-ID" smtClean="0"/>
              <a:t>Click to edit Master text styles</a:t>
            </a:r>
          </a:p>
          <a:p>
            <a:pPr lvl="1"/>
            <a:r>
              <a:rPr lang="en-AU" altLang="id-ID" smtClean="0"/>
              <a:t>Second level</a:t>
            </a:r>
          </a:p>
          <a:p>
            <a:pPr lvl="2"/>
            <a:r>
              <a:rPr lang="en-AU" altLang="id-ID" smtClean="0"/>
              <a:t>Third level</a:t>
            </a:r>
          </a:p>
          <a:p>
            <a:pPr lvl="3"/>
            <a:r>
              <a:rPr lang="en-AU" altLang="id-ID" smtClean="0"/>
              <a:t>Fourth level</a:t>
            </a:r>
          </a:p>
          <a:p>
            <a:pPr lvl="4"/>
            <a:r>
              <a:rPr lang="en-AU" altLang="id-ID" smtClean="0"/>
              <a:t>Fifth level</a:t>
            </a:r>
            <a:endParaRPr lang="en-US" altLang="id-ID" smtClean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457200" y="6384925"/>
            <a:ext cx="2333625" cy="274638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AU" altLang="id-ID" sz="1200">
                <a:solidFill>
                  <a:srgbClr val="A6A6A6"/>
                </a:solidFill>
              </a:rPr>
              <a:t>© 2014 Pearson Education, Inc.</a:t>
            </a:r>
            <a:endParaRPr lang="en-US" altLang="id-ID" sz="1200">
              <a:solidFill>
                <a:srgbClr val="A6A6A6"/>
              </a:solidFill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7950200" y="6384925"/>
            <a:ext cx="684213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srgbClr val="A6A6A6"/>
                </a:solidFill>
                <a:latin typeface="Arial"/>
                <a:cs typeface="Arial"/>
              </a:rPr>
              <a:t>12 - </a:t>
            </a:r>
            <a:fld id="{53711689-6276-4C62-BD07-8D386901306B}" type="slidenum">
              <a:rPr lang="en-US" sz="1200">
                <a:solidFill>
                  <a:srgbClr val="A6A6A6"/>
                </a:solidFill>
                <a:latin typeface="Arial"/>
                <a:cs typeface="Arial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200" dirty="0">
              <a:solidFill>
                <a:srgbClr val="A6A6A6"/>
              </a:solidFill>
              <a:latin typeface="Arial"/>
              <a:cs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>
        <p:tmplLst>
          <p:tmpl>
            <p:tnLst>
              <p:par>
                <p:cTn presetID="18" presetClass="entr" presetSubtype="6" fill="hold" nodeType="after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trips(downRight)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b="1" kern="1200">
          <a:solidFill>
            <a:schemeClr val="tx1"/>
          </a:solidFill>
          <a:latin typeface="Arial"/>
          <a:ea typeface="+mj-ea"/>
          <a:cs typeface="Arial"/>
        </a:defRPr>
      </a:lvl1pPr>
      <a:lvl2pPr algn="ctr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defTabSz="457200" rtl="0" fontAlgn="base">
        <a:lnSpc>
          <a:spcPct val="90000"/>
        </a:lnSpc>
        <a:spcBef>
          <a:spcPct val="0"/>
        </a:spcBef>
        <a:spcAft>
          <a:spcPts val="1200"/>
        </a:spcAft>
        <a:buClr>
          <a:schemeClr val="accent1"/>
        </a:buClr>
        <a:buFont typeface="Arial Unicode MS" pitchFamily="34" charset="-128"/>
        <a:buChar char="▶"/>
        <a:defRPr sz="32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fontAlgn="base">
        <a:lnSpc>
          <a:spcPct val="90000"/>
        </a:lnSpc>
        <a:spcBef>
          <a:spcPct val="0"/>
        </a:spcBef>
        <a:spcAft>
          <a:spcPts val="1200"/>
        </a:spcAft>
        <a:buClr>
          <a:schemeClr val="accent1"/>
        </a:buClr>
        <a:buFont typeface="Arial Unicode MS" pitchFamily="34" charset="-128"/>
        <a:buChar char="▶"/>
        <a:defRPr sz="28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fontAlgn="base">
        <a:lnSpc>
          <a:spcPct val="90000"/>
        </a:lnSpc>
        <a:spcBef>
          <a:spcPct val="0"/>
        </a:spcBef>
        <a:spcAft>
          <a:spcPts val="1200"/>
        </a:spcAft>
        <a:buClr>
          <a:schemeClr val="accent1"/>
        </a:buClr>
        <a:buFont typeface="Arial Unicode MS" pitchFamily="34" charset="-128"/>
        <a:buChar char="▶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fontAlgn="base">
        <a:lnSpc>
          <a:spcPct val="90000"/>
        </a:lnSpc>
        <a:spcBef>
          <a:spcPct val="0"/>
        </a:spcBef>
        <a:spcAft>
          <a:spcPts val="1200"/>
        </a:spcAft>
        <a:buClr>
          <a:schemeClr val="accent1"/>
        </a:buClr>
        <a:buFont typeface="Arial Unicode MS" pitchFamily="34" charset="-128"/>
        <a:buChar char="▶"/>
        <a:defRPr sz="20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fontAlgn="base">
        <a:lnSpc>
          <a:spcPct val="90000"/>
        </a:lnSpc>
        <a:spcBef>
          <a:spcPct val="0"/>
        </a:spcBef>
        <a:spcAft>
          <a:spcPts val="1200"/>
        </a:spcAft>
        <a:buClr>
          <a:schemeClr val="accent1"/>
        </a:buClr>
        <a:buFont typeface="Arial Unicode MS" pitchFamily="34" charset="-128"/>
        <a:buChar char="▶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8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jetexpress.co.id/?lang=en-US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1.e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10.emf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4.emf"/><Relationship Id="rId5" Type="http://schemas.openxmlformats.org/officeDocument/2006/relationships/oleObject" Target="../embeddings/oleObject7.bin"/><Relationship Id="rId10" Type="http://schemas.openxmlformats.org/officeDocument/2006/relationships/image" Target="../media/image12.emf"/><Relationship Id="rId4" Type="http://schemas.openxmlformats.org/officeDocument/2006/relationships/image" Target="../media/image13.emf"/><Relationship Id="rId9" Type="http://schemas.openxmlformats.org/officeDocument/2006/relationships/oleObject" Target="../embeddings/oleObject9.bin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7" Type="http://schemas.openxmlformats.org/officeDocument/2006/relationships/image" Target="../media/image16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1.bin"/><Relationship Id="rId5" Type="http://schemas.openxmlformats.org/officeDocument/2006/relationships/image" Target="../media/image15.emf"/><Relationship Id="rId4" Type="http://schemas.openxmlformats.org/officeDocument/2006/relationships/oleObject" Target="../embeddings/oleObject10.bin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7.emf"/><Relationship Id="rId4" Type="http://schemas.openxmlformats.org/officeDocument/2006/relationships/oleObject" Target="../embeddings/oleObject12.bin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18.emf"/><Relationship Id="rId4" Type="http://schemas.openxmlformats.org/officeDocument/2006/relationships/oleObject" Target="../embeddings/oleObject13.bin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19.emf"/><Relationship Id="rId4" Type="http://schemas.openxmlformats.org/officeDocument/2006/relationships/oleObject" Target="../embeddings/oleObject14.bin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7" Type="http://schemas.openxmlformats.org/officeDocument/2006/relationships/image" Target="../media/image21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16.bin"/><Relationship Id="rId5" Type="http://schemas.openxmlformats.org/officeDocument/2006/relationships/image" Target="../media/image20.emf"/><Relationship Id="rId4" Type="http://schemas.openxmlformats.org/officeDocument/2006/relationships/oleObject" Target="../embeddings/oleObject15.bin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7" Type="http://schemas.openxmlformats.org/officeDocument/2006/relationships/image" Target="../media/image23.e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18.bin"/><Relationship Id="rId5" Type="http://schemas.openxmlformats.org/officeDocument/2006/relationships/image" Target="../media/image22.emf"/><Relationship Id="rId4" Type="http://schemas.openxmlformats.org/officeDocument/2006/relationships/oleObject" Target="../embeddings/oleObject17.bin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24.emf"/><Relationship Id="rId4" Type="http://schemas.openxmlformats.org/officeDocument/2006/relationships/oleObject" Target="../embeddings/oleObject19.bin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8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25.emf"/><Relationship Id="rId4" Type="http://schemas.openxmlformats.org/officeDocument/2006/relationships/oleObject" Target="../embeddings/oleObject20.bin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19.emf"/><Relationship Id="rId5" Type="http://schemas.openxmlformats.org/officeDocument/2006/relationships/oleObject" Target="../embeddings/oleObject22.bin"/><Relationship Id="rId4" Type="http://schemas.openxmlformats.org/officeDocument/2006/relationships/image" Target="../media/image26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4" Type="http://schemas.openxmlformats.org/officeDocument/2006/relationships/image" Target="../media/image27.emf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4" Type="http://schemas.openxmlformats.org/officeDocument/2006/relationships/image" Target="../media/image27.emf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76338"/>
            <a:ext cx="91440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id-ID" dirty="0" smtClean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85800" y="1441450"/>
            <a:ext cx="612668" cy="10156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8</a:t>
            </a:r>
            <a:endParaRPr lang="en-US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20" name="Rectangle 6"/>
          <p:cNvSpPr txBox="1">
            <a:spLocks noChangeArrowheads="1"/>
          </p:cNvSpPr>
          <p:nvPr/>
        </p:nvSpPr>
        <p:spPr>
          <a:xfrm>
            <a:off x="200025" y="5006975"/>
            <a:ext cx="6596063" cy="1468438"/>
          </a:xfrm>
          <a:prstGeom prst="rect">
            <a:avLst/>
          </a:prstGeom>
          <a:noFill/>
          <a:ln/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Times New Roman"/>
                <a:ea typeface="+mn-ea"/>
                <a:cs typeface="Times New Roman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Times New Roman"/>
                <a:ea typeface="+mn-ea"/>
                <a:cs typeface="Times New Roman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Times New Roman"/>
                <a:ea typeface="+mn-ea"/>
                <a:cs typeface="Times New Roman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Times New Roman"/>
                <a:ea typeface="+mn-ea"/>
                <a:cs typeface="Times New Roman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Times New Roman"/>
                <a:ea typeface="+mn-ea"/>
                <a:cs typeface="Times New Roman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fontAlgn="auto" hangingPunct="0">
              <a:spcBef>
                <a:spcPts val="0"/>
              </a:spcBef>
              <a:buFontTx/>
              <a:buNone/>
              <a:defRPr/>
            </a:pPr>
            <a:r>
              <a:rPr lang="en-US" sz="1400" b="1" dirty="0" smtClean="0">
                <a:solidFill>
                  <a:srgbClr val="333333"/>
                </a:solidFill>
                <a:latin typeface="Arial"/>
                <a:cs typeface="Arial"/>
              </a:rPr>
              <a:t>PowerPoint presentation to accompany </a:t>
            </a:r>
          </a:p>
          <a:p>
            <a:pPr eaLnBrk="0" fontAlgn="auto" hangingPunct="0">
              <a:spcBef>
                <a:spcPts val="0"/>
              </a:spcBef>
              <a:buFontTx/>
              <a:buNone/>
              <a:defRPr/>
            </a:pPr>
            <a:r>
              <a:rPr lang="en-US" sz="1400" b="1" dirty="0" err="1" smtClean="0">
                <a:solidFill>
                  <a:srgbClr val="333333"/>
                </a:solidFill>
                <a:latin typeface="Arial"/>
                <a:cs typeface="Arial"/>
              </a:rPr>
              <a:t>Heizer</a:t>
            </a:r>
            <a:r>
              <a:rPr lang="en-US" sz="1400" b="1" dirty="0" smtClean="0">
                <a:solidFill>
                  <a:srgbClr val="333333"/>
                </a:solidFill>
                <a:latin typeface="Arial"/>
                <a:cs typeface="Arial"/>
              </a:rPr>
              <a:t> and Render </a:t>
            </a:r>
          </a:p>
          <a:p>
            <a:pPr eaLnBrk="0" fontAlgn="auto" hangingPunct="0">
              <a:spcBef>
                <a:spcPts val="0"/>
              </a:spcBef>
              <a:buFontTx/>
              <a:buNone/>
              <a:defRPr/>
            </a:pPr>
            <a:r>
              <a:rPr lang="en-US" sz="1400" b="1" dirty="0" smtClean="0">
                <a:solidFill>
                  <a:srgbClr val="333333"/>
                </a:solidFill>
                <a:latin typeface="Arial"/>
                <a:cs typeface="Arial"/>
              </a:rPr>
              <a:t>Operations Management, Eleventh Edition</a:t>
            </a:r>
          </a:p>
          <a:p>
            <a:pPr eaLnBrk="0" fontAlgn="auto" hangingPunct="0">
              <a:spcBef>
                <a:spcPts val="0"/>
              </a:spcBef>
              <a:buFontTx/>
              <a:buNone/>
              <a:defRPr/>
            </a:pPr>
            <a:r>
              <a:rPr lang="en-US" sz="1400" b="1" dirty="0" smtClean="0">
                <a:solidFill>
                  <a:srgbClr val="333333"/>
                </a:solidFill>
                <a:latin typeface="Arial"/>
                <a:cs typeface="Arial"/>
              </a:rPr>
              <a:t>Principles of Operations Management, Ninth Edition</a:t>
            </a:r>
          </a:p>
          <a:p>
            <a:pPr eaLnBrk="0" fontAlgn="auto" hangingPunct="0">
              <a:spcBef>
                <a:spcPts val="0"/>
              </a:spcBef>
              <a:buFontTx/>
              <a:buNone/>
              <a:defRPr/>
            </a:pPr>
            <a:endParaRPr lang="en-US" sz="1400" b="1" dirty="0" smtClean="0">
              <a:solidFill>
                <a:srgbClr val="333333"/>
              </a:solidFill>
              <a:latin typeface="Arial"/>
              <a:cs typeface="Arial"/>
            </a:endParaRPr>
          </a:p>
          <a:p>
            <a:pPr marL="0" indent="0" fontAlgn="auto">
              <a:spcBef>
                <a:spcPts val="0"/>
              </a:spcBef>
              <a:buFont typeface="Arial"/>
              <a:buNone/>
              <a:defRPr/>
            </a:pPr>
            <a:r>
              <a:rPr lang="en-US" sz="1400" b="1" dirty="0" smtClean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PowerPoint slides by Jeff Heyl</a:t>
            </a:r>
            <a:endParaRPr lang="en-US" sz="1400" b="1" dirty="0">
              <a:solidFill>
                <a:schemeClr val="bg1">
                  <a:lumMod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868734" y="2554801"/>
            <a:ext cx="6077558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id-ID" sz="4400" b="1" dirty="0" err="1" smtClean="0">
                <a:latin typeface="Corbel" panose="020B0503020204020204" pitchFamily="34" charset="0"/>
              </a:rPr>
              <a:t>Manajemen</a:t>
            </a:r>
            <a:r>
              <a:rPr lang="en-US" altLang="id-ID" sz="4400" b="1" dirty="0" smtClean="0">
                <a:latin typeface="Corbel" panose="020B0503020204020204" pitchFamily="34" charset="0"/>
              </a:rPr>
              <a:t> </a:t>
            </a:r>
          </a:p>
          <a:p>
            <a:pPr algn="r"/>
            <a:r>
              <a:rPr lang="en-US" altLang="id-ID" sz="5400" b="1" cap="all" dirty="0" err="1" smtClean="0">
                <a:latin typeface="Corbel" panose="020B0503020204020204" pitchFamily="34" charset="0"/>
              </a:rPr>
              <a:t>Persediaan</a:t>
            </a:r>
            <a:endParaRPr lang="en-US" altLang="id-ID" sz="5400" b="1" cap="all" dirty="0"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581147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3773" y="1412875"/>
            <a:ext cx="8884693" cy="523358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40962" name="Picture 2" descr="F 12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71"/>
          <a:stretch>
            <a:fillRect/>
          </a:stretch>
        </p:blipFill>
        <p:spPr bwMode="auto">
          <a:xfrm>
            <a:off x="338138" y="3957638"/>
            <a:ext cx="8575675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6" name="Rectangle 3"/>
          <p:cNvSpPr>
            <a:spLocks noGrp="1" noChangeArrowheads="1"/>
          </p:cNvSpPr>
          <p:nvPr>
            <p:ph type="title"/>
          </p:nvPr>
        </p:nvSpPr>
        <p:spPr>
          <a:xfrm>
            <a:off x="338138" y="98425"/>
            <a:ext cx="8423725" cy="761384"/>
          </a:xfrm>
          <a:solidFill>
            <a:schemeClr val="bg1">
              <a:lumMod val="95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/>
          <a:lstStyle/>
          <a:p>
            <a:r>
              <a:rPr lang="en-US" altLang="id-ID" sz="2400" dirty="0" smtClean="0">
                <a:latin typeface="Arial" pitchFamily="34" charset="0"/>
                <a:cs typeface="Arial" pitchFamily="34" charset="0"/>
              </a:rPr>
              <a:t>The Material Flow Cycle</a:t>
            </a:r>
          </a:p>
        </p:txBody>
      </p:sp>
      <p:grpSp>
        <p:nvGrpSpPr>
          <p:cNvPr id="40965" name="Group 5"/>
          <p:cNvGrpSpPr>
            <a:grpSpLocks/>
          </p:cNvGrpSpPr>
          <p:nvPr/>
        </p:nvGrpSpPr>
        <p:grpSpPr bwMode="auto">
          <a:xfrm>
            <a:off x="606425" y="3360738"/>
            <a:ext cx="7932738" cy="517525"/>
            <a:chOff x="382" y="2277"/>
            <a:chExt cx="4997" cy="326"/>
          </a:xfrm>
        </p:grpSpPr>
        <p:sp>
          <p:nvSpPr>
            <p:cNvPr id="36881" name="Rectangle 6"/>
            <p:cNvSpPr>
              <a:spLocks noChangeArrowheads="1"/>
            </p:cNvSpPr>
            <p:nvPr/>
          </p:nvSpPr>
          <p:spPr bwMode="auto">
            <a:xfrm>
              <a:off x="382" y="2277"/>
              <a:ext cx="4997" cy="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tabLst>
                  <a:tab pos="1244600" algn="ctr"/>
                  <a:tab pos="2476500" algn="ctr"/>
                  <a:tab pos="3429000" algn="ctr"/>
                  <a:tab pos="4483100" algn="ctr"/>
                  <a:tab pos="5524500" algn="ctr"/>
                  <a:tab pos="6362700" algn="ctr"/>
                  <a:tab pos="7340600" algn="ct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tabLst>
                  <a:tab pos="1244600" algn="ctr"/>
                  <a:tab pos="2476500" algn="ctr"/>
                  <a:tab pos="3429000" algn="ctr"/>
                  <a:tab pos="4483100" algn="ctr"/>
                  <a:tab pos="5524500" algn="ctr"/>
                  <a:tab pos="6362700" algn="ctr"/>
                  <a:tab pos="7340600" algn="ct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tabLst>
                  <a:tab pos="1244600" algn="ctr"/>
                  <a:tab pos="2476500" algn="ctr"/>
                  <a:tab pos="3429000" algn="ctr"/>
                  <a:tab pos="4483100" algn="ctr"/>
                  <a:tab pos="5524500" algn="ctr"/>
                  <a:tab pos="6362700" algn="ctr"/>
                  <a:tab pos="7340600" algn="ct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tabLst>
                  <a:tab pos="1244600" algn="ctr"/>
                  <a:tab pos="2476500" algn="ctr"/>
                  <a:tab pos="3429000" algn="ctr"/>
                  <a:tab pos="4483100" algn="ctr"/>
                  <a:tab pos="5524500" algn="ctr"/>
                  <a:tab pos="6362700" algn="ctr"/>
                  <a:tab pos="7340600" algn="ct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tabLst>
                  <a:tab pos="1244600" algn="ctr"/>
                  <a:tab pos="2476500" algn="ctr"/>
                  <a:tab pos="3429000" algn="ctr"/>
                  <a:tab pos="4483100" algn="ctr"/>
                  <a:tab pos="5524500" algn="ctr"/>
                  <a:tab pos="6362700" algn="ctr"/>
                  <a:tab pos="7340600" algn="ct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tabLst>
                  <a:tab pos="1244600" algn="ctr"/>
                  <a:tab pos="2476500" algn="ctr"/>
                  <a:tab pos="3429000" algn="ctr"/>
                  <a:tab pos="4483100" algn="ctr"/>
                  <a:tab pos="5524500" algn="ctr"/>
                  <a:tab pos="6362700" algn="ctr"/>
                  <a:tab pos="7340600" algn="ct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tabLst>
                  <a:tab pos="1244600" algn="ctr"/>
                  <a:tab pos="2476500" algn="ctr"/>
                  <a:tab pos="3429000" algn="ctr"/>
                  <a:tab pos="4483100" algn="ctr"/>
                  <a:tab pos="5524500" algn="ctr"/>
                  <a:tab pos="6362700" algn="ctr"/>
                  <a:tab pos="7340600" algn="ct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tabLst>
                  <a:tab pos="1244600" algn="ctr"/>
                  <a:tab pos="2476500" algn="ctr"/>
                  <a:tab pos="3429000" algn="ctr"/>
                  <a:tab pos="4483100" algn="ctr"/>
                  <a:tab pos="5524500" algn="ctr"/>
                  <a:tab pos="6362700" algn="ctr"/>
                  <a:tab pos="7340600" algn="ct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tabLst>
                  <a:tab pos="1244600" algn="ctr"/>
                  <a:tab pos="2476500" algn="ctr"/>
                  <a:tab pos="3429000" algn="ctr"/>
                  <a:tab pos="4483100" algn="ctr"/>
                  <a:tab pos="5524500" algn="ctr"/>
                  <a:tab pos="6362700" algn="ctr"/>
                  <a:tab pos="7340600" algn="ct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>
                <a:lnSpc>
                  <a:spcPct val="85000"/>
                </a:lnSpc>
              </a:pPr>
              <a:r>
                <a:rPr lang="en-US" altLang="id-ID" sz="1600" dirty="0"/>
                <a:t>Input	Wait for	Wait to	Move	Wait in queue	Setup	Run	Output</a:t>
              </a:r>
            </a:p>
            <a:p>
              <a:pPr>
                <a:lnSpc>
                  <a:spcPct val="85000"/>
                </a:lnSpc>
              </a:pPr>
              <a:r>
                <a:rPr lang="en-US" altLang="id-ID" sz="1600" dirty="0"/>
                <a:t>	inspection	be moved	time	for operator	time	time</a:t>
              </a:r>
            </a:p>
          </p:txBody>
        </p:sp>
        <p:sp>
          <p:nvSpPr>
            <p:cNvPr id="36882" name="Line 7"/>
            <p:cNvSpPr>
              <a:spLocks noChangeShapeType="1"/>
            </p:cNvSpPr>
            <p:nvPr/>
          </p:nvSpPr>
          <p:spPr bwMode="auto">
            <a:xfrm>
              <a:off x="488" y="2504"/>
              <a:ext cx="320" cy="0"/>
            </a:xfrm>
            <a:prstGeom prst="line">
              <a:avLst/>
            </a:prstGeom>
            <a:noFill/>
            <a:ln w="57150">
              <a:solidFill>
                <a:schemeClr val="tx2"/>
              </a:solidFill>
              <a:round/>
              <a:headEnd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36883" name="Line 8"/>
            <p:cNvSpPr>
              <a:spLocks noChangeShapeType="1"/>
            </p:cNvSpPr>
            <p:nvPr/>
          </p:nvSpPr>
          <p:spPr bwMode="auto">
            <a:xfrm>
              <a:off x="4848" y="2504"/>
              <a:ext cx="320" cy="0"/>
            </a:xfrm>
            <a:prstGeom prst="line">
              <a:avLst/>
            </a:prstGeom>
            <a:noFill/>
            <a:ln w="57150">
              <a:solidFill>
                <a:schemeClr val="tx2"/>
              </a:solidFill>
              <a:round/>
              <a:headEnd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</p:grpSp>
      <p:grpSp>
        <p:nvGrpSpPr>
          <p:cNvPr id="40969" name="Group 9"/>
          <p:cNvGrpSpPr>
            <a:grpSpLocks/>
          </p:cNvGrpSpPr>
          <p:nvPr/>
        </p:nvGrpSpPr>
        <p:grpSpPr bwMode="auto">
          <a:xfrm>
            <a:off x="1346200" y="2017713"/>
            <a:ext cx="6362700" cy="1068387"/>
            <a:chOff x="824" y="1183"/>
            <a:chExt cx="4008" cy="673"/>
          </a:xfrm>
        </p:grpSpPr>
        <p:sp>
          <p:nvSpPr>
            <p:cNvPr id="36870" name="Rectangle 10"/>
            <p:cNvSpPr>
              <a:spLocks noChangeArrowheads="1"/>
            </p:cNvSpPr>
            <p:nvPr/>
          </p:nvSpPr>
          <p:spPr bwMode="auto">
            <a:xfrm>
              <a:off x="2422" y="1183"/>
              <a:ext cx="870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altLang="id-ID" sz="2000"/>
                <a:t>Cycle time</a:t>
              </a:r>
            </a:p>
          </p:txBody>
        </p:sp>
        <p:sp>
          <p:nvSpPr>
            <p:cNvPr id="36871" name="Rectangle 11"/>
            <p:cNvSpPr>
              <a:spLocks noChangeArrowheads="1"/>
            </p:cNvSpPr>
            <p:nvPr/>
          </p:nvSpPr>
          <p:spPr bwMode="auto">
            <a:xfrm>
              <a:off x="2402" y="1519"/>
              <a:ext cx="24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tabLst>
                  <a:tab pos="3238500" algn="ct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tabLst>
                  <a:tab pos="3238500" algn="ct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tabLst>
                  <a:tab pos="3238500" algn="ct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tabLst>
                  <a:tab pos="3238500" algn="ct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tabLst>
                  <a:tab pos="3238500" algn="ct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tabLst>
                  <a:tab pos="3238500" algn="ct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tabLst>
                  <a:tab pos="3238500" algn="ct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tabLst>
                  <a:tab pos="3238500" algn="ct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tabLst>
                  <a:tab pos="3238500" algn="ct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altLang="id-ID" sz="2000"/>
                <a:t>95%	5%</a:t>
              </a:r>
            </a:p>
          </p:txBody>
        </p:sp>
        <p:sp>
          <p:nvSpPr>
            <p:cNvPr id="36872" name="Line 12"/>
            <p:cNvSpPr>
              <a:spLocks noChangeShapeType="1"/>
            </p:cNvSpPr>
            <p:nvPr/>
          </p:nvSpPr>
          <p:spPr bwMode="auto">
            <a:xfrm flipH="1">
              <a:off x="828" y="1308"/>
              <a:ext cx="1608" cy="0"/>
            </a:xfrm>
            <a:prstGeom prst="line">
              <a:avLst/>
            </a:prstGeom>
            <a:noFill/>
            <a:ln w="57150">
              <a:solidFill>
                <a:srgbClr val="255898"/>
              </a:solidFill>
              <a:round/>
              <a:headEnd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36873" name="Line 13"/>
            <p:cNvSpPr>
              <a:spLocks noChangeShapeType="1"/>
            </p:cNvSpPr>
            <p:nvPr/>
          </p:nvSpPr>
          <p:spPr bwMode="auto">
            <a:xfrm>
              <a:off x="3376" y="1308"/>
              <a:ext cx="1456" cy="0"/>
            </a:xfrm>
            <a:prstGeom prst="line">
              <a:avLst/>
            </a:prstGeom>
            <a:noFill/>
            <a:ln w="57150">
              <a:solidFill>
                <a:srgbClr val="255898"/>
              </a:solidFill>
              <a:round/>
              <a:headEnd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36874" name="Line 14"/>
            <p:cNvSpPr>
              <a:spLocks noChangeShapeType="1"/>
            </p:cNvSpPr>
            <p:nvPr/>
          </p:nvSpPr>
          <p:spPr bwMode="auto">
            <a:xfrm>
              <a:off x="824" y="1216"/>
              <a:ext cx="0" cy="64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36875" name="Line 15"/>
            <p:cNvSpPr>
              <a:spLocks noChangeShapeType="1"/>
            </p:cNvSpPr>
            <p:nvPr/>
          </p:nvSpPr>
          <p:spPr bwMode="auto">
            <a:xfrm>
              <a:off x="4832" y="1216"/>
              <a:ext cx="0" cy="64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36876" name="Line 16"/>
            <p:cNvSpPr>
              <a:spLocks noChangeShapeType="1"/>
            </p:cNvSpPr>
            <p:nvPr/>
          </p:nvSpPr>
          <p:spPr bwMode="auto">
            <a:xfrm flipH="1">
              <a:off x="828" y="1644"/>
              <a:ext cx="1544" cy="0"/>
            </a:xfrm>
            <a:prstGeom prst="line">
              <a:avLst/>
            </a:prstGeom>
            <a:noFill/>
            <a:ln w="57150">
              <a:solidFill>
                <a:srgbClr val="255898"/>
              </a:solidFill>
              <a:round/>
              <a:headEnd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36877" name="Line 17"/>
            <p:cNvSpPr>
              <a:spLocks noChangeShapeType="1"/>
            </p:cNvSpPr>
            <p:nvPr/>
          </p:nvSpPr>
          <p:spPr bwMode="auto">
            <a:xfrm>
              <a:off x="4168" y="1472"/>
              <a:ext cx="0" cy="38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36878" name="Line 18"/>
            <p:cNvSpPr>
              <a:spLocks noChangeShapeType="1"/>
            </p:cNvSpPr>
            <p:nvPr/>
          </p:nvSpPr>
          <p:spPr bwMode="auto">
            <a:xfrm>
              <a:off x="2908" y="1644"/>
              <a:ext cx="1256" cy="0"/>
            </a:xfrm>
            <a:prstGeom prst="line">
              <a:avLst/>
            </a:prstGeom>
            <a:noFill/>
            <a:ln w="57150">
              <a:solidFill>
                <a:srgbClr val="255898"/>
              </a:solidFill>
              <a:round/>
              <a:headEnd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36879" name="Line 19"/>
            <p:cNvSpPr>
              <a:spLocks noChangeShapeType="1"/>
            </p:cNvSpPr>
            <p:nvPr/>
          </p:nvSpPr>
          <p:spPr bwMode="auto">
            <a:xfrm>
              <a:off x="4644" y="1644"/>
              <a:ext cx="184" cy="0"/>
            </a:xfrm>
            <a:prstGeom prst="line">
              <a:avLst/>
            </a:prstGeom>
            <a:noFill/>
            <a:ln w="57150">
              <a:solidFill>
                <a:srgbClr val="255898"/>
              </a:solidFill>
              <a:round/>
              <a:headEnd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36880" name="Line 20"/>
            <p:cNvSpPr>
              <a:spLocks noChangeShapeType="1"/>
            </p:cNvSpPr>
            <p:nvPr/>
          </p:nvSpPr>
          <p:spPr bwMode="auto">
            <a:xfrm flipH="1">
              <a:off x="4168" y="1644"/>
              <a:ext cx="184" cy="0"/>
            </a:xfrm>
            <a:prstGeom prst="line">
              <a:avLst/>
            </a:prstGeom>
            <a:noFill/>
            <a:ln w="57150">
              <a:solidFill>
                <a:srgbClr val="255898"/>
              </a:solidFill>
              <a:round/>
              <a:headEnd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</p:grpSp>
      <p:sp>
        <p:nvSpPr>
          <p:cNvPr id="3" name="Rectangle 2"/>
          <p:cNvSpPr/>
          <p:nvPr/>
        </p:nvSpPr>
        <p:spPr>
          <a:xfrm>
            <a:off x="606425" y="5601353"/>
            <a:ext cx="772723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Most of the time that work is in-process (95% of the cycle time) is not productive time.</a:t>
            </a:r>
            <a:endParaRPr lang="id-ID" dirty="0"/>
          </a:p>
        </p:txBody>
      </p:sp>
    </p:spTree>
  </p:cSld>
  <p:clrMapOvr>
    <a:masterClrMapping/>
  </p:clrMapOvr>
  <p:transition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0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40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6" presetClass="entr" presetSubtype="37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1000"/>
                                        <p:tgtEl>
                                          <p:spTgt spid="409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/>
          <p:cNvSpPr>
            <a:spLocks noGrp="1" noChangeArrowheads="1"/>
          </p:cNvSpPr>
          <p:nvPr>
            <p:ph type="title"/>
          </p:nvPr>
        </p:nvSpPr>
        <p:spPr>
          <a:xfrm>
            <a:off x="625475" y="136525"/>
            <a:ext cx="7772400" cy="655045"/>
          </a:xfrm>
          <a:solidFill>
            <a:schemeClr val="bg1">
              <a:lumMod val="95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/>
          <a:lstStyle/>
          <a:p>
            <a:r>
              <a:rPr lang="en-US" altLang="id-ID" sz="2400" dirty="0" smtClean="0">
                <a:latin typeface="Arial" pitchFamily="34" charset="0"/>
                <a:cs typeface="Arial" pitchFamily="34" charset="0"/>
              </a:rPr>
              <a:t>Managing Inventory </a:t>
            </a:r>
            <a:r>
              <a:rPr lang="en-US" altLang="id-ID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altLang="id-ID" sz="24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ABC analysis</a:t>
            </a:r>
            <a:r>
              <a:rPr lang="en-US" altLang="id-ID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en-US" altLang="id-ID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3011" name="Rectangle 3"/>
          <p:cNvSpPr>
            <a:spLocks noChangeArrowheads="1"/>
          </p:cNvSpPr>
          <p:nvPr/>
        </p:nvSpPr>
        <p:spPr bwMode="auto">
          <a:xfrm>
            <a:off x="625475" y="1294429"/>
            <a:ext cx="7772400" cy="456432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 lIns="182880" tIns="182880">
            <a:spAutoFit/>
          </a:bodyPr>
          <a:lstStyle>
            <a:lvl1pPr marL="533400" indent="-5334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lnSpc>
                <a:spcPct val="90000"/>
              </a:lnSpc>
              <a:spcAft>
                <a:spcPct val="40000"/>
              </a:spcAft>
              <a:buFont typeface="Arial" pitchFamily="34" charset="0"/>
              <a:buAutoNum type="arabicPeriod"/>
            </a:pPr>
            <a:r>
              <a:rPr lang="en-US" altLang="id-ID" sz="3200" dirty="0">
                <a:latin typeface="Calibri" panose="020F0502020204030204" pitchFamily="34" charset="0"/>
                <a:cs typeface="Calibri" panose="020F0502020204030204" pitchFamily="34" charset="0"/>
              </a:rPr>
              <a:t>How inventory items can be classified (</a:t>
            </a:r>
            <a:r>
              <a:rPr lang="en-US" altLang="id-ID" sz="3200" i="1" dirty="0">
                <a:latin typeface="Calibri" panose="020F0502020204030204" pitchFamily="34" charset="0"/>
                <a:cs typeface="Calibri" panose="020F0502020204030204" pitchFamily="34" charset="0"/>
              </a:rPr>
              <a:t>ABC analysis</a:t>
            </a:r>
            <a:r>
              <a:rPr lang="en-US" altLang="id-ID" sz="32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>
              <a:lnSpc>
                <a:spcPct val="90000"/>
              </a:lnSpc>
              <a:spcAft>
                <a:spcPct val="40000"/>
              </a:spcAft>
              <a:buFont typeface="Arial" pitchFamily="34" charset="0"/>
              <a:buAutoNum type="arabicPeriod"/>
            </a:pPr>
            <a:r>
              <a:rPr lang="en-US" altLang="id-ID" sz="3200" dirty="0">
                <a:latin typeface="Calibri" panose="020F0502020204030204" pitchFamily="34" charset="0"/>
                <a:cs typeface="Calibri" panose="020F0502020204030204" pitchFamily="34" charset="0"/>
              </a:rPr>
              <a:t>How accurate inventory records can be </a:t>
            </a:r>
            <a:r>
              <a:rPr lang="en-US" altLang="id-ID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maintained.</a:t>
            </a:r>
          </a:p>
          <a:p>
            <a:pPr>
              <a:lnSpc>
                <a:spcPct val="90000"/>
              </a:lnSpc>
              <a:spcAft>
                <a:spcPct val="40000"/>
              </a:spcAft>
              <a:buFont typeface="Arial" pitchFamily="34" charset="0"/>
              <a:buAutoNum type="arabicPeriod"/>
            </a:pPr>
            <a:r>
              <a:rPr lang="en-US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Stock-keeping 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units (</a:t>
            </a:r>
            <a:r>
              <a:rPr lang="en-US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SKU)</a:t>
            </a:r>
          </a:p>
          <a:p>
            <a:pPr>
              <a:lnSpc>
                <a:spcPct val="90000"/>
              </a:lnSpc>
              <a:spcAft>
                <a:spcPct val="40000"/>
              </a:spcAft>
              <a:buFont typeface="Arial" pitchFamily="34" charset="0"/>
              <a:buAutoNum type="arabicPeriod"/>
            </a:pPr>
            <a:r>
              <a:rPr lang="en-US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Identify 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the classes </a:t>
            </a:r>
            <a:r>
              <a:rPr lang="en-US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so management can control inventory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en-US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levels</a:t>
            </a:r>
          </a:p>
          <a:p>
            <a:pPr>
              <a:lnSpc>
                <a:spcPct val="90000"/>
              </a:lnSpc>
              <a:spcAft>
                <a:spcPct val="40000"/>
              </a:spcAft>
              <a:buFont typeface="Arial" pitchFamily="34" charset="0"/>
              <a:buAutoNum type="arabicPeriod"/>
            </a:pPr>
            <a:r>
              <a:rPr lang="en-US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A Pareto chart</a:t>
            </a:r>
            <a:endParaRPr lang="en-US" altLang="id-ID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ransition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43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1" grpId="0" animBg="1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41194" y="1167215"/>
            <a:ext cx="8529851" cy="523358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096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95535"/>
            <a:ext cx="8229600" cy="600502"/>
          </a:xfrm>
          <a:solidFill>
            <a:schemeClr val="bg1"/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/>
          <a:lstStyle/>
          <a:p>
            <a:r>
              <a:rPr lang="en-US" altLang="id-ID" sz="2400" dirty="0" smtClean="0">
                <a:latin typeface="Arial" pitchFamily="34" charset="0"/>
                <a:cs typeface="Arial" pitchFamily="34" charset="0"/>
              </a:rPr>
              <a:t>ABC Analysis</a:t>
            </a:r>
          </a:p>
        </p:txBody>
      </p:sp>
      <p:sp>
        <p:nvSpPr>
          <p:cNvPr id="40962" name="Content Placeholder 1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104564"/>
          </a:xfrm>
          <a:ln>
            <a:noFill/>
          </a:ln>
        </p:spPr>
        <p:txBody>
          <a:bodyPr/>
          <a:lstStyle/>
          <a:p>
            <a:pPr>
              <a:buClrTx/>
              <a:buFont typeface="Wingdings" panose="05000000000000000000" pitchFamily="2" charset="2"/>
              <a:buChar char="§"/>
            </a:pPr>
            <a:r>
              <a:rPr lang="en-US" altLang="id-ID" dirty="0" smtClean="0">
                <a:latin typeface="Calibri" panose="020F0502020204030204" pitchFamily="34" charset="0"/>
                <a:cs typeface="Calibri" panose="020F0502020204030204" pitchFamily="34" charset="0"/>
              </a:rPr>
              <a:t>Divides inventory into three classes based on annual dollar volume</a:t>
            </a:r>
          </a:p>
          <a:p>
            <a:pPr lvl="1">
              <a:buClrTx/>
            </a:pPr>
            <a:r>
              <a:rPr lang="en-US" altLang="id-ID" dirty="0" smtClean="0">
                <a:latin typeface="Calibri" panose="020F0502020204030204" pitchFamily="34" charset="0"/>
                <a:cs typeface="Calibri" panose="020F0502020204030204" pitchFamily="34" charset="0"/>
              </a:rPr>
              <a:t>Class A - high annual dollar volume</a:t>
            </a:r>
          </a:p>
          <a:p>
            <a:pPr lvl="1">
              <a:buClrTx/>
            </a:pPr>
            <a:r>
              <a:rPr lang="en-US" altLang="id-ID" dirty="0" smtClean="0">
                <a:latin typeface="Calibri" panose="020F0502020204030204" pitchFamily="34" charset="0"/>
                <a:cs typeface="Calibri" panose="020F0502020204030204" pitchFamily="34" charset="0"/>
              </a:rPr>
              <a:t>Class B - medium annual dollar volume</a:t>
            </a:r>
          </a:p>
          <a:p>
            <a:pPr lvl="1">
              <a:buClrTx/>
            </a:pPr>
            <a:r>
              <a:rPr lang="en-US" altLang="id-ID" dirty="0" smtClean="0">
                <a:latin typeface="Calibri" panose="020F0502020204030204" pitchFamily="34" charset="0"/>
                <a:cs typeface="Calibri" panose="020F0502020204030204" pitchFamily="34" charset="0"/>
              </a:rPr>
              <a:t>Class C - low annual dollar volume</a:t>
            </a:r>
          </a:p>
          <a:p>
            <a:pPr>
              <a:buClrTx/>
              <a:buFont typeface="Wingdings" panose="05000000000000000000" pitchFamily="2" charset="2"/>
              <a:buChar char="§"/>
            </a:pPr>
            <a:r>
              <a:rPr lang="en-US" altLang="id-ID" dirty="0" smtClean="0">
                <a:latin typeface="Calibri" panose="020F0502020204030204" pitchFamily="34" charset="0"/>
                <a:cs typeface="Calibri" panose="020F0502020204030204" pitchFamily="34" charset="0"/>
              </a:rPr>
              <a:t>Used to establish policies that focus on the few critical parts and not the many trivial ones</a:t>
            </a:r>
          </a:p>
        </p:txBody>
      </p:sp>
    </p:spTree>
  </p:cSld>
  <p:clrMapOvr>
    <a:masterClrMapping/>
  </p:clrMapOvr>
  <p:transition>
    <p:pull dir="l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107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9794364"/>
              </p:ext>
            </p:extLst>
          </p:nvPr>
        </p:nvGraphicFramePr>
        <p:xfrm>
          <a:off x="685800" y="1447800"/>
          <a:ext cx="7883525" cy="4659316"/>
        </p:xfrm>
        <a:graphic>
          <a:graphicData uri="http://schemas.openxmlformats.org/drawingml/2006/table">
            <a:tbl>
              <a:tblPr firstRow="1">
                <a:tableStyleId>{6E25E649-3F16-4E02-A733-19D2CDBF48F0}</a:tableStyleId>
              </a:tblPr>
              <a:tblGrid>
                <a:gridCol w="914468"/>
                <a:gridCol w="952571"/>
                <a:gridCol w="927169"/>
                <a:gridCol w="330225"/>
                <a:gridCol w="825561"/>
                <a:gridCol w="317524"/>
                <a:gridCol w="254019"/>
                <a:gridCol w="927169"/>
                <a:gridCol w="241318"/>
                <a:gridCol w="850963"/>
                <a:gridCol w="635047"/>
                <a:gridCol w="707491"/>
              </a:tblGrid>
              <a:tr h="308908">
                <a:tc gridSpan="1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ABC Calculation</a:t>
                      </a:r>
                      <a:endParaRPr kumimoji="0" 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b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73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(1)</a:t>
                      </a: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b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(2)</a:t>
                      </a: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b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(3)</a:t>
                      </a: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b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b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(4)</a:t>
                      </a: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b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b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(5)</a:t>
                      </a: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b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(6)</a:t>
                      </a: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b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b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(7)</a:t>
                      </a: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b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</a:tr>
              <a:tr h="9145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ITEM STOCK NUMBER</a:t>
                      </a: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b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PERCENT OF NUMBER OF ITEMS STOCKED</a:t>
                      </a: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b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ANNUAL VOLUME (UNITS)</a:t>
                      </a: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b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x</a:t>
                      </a: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b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UNIT COST</a:t>
                      </a: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b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=</a:t>
                      </a: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b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ANNUAL DOLLAR VOLUME</a:t>
                      </a: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b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PERCENT OF ANNUAL DOLLAR VOLUME</a:t>
                      </a: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b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b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CLASS</a:t>
                      </a: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b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</a:tr>
              <a:tr h="2835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#10286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20%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1,000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$ 90.00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$ 90,000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38.8%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A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35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#11526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500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154.00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77,000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33.2%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A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35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#12760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1,550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17.00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26,350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11.3%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B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35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#10867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30%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350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42.86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15,001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6.4%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B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35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#10500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1,000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12.50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12,500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5.4%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B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35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#12572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600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$ 14.17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$ 8,502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3.7%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C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35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#14075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2,000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.60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1,200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.5%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C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35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#01036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50%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100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8.50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850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.4%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C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35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#01307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1,200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.42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504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.2%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C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35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#10572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250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.60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150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.1%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C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35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8,550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$232,057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100.0%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47" marR="91447" marT="45727" marB="45727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7200900" y="3052763"/>
            <a:ext cx="663575" cy="2720975"/>
            <a:chOff x="7200900" y="3052243"/>
            <a:chExt cx="663575" cy="2722024"/>
          </a:xfrm>
        </p:grpSpPr>
        <p:grpSp>
          <p:nvGrpSpPr>
            <p:cNvPr id="43176" name="Group 80"/>
            <p:cNvGrpSpPr>
              <a:grpSpLocks/>
            </p:cNvGrpSpPr>
            <p:nvPr/>
          </p:nvGrpSpPr>
          <p:grpSpPr bwMode="auto">
            <a:xfrm>
              <a:off x="7200900" y="3052243"/>
              <a:ext cx="657225" cy="1273175"/>
              <a:chOff x="4528" y="1872"/>
              <a:chExt cx="414" cy="802"/>
            </a:xfrm>
          </p:grpSpPr>
          <p:sp>
            <p:nvSpPr>
              <p:cNvPr id="43180" name="AutoShape 81"/>
              <p:cNvSpPr>
                <a:spLocks/>
              </p:cNvSpPr>
              <p:nvPr/>
            </p:nvSpPr>
            <p:spPr bwMode="auto">
              <a:xfrm>
                <a:off x="4528" y="1872"/>
                <a:ext cx="96" cy="300"/>
              </a:xfrm>
              <a:prstGeom prst="rightBrace">
                <a:avLst>
                  <a:gd name="adj1" fmla="val 36111"/>
                  <a:gd name="adj2" fmla="val 50000"/>
                </a:avLst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endParaRPr lang="id-ID" altLang="id-ID"/>
              </a:p>
            </p:txBody>
          </p:sp>
          <p:sp>
            <p:nvSpPr>
              <p:cNvPr id="43181" name="AutoShape 82"/>
              <p:cNvSpPr>
                <a:spLocks/>
              </p:cNvSpPr>
              <p:nvPr/>
            </p:nvSpPr>
            <p:spPr bwMode="auto">
              <a:xfrm>
                <a:off x="4528" y="2226"/>
                <a:ext cx="96" cy="448"/>
              </a:xfrm>
              <a:prstGeom prst="rightBrace">
                <a:avLst>
                  <a:gd name="adj1" fmla="val 60580"/>
                  <a:gd name="adj2" fmla="val 50000"/>
                </a:avLst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endParaRPr lang="id-ID" altLang="id-ID"/>
              </a:p>
            </p:txBody>
          </p:sp>
          <p:sp>
            <p:nvSpPr>
              <p:cNvPr id="43182" name="Text Box 83"/>
              <p:cNvSpPr txBox="1">
                <a:spLocks noChangeArrowheads="1"/>
              </p:cNvSpPr>
              <p:nvPr/>
            </p:nvSpPr>
            <p:spPr bwMode="auto">
              <a:xfrm>
                <a:off x="4602" y="1926"/>
                <a:ext cx="340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r>
                  <a:rPr lang="en-US" altLang="id-ID" sz="1400"/>
                  <a:t>72%</a:t>
                </a:r>
              </a:p>
            </p:txBody>
          </p:sp>
          <p:sp>
            <p:nvSpPr>
              <p:cNvPr id="43183" name="Text Box 84"/>
              <p:cNvSpPr txBox="1">
                <a:spLocks noChangeArrowheads="1"/>
              </p:cNvSpPr>
              <p:nvPr/>
            </p:nvSpPr>
            <p:spPr bwMode="auto">
              <a:xfrm>
                <a:off x="4602" y="2353"/>
                <a:ext cx="340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r>
                  <a:rPr lang="en-US" altLang="id-ID" sz="1400"/>
                  <a:t>23%</a:t>
                </a:r>
              </a:p>
            </p:txBody>
          </p:sp>
        </p:grpSp>
        <p:grpSp>
          <p:nvGrpSpPr>
            <p:cNvPr id="43177" name="Group 92"/>
            <p:cNvGrpSpPr>
              <a:grpSpLocks/>
            </p:cNvGrpSpPr>
            <p:nvPr/>
          </p:nvGrpSpPr>
          <p:grpSpPr bwMode="auto">
            <a:xfrm>
              <a:off x="7200900" y="4464050"/>
              <a:ext cx="663575" cy="1310217"/>
              <a:chOff x="4528" y="1868"/>
              <a:chExt cx="418" cy="1254"/>
            </a:xfrm>
          </p:grpSpPr>
          <p:sp>
            <p:nvSpPr>
              <p:cNvPr id="43178" name="AutoShape 93"/>
              <p:cNvSpPr>
                <a:spLocks/>
              </p:cNvSpPr>
              <p:nvPr/>
            </p:nvSpPr>
            <p:spPr bwMode="auto">
              <a:xfrm>
                <a:off x="4528" y="1868"/>
                <a:ext cx="96" cy="1254"/>
              </a:xfrm>
              <a:prstGeom prst="rightBrace">
                <a:avLst>
                  <a:gd name="adj1" fmla="val 108854"/>
                  <a:gd name="adj2" fmla="val 50000"/>
                </a:avLst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endParaRPr lang="id-ID" altLang="id-ID"/>
              </a:p>
            </p:txBody>
          </p:sp>
          <p:sp>
            <p:nvSpPr>
              <p:cNvPr id="43179" name="Text Box 94"/>
              <p:cNvSpPr txBox="1">
                <a:spLocks noChangeArrowheads="1"/>
              </p:cNvSpPr>
              <p:nvPr/>
            </p:nvSpPr>
            <p:spPr bwMode="auto">
              <a:xfrm>
                <a:off x="4668" y="2351"/>
                <a:ext cx="278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r>
                  <a:rPr lang="en-US" altLang="id-ID" sz="1400"/>
                  <a:t>5%</a:t>
                </a:r>
              </a:p>
            </p:txBody>
          </p:sp>
        </p:grpSp>
      </p:grpSp>
      <p:sp>
        <p:nvSpPr>
          <p:cNvPr id="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86603"/>
            <a:ext cx="8229600" cy="600502"/>
          </a:xfrm>
          <a:solidFill>
            <a:schemeClr val="bg1"/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/>
          <a:lstStyle/>
          <a:p>
            <a:r>
              <a:rPr lang="en-US" altLang="id-ID" sz="2400" dirty="0" smtClean="0">
                <a:latin typeface="Arial" pitchFamily="34" charset="0"/>
                <a:cs typeface="Arial" pitchFamily="34" charset="0"/>
              </a:rPr>
              <a:t>ABC Analysis</a:t>
            </a: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47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30022" y="1255594"/>
            <a:ext cx="8229600" cy="5227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51203" name="Group 3"/>
          <p:cNvGrpSpPr>
            <a:grpSpLocks/>
          </p:cNvGrpSpPr>
          <p:nvPr/>
        </p:nvGrpSpPr>
        <p:grpSpPr bwMode="auto">
          <a:xfrm>
            <a:off x="1863725" y="1865313"/>
            <a:ext cx="1052513" cy="3354387"/>
            <a:chOff x="1142" y="1167"/>
            <a:chExt cx="663" cy="2113"/>
          </a:xfrm>
        </p:grpSpPr>
        <p:sp>
          <p:nvSpPr>
            <p:cNvPr id="45072" name="Rectangle 4"/>
            <p:cNvSpPr>
              <a:spLocks noChangeArrowheads="1"/>
            </p:cNvSpPr>
            <p:nvPr/>
          </p:nvSpPr>
          <p:spPr bwMode="auto">
            <a:xfrm>
              <a:off x="1152" y="1416"/>
              <a:ext cx="504" cy="1864"/>
            </a:xfrm>
            <a:prstGeom prst="rect">
              <a:avLst/>
            </a:prstGeom>
            <a:solidFill>
              <a:schemeClr val="tx2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endParaRPr lang="id-ID" altLang="id-ID"/>
            </a:p>
          </p:txBody>
        </p:sp>
        <p:sp>
          <p:nvSpPr>
            <p:cNvPr id="45073" name="Rectangle 5"/>
            <p:cNvSpPr>
              <a:spLocks noChangeArrowheads="1"/>
            </p:cNvSpPr>
            <p:nvPr/>
          </p:nvSpPr>
          <p:spPr bwMode="auto">
            <a:xfrm>
              <a:off x="1142" y="1167"/>
              <a:ext cx="663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altLang="id-ID" sz="2000"/>
                <a:t>A Items</a:t>
              </a:r>
            </a:p>
          </p:txBody>
        </p:sp>
      </p:grpSp>
      <p:grpSp>
        <p:nvGrpSpPr>
          <p:cNvPr id="51206" name="Group 6"/>
          <p:cNvGrpSpPr>
            <a:grpSpLocks/>
          </p:cNvGrpSpPr>
          <p:nvPr/>
        </p:nvGrpSpPr>
        <p:grpSpPr bwMode="auto">
          <a:xfrm>
            <a:off x="2679700" y="4316413"/>
            <a:ext cx="1752600" cy="903287"/>
            <a:chOff x="1656" y="2711"/>
            <a:chExt cx="1104" cy="569"/>
          </a:xfrm>
        </p:grpSpPr>
        <p:sp>
          <p:nvSpPr>
            <p:cNvPr id="51207" name="Rectangle 7"/>
            <p:cNvSpPr>
              <a:spLocks noChangeArrowheads="1"/>
            </p:cNvSpPr>
            <p:nvPr/>
          </p:nvSpPr>
          <p:spPr bwMode="auto">
            <a:xfrm>
              <a:off x="1656" y="2960"/>
              <a:ext cx="1104" cy="320"/>
            </a:xfrm>
            <a:prstGeom prst="rect">
              <a:avLst/>
            </a:prstGeom>
            <a:solidFill>
              <a:schemeClr val="accent3"/>
            </a:solidFill>
            <a:ln w="19050" cmpd="sng">
              <a:solidFill>
                <a:schemeClr val="tx1"/>
              </a:solidFill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45071" name="Rectangle 8"/>
            <p:cNvSpPr>
              <a:spLocks noChangeArrowheads="1"/>
            </p:cNvSpPr>
            <p:nvPr/>
          </p:nvSpPr>
          <p:spPr bwMode="auto">
            <a:xfrm>
              <a:off x="1854" y="2711"/>
              <a:ext cx="664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altLang="id-ID" sz="2000"/>
                <a:t>B Items</a:t>
              </a:r>
            </a:p>
          </p:txBody>
        </p:sp>
      </p:grpSp>
      <p:grpSp>
        <p:nvGrpSpPr>
          <p:cNvPr id="51212" name="Group 12"/>
          <p:cNvGrpSpPr>
            <a:grpSpLocks/>
          </p:cNvGrpSpPr>
          <p:nvPr/>
        </p:nvGrpSpPr>
        <p:grpSpPr bwMode="auto">
          <a:xfrm>
            <a:off x="884238" y="1684338"/>
            <a:ext cx="7345362" cy="4467225"/>
            <a:chOff x="525" y="1053"/>
            <a:chExt cx="4627" cy="2814"/>
          </a:xfrm>
        </p:grpSpPr>
        <p:sp>
          <p:nvSpPr>
            <p:cNvPr id="45065" name="Rectangle 16"/>
            <p:cNvSpPr>
              <a:spLocks noChangeArrowheads="1"/>
            </p:cNvSpPr>
            <p:nvPr/>
          </p:nvSpPr>
          <p:spPr bwMode="auto">
            <a:xfrm>
              <a:off x="1198" y="3139"/>
              <a:ext cx="3730" cy="4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tabLst>
                  <a:tab pos="381000" algn="ctr"/>
                  <a:tab pos="952500" algn="ctr"/>
                  <a:tab pos="1524000" algn="ctr"/>
                  <a:tab pos="2095500" algn="ctr"/>
                  <a:tab pos="2667000" algn="ctr"/>
                  <a:tab pos="3238500" algn="ctr"/>
                  <a:tab pos="3810000" algn="ctr"/>
                  <a:tab pos="4381500" algn="ctr"/>
                  <a:tab pos="4953000" algn="ctr"/>
                  <a:tab pos="5524500" algn="ctr"/>
                  <a:tab pos="6388100" algn="ct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tabLst>
                  <a:tab pos="381000" algn="ctr"/>
                  <a:tab pos="952500" algn="ctr"/>
                  <a:tab pos="1524000" algn="ctr"/>
                  <a:tab pos="2095500" algn="ctr"/>
                  <a:tab pos="2667000" algn="ctr"/>
                  <a:tab pos="3238500" algn="ctr"/>
                  <a:tab pos="3810000" algn="ctr"/>
                  <a:tab pos="4381500" algn="ctr"/>
                  <a:tab pos="4953000" algn="ctr"/>
                  <a:tab pos="5524500" algn="ctr"/>
                  <a:tab pos="6388100" algn="ct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tabLst>
                  <a:tab pos="381000" algn="ctr"/>
                  <a:tab pos="952500" algn="ctr"/>
                  <a:tab pos="1524000" algn="ctr"/>
                  <a:tab pos="2095500" algn="ctr"/>
                  <a:tab pos="2667000" algn="ctr"/>
                  <a:tab pos="3238500" algn="ctr"/>
                  <a:tab pos="3810000" algn="ctr"/>
                  <a:tab pos="4381500" algn="ctr"/>
                  <a:tab pos="4953000" algn="ctr"/>
                  <a:tab pos="5524500" algn="ctr"/>
                  <a:tab pos="6388100" algn="ct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tabLst>
                  <a:tab pos="381000" algn="ctr"/>
                  <a:tab pos="952500" algn="ctr"/>
                  <a:tab pos="1524000" algn="ctr"/>
                  <a:tab pos="2095500" algn="ctr"/>
                  <a:tab pos="2667000" algn="ctr"/>
                  <a:tab pos="3238500" algn="ctr"/>
                  <a:tab pos="3810000" algn="ctr"/>
                  <a:tab pos="4381500" algn="ctr"/>
                  <a:tab pos="4953000" algn="ctr"/>
                  <a:tab pos="5524500" algn="ctr"/>
                  <a:tab pos="6388100" algn="ct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tabLst>
                  <a:tab pos="381000" algn="ctr"/>
                  <a:tab pos="952500" algn="ctr"/>
                  <a:tab pos="1524000" algn="ctr"/>
                  <a:tab pos="2095500" algn="ctr"/>
                  <a:tab pos="2667000" algn="ctr"/>
                  <a:tab pos="3238500" algn="ctr"/>
                  <a:tab pos="3810000" algn="ctr"/>
                  <a:tab pos="4381500" algn="ctr"/>
                  <a:tab pos="4953000" algn="ctr"/>
                  <a:tab pos="5524500" algn="ctr"/>
                  <a:tab pos="6388100" algn="ct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tabLst>
                  <a:tab pos="381000" algn="ctr"/>
                  <a:tab pos="952500" algn="ctr"/>
                  <a:tab pos="1524000" algn="ctr"/>
                  <a:tab pos="2095500" algn="ctr"/>
                  <a:tab pos="2667000" algn="ctr"/>
                  <a:tab pos="3238500" algn="ctr"/>
                  <a:tab pos="3810000" algn="ctr"/>
                  <a:tab pos="4381500" algn="ctr"/>
                  <a:tab pos="4953000" algn="ctr"/>
                  <a:tab pos="5524500" algn="ctr"/>
                  <a:tab pos="6388100" algn="ct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tabLst>
                  <a:tab pos="381000" algn="ctr"/>
                  <a:tab pos="952500" algn="ctr"/>
                  <a:tab pos="1524000" algn="ctr"/>
                  <a:tab pos="2095500" algn="ctr"/>
                  <a:tab pos="2667000" algn="ctr"/>
                  <a:tab pos="3238500" algn="ctr"/>
                  <a:tab pos="3810000" algn="ctr"/>
                  <a:tab pos="4381500" algn="ctr"/>
                  <a:tab pos="4953000" algn="ctr"/>
                  <a:tab pos="5524500" algn="ctr"/>
                  <a:tab pos="6388100" algn="ct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tabLst>
                  <a:tab pos="381000" algn="ctr"/>
                  <a:tab pos="952500" algn="ctr"/>
                  <a:tab pos="1524000" algn="ctr"/>
                  <a:tab pos="2095500" algn="ctr"/>
                  <a:tab pos="2667000" algn="ctr"/>
                  <a:tab pos="3238500" algn="ctr"/>
                  <a:tab pos="3810000" algn="ctr"/>
                  <a:tab pos="4381500" algn="ctr"/>
                  <a:tab pos="4953000" algn="ctr"/>
                  <a:tab pos="5524500" algn="ctr"/>
                  <a:tab pos="6388100" algn="ct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tabLst>
                  <a:tab pos="381000" algn="ctr"/>
                  <a:tab pos="952500" algn="ctr"/>
                  <a:tab pos="1524000" algn="ctr"/>
                  <a:tab pos="2095500" algn="ctr"/>
                  <a:tab pos="2667000" algn="ctr"/>
                  <a:tab pos="3238500" algn="ctr"/>
                  <a:tab pos="3810000" algn="ctr"/>
                  <a:tab pos="4381500" algn="ctr"/>
                  <a:tab pos="4953000" algn="ctr"/>
                  <a:tab pos="5524500" algn="ctr"/>
                  <a:tab pos="6388100" algn="ct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>
                <a:lnSpc>
                  <a:spcPct val="120000"/>
                </a:lnSpc>
              </a:pPr>
              <a:r>
                <a:rPr lang="en-US" altLang="id-ID" sz="1200"/>
                <a:t>	|	|	|	|	|	|	|	|	|	|</a:t>
              </a:r>
            </a:p>
            <a:p>
              <a:pPr>
                <a:lnSpc>
                  <a:spcPct val="120000"/>
                </a:lnSpc>
              </a:pPr>
              <a:r>
                <a:rPr lang="en-US" altLang="id-ID" sz="2000"/>
                <a:t>	10	20	30	40	50	60	70	80	90	100</a:t>
              </a:r>
            </a:p>
          </p:txBody>
        </p:sp>
        <p:sp>
          <p:nvSpPr>
            <p:cNvPr id="45066" name="Rectangle 13"/>
            <p:cNvSpPr>
              <a:spLocks noChangeArrowheads="1"/>
            </p:cNvSpPr>
            <p:nvPr/>
          </p:nvSpPr>
          <p:spPr bwMode="auto">
            <a:xfrm rot="-5400000">
              <a:off x="-638" y="2216"/>
              <a:ext cx="2577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altLang="id-ID" sz="2000"/>
                <a:t>Percentage of annual dollar usage</a:t>
              </a:r>
            </a:p>
          </p:txBody>
        </p:sp>
        <p:sp>
          <p:nvSpPr>
            <p:cNvPr id="45067" name="Freeform 14"/>
            <p:cNvSpPr>
              <a:spLocks/>
            </p:cNvSpPr>
            <p:nvPr/>
          </p:nvSpPr>
          <p:spPr bwMode="auto">
            <a:xfrm>
              <a:off x="1144" y="1200"/>
              <a:ext cx="4008" cy="2088"/>
            </a:xfrm>
            <a:custGeom>
              <a:avLst/>
              <a:gdLst>
                <a:gd name="T0" fmla="*/ 0 w 4008"/>
                <a:gd name="T1" fmla="*/ 0 h 2080"/>
                <a:gd name="T2" fmla="*/ 0 w 4008"/>
                <a:gd name="T3" fmla="*/ 2088 h 2080"/>
                <a:gd name="T4" fmla="*/ 4008 w 4008"/>
                <a:gd name="T5" fmla="*/ 2088 h 2080"/>
                <a:gd name="T6" fmla="*/ 0 60000 65536"/>
                <a:gd name="T7" fmla="*/ 0 60000 65536"/>
                <a:gd name="T8" fmla="*/ 0 60000 65536"/>
                <a:gd name="T9" fmla="*/ 0 w 4008"/>
                <a:gd name="T10" fmla="*/ 0 h 2080"/>
                <a:gd name="T11" fmla="*/ 4008 w 4008"/>
                <a:gd name="T12" fmla="*/ 2080 h 208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008" h="2080">
                  <a:moveTo>
                    <a:pt x="0" y="0"/>
                  </a:moveTo>
                  <a:lnTo>
                    <a:pt x="0" y="2080"/>
                  </a:lnTo>
                  <a:lnTo>
                    <a:pt x="4008" y="2080"/>
                  </a:lnTo>
                </a:path>
              </a:pathLst>
            </a:custGeom>
            <a:noFill/>
            <a:ln w="57150">
              <a:solidFill>
                <a:schemeClr val="tx1"/>
              </a:solidFill>
              <a:round/>
              <a:headEnd type="triangle" w="sm" len="sm"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45068" name="Rectangle 15"/>
            <p:cNvSpPr>
              <a:spLocks noChangeArrowheads="1"/>
            </p:cNvSpPr>
            <p:nvPr/>
          </p:nvSpPr>
          <p:spPr bwMode="auto">
            <a:xfrm>
              <a:off x="810" y="1255"/>
              <a:ext cx="472" cy="21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>
                <a:lnSpc>
                  <a:spcPct val="121000"/>
                </a:lnSpc>
              </a:pPr>
              <a:r>
                <a:rPr lang="en-US" altLang="id-ID" sz="2000"/>
                <a:t>80  –</a:t>
              </a:r>
            </a:p>
            <a:p>
              <a:pPr algn="r">
                <a:lnSpc>
                  <a:spcPct val="121000"/>
                </a:lnSpc>
              </a:pPr>
              <a:r>
                <a:rPr lang="en-US" altLang="id-ID" sz="2000"/>
                <a:t>70  –</a:t>
              </a:r>
            </a:p>
            <a:p>
              <a:pPr algn="r">
                <a:lnSpc>
                  <a:spcPct val="121000"/>
                </a:lnSpc>
              </a:pPr>
              <a:r>
                <a:rPr lang="en-US" altLang="id-ID" sz="2000"/>
                <a:t>60  –</a:t>
              </a:r>
            </a:p>
            <a:p>
              <a:pPr algn="r">
                <a:lnSpc>
                  <a:spcPct val="121000"/>
                </a:lnSpc>
              </a:pPr>
              <a:r>
                <a:rPr lang="en-US" altLang="id-ID" sz="2000"/>
                <a:t>50  –</a:t>
              </a:r>
            </a:p>
            <a:p>
              <a:pPr algn="r">
                <a:lnSpc>
                  <a:spcPct val="121000"/>
                </a:lnSpc>
              </a:pPr>
              <a:r>
                <a:rPr lang="en-US" altLang="id-ID" sz="2000"/>
                <a:t>40  –</a:t>
              </a:r>
            </a:p>
            <a:p>
              <a:pPr algn="r">
                <a:lnSpc>
                  <a:spcPct val="121000"/>
                </a:lnSpc>
              </a:pPr>
              <a:r>
                <a:rPr lang="en-US" altLang="id-ID" sz="2000"/>
                <a:t>30  –</a:t>
              </a:r>
            </a:p>
            <a:p>
              <a:pPr algn="r">
                <a:lnSpc>
                  <a:spcPct val="121000"/>
                </a:lnSpc>
              </a:pPr>
              <a:r>
                <a:rPr lang="en-US" altLang="id-ID" sz="2000"/>
                <a:t>20  –</a:t>
              </a:r>
            </a:p>
            <a:p>
              <a:pPr algn="r">
                <a:lnSpc>
                  <a:spcPct val="121000"/>
                </a:lnSpc>
              </a:pPr>
              <a:r>
                <a:rPr lang="en-US" altLang="id-ID" sz="2000"/>
                <a:t>10  –</a:t>
              </a:r>
            </a:p>
            <a:p>
              <a:pPr algn="r">
                <a:lnSpc>
                  <a:spcPct val="121000"/>
                </a:lnSpc>
              </a:pPr>
              <a:r>
                <a:rPr lang="en-US" altLang="id-ID" sz="2000"/>
                <a:t>0  –</a:t>
              </a:r>
            </a:p>
          </p:txBody>
        </p:sp>
        <p:sp>
          <p:nvSpPr>
            <p:cNvPr id="45069" name="Rectangle 17"/>
            <p:cNvSpPr>
              <a:spLocks noChangeArrowheads="1"/>
            </p:cNvSpPr>
            <p:nvPr/>
          </p:nvSpPr>
          <p:spPr bwMode="auto">
            <a:xfrm>
              <a:off x="1866" y="3615"/>
              <a:ext cx="2299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altLang="id-ID" sz="2000"/>
                <a:t>Percentage of inventory items</a:t>
              </a:r>
            </a:p>
          </p:txBody>
        </p:sp>
      </p:grpSp>
      <p:grpSp>
        <p:nvGrpSpPr>
          <p:cNvPr id="51209" name="Group 9"/>
          <p:cNvGrpSpPr>
            <a:grpSpLocks/>
          </p:cNvGrpSpPr>
          <p:nvPr/>
        </p:nvGrpSpPr>
        <p:grpSpPr bwMode="auto">
          <a:xfrm>
            <a:off x="4432300" y="4632325"/>
            <a:ext cx="3124200" cy="587375"/>
            <a:chOff x="2760" y="2910"/>
            <a:chExt cx="1968" cy="370"/>
          </a:xfrm>
        </p:grpSpPr>
        <p:sp>
          <p:nvSpPr>
            <p:cNvPr id="45063" name="Rectangle 10"/>
            <p:cNvSpPr>
              <a:spLocks noChangeArrowheads="1"/>
            </p:cNvSpPr>
            <p:nvPr/>
          </p:nvSpPr>
          <p:spPr bwMode="auto">
            <a:xfrm>
              <a:off x="2760" y="3152"/>
              <a:ext cx="1968" cy="128"/>
            </a:xfrm>
            <a:prstGeom prst="rect">
              <a:avLst/>
            </a:prstGeom>
            <a:solidFill>
              <a:srgbClr val="24BDB2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endParaRPr lang="id-ID" altLang="id-ID"/>
            </a:p>
          </p:txBody>
        </p:sp>
        <p:sp>
          <p:nvSpPr>
            <p:cNvPr id="45064" name="Rectangle 11"/>
            <p:cNvSpPr>
              <a:spLocks noChangeArrowheads="1"/>
            </p:cNvSpPr>
            <p:nvPr/>
          </p:nvSpPr>
          <p:spPr bwMode="auto">
            <a:xfrm>
              <a:off x="3342" y="2910"/>
              <a:ext cx="69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altLang="id-ID" sz="2000"/>
                <a:t>C Items</a:t>
              </a:r>
            </a:p>
          </p:txBody>
        </p:sp>
      </p:grpSp>
      <p:sp>
        <p:nvSpPr>
          <p:cNvPr id="20" name="Rectangle 2"/>
          <p:cNvSpPr>
            <a:spLocks noGrp="1" noChangeArrowheads="1"/>
          </p:cNvSpPr>
          <p:nvPr>
            <p:ph type="title"/>
          </p:nvPr>
        </p:nvSpPr>
        <p:spPr>
          <a:xfrm>
            <a:off x="430022" y="232013"/>
            <a:ext cx="8229600" cy="600502"/>
          </a:xfrm>
          <a:solidFill>
            <a:schemeClr val="bg1"/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/>
          <a:lstStyle/>
          <a:p>
            <a:r>
              <a:rPr lang="en-US" altLang="id-ID" sz="2400" dirty="0" smtClean="0">
                <a:latin typeface="Arial" pitchFamily="34" charset="0"/>
                <a:cs typeface="Arial" pitchFamily="34" charset="0"/>
              </a:rPr>
              <a:t>ABC Analysis</a:t>
            </a: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1000"/>
                                        <p:tgtEl>
                                          <p:spTgt spid="51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51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000"/>
                                        <p:tgtEl>
                                          <p:spTgt spid="51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51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41194" y="1167215"/>
            <a:ext cx="8529851" cy="51244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7106" name="Content Placeholder 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91417"/>
          </a:xfrm>
        </p:spPr>
        <p:txBody>
          <a:bodyPr/>
          <a:lstStyle/>
          <a:p>
            <a:pPr>
              <a:spcAft>
                <a:spcPts val="0"/>
              </a:spcAft>
              <a:buClrTx/>
              <a:buFont typeface="Wingdings" panose="05000000000000000000" pitchFamily="2" charset="2"/>
              <a:buChar char="§"/>
            </a:pPr>
            <a:r>
              <a:rPr lang="en-US" altLang="id-ID" dirty="0" smtClean="0">
                <a:latin typeface="Calibri" panose="020F0502020204030204" pitchFamily="34" charset="0"/>
                <a:cs typeface="Calibri" panose="020F0502020204030204" pitchFamily="34" charset="0"/>
              </a:rPr>
              <a:t>Other criteria than annual dollar volume may be used</a:t>
            </a:r>
          </a:p>
          <a:p>
            <a:pPr marL="971550" lvl="1" indent="-514350">
              <a:spcAft>
                <a:spcPts val="0"/>
              </a:spcAft>
              <a:buClrTx/>
              <a:buFont typeface="+mj-lt"/>
              <a:buAutoNum type="arabicPeriod"/>
            </a:pPr>
            <a:r>
              <a:rPr lang="en-US" altLang="id-ID" dirty="0" smtClean="0">
                <a:latin typeface="Calibri" panose="020F0502020204030204" pitchFamily="34" charset="0"/>
                <a:cs typeface="Calibri" panose="020F0502020204030204" pitchFamily="34" charset="0"/>
              </a:rPr>
              <a:t>High shortage or holding cost</a:t>
            </a:r>
          </a:p>
          <a:p>
            <a:pPr marL="971550" lvl="1" indent="-514350">
              <a:spcAft>
                <a:spcPts val="0"/>
              </a:spcAft>
              <a:buClrTx/>
              <a:buFont typeface="+mj-lt"/>
              <a:buAutoNum type="arabicPeriod"/>
            </a:pPr>
            <a:r>
              <a:rPr lang="en-US" altLang="id-ID" dirty="0" smtClean="0">
                <a:latin typeface="Calibri" panose="020F0502020204030204" pitchFamily="34" charset="0"/>
                <a:cs typeface="Calibri" panose="020F0502020204030204" pitchFamily="34" charset="0"/>
              </a:rPr>
              <a:t>Anticipated engineering changes</a:t>
            </a:r>
          </a:p>
          <a:p>
            <a:pPr marL="971550" lvl="1" indent="-514350">
              <a:spcAft>
                <a:spcPts val="0"/>
              </a:spcAft>
              <a:buClrTx/>
              <a:buFont typeface="+mj-lt"/>
              <a:buAutoNum type="arabicPeriod"/>
            </a:pPr>
            <a:r>
              <a:rPr lang="en-US" altLang="id-ID" dirty="0" smtClean="0">
                <a:latin typeface="Calibri" panose="020F0502020204030204" pitchFamily="34" charset="0"/>
                <a:cs typeface="Calibri" panose="020F0502020204030204" pitchFamily="34" charset="0"/>
              </a:rPr>
              <a:t>Delivery problems</a:t>
            </a:r>
          </a:p>
          <a:p>
            <a:pPr marL="971550" lvl="1" indent="-514350">
              <a:buClrTx/>
              <a:buFont typeface="+mj-lt"/>
              <a:buAutoNum type="arabicPeriod"/>
            </a:pPr>
            <a:r>
              <a:rPr lang="en-US" altLang="id-ID" dirty="0" smtClean="0">
                <a:latin typeface="Calibri" panose="020F0502020204030204" pitchFamily="34" charset="0"/>
                <a:cs typeface="Calibri" panose="020F0502020204030204" pitchFamily="34" charset="0"/>
              </a:rPr>
              <a:t>Quality problems</a:t>
            </a:r>
            <a:endParaRPr lang="en-US" altLang="id-ID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0"/>
              </a:spcAft>
              <a:buClrTx/>
              <a:buFont typeface="Wingdings" panose="05000000000000000000" pitchFamily="2" charset="2"/>
              <a:buChar char="§"/>
            </a:pPr>
            <a:r>
              <a:rPr lang="en-US" altLang="id-ID" dirty="0">
                <a:latin typeface="Calibri" panose="020F0502020204030204" pitchFamily="34" charset="0"/>
                <a:cs typeface="Calibri" panose="020F0502020204030204" pitchFamily="34" charset="0"/>
              </a:rPr>
              <a:t>Policies employed may include</a:t>
            </a:r>
          </a:p>
          <a:p>
            <a:pPr marL="971550" lvl="1" indent="-514350">
              <a:spcAft>
                <a:spcPts val="0"/>
              </a:spcAft>
              <a:buClrTx/>
              <a:buFont typeface="Arial" pitchFamily="34" charset="0"/>
              <a:buAutoNum type="arabicPeriod"/>
            </a:pPr>
            <a:r>
              <a:rPr lang="en-US" altLang="id-ID" dirty="0">
                <a:latin typeface="Calibri" panose="020F0502020204030204" pitchFamily="34" charset="0"/>
                <a:cs typeface="Calibri" panose="020F0502020204030204" pitchFamily="34" charset="0"/>
              </a:rPr>
              <a:t>More emphasis on supplier development for A items</a:t>
            </a:r>
          </a:p>
          <a:p>
            <a:pPr marL="971550" lvl="1" indent="-514350">
              <a:spcAft>
                <a:spcPts val="0"/>
              </a:spcAft>
              <a:buClrTx/>
              <a:buFont typeface="Arial" pitchFamily="34" charset="0"/>
              <a:buAutoNum type="arabicPeriod"/>
            </a:pPr>
            <a:r>
              <a:rPr lang="en-US" altLang="id-ID" dirty="0">
                <a:latin typeface="Calibri" panose="020F0502020204030204" pitchFamily="34" charset="0"/>
                <a:cs typeface="Calibri" panose="020F0502020204030204" pitchFamily="34" charset="0"/>
              </a:rPr>
              <a:t>Tighter physical inventory control for A items</a:t>
            </a:r>
          </a:p>
          <a:p>
            <a:pPr marL="971550" lvl="1" indent="-514350">
              <a:spcAft>
                <a:spcPts val="0"/>
              </a:spcAft>
              <a:buClrTx/>
              <a:buFont typeface="Arial" pitchFamily="34" charset="0"/>
              <a:buAutoNum type="arabicPeriod"/>
            </a:pPr>
            <a:r>
              <a:rPr lang="en-US" altLang="id-ID" dirty="0">
                <a:latin typeface="Calibri" panose="020F0502020204030204" pitchFamily="34" charset="0"/>
                <a:cs typeface="Calibri" panose="020F0502020204030204" pitchFamily="34" charset="0"/>
              </a:rPr>
              <a:t>More care in forecasting A items</a:t>
            </a:r>
          </a:p>
          <a:p>
            <a:pPr marL="457200" lvl="1" indent="0">
              <a:buClrTx/>
              <a:buNone/>
            </a:pPr>
            <a:endParaRPr lang="en-US" altLang="id-ID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430021" y="232013"/>
            <a:ext cx="8441023" cy="600502"/>
          </a:xfrm>
          <a:solidFill>
            <a:schemeClr val="bg1"/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/>
          <a:lstStyle/>
          <a:p>
            <a:r>
              <a:rPr lang="en-US" altLang="id-ID" sz="2400" dirty="0" smtClean="0">
                <a:latin typeface="Arial" pitchFamily="34" charset="0"/>
                <a:cs typeface="Arial" pitchFamily="34" charset="0"/>
              </a:rPr>
              <a:t>ABC Analysis</a:t>
            </a: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41194" y="1167215"/>
            <a:ext cx="8529851" cy="51244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1201" name="Rectangle 2"/>
          <p:cNvSpPr>
            <a:spLocks noGrp="1" noChangeArrowheads="1"/>
          </p:cNvSpPr>
          <p:nvPr>
            <p:ph type="title"/>
          </p:nvPr>
        </p:nvSpPr>
        <p:spPr>
          <a:xfrm>
            <a:off x="313899" y="228979"/>
            <a:ext cx="8557145" cy="698500"/>
          </a:xfr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id-ID" sz="2400" dirty="0" smtClean="0">
                <a:latin typeface="Arial" pitchFamily="34" charset="0"/>
                <a:cs typeface="Arial" pitchFamily="34" charset="0"/>
              </a:rPr>
              <a:t>Record Accuracy</a:t>
            </a:r>
          </a:p>
        </p:txBody>
      </p:sp>
      <p:sp>
        <p:nvSpPr>
          <p:cNvPr id="57347" name="Rectangle 3"/>
          <p:cNvSpPr>
            <a:spLocks noChangeArrowheads="1"/>
          </p:cNvSpPr>
          <p:nvPr/>
        </p:nvSpPr>
        <p:spPr bwMode="auto">
          <a:xfrm>
            <a:off x="668740" y="1524000"/>
            <a:ext cx="7970293" cy="3884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44500" indent="-4445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901700" indent="-4445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358900" indent="-4445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457200" indent="-457200">
              <a:lnSpc>
                <a:spcPct val="90000"/>
              </a:lnSpc>
              <a:spcAft>
                <a:spcPct val="40000"/>
              </a:spcAft>
              <a:buSzPct val="100000"/>
              <a:buFont typeface="Wingdings" panose="05000000000000000000" pitchFamily="2" charset="2"/>
              <a:buChar char="§"/>
            </a:pPr>
            <a:r>
              <a:rPr lang="en-US" altLang="id-ID" sz="3200" dirty="0">
                <a:latin typeface="Calibri" panose="020F0502020204030204" pitchFamily="34" charset="0"/>
                <a:cs typeface="Calibri" panose="020F0502020204030204" pitchFamily="34" charset="0"/>
              </a:rPr>
              <a:t>Accurate records are a critical ingredient in production and inventory systems</a:t>
            </a:r>
          </a:p>
          <a:p>
            <a:pPr lvl="1">
              <a:lnSpc>
                <a:spcPct val="90000"/>
              </a:lnSpc>
              <a:spcAft>
                <a:spcPct val="40000"/>
              </a:spcAft>
              <a:buSzPct val="60000"/>
              <a:buFont typeface="Lucida Grande"/>
              <a:buChar char="►"/>
            </a:pPr>
            <a:r>
              <a:rPr lang="en-US" altLang="id-ID" sz="2800" dirty="0">
                <a:latin typeface="Calibri" panose="020F0502020204030204" pitchFamily="34" charset="0"/>
                <a:cs typeface="Calibri" panose="020F0502020204030204" pitchFamily="34" charset="0"/>
              </a:rPr>
              <a:t>Periodic systems require regular checks of inventory</a:t>
            </a:r>
          </a:p>
          <a:p>
            <a:pPr lvl="2">
              <a:lnSpc>
                <a:spcPct val="90000"/>
              </a:lnSpc>
              <a:spcAft>
                <a:spcPct val="40000"/>
              </a:spcAft>
              <a:buSzPct val="60000"/>
              <a:buFont typeface="Wingdings" panose="05000000000000000000" pitchFamily="2" charset="2"/>
              <a:buChar char="Ø"/>
            </a:pPr>
            <a:r>
              <a:rPr lang="en-US" altLang="id-ID" sz="2400" dirty="0">
                <a:latin typeface="Calibri" panose="020F0502020204030204" pitchFamily="34" charset="0"/>
                <a:cs typeface="Calibri" panose="020F0502020204030204" pitchFamily="34" charset="0"/>
              </a:rPr>
              <a:t>Two-bin system</a:t>
            </a:r>
          </a:p>
          <a:p>
            <a:pPr lvl="1">
              <a:lnSpc>
                <a:spcPct val="90000"/>
              </a:lnSpc>
              <a:spcAft>
                <a:spcPct val="40000"/>
              </a:spcAft>
              <a:buSzPct val="60000"/>
              <a:buFont typeface="Lucida Grande"/>
              <a:buChar char="►"/>
            </a:pPr>
            <a:r>
              <a:rPr lang="en-US" altLang="id-ID" sz="2800" dirty="0">
                <a:latin typeface="Calibri" panose="020F0502020204030204" pitchFamily="34" charset="0"/>
                <a:cs typeface="Calibri" panose="020F0502020204030204" pitchFamily="34" charset="0"/>
              </a:rPr>
              <a:t>Perpetual inventory tracks receipts and subtractions on a continuing basis</a:t>
            </a:r>
          </a:p>
          <a:p>
            <a:pPr lvl="2">
              <a:lnSpc>
                <a:spcPct val="90000"/>
              </a:lnSpc>
              <a:spcAft>
                <a:spcPct val="40000"/>
              </a:spcAft>
              <a:buSzPct val="60000"/>
              <a:buFont typeface="Wingdings" panose="05000000000000000000" pitchFamily="2" charset="2"/>
              <a:buChar char="Ø"/>
            </a:pPr>
            <a:r>
              <a:rPr lang="en-US" altLang="id-ID" sz="2400" dirty="0">
                <a:latin typeface="Calibri" panose="020F0502020204030204" pitchFamily="34" charset="0"/>
                <a:cs typeface="Calibri" panose="020F0502020204030204" pitchFamily="34" charset="0"/>
              </a:rPr>
              <a:t>May be semi-automated</a:t>
            </a:r>
          </a:p>
        </p:txBody>
      </p:sp>
    </p:spTree>
  </p:cSld>
  <p:clrMapOvr>
    <a:masterClrMapping/>
  </p:clrMapOvr>
  <p:transition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57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7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41194" y="1167215"/>
            <a:ext cx="8529851" cy="51244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7347" name="Rectangle 3"/>
          <p:cNvSpPr>
            <a:spLocks noChangeArrowheads="1"/>
          </p:cNvSpPr>
          <p:nvPr/>
        </p:nvSpPr>
        <p:spPr bwMode="auto">
          <a:xfrm>
            <a:off x="833438" y="1739900"/>
            <a:ext cx="7485062" cy="359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44500" indent="-4445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457200" indent="-457200">
              <a:lnSpc>
                <a:spcPct val="90000"/>
              </a:lnSpc>
              <a:spcAft>
                <a:spcPct val="40000"/>
              </a:spcAft>
              <a:buSzPct val="100000"/>
              <a:buFont typeface="Wingdings" panose="05000000000000000000" pitchFamily="2" charset="2"/>
              <a:buChar char="§"/>
            </a:pPr>
            <a:r>
              <a:rPr lang="en-US" altLang="id-ID" sz="3200" dirty="0"/>
              <a:t>Incoming and outgoing </a:t>
            </a:r>
            <a:br>
              <a:rPr lang="en-US" altLang="id-ID" sz="3200" dirty="0"/>
            </a:br>
            <a:r>
              <a:rPr lang="en-US" altLang="id-ID" sz="3200" dirty="0"/>
              <a:t>record keeping must be </a:t>
            </a:r>
            <a:br>
              <a:rPr lang="en-US" altLang="id-ID" sz="3200" dirty="0"/>
            </a:br>
            <a:r>
              <a:rPr lang="en-US" altLang="id-ID" sz="3200" dirty="0"/>
              <a:t>accurate</a:t>
            </a:r>
          </a:p>
          <a:p>
            <a:pPr marL="457200" indent="-457200">
              <a:lnSpc>
                <a:spcPct val="90000"/>
              </a:lnSpc>
              <a:spcAft>
                <a:spcPct val="40000"/>
              </a:spcAft>
              <a:buSzPct val="100000"/>
              <a:buFont typeface="Wingdings" panose="05000000000000000000" pitchFamily="2" charset="2"/>
              <a:buChar char="§"/>
            </a:pPr>
            <a:r>
              <a:rPr lang="en-US" altLang="id-ID" sz="3200" dirty="0"/>
              <a:t>Stockrooms should be secure</a:t>
            </a:r>
          </a:p>
          <a:p>
            <a:pPr marL="457200" indent="-457200">
              <a:lnSpc>
                <a:spcPct val="90000"/>
              </a:lnSpc>
              <a:spcAft>
                <a:spcPct val="40000"/>
              </a:spcAft>
              <a:buSzPct val="100000"/>
              <a:buFont typeface="Wingdings" panose="05000000000000000000" pitchFamily="2" charset="2"/>
              <a:buChar char="§"/>
            </a:pPr>
            <a:r>
              <a:rPr lang="en-US" altLang="id-ID" sz="3200" dirty="0"/>
              <a:t>Necessary to make precise decisions about ordering, scheduling, and shipping</a:t>
            </a:r>
          </a:p>
        </p:txBody>
      </p:sp>
      <p:pic>
        <p:nvPicPr>
          <p:cNvPr id="7" name="Picture 4" descr="RFID forklif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1050" y="1562100"/>
            <a:ext cx="2597150" cy="153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313899" y="228979"/>
            <a:ext cx="8557145" cy="698500"/>
          </a:xfr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id-ID" sz="2400" dirty="0" smtClean="0">
                <a:latin typeface="Arial" pitchFamily="34" charset="0"/>
                <a:cs typeface="Arial" pitchFamily="34" charset="0"/>
              </a:rPr>
              <a:t>Record Accuracy</a:t>
            </a:r>
          </a:p>
        </p:txBody>
      </p:sp>
    </p:spTree>
  </p:cSld>
  <p:clrMapOvr>
    <a:masterClrMapping/>
  </p:clrMapOvr>
  <p:transition spd="slow"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57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23" presetClass="entr" presetSubtype="27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7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41194" y="1167215"/>
            <a:ext cx="8529851" cy="51244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9393" name="Rectangle 2"/>
          <p:cNvSpPr>
            <a:spLocks noGrp="1" noChangeArrowheads="1"/>
          </p:cNvSpPr>
          <p:nvPr>
            <p:ph type="title"/>
          </p:nvPr>
        </p:nvSpPr>
        <p:spPr>
          <a:xfrm>
            <a:off x="354841" y="274638"/>
            <a:ext cx="8373233" cy="680705"/>
          </a:xfr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/>
          <a:lstStyle/>
          <a:p>
            <a:r>
              <a:rPr lang="en-US" altLang="id-ID" sz="2400" dirty="0" smtClean="0">
                <a:latin typeface="Arial" pitchFamily="34" charset="0"/>
                <a:cs typeface="Arial" pitchFamily="34" charset="0"/>
              </a:rPr>
              <a:t>Control of Service Inventories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fontAlgn="auto">
              <a:spcBef>
                <a:spcPts val="0"/>
              </a:spcBef>
              <a:buClrTx/>
              <a:buFont typeface="Wingdings" panose="05000000000000000000" pitchFamily="2" charset="2"/>
              <a:buChar char="§"/>
              <a:defRPr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Can be a critical component </a:t>
            </a:r>
            <a:b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of profitability</a:t>
            </a:r>
          </a:p>
          <a:p>
            <a:pPr fontAlgn="auto">
              <a:spcBef>
                <a:spcPts val="0"/>
              </a:spcBef>
              <a:buClrTx/>
              <a:buFont typeface="Wingdings" panose="05000000000000000000" pitchFamily="2" charset="2"/>
              <a:buChar char="§"/>
              <a:defRPr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Losses may come from </a:t>
            </a:r>
            <a:b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shrinkage or pilferage</a:t>
            </a:r>
          </a:p>
          <a:p>
            <a:pPr fontAlgn="auto">
              <a:spcBef>
                <a:spcPts val="0"/>
              </a:spcBef>
              <a:buClrTx/>
              <a:buFont typeface="Wingdings" panose="05000000000000000000" pitchFamily="2" charset="2"/>
              <a:buChar char="§"/>
              <a:defRPr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Applicable techniques include</a:t>
            </a:r>
          </a:p>
          <a:p>
            <a:pPr marL="914400" lvl="1" indent="-514350" fontAlgn="auto">
              <a:spcBef>
                <a:spcPts val="0"/>
              </a:spcBef>
              <a:buClrTx/>
              <a:buFont typeface="+mj-lt"/>
              <a:buAutoNum type="arabicPeriod"/>
              <a:defRPr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Good personnel selection, training, and discipline</a:t>
            </a:r>
          </a:p>
          <a:p>
            <a:pPr marL="914400" lvl="1" indent="-514350" fontAlgn="auto">
              <a:spcBef>
                <a:spcPts val="0"/>
              </a:spcBef>
              <a:buClrTx/>
              <a:buFont typeface="+mj-lt"/>
              <a:buAutoNum type="arabicPeriod"/>
              <a:defRPr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Tight control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of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incoming shipments</a:t>
            </a:r>
          </a:p>
          <a:p>
            <a:pPr marL="914400" lvl="1" indent="-514350" fontAlgn="auto">
              <a:spcBef>
                <a:spcPts val="0"/>
              </a:spcBef>
              <a:buClrTx/>
              <a:buFont typeface="+mj-lt"/>
              <a:buAutoNum type="arabicPeriod"/>
              <a:defRPr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Effective control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of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all goods leaving facility</a:t>
            </a:r>
          </a:p>
          <a:p>
            <a:pPr fontAlgn="auto">
              <a:spcBef>
                <a:spcPts val="0"/>
              </a:spcBef>
              <a:defRPr/>
            </a:pP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9398" name="Picture 6" descr="Ubah Sistem Manajemen Inventori Anda Menjadi Lebih Baik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40" r="19235"/>
          <a:stretch/>
        </p:blipFill>
        <p:spPr bwMode="auto">
          <a:xfrm>
            <a:off x="5827593" y="1329114"/>
            <a:ext cx="3166281" cy="2400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pull dir="l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41195" y="1167215"/>
            <a:ext cx="8345606" cy="421000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1441" name="Rectangle 2"/>
          <p:cNvSpPr>
            <a:spLocks noGrp="1" noChangeArrowheads="1"/>
          </p:cNvSpPr>
          <p:nvPr>
            <p:ph type="title"/>
          </p:nvPr>
        </p:nvSpPr>
        <p:spPr>
          <a:xfrm>
            <a:off x="341194" y="274638"/>
            <a:ext cx="8345606" cy="762592"/>
          </a:xfrm>
          <a:solidFill>
            <a:schemeClr val="bg1">
              <a:lumMod val="9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/>
          <a:lstStyle/>
          <a:p>
            <a:r>
              <a:rPr lang="en-US" altLang="id-ID" sz="2400" cap="small" dirty="0" smtClean="0">
                <a:latin typeface="Arial" pitchFamily="34" charset="0"/>
                <a:cs typeface="Arial" pitchFamily="34" charset="0"/>
              </a:rPr>
              <a:t>Inventory Models</a:t>
            </a:r>
          </a:p>
        </p:txBody>
      </p:sp>
      <p:sp>
        <p:nvSpPr>
          <p:cNvPr id="61442" name="Content Placeholder 1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667836"/>
          </a:xfrm>
        </p:spPr>
        <p:txBody>
          <a:bodyPr/>
          <a:lstStyle/>
          <a:p>
            <a:pPr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altLang="id-ID" b="1" dirty="0" smtClean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Independent demand </a:t>
            </a:r>
            <a:r>
              <a:rPr lang="en-US" altLang="id-ID" dirty="0" smtClean="0">
                <a:latin typeface="Calibri" panose="020F0502020204030204" pitchFamily="34" charset="0"/>
                <a:cs typeface="Calibri" panose="020F0502020204030204" pitchFamily="34" charset="0"/>
              </a:rPr>
              <a:t>- the demand for item is independent of the demand for any other item in inventory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altLang="id-ID" b="1" dirty="0" smtClean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Dependent demand </a:t>
            </a:r>
            <a:r>
              <a:rPr lang="en-US" altLang="id-ID" dirty="0" smtClean="0">
                <a:latin typeface="Calibri" panose="020F0502020204030204" pitchFamily="34" charset="0"/>
                <a:cs typeface="Calibri" panose="020F0502020204030204" pitchFamily="34" charset="0"/>
              </a:rPr>
              <a:t>- the demand for item is dependent upon the demand for some other item in the inventory</a:t>
            </a:r>
          </a:p>
          <a:p>
            <a:pPr>
              <a:buFont typeface="Arial Unicode MS" pitchFamily="34" charset="-128"/>
              <a:buChar char="▶"/>
            </a:pPr>
            <a:endParaRPr lang="en-US" altLang="id-ID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ransition>
    <p:pull dir="l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63" name="Picture 11" descr="https://ruangbebas.com/wp-content/uploads/2019/05/ol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0359" y="1382755"/>
            <a:ext cx="4365442" cy="2633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340925" y="1382755"/>
            <a:ext cx="4127158" cy="4530471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marL="533400" indent="-5334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234950" indent="-234950">
              <a:lnSpc>
                <a:spcPct val="90000"/>
              </a:lnSpc>
              <a:spcAft>
                <a:spcPct val="40000"/>
              </a:spcAft>
              <a:buClr>
                <a:schemeClr val="accent1"/>
              </a:buClr>
              <a:buSzPct val="60000"/>
              <a:buFont typeface="Wingdings" panose="05000000000000000000" pitchFamily="2" charset="2"/>
              <a:buChar char="§"/>
            </a:pP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e-commerce companies started as a “virtual” retailer – no inventory, no warehouses, no overhead; just computers taking orders to be filled by others</a:t>
            </a:r>
          </a:p>
          <a:p>
            <a:pPr marL="234950" indent="-234950">
              <a:lnSpc>
                <a:spcPct val="90000"/>
              </a:lnSpc>
              <a:spcAft>
                <a:spcPct val="40000"/>
              </a:spcAft>
              <a:buClr>
                <a:schemeClr val="accent1"/>
              </a:buClr>
              <a:buSzPct val="60000"/>
              <a:buFont typeface="Wingdings" panose="05000000000000000000" pitchFamily="2" charset="2"/>
              <a:buChar char="§"/>
            </a:pP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Growth has forced to become e-commerce companies  leader on Indonesian</a:t>
            </a:r>
            <a:endParaRPr lang="en-US" altLang="id-ID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40925" y="337921"/>
            <a:ext cx="8518869" cy="646331"/>
          </a:xfrm>
          <a:prstGeom prst="rect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txBody>
          <a:bodyPr wrap="square" tIns="182880" bIns="182880">
            <a:spAutoFit/>
          </a:bodyPr>
          <a:lstStyle/>
          <a:p>
            <a:pPr algn="ctr"/>
            <a:r>
              <a:rPr lang="en-US" b="1" dirty="0" smtClean="0"/>
              <a:t>The </a:t>
            </a:r>
            <a:r>
              <a:rPr lang="en-US" b="1" dirty="0"/>
              <a:t>top e-commerce companies in Indonesia</a:t>
            </a:r>
            <a:endParaRPr lang="id-ID" dirty="0"/>
          </a:p>
        </p:txBody>
      </p:sp>
    </p:spTree>
  </p:cSld>
  <p:clrMapOvr>
    <a:masterClrMapping/>
  </p:clrMapOvr>
  <p:transition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6" grpId="0" animBg="1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2"/>
          <p:cNvSpPr>
            <a:spLocks noGrp="1" noChangeArrowheads="1"/>
          </p:cNvSpPr>
          <p:nvPr>
            <p:ph type="title"/>
          </p:nvPr>
        </p:nvSpPr>
        <p:spPr>
          <a:xfrm>
            <a:off x="341194" y="274638"/>
            <a:ext cx="8345606" cy="762592"/>
          </a:xfrm>
          <a:solidFill>
            <a:schemeClr val="bg1">
              <a:lumMod val="9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/>
          <a:lstStyle/>
          <a:p>
            <a:r>
              <a:rPr lang="en-US" altLang="id-ID" sz="2400" cap="small" dirty="0" smtClean="0">
                <a:latin typeface="Arial" pitchFamily="34" charset="0"/>
                <a:cs typeface="Arial" pitchFamily="34" charset="0"/>
              </a:rPr>
              <a:t>Inventory Models</a:t>
            </a:r>
          </a:p>
        </p:txBody>
      </p:sp>
      <p:pic>
        <p:nvPicPr>
          <p:cNvPr id="19558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8" t="20523" r="38113" b="12687"/>
          <a:stretch/>
        </p:blipFill>
        <p:spPr bwMode="auto">
          <a:xfrm>
            <a:off x="515203" y="1345263"/>
            <a:ext cx="8089709" cy="516471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2721755"/>
      </p:ext>
    </p:extLst>
  </p:cSld>
  <p:clrMapOvr>
    <a:masterClrMapping/>
  </p:clrMapOvr>
  <p:transition>
    <p:pull dir="l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41195" y="1167215"/>
            <a:ext cx="8345606" cy="446931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3490" name="Content Placeholder 1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858904"/>
          </a:xfrm>
        </p:spPr>
        <p:txBody>
          <a:bodyPr/>
          <a:lstStyle/>
          <a:p>
            <a:pPr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altLang="id-ID" b="1" dirty="0" smtClean="0">
                <a:solidFill>
                  <a:schemeClr val="accent1"/>
                </a:solidFill>
                <a:latin typeface="Corbel" panose="020B0503020204020204" pitchFamily="34" charset="0"/>
                <a:cs typeface="Arial" pitchFamily="34" charset="0"/>
              </a:rPr>
              <a:t>Holding costs </a:t>
            </a:r>
            <a:r>
              <a:rPr lang="en-US" altLang="id-ID" dirty="0" smtClean="0">
                <a:latin typeface="Corbel" panose="020B0503020204020204" pitchFamily="34" charset="0"/>
                <a:cs typeface="Arial" pitchFamily="34" charset="0"/>
              </a:rPr>
              <a:t>- the costs of holding or “carrying” inventory over time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altLang="id-ID" b="1" dirty="0" smtClean="0">
                <a:solidFill>
                  <a:schemeClr val="accent1"/>
                </a:solidFill>
                <a:latin typeface="Corbel" panose="020B0503020204020204" pitchFamily="34" charset="0"/>
                <a:cs typeface="Arial" pitchFamily="34" charset="0"/>
              </a:rPr>
              <a:t>Ordering costs </a:t>
            </a:r>
            <a:r>
              <a:rPr lang="en-US" altLang="id-ID" dirty="0" smtClean="0">
                <a:latin typeface="Corbel" panose="020B0503020204020204" pitchFamily="34" charset="0"/>
                <a:cs typeface="Arial" pitchFamily="34" charset="0"/>
              </a:rPr>
              <a:t>- the costs of placing an order and receiving goods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altLang="id-ID" b="1" dirty="0" smtClean="0">
                <a:solidFill>
                  <a:schemeClr val="accent1"/>
                </a:solidFill>
                <a:latin typeface="Corbel" panose="020B0503020204020204" pitchFamily="34" charset="0"/>
                <a:cs typeface="Arial" pitchFamily="34" charset="0"/>
              </a:rPr>
              <a:t>Setup costs </a:t>
            </a:r>
            <a:r>
              <a:rPr lang="en-US" altLang="id-ID" dirty="0" smtClean="0">
                <a:latin typeface="Corbel" panose="020B0503020204020204" pitchFamily="34" charset="0"/>
                <a:cs typeface="Arial" pitchFamily="34" charset="0"/>
              </a:rPr>
              <a:t>- cost to prepare a machine or process for manufacturing an order</a:t>
            </a:r>
          </a:p>
          <a:p>
            <a:pPr lvl="1">
              <a:buClr>
                <a:schemeClr val="tx1"/>
              </a:buClr>
              <a:buFont typeface="Arial Unicode MS" pitchFamily="34" charset="-128"/>
              <a:buChar char="▶"/>
            </a:pPr>
            <a:r>
              <a:rPr lang="en-US" altLang="id-ID" dirty="0" smtClean="0">
                <a:latin typeface="Corbel" panose="020B0503020204020204" pitchFamily="34" charset="0"/>
                <a:cs typeface="Arial" pitchFamily="34" charset="0"/>
              </a:rPr>
              <a:t>May be highly correlated with </a:t>
            </a:r>
            <a:r>
              <a:rPr lang="en-US" altLang="id-ID" b="1" dirty="0" smtClean="0">
                <a:solidFill>
                  <a:schemeClr val="tx2"/>
                </a:solidFill>
                <a:latin typeface="Corbel" panose="020B0503020204020204" pitchFamily="34" charset="0"/>
                <a:cs typeface="Arial" pitchFamily="34" charset="0"/>
              </a:rPr>
              <a:t>setup time</a:t>
            </a:r>
          </a:p>
          <a:p>
            <a:pPr>
              <a:buFont typeface="Arial Unicode MS" pitchFamily="34" charset="-128"/>
              <a:buChar char="▶"/>
            </a:pPr>
            <a:endParaRPr lang="en-US" altLang="id-ID" dirty="0" smtClean="0">
              <a:latin typeface="Corbel" panose="020B0503020204020204" pitchFamily="34" charset="0"/>
              <a:cs typeface="Arial" pitchFamily="34" charset="0"/>
            </a:endParaRPr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341194" y="274638"/>
            <a:ext cx="8345606" cy="762592"/>
          </a:xfrm>
          <a:solidFill>
            <a:schemeClr val="bg1">
              <a:lumMod val="9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/>
          <a:lstStyle/>
          <a:p>
            <a:r>
              <a:rPr lang="en-US" altLang="id-ID" sz="2400" cap="small" dirty="0" smtClean="0">
                <a:latin typeface="Arial" pitchFamily="34" charset="0"/>
                <a:cs typeface="Arial" pitchFamily="34" charset="0"/>
              </a:rPr>
              <a:t>Inventory Models</a:t>
            </a:r>
          </a:p>
        </p:txBody>
      </p:sp>
    </p:spTree>
  </p:cSld>
  <p:clrMapOvr>
    <a:masterClrMapping/>
  </p:clrMapOvr>
  <p:transition spd="slow">
    <p:strips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41195" y="1167215"/>
            <a:ext cx="8345606" cy="5165346"/>
          </a:xfrm>
          <a:prstGeom prst="rect">
            <a:avLst/>
          </a:prstGeom>
          <a:solidFill>
            <a:schemeClr val="bg1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5537" name="Rectangle 2"/>
          <p:cNvSpPr>
            <a:spLocks noGrp="1" noChangeArrowheads="1"/>
          </p:cNvSpPr>
          <p:nvPr>
            <p:ph type="title"/>
          </p:nvPr>
        </p:nvSpPr>
        <p:spPr>
          <a:xfrm>
            <a:off x="368490" y="232012"/>
            <a:ext cx="8338782" cy="641445"/>
          </a:xfrm>
          <a:solidFill>
            <a:schemeClr val="bg1">
              <a:lumMod val="9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/>
          <a:lstStyle/>
          <a:p>
            <a:r>
              <a:rPr lang="en-US" altLang="id-ID" sz="2400" dirty="0" smtClean="0">
                <a:latin typeface="Arial" pitchFamily="34" charset="0"/>
                <a:cs typeface="Arial" pitchFamily="34" charset="0"/>
              </a:rPr>
              <a:t>Holding Costs</a:t>
            </a:r>
          </a:p>
        </p:txBody>
      </p:sp>
      <p:graphicFrame>
        <p:nvGraphicFramePr>
          <p:cNvPr id="69688" name="Group 5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5355743"/>
              </p:ext>
            </p:extLst>
          </p:nvPr>
        </p:nvGraphicFramePr>
        <p:xfrm>
          <a:off x="685800" y="1473200"/>
          <a:ext cx="7772400" cy="4616844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790700"/>
                <a:gridCol w="3378200"/>
                <a:gridCol w="330200"/>
                <a:gridCol w="2032000"/>
                <a:gridCol w="241300"/>
              </a:tblGrid>
              <a:tr h="33828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TABLE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14" marB="45714" anchor="b" horzOverflow="overflow">
                    <a:lnL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Determining Inventory Holding Costs 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14" marB="45714" anchor="b" horzOverflow="overflow">
                    <a:lnL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anchor="b" horzOverflow="overflow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b" horzOverflow="overflow">
                    <a:lnL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2001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</a:rPr>
                        <a:t>CATEGORY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14" marB="45714" anchor="b" horzOverflow="overflow">
                    <a:lnL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</a:rPr>
                        <a:t>COST (AND RANGE) AS A PERCENT OF INVENTORY VALUE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14" marB="45714" anchor="b" horzOverflow="overflow">
                    <a:lnL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85143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Housing costs </a:t>
                      </a: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(building rent or depreciation, operating costs, taxes, insurance)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>
                          <a:tab pos="673100" algn="r"/>
                          <a:tab pos="7620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>
                          <a:tab pos="673100" algn="r"/>
                          <a:tab pos="762000" algn="l"/>
                        </a:tabLst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	6%	 (3 - 10%)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T="45714" marB="45714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5143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Material handling costs </a:t>
                      </a: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(equipment lease or depreciation, power, operating cost)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>
                          <a:tab pos="673100" algn="r"/>
                          <a:tab pos="7620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>
                          <a:tab pos="673100" algn="r"/>
                          <a:tab pos="762000" algn="l"/>
                        </a:tabLst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	3%	 (1 - 3.5%)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T="45714" marB="45714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4287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Labor </a:t>
                      </a: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cost</a:t>
                      </a:r>
                      <a:r>
                        <a:rPr kumimoji="0" lang="en-US" sz="1800" b="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(receiving, warehousing, security)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>
                          <a:tab pos="673100" algn="r"/>
                          <a:tab pos="7620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>
                          <a:tab pos="673100" algn="r"/>
                          <a:tab pos="762000" algn="l"/>
                        </a:tabLst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	3%	 (3 - 5%)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T="45714" marB="45714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5143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Investment costs </a:t>
                      </a: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(borrowing costs, taxes, and insurance on inventory)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>
                          <a:tab pos="673100" algn="r"/>
                          <a:tab pos="7620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>
                          <a:tab pos="673100" algn="r"/>
                          <a:tab pos="762000" algn="l"/>
                        </a:tabLst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	11%	 (6 - 24%)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T="45714" marB="45714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2001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  <a:defRPr/>
                      </a:pPr>
                      <a:r>
                        <a:rPr kumimoji="0" lang="en-US" sz="18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Pilferage, space, and </a:t>
                      </a: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obsolescence</a:t>
                      </a:r>
                      <a:r>
                        <a:rPr kumimoji="0" lang="en-US" sz="1800" b="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(much higher in industries undergoing rapid change like PCs and cell phones)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>
                          <a:tab pos="673100" algn="r"/>
                          <a:tab pos="7620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>
                          <a:tab pos="673100" algn="r"/>
                          <a:tab pos="762000" algn="l"/>
                        </a:tabLst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	3%	 (2 - 5%)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T="45714" marB="45714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4445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Overall carrying cost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>
                          <a:tab pos="673100" algn="r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>
                          <a:tab pos="673100" algn="r"/>
                        </a:tabLst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	26%	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T="45714" marB="45714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69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41195" y="1167215"/>
            <a:ext cx="8345606" cy="5165346"/>
          </a:xfrm>
          <a:prstGeom prst="rect">
            <a:avLst/>
          </a:prstGeom>
          <a:solidFill>
            <a:schemeClr val="bg1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aphicFrame>
        <p:nvGraphicFramePr>
          <p:cNvPr id="69688" name="Group 5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1793684"/>
              </p:ext>
            </p:extLst>
          </p:nvPr>
        </p:nvGraphicFramePr>
        <p:xfrm>
          <a:off x="685800" y="1473200"/>
          <a:ext cx="7772400" cy="4616844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790700"/>
                <a:gridCol w="3378200"/>
                <a:gridCol w="330200"/>
                <a:gridCol w="2032000"/>
                <a:gridCol w="241300"/>
              </a:tblGrid>
              <a:tr h="33828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TABLE 12.1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14" marB="45714" anchor="b" horzOverflow="overflow">
                    <a:lnL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Determining Inventory Holding Costs 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14" marB="45714" anchor="b" horzOverflow="overflow">
                    <a:lnL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anchor="b" horzOverflow="overflow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b" horzOverflow="overflow">
                    <a:lnL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2001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</a:rPr>
                        <a:t>CATEGORY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14" marB="45714" anchor="b" horzOverflow="overflow">
                    <a:lnL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</a:rPr>
                        <a:t>COST (AND RANGE) AS A PERCENT OF INVENTORY VALUE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14" marB="45714" anchor="b" horzOverflow="overflow">
                    <a:lnL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85143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Housing costs </a:t>
                      </a: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(building rent or depreciation, operating costs, taxes, insurance)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>
                          <a:tab pos="673100" algn="r"/>
                          <a:tab pos="7620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>
                          <a:tab pos="673100" algn="r"/>
                          <a:tab pos="762000" algn="l"/>
                        </a:tabLst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	6%	 (3 - 10%)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T="45714" marB="45714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5143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Material handling costs </a:t>
                      </a: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(equipment lease or depreciation, power, operating cost)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>
                          <a:tab pos="673100" algn="r"/>
                          <a:tab pos="7620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>
                          <a:tab pos="673100" algn="r"/>
                          <a:tab pos="762000" algn="l"/>
                        </a:tabLst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	3%	 (1 - 3.5%)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T="45714" marB="45714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4287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Labor </a:t>
                      </a: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cost</a:t>
                      </a:r>
                      <a:r>
                        <a:rPr kumimoji="0" lang="en-US" sz="1800" b="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(receiving, warehousing, security)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>
                          <a:tab pos="673100" algn="r"/>
                          <a:tab pos="7620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>
                          <a:tab pos="673100" algn="r"/>
                          <a:tab pos="762000" algn="l"/>
                        </a:tabLst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	3%	 (3 - 5%)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T="45714" marB="45714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5143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Investment costs </a:t>
                      </a: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(borrowing costs, taxes, and insurance on inventory)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>
                          <a:tab pos="673100" algn="r"/>
                          <a:tab pos="7620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>
                          <a:tab pos="673100" algn="r"/>
                          <a:tab pos="762000" algn="l"/>
                        </a:tabLst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	11%	 (6 - 24%)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T="45714" marB="45714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2001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  <a:defRPr/>
                      </a:pPr>
                      <a:r>
                        <a:rPr kumimoji="0" lang="en-US" sz="18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Pilferage, space, and </a:t>
                      </a: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obsolescence</a:t>
                      </a:r>
                      <a:r>
                        <a:rPr kumimoji="0" lang="en-US" sz="1800" b="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(much higher in industries undergoing rapid change like PCs and cell phones)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>
                          <a:tab pos="673100" algn="r"/>
                          <a:tab pos="7620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>
                          <a:tab pos="673100" algn="r"/>
                          <a:tab pos="762000" algn="l"/>
                        </a:tabLst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	3%	 (2 - 5%)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T="45714" marB="45714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4445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Overall carrying cost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>
                          <a:tab pos="673100" algn="r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>
                          <a:tab pos="673100" algn="r"/>
                        </a:tabLst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	26%	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T="45714" marB="45714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67630" name="Group 37"/>
          <p:cNvGrpSpPr>
            <a:grpSpLocks/>
          </p:cNvGrpSpPr>
          <p:nvPr/>
        </p:nvGrpSpPr>
        <p:grpSpPr bwMode="auto">
          <a:xfrm rot="-317405">
            <a:off x="877888" y="2090738"/>
            <a:ext cx="7388225" cy="2233612"/>
            <a:chOff x="274" y="1765"/>
            <a:chExt cx="4654" cy="1407"/>
          </a:xfrm>
        </p:grpSpPr>
        <p:sp>
          <p:nvSpPr>
            <p:cNvPr id="5" name="Rectangle 38"/>
            <p:cNvSpPr>
              <a:spLocks noChangeArrowheads="1"/>
            </p:cNvSpPr>
            <p:nvPr/>
          </p:nvSpPr>
          <p:spPr bwMode="auto">
            <a:xfrm>
              <a:off x="274" y="1765"/>
              <a:ext cx="4654" cy="1407"/>
            </a:xfrm>
            <a:prstGeom prst="rect">
              <a:avLst/>
            </a:prstGeom>
            <a:solidFill>
              <a:schemeClr val="accent4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67632" name="Text Box 39"/>
            <p:cNvSpPr txBox="1">
              <a:spLocks noChangeArrowheads="1"/>
            </p:cNvSpPr>
            <p:nvPr/>
          </p:nvSpPr>
          <p:spPr bwMode="auto">
            <a:xfrm>
              <a:off x="496" y="1913"/>
              <a:ext cx="4210" cy="11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lang="en-US" altLang="id-ID" sz="2400" dirty="0"/>
                <a:t>Holding costs vary considerably depending on the business, location, and interest rates. </a:t>
              </a:r>
              <a:r>
                <a:rPr lang="en-US" altLang="id-ID" sz="2400" b="1" dirty="0"/>
                <a:t>Generally greater than 15%, </a:t>
              </a:r>
              <a:r>
                <a:rPr lang="en-US" altLang="id-ID" sz="2400" dirty="0"/>
                <a:t>some </a:t>
              </a:r>
              <a:r>
                <a:rPr lang="en-US" altLang="id-ID" sz="2400" b="1" dirty="0"/>
                <a:t>high tech and fashion </a:t>
              </a:r>
              <a:r>
                <a:rPr lang="en-US" altLang="id-ID" sz="2400" dirty="0"/>
                <a:t>items have holding </a:t>
              </a:r>
              <a:r>
                <a:rPr lang="en-US" altLang="id-ID" sz="2400" b="1" dirty="0"/>
                <a:t>costs greater than 40%.</a:t>
              </a:r>
            </a:p>
          </p:txBody>
        </p:sp>
      </p:grp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368490" y="232012"/>
            <a:ext cx="8338782" cy="641445"/>
          </a:xfrm>
          <a:solidFill>
            <a:schemeClr val="bg1">
              <a:lumMod val="9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/>
          <a:lstStyle/>
          <a:p>
            <a:r>
              <a:rPr lang="en-US" altLang="id-ID" sz="2400" dirty="0" smtClean="0">
                <a:latin typeface="Arial" pitchFamily="34" charset="0"/>
                <a:cs typeface="Arial" pitchFamily="34" charset="0"/>
              </a:rPr>
              <a:t>Holding Costs</a:t>
            </a: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41195" y="1167215"/>
            <a:ext cx="8345606" cy="5165346"/>
          </a:xfrm>
          <a:prstGeom prst="rect">
            <a:avLst/>
          </a:prstGeom>
          <a:solidFill>
            <a:schemeClr val="bg1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300251" y="165456"/>
            <a:ext cx="8516203" cy="748944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  <a:extLst/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2400" dirty="0"/>
              <a:t>Inventory Models for Independent Demand</a:t>
            </a:r>
          </a:p>
        </p:txBody>
      </p:sp>
      <p:sp>
        <p:nvSpPr>
          <p:cNvPr id="69634" name="Content Placeholder 1"/>
          <p:cNvSpPr>
            <a:spLocks noGrp="1"/>
          </p:cNvSpPr>
          <p:nvPr>
            <p:ph idx="1"/>
          </p:nvPr>
        </p:nvSpPr>
        <p:spPr>
          <a:xfrm>
            <a:off x="1511300" y="1533667"/>
            <a:ext cx="6121400" cy="1117600"/>
          </a:xfrm>
        </p:spPr>
        <p:txBody>
          <a:bodyPr/>
          <a:lstStyle/>
          <a:p>
            <a:pPr marL="0" indent="0" algn="ctr">
              <a:buFont typeface="Arial Unicode MS" pitchFamily="34" charset="-128"/>
              <a:buNone/>
            </a:pPr>
            <a:r>
              <a:rPr lang="en-US" altLang="id-ID" b="1" dirty="0" smtClean="0">
                <a:solidFill>
                  <a:schemeClr val="accent1"/>
                </a:solidFill>
                <a:latin typeface="Corbel" panose="020B0503020204020204" pitchFamily="34" charset="0"/>
                <a:cs typeface="Arial" pitchFamily="34" charset="0"/>
              </a:rPr>
              <a:t>Need to determine when and how much to order</a:t>
            </a:r>
          </a:p>
        </p:txBody>
      </p:sp>
      <p:sp>
        <p:nvSpPr>
          <p:cNvPr id="73731" name="Rectangle 3"/>
          <p:cNvSpPr>
            <a:spLocks noChangeArrowheads="1"/>
          </p:cNvSpPr>
          <p:nvPr/>
        </p:nvSpPr>
        <p:spPr bwMode="auto">
          <a:xfrm>
            <a:off x="1204913" y="2960830"/>
            <a:ext cx="6734175" cy="226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33400" indent="-5334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lnSpc>
                <a:spcPct val="90000"/>
              </a:lnSpc>
              <a:spcAft>
                <a:spcPct val="40000"/>
              </a:spcAft>
              <a:buClr>
                <a:schemeClr val="tx1"/>
              </a:buClr>
              <a:buFont typeface="Arial" pitchFamily="34" charset="0"/>
              <a:buAutoNum type="arabicPeriod"/>
            </a:pPr>
            <a:r>
              <a:rPr lang="en-US" altLang="id-ID" sz="3200" dirty="0">
                <a:latin typeface="Corbel" panose="020B0503020204020204" pitchFamily="34" charset="0"/>
              </a:rPr>
              <a:t>Basic economic order quantity (EOQ) model</a:t>
            </a:r>
          </a:p>
          <a:p>
            <a:pPr>
              <a:lnSpc>
                <a:spcPct val="90000"/>
              </a:lnSpc>
              <a:spcAft>
                <a:spcPct val="40000"/>
              </a:spcAft>
              <a:buClr>
                <a:schemeClr val="tx1"/>
              </a:buClr>
              <a:buFont typeface="Arial" pitchFamily="34" charset="0"/>
              <a:buAutoNum type="arabicPeriod"/>
            </a:pPr>
            <a:r>
              <a:rPr lang="en-US" altLang="id-ID" sz="3200" dirty="0">
                <a:latin typeface="Corbel" panose="020B0503020204020204" pitchFamily="34" charset="0"/>
              </a:rPr>
              <a:t>Production order quantity model</a:t>
            </a:r>
          </a:p>
          <a:p>
            <a:pPr>
              <a:lnSpc>
                <a:spcPct val="90000"/>
              </a:lnSpc>
              <a:spcAft>
                <a:spcPct val="40000"/>
              </a:spcAft>
              <a:buClr>
                <a:schemeClr val="tx1"/>
              </a:buClr>
              <a:buFont typeface="Arial" pitchFamily="34" charset="0"/>
              <a:buAutoNum type="arabicPeriod"/>
            </a:pPr>
            <a:r>
              <a:rPr lang="en-US" altLang="id-ID" sz="3200" dirty="0">
                <a:latin typeface="Corbel" panose="020B0503020204020204" pitchFamily="34" charset="0"/>
              </a:rPr>
              <a:t>Quantity discount model</a:t>
            </a:r>
          </a:p>
        </p:txBody>
      </p:sp>
    </p:spTree>
  </p:cSld>
  <p:clrMapOvr>
    <a:masterClrMapping/>
  </p:clrMapOvr>
  <p:transition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73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1" grpId="0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41195" y="1167215"/>
            <a:ext cx="8345606" cy="5165346"/>
          </a:xfrm>
          <a:prstGeom prst="rect">
            <a:avLst/>
          </a:prstGeom>
          <a:solidFill>
            <a:schemeClr val="bg1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atin typeface="Corbel" panose="020B0503020204020204" pitchFamily="34" charset="0"/>
            </a:endParaRPr>
          </a:p>
        </p:txBody>
      </p:sp>
      <p:sp>
        <p:nvSpPr>
          <p:cNvPr id="71681" name="Rectangle 2"/>
          <p:cNvSpPr>
            <a:spLocks noGrp="1" noChangeArrowheads="1"/>
          </p:cNvSpPr>
          <p:nvPr>
            <p:ph type="title"/>
          </p:nvPr>
        </p:nvSpPr>
        <p:spPr>
          <a:xfrm>
            <a:off x="423081" y="136478"/>
            <a:ext cx="8352429" cy="764274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/>
          <a:lstStyle/>
          <a:p>
            <a:r>
              <a:rPr lang="en-US" altLang="id-ID" sz="2400" dirty="0" smtClean="0">
                <a:latin typeface="Copperplate Gothic Light" panose="020E0507020206020404" pitchFamily="34" charset="0"/>
                <a:cs typeface="Arial" pitchFamily="34" charset="0"/>
              </a:rPr>
              <a:t>Basic EOQ Model</a:t>
            </a:r>
          </a:p>
        </p:txBody>
      </p:sp>
      <p:sp>
        <p:nvSpPr>
          <p:cNvPr id="75779" name="Rectangle 3"/>
          <p:cNvSpPr>
            <a:spLocks noChangeArrowheads="1"/>
          </p:cNvSpPr>
          <p:nvPr/>
        </p:nvSpPr>
        <p:spPr bwMode="auto">
          <a:xfrm>
            <a:off x="701675" y="2089150"/>
            <a:ext cx="7918450" cy="40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82600" indent="-482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lnSpc>
                <a:spcPct val="90000"/>
              </a:lnSpc>
              <a:spcAft>
                <a:spcPct val="40000"/>
              </a:spcAft>
              <a:buClr>
                <a:schemeClr val="tx1"/>
              </a:buClr>
              <a:buFont typeface="Times" pitchFamily="18" charset="0"/>
              <a:buAutoNum type="arabicPeriod"/>
            </a:pPr>
            <a:r>
              <a:rPr lang="en-US" altLang="id-ID" sz="2800" dirty="0">
                <a:latin typeface="Corbel" panose="020B0503020204020204" pitchFamily="34" charset="0"/>
              </a:rPr>
              <a:t>Demand is known, constant, and independent</a:t>
            </a:r>
          </a:p>
          <a:p>
            <a:pPr>
              <a:lnSpc>
                <a:spcPct val="90000"/>
              </a:lnSpc>
              <a:spcAft>
                <a:spcPct val="40000"/>
              </a:spcAft>
              <a:buClr>
                <a:schemeClr val="tx1"/>
              </a:buClr>
              <a:buFont typeface="Times" pitchFamily="18" charset="0"/>
              <a:buAutoNum type="arabicPeriod"/>
            </a:pPr>
            <a:r>
              <a:rPr lang="en-US" altLang="id-ID" sz="2800" dirty="0">
                <a:latin typeface="Corbel" panose="020B0503020204020204" pitchFamily="34" charset="0"/>
              </a:rPr>
              <a:t>Lead time is known and constant</a:t>
            </a:r>
          </a:p>
          <a:p>
            <a:pPr>
              <a:lnSpc>
                <a:spcPct val="90000"/>
              </a:lnSpc>
              <a:spcAft>
                <a:spcPct val="40000"/>
              </a:spcAft>
              <a:buClr>
                <a:schemeClr val="tx1"/>
              </a:buClr>
              <a:buFont typeface="Times" pitchFamily="18" charset="0"/>
              <a:buAutoNum type="arabicPeriod"/>
            </a:pPr>
            <a:r>
              <a:rPr lang="en-US" altLang="id-ID" sz="2800" dirty="0">
                <a:latin typeface="Corbel" panose="020B0503020204020204" pitchFamily="34" charset="0"/>
              </a:rPr>
              <a:t>Receipt of inventory is instantaneous and complete</a:t>
            </a:r>
          </a:p>
          <a:p>
            <a:pPr>
              <a:lnSpc>
                <a:spcPct val="90000"/>
              </a:lnSpc>
              <a:spcAft>
                <a:spcPct val="40000"/>
              </a:spcAft>
              <a:buClr>
                <a:schemeClr val="tx1"/>
              </a:buClr>
              <a:buFont typeface="Times" pitchFamily="18" charset="0"/>
              <a:buAutoNum type="arabicPeriod"/>
            </a:pPr>
            <a:r>
              <a:rPr lang="en-US" altLang="id-ID" sz="2800" dirty="0">
                <a:latin typeface="Corbel" panose="020B0503020204020204" pitchFamily="34" charset="0"/>
              </a:rPr>
              <a:t>Quantity discounts are not possible</a:t>
            </a:r>
          </a:p>
          <a:p>
            <a:pPr>
              <a:lnSpc>
                <a:spcPct val="90000"/>
              </a:lnSpc>
              <a:spcAft>
                <a:spcPct val="40000"/>
              </a:spcAft>
              <a:buClr>
                <a:schemeClr val="tx1"/>
              </a:buClr>
              <a:buFont typeface="Times" pitchFamily="18" charset="0"/>
              <a:buAutoNum type="arabicPeriod"/>
            </a:pPr>
            <a:r>
              <a:rPr lang="en-US" altLang="id-ID" sz="2800" dirty="0">
                <a:latin typeface="Corbel" panose="020B0503020204020204" pitchFamily="34" charset="0"/>
              </a:rPr>
              <a:t>Only variable costs are setup (or ordering) and holding</a:t>
            </a:r>
          </a:p>
          <a:p>
            <a:pPr>
              <a:lnSpc>
                <a:spcPct val="90000"/>
              </a:lnSpc>
              <a:spcAft>
                <a:spcPct val="40000"/>
              </a:spcAft>
              <a:buClr>
                <a:schemeClr val="tx1"/>
              </a:buClr>
              <a:buFont typeface="Times" pitchFamily="18" charset="0"/>
              <a:buAutoNum type="arabicPeriod"/>
            </a:pPr>
            <a:r>
              <a:rPr lang="en-US" altLang="id-ID" sz="2800" dirty="0" err="1">
                <a:latin typeface="Corbel" panose="020B0503020204020204" pitchFamily="34" charset="0"/>
              </a:rPr>
              <a:t>Stockouts</a:t>
            </a:r>
            <a:r>
              <a:rPr lang="en-US" altLang="id-ID" sz="2800" dirty="0">
                <a:latin typeface="Corbel" panose="020B0503020204020204" pitchFamily="34" charset="0"/>
              </a:rPr>
              <a:t> can be completely avoided</a:t>
            </a:r>
            <a:endParaRPr lang="en-US" altLang="id-ID" dirty="0">
              <a:latin typeface="Corbel" panose="020B0503020204020204" pitchFamily="34" charset="0"/>
            </a:endParaRPr>
          </a:p>
        </p:txBody>
      </p:sp>
      <p:sp>
        <p:nvSpPr>
          <p:cNvPr id="75780" name="Rectangle 4"/>
          <p:cNvSpPr>
            <a:spLocks noChangeArrowheads="1"/>
          </p:cNvSpPr>
          <p:nvPr/>
        </p:nvSpPr>
        <p:spPr bwMode="auto">
          <a:xfrm>
            <a:off x="747713" y="1387475"/>
            <a:ext cx="4916487" cy="54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id-ID" sz="3200" b="1" dirty="0">
                <a:latin typeface="Corbel" panose="020B0503020204020204" pitchFamily="34" charset="0"/>
              </a:rPr>
              <a:t>Important assumptions</a:t>
            </a:r>
          </a:p>
        </p:txBody>
      </p:sp>
    </p:spTree>
  </p:cSld>
  <p:clrMapOvr>
    <a:masterClrMapping/>
  </p:clrMapOvr>
  <p:transition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5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1000"/>
                                        <p:tgtEl>
                                          <p:spTgt spid="75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79" grpId="0" autoUpdateAnimBg="0"/>
      <p:bldP spid="75780" grpId="0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/>
          <p:cNvSpPr/>
          <p:nvPr/>
        </p:nvSpPr>
        <p:spPr>
          <a:xfrm>
            <a:off x="341195" y="1167215"/>
            <a:ext cx="8447962" cy="5165346"/>
          </a:xfrm>
          <a:prstGeom prst="rect">
            <a:avLst/>
          </a:prstGeom>
          <a:solidFill>
            <a:schemeClr val="bg1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atin typeface="Corbel" panose="020B0503020204020204" pitchFamily="34" charset="0"/>
            </a:endParaRPr>
          </a:p>
        </p:txBody>
      </p:sp>
      <p:sp>
        <p:nvSpPr>
          <p:cNvPr id="73729" name="Rectangle 2"/>
          <p:cNvSpPr>
            <a:spLocks noGrp="1" noChangeArrowheads="1"/>
          </p:cNvSpPr>
          <p:nvPr>
            <p:ph type="title"/>
          </p:nvPr>
        </p:nvSpPr>
        <p:spPr>
          <a:xfrm>
            <a:off x="341195" y="121076"/>
            <a:ext cx="8447962" cy="901700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/>
          <a:lstStyle/>
          <a:p>
            <a:r>
              <a:rPr lang="en-US" altLang="id-ID" sz="2400" dirty="0" smtClean="0">
                <a:latin typeface="Perpetua Titling MT" panose="02020502060505020804" pitchFamily="18" charset="0"/>
                <a:cs typeface="Arial" pitchFamily="34" charset="0"/>
              </a:rPr>
              <a:t>Inventory Usage Over Time</a:t>
            </a:r>
            <a:br>
              <a:rPr lang="en-US" altLang="id-ID" sz="2400" dirty="0" smtClean="0">
                <a:latin typeface="Perpetua Titling MT" panose="02020502060505020804" pitchFamily="18" charset="0"/>
                <a:cs typeface="Arial" pitchFamily="34" charset="0"/>
              </a:rPr>
            </a:br>
            <a:r>
              <a:rPr lang="en-US" altLang="id-ID" sz="2400" dirty="0" smtClean="0">
                <a:latin typeface="Perpetua Titling MT" panose="02020502060505020804" pitchFamily="18" charset="0"/>
                <a:cs typeface="Arial" pitchFamily="34" charset="0"/>
              </a:rPr>
              <a:t>(EOQ Model)</a:t>
            </a:r>
          </a:p>
        </p:txBody>
      </p:sp>
      <p:sp>
        <p:nvSpPr>
          <p:cNvPr id="77828" name="AutoShape 4"/>
          <p:cNvSpPr>
            <a:spLocks noChangeArrowheads="1"/>
          </p:cNvSpPr>
          <p:nvPr/>
        </p:nvSpPr>
        <p:spPr bwMode="auto">
          <a:xfrm>
            <a:off x="2933700" y="3327400"/>
            <a:ext cx="1435100" cy="2336800"/>
          </a:xfrm>
          <a:prstGeom prst="rtTriangle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endParaRPr lang="id-ID" altLang="id-ID"/>
          </a:p>
        </p:txBody>
      </p:sp>
      <p:grpSp>
        <p:nvGrpSpPr>
          <p:cNvPr id="77829" name="Group 5"/>
          <p:cNvGrpSpPr>
            <a:grpSpLocks/>
          </p:cNvGrpSpPr>
          <p:nvPr/>
        </p:nvGrpSpPr>
        <p:grpSpPr bwMode="auto">
          <a:xfrm>
            <a:off x="4381500" y="3327400"/>
            <a:ext cx="2971800" cy="2336800"/>
            <a:chOff x="2760" y="1912"/>
            <a:chExt cx="1872" cy="1472"/>
          </a:xfrm>
        </p:grpSpPr>
        <p:sp>
          <p:nvSpPr>
            <p:cNvPr id="73756" name="AutoShape 6"/>
            <p:cNvSpPr>
              <a:spLocks noChangeArrowheads="1"/>
            </p:cNvSpPr>
            <p:nvPr/>
          </p:nvSpPr>
          <p:spPr bwMode="auto">
            <a:xfrm>
              <a:off x="3680" y="1912"/>
              <a:ext cx="952" cy="1472"/>
            </a:xfrm>
            <a:prstGeom prst="rtTriangle">
              <a:avLst/>
            </a:prstGeom>
            <a:solidFill>
              <a:srgbClr val="9FAC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endParaRPr lang="id-ID" altLang="id-ID"/>
            </a:p>
          </p:txBody>
        </p:sp>
        <p:sp>
          <p:nvSpPr>
            <p:cNvPr id="73757" name="AutoShape 7"/>
            <p:cNvSpPr>
              <a:spLocks noChangeArrowheads="1"/>
            </p:cNvSpPr>
            <p:nvPr/>
          </p:nvSpPr>
          <p:spPr bwMode="auto">
            <a:xfrm>
              <a:off x="2760" y="1912"/>
              <a:ext cx="916" cy="1472"/>
            </a:xfrm>
            <a:prstGeom prst="rtTriangle">
              <a:avLst/>
            </a:prstGeom>
            <a:solidFill>
              <a:srgbClr val="9FAC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endParaRPr lang="id-ID" altLang="id-ID"/>
            </a:p>
          </p:txBody>
        </p:sp>
      </p:grpSp>
      <p:sp>
        <p:nvSpPr>
          <p:cNvPr id="77832" name="Freeform 8"/>
          <p:cNvSpPr>
            <a:spLocks/>
          </p:cNvSpPr>
          <p:nvPr/>
        </p:nvSpPr>
        <p:spPr bwMode="auto">
          <a:xfrm>
            <a:off x="4381500" y="3289300"/>
            <a:ext cx="2946400" cy="2387600"/>
          </a:xfrm>
          <a:custGeom>
            <a:avLst/>
            <a:gdLst>
              <a:gd name="T0" fmla="*/ 0 w 1856"/>
              <a:gd name="T1" fmla="*/ 2387600 h 1504"/>
              <a:gd name="T2" fmla="*/ 0 w 1856"/>
              <a:gd name="T3" fmla="*/ 0 h 1504"/>
              <a:gd name="T4" fmla="*/ 1460500 w 1856"/>
              <a:gd name="T5" fmla="*/ 2387600 h 1504"/>
              <a:gd name="T6" fmla="*/ 1460500 w 1856"/>
              <a:gd name="T7" fmla="*/ 0 h 1504"/>
              <a:gd name="T8" fmla="*/ 2946400 w 1856"/>
              <a:gd name="T9" fmla="*/ 2374900 h 150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856"/>
              <a:gd name="T16" fmla="*/ 0 h 1504"/>
              <a:gd name="T17" fmla="*/ 1856 w 1856"/>
              <a:gd name="T18" fmla="*/ 1504 h 150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856" h="1504">
                <a:moveTo>
                  <a:pt x="0" y="1504"/>
                </a:moveTo>
                <a:lnTo>
                  <a:pt x="0" y="0"/>
                </a:lnTo>
                <a:lnTo>
                  <a:pt x="920" y="1504"/>
                </a:lnTo>
                <a:lnTo>
                  <a:pt x="920" y="0"/>
                </a:lnTo>
                <a:lnTo>
                  <a:pt x="1856" y="1496"/>
                </a:lnTo>
              </a:path>
            </a:pathLst>
          </a:custGeom>
          <a:noFill/>
          <a:ln w="76200" cmpd="sng">
            <a:solidFill>
              <a:srgbClr val="BF092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77833" name="Rectangle 9"/>
          <p:cNvSpPr>
            <a:spLocks noChangeArrowheads="1"/>
          </p:cNvSpPr>
          <p:nvPr/>
        </p:nvSpPr>
        <p:spPr bwMode="auto">
          <a:xfrm>
            <a:off x="1076325" y="2640013"/>
            <a:ext cx="1785938" cy="140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lnSpc>
                <a:spcPct val="85000"/>
              </a:lnSpc>
            </a:pPr>
            <a:r>
              <a:rPr lang="en-US" altLang="id-ID" sz="2000"/>
              <a:t>Order quantity = </a:t>
            </a:r>
            <a:r>
              <a:rPr lang="en-US" altLang="id-ID" sz="2000" i="1"/>
              <a:t>Q</a:t>
            </a:r>
            <a:r>
              <a:rPr lang="en-US" altLang="id-ID" sz="2000"/>
              <a:t> (maximum inventory level)</a:t>
            </a:r>
          </a:p>
        </p:txBody>
      </p:sp>
      <p:sp>
        <p:nvSpPr>
          <p:cNvPr id="77834" name="Line 10"/>
          <p:cNvSpPr>
            <a:spLocks noChangeShapeType="1"/>
          </p:cNvSpPr>
          <p:nvPr/>
        </p:nvSpPr>
        <p:spPr bwMode="auto">
          <a:xfrm>
            <a:off x="2921000" y="3302000"/>
            <a:ext cx="1460500" cy="2374900"/>
          </a:xfrm>
          <a:prstGeom prst="line">
            <a:avLst/>
          </a:prstGeom>
          <a:noFill/>
          <a:ln w="76200">
            <a:solidFill>
              <a:srgbClr val="BF092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d-ID"/>
          </a:p>
        </p:txBody>
      </p:sp>
      <p:grpSp>
        <p:nvGrpSpPr>
          <p:cNvPr id="77835" name="Group 11"/>
          <p:cNvGrpSpPr>
            <a:grpSpLocks/>
          </p:cNvGrpSpPr>
          <p:nvPr/>
        </p:nvGrpSpPr>
        <p:grpSpPr bwMode="auto">
          <a:xfrm>
            <a:off x="5635625" y="2716213"/>
            <a:ext cx="1482725" cy="941387"/>
            <a:chOff x="3430" y="1367"/>
            <a:chExt cx="934" cy="593"/>
          </a:xfrm>
        </p:grpSpPr>
        <p:sp>
          <p:nvSpPr>
            <p:cNvPr id="73754" name="Rectangle 12"/>
            <p:cNvSpPr>
              <a:spLocks noChangeArrowheads="1"/>
            </p:cNvSpPr>
            <p:nvPr/>
          </p:nvSpPr>
          <p:spPr bwMode="auto">
            <a:xfrm>
              <a:off x="3430" y="1367"/>
              <a:ext cx="93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altLang="id-ID" sz="2000"/>
                <a:t>Usage rate</a:t>
              </a:r>
            </a:p>
          </p:txBody>
        </p:sp>
        <p:sp>
          <p:nvSpPr>
            <p:cNvPr id="73755" name="Line 13"/>
            <p:cNvSpPr>
              <a:spLocks noChangeShapeType="1"/>
            </p:cNvSpPr>
            <p:nvPr/>
          </p:nvSpPr>
          <p:spPr bwMode="auto">
            <a:xfrm flipH="1">
              <a:off x="3784" y="1608"/>
              <a:ext cx="168" cy="35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</p:grpSp>
      <p:grpSp>
        <p:nvGrpSpPr>
          <p:cNvPr id="77838" name="Group 14"/>
          <p:cNvGrpSpPr>
            <a:grpSpLocks/>
          </p:cNvGrpSpPr>
          <p:nvPr/>
        </p:nvGrpSpPr>
        <p:grpSpPr bwMode="auto">
          <a:xfrm>
            <a:off x="2895600" y="2449513"/>
            <a:ext cx="5640388" cy="1995487"/>
            <a:chOff x="1824" y="1359"/>
            <a:chExt cx="3553" cy="1257"/>
          </a:xfrm>
        </p:grpSpPr>
        <p:sp>
          <p:nvSpPr>
            <p:cNvPr id="73749" name="Line 15"/>
            <p:cNvSpPr>
              <a:spLocks noChangeShapeType="1"/>
            </p:cNvSpPr>
            <p:nvPr/>
          </p:nvSpPr>
          <p:spPr bwMode="auto">
            <a:xfrm>
              <a:off x="1824" y="2616"/>
              <a:ext cx="3104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  <p:grpSp>
          <p:nvGrpSpPr>
            <p:cNvPr id="73750" name="Group 16"/>
            <p:cNvGrpSpPr>
              <a:grpSpLocks/>
            </p:cNvGrpSpPr>
            <p:nvPr/>
          </p:nvGrpSpPr>
          <p:grpSpPr bwMode="auto">
            <a:xfrm>
              <a:off x="4422" y="1359"/>
              <a:ext cx="955" cy="1209"/>
              <a:chOff x="4422" y="1359"/>
              <a:chExt cx="955" cy="1209"/>
            </a:xfrm>
          </p:grpSpPr>
          <p:sp>
            <p:nvSpPr>
              <p:cNvPr id="73751" name="Rectangle 17"/>
              <p:cNvSpPr>
                <a:spLocks noChangeArrowheads="1"/>
              </p:cNvSpPr>
              <p:nvPr/>
            </p:nvSpPr>
            <p:spPr bwMode="auto">
              <a:xfrm>
                <a:off x="4422" y="1359"/>
                <a:ext cx="955" cy="9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algn="ctr">
                  <a:lnSpc>
                    <a:spcPct val="85000"/>
                  </a:lnSpc>
                  <a:spcBef>
                    <a:spcPct val="20000"/>
                  </a:spcBef>
                </a:pPr>
                <a:r>
                  <a:rPr lang="en-US" altLang="id-ID" sz="2000"/>
                  <a:t>Average inventory on hand</a:t>
                </a:r>
              </a:p>
              <a:p>
                <a:pPr algn="ctr">
                  <a:lnSpc>
                    <a:spcPct val="85000"/>
                  </a:lnSpc>
                  <a:spcBef>
                    <a:spcPct val="20000"/>
                  </a:spcBef>
                </a:pPr>
                <a:r>
                  <a:rPr lang="en-US" altLang="id-ID" sz="2000" i="1"/>
                  <a:t>Q</a:t>
                </a:r>
              </a:p>
              <a:p>
                <a:pPr algn="ctr">
                  <a:lnSpc>
                    <a:spcPct val="85000"/>
                  </a:lnSpc>
                  <a:spcBef>
                    <a:spcPct val="20000"/>
                  </a:spcBef>
                </a:pPr>
                <a:r>
                  <a:rPr lang="en-US" altLang="id-ID" sz="2000"/>
                  <a:t>2</a:t>
                </a:r>
              </a:p>
            </p:txBody>
          </p:sp>
          <p:sp>
            <p:nvSpPr>
              <p:cNvPr id="73752" name="Line 18"/>
              <p:cNvSpPr>
                <a:spLocks noChangeShapeType="1"/>
              </p:cNvSpPr>
              <p:nvPr/>
            </p:nvSpPr>
            <p:spPr bwMode="auto">
              <a:xfrm>
                <a:off x="4792" y="2096"/>
                <a:ext cx="232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id-ID"/>
              </a:p>
            </p:txBody>
          </p:sp>
          <p:sp>
            <p:nvSpPr>
              <p:cNvPr id="73753" name="Line 19"/>
              <p:cNvSpPr>
                <a:spLocks noChangeShapeType="1"/>
              </p:cNvSpPr>
              <p:nvPr/>
            </p:nvSpPr>
            <p:spPr bwMode="auto">
              <a:xfrm flipH="1">
                <a:off x="4696" y="2320"/>
                <a:ext cx="168" cy="24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id-ID"/>
              </a:p>
            </p:txBody>
          </p:sp>
        </p:grpSp>
      </p:grp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600075" y="2374900"/>
            <a:ext cx="7769225" cy="3738563"/>
            <a:chOff x="600075" y="2374900"/>
            <a:chExt cx="7769224" cy="3738563"/>
          </a:xfrm>
        </p:grpSpPr>
        <p:sp>
          <p:nvSpPr>
            <p:cNvPr id="73742" name="Rectangle 21"/>
            <p:cNvSpPr>
              <a:spLocks noChangeArrowheads="1"/>
            </p:cNvSpPr>
            <p:nvPr/>
          </p:nvSpPr>
          <p:spPr bwMode="auto">
            <a:xfrm>
              <a:off x="1228725" y="5205412"/>
              <a:ext cx="1417638" cy="623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>
                <a:lnSpc>
                  <a:spcPct val="85000"/>
                </a:lnSpc>
              </a:pPr>
              <a:r>
                <a:rPr lang="en-US" altLang="id-ID" sz="2000"/>
                <a:t>Minimum inventory</a:t>
              </a:r>
            </a:p>
          </p:txBody>
        </p:sp>
        <p:grpSp>
          <p:nvGrpSpPr>
            <p:cNvPr id="73743" name="Group 23"/>
            <p:cNvGrpSpPr>
              <a:grpSpLocks/>
            </p:cNvGrpSpPr>
            <p:nvPr/>
          </p:nvGrpSpPr>
          <p:grpSpPr bwMode="auto">
            <a:xfrm>
              <a:off x="600075" y="2374900"/>
              <a:ext cx="7769224" cy="3738563"/>
              <a:chOff x="378" y="1304"/>
              <a:chExt cx="4894" cy="2355"/>
            </a:xfrm>
          </p:grpSpPr>
          <p:grpSp>
            <p:nvGrpSpPr>
              <p:cNvPr id="73744" name="Group 24"/>
              <p:cNvGrpSpPr>
                <a:grpSpLocks/>
              </p:cNvGrpSpPr>
              <p:nvPr/>
            </p:nvGrpSpPr>
            <p:grpSpPr bwMode="auto">
              <a:xfrm>
                <a:off x="378" y="1304"/>
                <a:ext cx="4894" cy="2355"/>
                <a:chOff x="378" y="1312"/>
                <a:chExt cx="4894" cy="2355"/>
              </a:xfrm>
            </p:grpSpPr>
            <p:sp>
              <p:nvSpPr>
                <p:cNvPr id="73746" name="Rectangle 25"/>
                <p:cNvSpPr>
                  <a:spLocks noChangeArrowheads="1"/>
                </p:cNvSpPr>
                <p:nvPr/>
              </p:nvSpPr>
              <p:spPr bwMode="auto">
                <a:xfrm rot="-5400000">
                  <a:off x="-75" y="2098"/>
                  <a:ext cx="1158" cy="25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marL="25146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marL="29718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marL="34290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marL="38862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r>
                    <a:rPr lang="en-US" altLang="id-ID" sz="2000"/>
                    <a:t>Inventory level</a:t>
                  </a:r>
                </a:p>
              </p:txBody>
            </p:sp>
            <p:sp>
              <p:nvSpPr>
                <p:cNvPr id="73747" name="Rectangle 26"/>
                <p:cNvSpPr>
                  <a:spLocks noChangeArrowheads="1"/>
                </p:cNvSpPr>
                <p:nvPr/>
              </p:nvSpPr>
              <p:spPr bwMode="auto">
                <a:xfrm>
                  <a:off x="3254" y="3415"/>
                  <a:ext cx="469" cy="25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marL="25146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marL="29718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marL="34290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marL="38862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r>
                    <a:rPr lang="en-US" altLang="id-ID" sz="2000"/>
                    <a:t>Time</a:t>
                  </a:r>
                </a:p>
              </p:txBody>
            </p:sp>
            <p:sp>
              <p:nvSpPr>
                <p:cNvPr id="73748" name="Freeform 27"/>
                <p:cNvSpPr>
                  <a:spLocks/>
                </p:cNvSpPr>
                <p:nvPr/>
              </p:nvSpPr>
              <p:spPr bwMode="auto">
                <a:xfrm>
                  <a:off x="1840" y="1312"/>
                  <a:ext cx="3432" cy="2080"/>
                </a:xfrm>
                <a:custGeom>
                  <a:avLst/>
                  <a:gdLst>
                    <a:gd name="T0" fmla="*/ 0 w 3432"/>
                    <a:gd name="T1" fmla="*/ 0 h 2080"/>
                    <a:gd name="T2" fmla="*/ 0 w 3432"/>
                    <a:gd name="T3" fmla="*/ 2080 h 2080"/>
                    <a:gd name="T4" fmla="*/ 3432 w 3432"/>
                    <a:gd name="T5" fmla="*/ 2080 h 2080"/>
                    <a:gd name="T6" fmla="*/ 0 60000 65536"/>
                    <a:gd name="T7" fmla="*/ 0 60000 65536"/>
                    <a:gd name="T8" fmla="*/ 0 60000 65536"/>
                    <a:gd name="T9" fmla="*/ 0 w 3432"/>
                    <a:gd name="T10" fmla="*/ 0 h 2080"/>
                    <a:gd name="T11" fmla="*/ 3432 w 3432"/>
                    <a:gd name="T12" fmla="*/ 2080 h 208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432" h="2080">
                      <a:moveTo>
                        <a:pt x="0" y="0"/>
                      </a:moveTo>
                      <a:lnTo>
                        <a:pt x="0" y="2080"/>
                      </a:lnTo>
                      <a:lnTo>
                        <a:pt x="3432" y="2080"/>
                      </a:lnTo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 type="triangle" w="sm" len="sm"/>
                  <a:tailEnd type="triangl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</p:grpSp>
          <p:sp>
            <p:nvSpPr>
              <p:cNvPr id="73745" name="Text Box 28"/>
              <p:cNvSpPr txBox="1">
                <a:spLocks noChangeArrowheads="1"/>
              </p:cNvSpPr>
              <p:nvPr/>
            </p:nvSpPr>
            <p:spPr bwMode="auto">
              <a:xfrm>
                <a:off x="1638" y="3247"/>
                <a:ext cx="205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r>
                  <a:rPr lang="en-US" altLang="id-ID" sz="2000"/>
                  <a:t>0</a:t>
                </a:r>
              </a:p>
            </p:txBody>
          </p:sp>
        </p:grpSp>
      </p:grp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3570288" y="1974850"/>
            <a:ext cx="2436812" cy="1163638"/>
            <a:chOff x="3569965" y="1974790"/>
            <a:chExt cx="2437135" cy="1163698"/>
          </a:xfrm>
        </p:grpSpPr>
        <p:sp>
          <p:nvSpPr>
            <p:cNvPr id="73740" name="TextBox 1"/>
            <p:cNvSpPr txBox="1">
              <a:spLocks noChangeArrowheads="1"/>
            </p:cNvSpPr>
            <p:nvPr/>
          </p:nvSpPr>
          <p:spPr bwMode="auto">
            <a:xfrm>
              <a:off x="3569965" y="1974790"/>
              <a:ext cx="2437135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altLang="id-ID" sz="2000"/>
                <a:t>Total order received</a:t>
              </a:r>
            </a:p>
          </p:txBody>
        </p:sp>
        <p:sp>
          <p:nvSpPr>
            <p:cNvPr id="73741" name="Line 13"/>
            <p:cNvSpPr>
              <a:spLocks noChangeShapeType="1"/>
            </p:cNvSpPr>
            <p:nvPr/>
          </p:nvSpPr>
          <p:spPr bwMode="auto">
            <a:xfrm flipH="1">
              <a:off x="4381500" y="2374900"/>
              <a:ext cx="266700" cy="76358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</p:grpSp>
    </p:spTree>
  </p:cSld>
  <p:clrMapOvr>
    <a:masterClrMapping/>
  </p:clrMapOvr>
  <p:transition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78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77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1000"/>
                                        <p:tgtEl>
                                          <p:spTgt spid="77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77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1000"/>
                                        <p:tgtEl>
                                          <p:spTgt spid="77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8" presetClass="entr" presetSubtype="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4" presetID="2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1000"/>
                                        <p:tgtEl>
                                          <p:spTgt spid="77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77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28" grpId="0" animBg="1"/>
      <p:bldP spid="77832" grpId="0" animBg="1"/>
      <p:bldP spid="77833" grpId="0" autoUpdateAnimBg="0"/>
      <p:bldP spid="7783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332665" y="1301750"/>
            <a:ext cx="8447962" cy="5281234"/>
          </a:xfrm>
          <a:prstGeom prst="rect">
            <a:avLst/>
          </a:prstGeom>
          <a:solidFill>
            <a:schemeClr val="bg1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atin typeface="Corbel" panose="020B0503020204020204" pitchFamily="34" charset="0"/>
            </a:endParaRPr>
          </a:p>
        </p:txBody>
      </p:sp>
      <p:sp>
        <p:nvSpPr>
          <p:cNvPr id="75777" name="Rectangle 2"/>
          <p:cNvSpPr>
            <a:spLocks noGrp="1" noChangeArrowheads="1"/>
          </p:cNvSpPr>
          <p:nvPr>
            <p:ph type="title"/>
          </p:nvPr>
        </p:nvSpPr>
        <p:spPr>
          <a:xfrm>
            <a:off x="341195" y="204716"/>
            <a:ext cx="8447962" cy="655092"/>
          </a:xfr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/>
          <a:lstStyle/>
          <a:p>
            <a:r>
              <a:rPr lang="en-US" altLang="id-ID" sz="2400" dirty="0" smtClean="0">
                <a:latin typeface="Arial" pitchFamily="34" charset="0"/>
                <a:cs typeface="Arial" pitchFamily="34" charset="0"/>
              </a:rPr>
              <a:t>Minimizing Costs</a:t>
            </a:r>
          </a:p>
        </p:txBody>
      </p:sp>
      <p:sp>
        <p:nvSpPr>
          <p:cNvPr id="79875" name="Rectangle 3"/>
          <p:cNvSpPr>
            <a:spLocks noChangeArrowheads="1"/>
          </p:cNvSpPr>
          <p:nvPr/>
        </p:nvSpPr>
        <p:spPr bwMode="auto">
          <a:xfrm>
            <a:off x="1418751" y="1301750"/>
            <a:ext cx="6292850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82600" indent="-482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40000"/>
              </a:spcBef>
            </a:pPr>
            <a:r>
              <a:rPr lang="en-US" altLang="id-ID" sz="2800" dirty="0"/>
              <a:t>Objective is to minimize total costs</a:t>
            </a:r>
          </a:p>
        </p:txBody>
      </p:sp>
      <p:grpSp>
        <p:nvGrpSpPr>
          <p:cNvPr id="79877" name="Group 5"/>
          <p:cNvGrpSpPr>
            <a:grpSpLocks/>
          </p:cNvGrpSpPr>
          <p:nvPr/>
        </p:nvGrpSpPr>
        <p:grpSpPr bwMode="auto">
          <a:xfrm>
            <a:off x="955675" y="2108200"/>
            <a:ext cx="6486525" cy="4051300"/>
            <a:chOff x="602" y="1432"/>
            <a:chExt cx="4086" cy="2552"/>
          </a:xfrm>
        </p:grpSpPr>
        <p:sp>
          <p:nvSpPr>
            <p:cNvPr id="75800" name="Freeform 6"/>
            <p:cNvSpPr>
              <a:spLocks/>
            </p:cNvSpPr>
            <p:nvPr/>
          </p:nvSpPr>
          <p:spPr bwMode="auto">
            <a:xfrm>
              <a:off x="1464" y="1432"/>
              <a:ext cx="3224" cy="2296"/>
            </a:xfrm>
            <a:custGeom>
              <a:avLst/>
              <a:gdLst>
                <a:gd name="T0" fmla="*/ 8 w 3224"/>
                <a:gd name="T1" fmla="*/ 0 h 2296"/>
                <a:gd name="T2" fmla="*/ 0 w 3224"/>
                <a:gd name="T3" fmla="*/ 2296 h 2296"/>
                <a:gd name="T4" fmla="*/ 3224 w 3224"/>
                <a:gd name="T5" fmla="*/ 2296 h 2296"/>
                <a:gd name="T6" fmla="*/ 0 60000 65536"/>
                <a:gd name="T7" fmla="*/ 0 60000 65536"/>
                <a:gd name="T8" fmla="*/ 0 60000 65536"/>
                <a:gd name="T9" fmla="*/ 0 w 3224"/>
                <a:gd name="T10" fmla="*/ 0 h 2296"/>
                <a:gd name="T11" fmla="*/ 3224 w 3224"/>
                <a:gd name="T12" fmla="*/ 2296 h 229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224" h="2296">
                  <a:moveTo>
                    <a:pt x="8" y="0"/>
                  </a:moveTo>
                  <a:cubicBezTo>
                    <a:pt x="5" y="765"/>
                    <a:pt x="0" y="2296"/>
                    <a:pt x="0" y="2296"/>
                  </a:cubicBezTo>
                  <a:lnTo>
                    <a:pt x="3224" y="2296"/>
                  </a:lnTo>
                </a:path>
              </a:pathLst>
            </a:custGeom>
            <a:noFill/>
            <a:ln w="57150" cmpd="sng">
              <a:solidFill>
                <a:schemeClr val="tx1"/>
              </a:solidFill>
              <a:round/>
              <a:headEnd type="triangle" w="sm" len="sm"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75801" name="Rectangle 7"/>
            <p:cNvSpPr>
              <a:spLocks noChangeArrowheads="1"/>
            </p:cNvSpPr>
            <p:nvPr/>
          </p:nvSpPr>
          <p:spPr bwMode="auto">
            <a:xfrm rot="-5400000">
              <a:off x="266" y="2889"/>
              <a:ext cx="884" cy="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>
                <a:lnSpc>
                  <a:spcPct val="85000"/>
                </a:lnSpc>
              </a:pPr>
              <a:r>
                <a:rPr lang="en-US" altLang="id-ID"/>
                <a:t>Annual cost</a:t>
              </a:r>
            </a:p>
          </p:txBody>
        </p:sp>
        <p:sp>
          <p:nvSpPr>
            <p:cNvPr id="75802" name="Rectangle 8"/>
            <p:cNvSpPr>
              <a:spLocks noChangeArrowheads="1"/>
            </p:cNvSpPr>
            <p:nvPr/>
          </p:nvSpPr>
          <p:spPr bwMode="auto">
            <a:xfrm>
              <a:off x="3630" y="3751"/>
              <a:ext cx="1038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altLang="id-ID"/>
                <a:t>Order quantity</a:t>
              </a:r>
            </a:p>
          </p:txBody>
        </p:sp>
      </p:grpSp>
      <p:grpSp>
        <p:nvGrpSpPr>
          <p:cNvPr id="79881" name="Group 9"/>
          <p:cNvGrpSpPr>
            <a:grpSpLocks/>
          </p:cNvGrpSpPr>
          <p:nvPr/>
        </p:nvGrpSpPr>
        <p:grpSpPr bwMode="auto">
          <a:xfrm>
            <a:off x="2844800" y="2216150"/>
            <a:ext cx="4254500" cy="1273175"/>
            <a:chOff x="1792" y="1500"/>
            <a:chExt cx="2680" cy="802"/>
          </a:xfrm>
        </p:grpSpPr>
        <p:grpSp>
          <p:nvGrpSpPr>
            <p:cNvPr id="75796" name="Group 10"/>
            <p:cNvGrpSpPr>
              <a:grpSpLocks/>
            </p:cNvGrpSpPr>
            <p:nvPr/>
          </p:nvGrpSpPr>
          <p:grpSpPr bwMode="auto">
            <a:xfrm>
              <a:off x="1792" y="1500"/>
              <a:ext cx="2680" cy="802"/>
              <a:chOff x="1792" y="1500"/>
              <a:chExt cx="2680" cy="802"/>
            </a:xfrm>
          </p:grpSpPr>
          <p:sp>
            <p:nvSpPr>
              <p:cNvPr id="75798" name="Freeform 11"/>
              <p:cNvSpPr>
                <a:spLocks/>
              </p:cNvSpPr>
              <p:nvPr/>
            </p:nvSpPr>
            <p:spPr bwMode="auto">
              <a:xfrm>
                <a:off x="1792" y="1676"/>
                <a:ext cx="2680" cy="626"/>
              </a:xfrm>
              <a:custGeom>
                <a:avLst/>
                <a:gdLst>
                  <a:gd name="T0" fmla="*/ 0 w 2680"/>
                  <a:gd name="T1" fmla="*/ 0 h 626"/>
                  <a:gd name="T2" fmla="*/ 252 w 2680"/>
                  <a:gd name="T3" fmla="*/ 312 h 626"/>
                  <a:gd name="T4" fmla="*/ 624 w 2680"/>
                  <a:gd name="T5" fmla="*/ 532 h 626"/>
                  <a:gd name="T6" fmla="*/ 892 w 2680"/>
                  <a:gd name="T7" fmla="*/ 608 h 626"/>
                  <a:gd name="T8" fmla="*/ 1412 w 2680"/>
                  <a:gd name="T9" fmla="*/ 596 h 626"/>
                  <a:gd name="T10" fmla="*/ 1924 w 2680"/>
                  <a:gd name="T11" fmla="*/ 428 h 626"/>
                  <a:gd name="T12" fmla="*/ 2344 w 2680"/>
                  <a:gd name="T13" fmla="*/ 240 h 626"/>
                  <a:gd name="T14" fmla="*/ 2680 w 2680"/>
                  <a:gd name="T15" fmla="*/ 84 h 62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680"/>
                  <a:gd name="T25" fmla="*/ 0 h 626"/>
                  <a:gd name="T26" fmla="*/ 2680 w 2680"/>
                  <a:gd name="T27" fmla="*/ 626 h 62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680" h="626">
                    <a:moveTo>
                      <a:pt x="0" y="0"/>
                    </a:moveTo>
                    <a:cubicBezTo>
                      <a:pt x="74" y="111"/>
                      <a:pt x="148" y="223"/>
                      <a:pt x="252" y="312"/>
                    </a:cubicBezTo>
                    <a:cubicBezTo>
                      <a:pt x="356" y="401"/>
                      <a:pt x="517" y="483"/>
                      <a:pt x="624" y="532"/>
                    </a:cubicBezTo>
                    <a:cubicBezTo>
                      <a:pt x="731" y="581"/>
                      <a:pt x="761" y="597"/>
                      <a:pt x="892" y="608"/>
                    </a:cubicBezTo>
                    <a:cubicBezTo>
                      <a:pt x="1023" y="619"/>
                      <a:pt x="1240" y="626"/>
                      <a:pt x="1412" y="596"/>
                    </a:cubicBezTo>
                    <a:cubicBezTo>
                      <a:pt x="1584" y="566"/>
                      <a:pt x="1769" y="487"/>
                      <a:pt x="1924" y="428"/>
                    </a:cubicBezTo>
                    <a:cubicBezTo>
                      <a:pt x="2079" y="369"/>
                      <a:pt x="2218" y="297"/>
                      <a:pt x="2344" y="240"/>
                    </a:cubicBezTo>
                    <a:cubicBezTo>
                      <a:pt x="2470" y="183"/>
                      <a:pt x="2610" y="116"/>
                      <a:pt x="2680" y="84"/>
                    </a:cubicBezTo>
                  </a:path>
                </a:pathLst>
              </a:custGeom>
              <a:noFill/>
              <a:ln w="76200" cmpd="sng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id-ID"/>
              </a:p>
            </p:txBody>
          </p:sp>
          <p:sp>
            <p:nvSpPr>
              <p:cNvPr id="75799" name="Rectangle 12"/>
              <p:cNvSpPr>
                <a:spLocks noChangeArrowheads="1"/>
              </p:cNvSpPr>
              <p:nvPr/>
            </p:nvSpPr>
            <p:spPr bwMode="auto">
              <a:xfrm>
                <a:off x="2542" y="1500"/>
                <a:ext cx="1196" cy="5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algn="ctr">
                  <a:lnSpc>
                    <a:spcPct val="85000"/>
                  </a:lnSpc>
                </a:pPr>
                <a:r>
                  <a:rPr lang="en-US" altLang="id-ID"/>
                  <a:t>Total cost of holding and setup (order)</a:t>
                </a:r>
              </a:p>
            </p:txBody>
          </p:sp>
        </p:grpSp>
        <p:sp>
          <p:nvSpPr>
            <p:cNvPr id="75797" name="Line 13"/>
            <p:cNvSpPr>
              <a:spLocks noChangeShapeType="1"/>
            </p:cNvSpPr>
            <p:nvPr/>
          </p:nvSpPr>
          <p:spPr bwMode="auto">
            <a:xfrm>
              <a:off x="3624" y="1856"/>
              <a:ext cx="144" cy="2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</p:grpSp>
      <p:grpSp>
        <p:nvGrpSpPr>
          <p:cNvPr id="79886" name="Group 14"/>
          <p:cNvGrpSpPr>
            <a:grpSpLocks/>
          </p:cNvGrpSpPr>
          <p:nvPr/>
        </p:nvGrpSpPr>
        <p:grpSpPr bwMode="auto">
          <a:xfrm>
            <a:off x="2965450" y="3263900"/>
            <a:ext cx="4378325" cy="2178050"/>
            <a:chOff x="1868" y="2160"/>
            <a:chExt cx="2758" cy="1372"/>
          </a:xfrm>
        </p:grpSpPr>
        <p:grpSp>
          <p:nvGrpSpPr>
            <p:cNvPr id="75792" name="Group 15"/>
            <p:cNvGrpSpPr>
              <a:grpSpLocks/>
            </p:cNvGrpSpPr>
            <p:nvPr/>
          </p:nvGrpSpPr>
          <p:grpSpPr bwMode="auto">
            <a:xfrm>
              <a:off x="1868" y="2160"/>
              <a:ext cx="2758" cy="1372"/>
              <a:chOff x="1868" y="2160"/>
              <a:chExt cx="2758" cy="1372"/>
            </a:xfrm>
          </p:grpSpPr>
          <p:sp>
            <p:nvSpPr>
              <p:cNvPr id="75794" name="Line 16"/>
              <p:cNvSpPr>
                <a:spLocks noChangeShapeType="1"/>
              </p:cNvSpPr>
              <p:nvPr/>
            </p:nvSpPr>
            <p:spPr bwMode="auto">
              <a:xfrm flipV="1">
                <a:off x="1868" y="2160"/>
                <a:ext cx="2672" cy="1372"/>
              </a:xfrm>
              <a:prstGeom prst="line">
                <a:avLst/>
              </a:prstGeom>
              <a:noFill/>
              <a:ln w="76200">
                <a:solidFill>
                  <a:schemeClr val="tx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id-ID"/>
              </a:p>
            </p:txBody>
          </p:sp>
          <p:sp>
            <p:nvSpPr>
              <p:cNvPr id="75795" name="Rectangle 17"/>
              <p:cNvSpPr>
                <a:spLocks noChangeArrowheads="1"/>
              </p:cNvSpPr>
              <p:nvPr/>
            </p:nvSpPr>
            <p:spPr bwMode="auto">
              <a:xfrm>
                <a:off x="3558" y="2668"/>
                <a:ext cx="1068" cy="2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algn="ctr">
                  <a:lnSpc>
                    <a:spcPct val="85000"/>
                  </a:lnSpc>
                </a:pPr>
                <a:r>
                  <a:rPr lang="en-US" altLang="id-ID"/>
                  <a:t>Holding cost </a:t>
                </a:r>
              </a:p>
            </p:txBody>
          </p:sp>
        </p:grpSp>
        <p:sp>
          <p:nvSpPr>
            <p:cNvPr id="75793" name="Line 18"/>
            <p:cNvSpPr>
              <a:spLocks noChangeShapeType="1"/>
            </p:cNvSpPr>
            <p:nvPr/>
          </p:nvSpPr>
          <p:spPr bwMode="auto">
            <a:xfrm flipH="1" flipV="1">
              <a:off x="4064" y="2464"/>
              <a:ext cx="56" cy="22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</p:grpSp>
      <p:grpSp>
        <p:nvGrpSpPr>
          <p:cNvPr id="79891" name="Group 19"/>
          <p:cNvGrpSpPr>
            <a:grpSpLocks/>
          </p:cNvGrpSpPr>
          <p:nvPr/>
        </p:nvGrpSpPr>
        <p:grpSpPr bwMode="auto">
          <a:xfrm>
            <a:off x="2787650" y="2622550"/>
            <a:ext cx="4546600" cy="2836863"/>
            <a:chOff x="1756" y="1756"/>
            <a:chExt cx="2864" cy="1787"/>
          </a:xfrm>
        </p:grpSpPr>
        <p:grpSp>
          <p:nvGrpSpPr>
            <p:cNvPr id="75788" name="Group 20"/>
            <p:cNvGrpSpPr>
              <a:grpSpLocks/>
            </p:cNvGrpSpPr>
            <p:nvPr/>
          </p:nvGrpSpPr>
          <p:grpSpPr bwMode="auto">
            <a:xfrm>
              <a:off x="1756" y="1756"/>
              <a:ext cx="2864" cy="1787"/>
              <a:chOff x="1756" y="1756"/>
              <a:chExt cx="2864" cy="1787"/>
            </a:xfrm>
          </p:grpSpPr>
          <p:sp>
            <p:nvSpPr>
              <p:cNvPr id="75790" name="Freeform 21"/>
              <p:cNvSpPr>
                <a:spLocks/>
              </p:cNvSpPr>
              <p:nvPr/>
            </p:nvSpPr>
            <p:spPr bwMode="auto">
              <a:xfrm>
                <a:off x="1756" y="1756"/>
                <a:ext cx="2864" cy="1524"/>
              </a:xfrm>
              <a:custGeom>
                <a:avLst/>
                <a:gdLst>
                  <a:gd name="T0" fmla="*/ 0 w 2864"/>
                  <a:gd name="T1" fmla="*/ 0 h 1524"/>
                  <a:gd name="T2" fmla="*/ 192 w 2864"/>
                  <a:gd name="T3" fmla="*/ 572 h 1524"/>
                  <a:gd name="T4" fmla="*/ 740 w 2864"/>
                  <a:gd name="T5" fmla="*/ 1036 h 1524"/>
                  <a:gd name="T6" fmla="*/ 1564 w 2864"/>
                  <a:gd name="T7" fmla="*/ 1324 h 1524"/>
                  <a:gd name="T8" fmla="*/ 2384 w 2864"/>
                  <a:gd name="T9" fmla="*/ 1476 h 1524"/>
                  <a:gd name="T10" fmla="*/ 2864 w 2864"/>
                  <a:gd name="T11" fmla="*/ 1524 h 152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864"/>
                  <a:gd name="T19" fmla="*/ 0 h 1524"/>
                  <a:gd name="T20" fmla="*/ 2864 w 2864"/>
                  <a:gd name="T21" fmla="*/ 1524 h 152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864" h="1524">
                    <a:moveTo>
                      <a:pt x="0" y="0"/>
                    </a:moveTo>
                    <a:cubicBezTo>
                      <a:pt x="34" y="199"/>
                      <a:pt x="69" y="399"/>
                      <a:pt x="192" y="572"/>
                    </a:cubicBezTo>
                    <a:cubicBezTo>
                      <a:pt x="315" y="745"/>
                      <a:pt x="511" y="911"/>
                      <a:pt x="740" y="1036"/>
                    </a:cubicBezTo>
                    <a:cubicBezTo>
                      <a:pt x="969" y="1161"/>
                      <a:pt x="1290" y="1251"/>
                      <a:pt x="1564" y="1324"/>
                    </a:cubicBezTo>
                    <a:cubicBezTo>
                      <a:pt x="1838" y="1397"/>
                      <a:pt x="2167" y="1443"/>
                      <a:pt x="2384" y="1476"/>
                    </a:cubicBezTo>
                    <a:cubicBezTo>
                      <a:pt x="2601" y="1509"/>
                      <a:pt x="2732" y="1516"/>
                      <a:pt x="2864" y="1524"/>
                    </a:cubicBezTo>
                  </a:path>
                </a:pathLst>
              </a:custGeom>
              <a:noFill/>
              <a:ln w="76200" cmpd="sng">
                <a:solidFill>
                  <a:srgbClr val="24BDB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id-ID"/>
              </a:p>
            </p:txBody>
          </p:sp>
          <p:sp>
            <p:nvSpPr>
              <p:cNvPr id="75791" name="Rectangle 22"/>
              <p:cNvSpPr>
                <a:spLocks noChangeArrowheads="1"/>
              </p:cNvSpPr>
              <p:nvPr/>
            </p:nvSpPr>
            <p:spPr bwMode="auto">
              <a:xfrm>
                <a:off x="3230" y="3332"/>
                <a:ext cx="1292" cy="2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algn="ctr">
                  <a:lnSpc>
                    <a:spcPct val="85000"/>
                  </a:lnSpc>
                </a:pPr>
                <a:r>
                  <a:rPr lang="en-US" altLang="id-ID"/>
                  <a:t>Setup (order) cost </a:t>
                </a:r>
              </a:p>
            </p:txBody>
          </p:sp>
        </p:grpSp>
        <p:sp>
          <p:nvSpPr>
            <p:cNvPr id="75789" name="Line 23"/>
            <p:cNvSpPr>
              <a:spLocks noChangeShapeType="1"/>
            </p:cNvSpPr>
            <p:nvPr/>
          </p:nvSpPr>
          <p:spPr bwMode="auto">
            <a:xfrm flipH="1" flipV="1">
              <a:off x="3608" y="3184"/>
              <a:ext cx="0" cy="16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</p:grpSp>
      <p:grpSp>
        <p:nvGrpSpPr>
          <p:cNvPr id="79896" name="Group 24"/>
          <p:cNvGrpSpPr>
            <a:grpSpLocks/>
          </p:cNvGrpSpPr>
          <p:nvPr/>
        </p:nvGrpSpPr>
        <p:grpSpPr bwMode="auto">
          <a:xfrm>
            <a:off x="974725" y="3181350"/>
            <a:ext cx="4552950" cy="3198813"/>
            <a:chOff x="614" y="2108"/>
            <a:chExt cx="2868" cy="2015"/>
          </a:xfrm>
        </p:grpSpPr>
        <p:sp>
          <p:nvSpPr>
            <p:cNvPr id="75785" name="Freeform 25"/>
            <p:cNvSpPr>
              <a:spLocks/>
            </p:cNvSpPr>
            <p:nvPr/>
          </p:nvSpPr>
          <p:spPr bwMode="auto">
            <a:xfrm>
              <a:off x="1472" y="2288"/>
              <a:ext cx="1480" cy="1432"/>
            </a:xfrm>
            <a:custGeom>
              <a:avLst/>
              <a:gdLst>
                <a:gd name="T0" fmla="*/ 0 w 1480"/>
                <a:gd name="T1" fmla="*/ 0 h 1432"/>
                <a:gd name="T2" fmla="*/ 1480 w 1480"/>
                <a:gd name="T3" fmla="*/ 0 h 1432"/>
                <a:gd name="T4" fmla="*/ 1480 w 1480"/>
                <a:gd name="T5" fmla="*/ 1432 h 1432"/>
                <a:gd name="T6" fmla="*/ 0 60000 65536"/>
                <a:gd name="T7" fmla="*/ 0 60000 65536"/>
                <a:gd name="T8" fmla="*/ 0 60000 65536"/>
                <a:gd name="T9" fmla="*/ 0 w 1480"/>
                <a:gd name="T10" fmla="*/ 0 h 1432"/>
                <a:gd name="T11" fmla="*/ 1480 w 1480"/>
                <a:gd name="T12" fmla="*/ 1432 h 143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0" h="1432">
                  <a:moveTo>
                    <a:pt x="0" y="0"/>
                  </a:moveTo>
                  <a:lnTo>
                    <a:pt x="1480" y="0"/>
                  </a:lnTo>
                  <a:lnTo>
                    <a:pt x="1480" y="1432"/>
                  </a:lnTo>
                </a:path>
              </a:pathLst>
            </a:custGeom>
            <a:noFill/>
            <a:ln w="57150" cap="flat" cmpd="sng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75786" name="Rectangle 26"/>
            <p:cNvSpPr>
              <a:spLocks noChangeArrowheads="1"/>
            </p:cNvSpPr>
            <p:nvPr/>
          </p:nvSpPr>
          <p:spPr bwMode="auto">
            <a:xfrm>
              <a:off x="614" y="2108"/>
              <a:ext cx="884" cy="3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>
                <a:lnSpc>
                  <a:spcPct val="85000"/>
                </a:lnSpc>
              </a:pPr>
              <a:r>
                <a:rPr lang="en-US" altLang="id-ID"/>
                <a:t>Minimum total cost</a:t>
              </a:r>
            </a:p>
          </p:txBody>
        </p:sp>
        <p:sp>
          <p:nvSpPr>
            <p:cNvPr id="75787" name="Rectangle 27"/>
            <p:cNvSpPr>
              <a:spLocks noChangeArrowheads="1"/>
            </p:cNvSpPr>
            <p:nvPr/>
          </p:nvSpPr>
          <p:spPr bwMode="auto">
            <a:xfrm>
              <a:off x="2414" y="3764"/>
              <a:ext cx="1068" cy="3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>
                <a:lnSpc>
                  <a:spcPct val="85000"/>
                </a:lnSpc>
              </a:pPr>
              <a:r>
                <a:rPr lang="en-US" altLang="id-ID"/>
                <a:t>Optimal order quantity (</a:t>
              </a:r>
              <a:r>
                <a:rPr lang="en-US" altLang="id-ID" i="1"/>
                <a:t>Q</a:t>
              </a:r>
              <a:r>
                <a:rPr lang="en-US" altLang="id-ID"/>
                <a:t>*)</a:t>
              </a:r>
            </a:p>
          </p:txBody>
        </p:sp>
      </p:grpSp>
    </p:spTree>
  </p:cSld>
  <p:clrMapOvr>
    <a:masterClrMapping/>
  </p:clrMapOvr>
  <p:transition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79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3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" dur="1000"/>
                                        <p:tgtEl>
                                          <p:spTgt spid="798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79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79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798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0" dur="1000"/>
                                        <p:tgtEl>
                                          <p:spTgt spid="79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75" grpId="0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32665" y="1301750"/>
            <a:ext cx="8447962" cy="5281234"/>
          </a:xfrm>
          <a:prstGeom prst="rect">
            <a:avLst/>
          </a:prstGeom>
          <a:solidFill>
            <a:schemeClr val="bg1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atin typeface="Corbel" panose="020B0503020204020204" pitchFamily="34" charset="0"/>
            </a:endParaRPr>
          </a:p>
        </p:txBody>
      </p:sp>
      <p:sp>
        <p:nvSpPr>
          <p:cNvPr id="7782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altLang="id-ID" dirty="0" smtClean="0">
                <a:latin typeface="Corbel" panose="020B0503020204020204" pitchFamily="34" charset="0"/>
                <a:cs typeface="Arial" pitchFamily="34" charset="0"/>
              </a:rPr>
              <a:t>By minimizing the sum of setup (or ordering) and holding costs, total costs are minimized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altLang="id-ID" dirty="0" smtClean="0">
                <a:latin typeface="Corbel" panose="020B0503020204020204" pitchFamily="34" charset="0"/>
                <a:cs typeface="Arial" pitchFamily="34" charset="0"/>
              </a:rPr>
              <a:t>Optimal order size </a:t>
            </a:r>
            <a:r>
              <a:rPr lang="en-US" altLang="id-ID" i="1" dirty="0" smtClean="0">
                <a:latin typeface="Corbel" panose="020B0503020204020204" pitchFamily="34" charset="0"/>
                <a:cs typeface="Times New Roman" pitchFamily="18" charset="0"/>
              </a:rPr>
              <a:t>Q</a:t>
            </a:r>
            <a:r>
              <a:rPr lang="en-US" altLang="id-ID" dirty="0" smtClean="0">
                <a:latin typeface="Corbel" panose="020B0503020204020204" pitchFamily="34" charset="0"/>
                <a:cs typeface="Arial" pitchFamily="34" charset="0"/>
              </a:rPr>
              <a:t>* will minimize total cost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altLang="id-ID" dirty="0" smtClean="0">
                <a:latin typeface="Corbel" panose="020B0503020204020204" pitchFamily="34" charset="0"/>
                <a:cs typeface="Arial" pitchFamily="34" charset="0"/>
              </a:rPr>
              <a:t>A reduction in either cost reduces the total cost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altLang="id-ID" dirty="0" smtClean="0">
                <a:latin typeface="Corbel" panose="020B0503020204020204" pitchFamily="34" charset="0"/>
                <a:cs typeface="Arial" pitchFamily="34" charset="0"/>
              </a:rPr>
              <a:t>Optimal order quantity occurs when holding cost and setup cost are equal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341195" y="204716"/>
            <a:ext cx="8447962" cy="655092"/>
          </a:xfr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/>
          <a:lstStyle/>
          <a:p>
            <a:r>
              <a:rPr lang="en-US" altLang="id-ID" sz="2400" dirty="0" smtClean="0">
                <a:latin typeface="Arial" pitchFamily="34" charset="0"/>
                <a:cs typeface="Arial" pitchFamily="34" charset="0"/>
              </a:rPr>
              <a:t>Minimizing Costs</a:t>
            </a:r>
          </a:p>
        </p:txBody>
      </p:sp>
    </p:spTree>
  </p:cSld>
  <p:clrMapOvr>
    <a:masterClrMapping/>
  </p:clrMapOvr>
  <p:transition spd="slow">
    <p:strips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332665" y="1301750"/>
            <a:ext cx="8447962" cy="5281234"/>
          </a:xfrm>
          <a:prstGeom prst="rect">
            <a:avLst/>
          </a:prstGeom>
          <a:solidFill>
            <a:schemeClr val="bg1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atin typeface="Corbel" panose="020B0503020204020204" pitchFamily="34" charset="0"/>
            </a:endParaRPr>
          </a:p>
        </p:txBody>
      </p:sp>
      <p:sp>
        <p:nvSpPr>
          <p:cNvPr id="2207" name="Content Placeholder 2"/>
          <p:cNvSpPr>
            <a:spLocks noGrp="1"/>
          </p:cNvSpPr>
          <p:nvPr>
            <p:ph idx="1"/>
          </p:nvPr>
        </p:nvSpPr>
        <p:spPr>
          <a:xfrm>
            <a:off x="457200" y="1384300"/>
            <a:ext cx="7531100" cy="2514600"/>
          </a:xfrm>
        </p:spPr>
        <p:txBody>
          <a:bodyPr/>
          <a:lstStyle/>
          <a:p>
            <a:pPr marL="0" indent="0">
              <a:lnSpc>
                <a:spcPct val="110000"/>
              </a:lnSpc>
              <a:spcAft>
                <a:spcPct val="0"/>
              </a:spcAft>
              <a:buFont typeface="Arial Unicode MS" pitchFamily="34" charset="-128"/>
              <a:buNone/>
              <a:tabLst>
                <a:tab pos="533400" algn="r"/>
                <a:tab pos="723900" algn="l"/>
              </a:tabLst>
            </a:pPr>
            <a:r>
              <a:rPr lang="en-US" altLang="id-ID" sz="2400" i="1" smtClean="0">
                <a:latin typeface="Arial" pitchFamily="34" charset="0"/>
                <a:cs typeface="Arial" pitchFamily="34" charset="0"/>
              </a:rPr>
              <a:t>	</a:t>
            </a:r>
            <a:r>
              <a:rPr lang="en-US" altLang="id-ID" sz="2400" i="1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altLang="id-ID" sz="2400" smtClean="0">
                <a:latin typeface="Arial" pitchFamily="34" charset="0"/>
                <a:cs typeface="Arial" pitchFamily="34" charset="0"/>
              </a:rPr>
              <a:t>	= Number of pieces per order</a:t>
            </a:r>
          </a:p>
          <a:p>
            <a:pPr marL="0" indent="0">
              <a:lnSpc>
                <a:spcPct val="110000"/>
              </a:lnSpc>
              <a:spcAft>
                <a:spcPct val="0"/>
              </a:spcAft>
              <a:buFont typeface="Arial Unicode MS" pitchFamily="34" charset="-128"/>
              <a:buNone/>
              <a:tabLst>
                <a:tab pos="533400" algn="r"/>
                <a:tab pos="723900" algn="l"/>
              </a:tabLst>
            </a:pPr>
            <a:r>
              <a:rPr lang="en-US" altLang="id-ID" sz="2400" i="1" smtClean="0">
                <a:latin typeface="Arial" pitchFamily="34" charset="0"/>
                <a:cs typeface="Arial" pitchFamily="34" charset="0"/>
              </a:rPr>
              <a:t>	</a:t>
            </a:r>
            <a:r>
              <a:rPr lang="en-US" altLang="id-ID" sz="2400" i="1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altLang="id-ID" sz="2400" smtClean="0">
                <a:latin typeface="Arial" pitchFamily="34" charset="0"/>
                <a:cs typeface="Arial" pitchFamily="34" charset="0"/>
              </a:rPr>
              <a:t>*	= Optimal number of pieces per order (EOQ)</a:t>
            </a:r>
          </a:p>
          <a:p>
            <a:pPr marL="0" indent="0">
              <a:lnSpc>
                <a:spcPct val="110000"/>
              </a:lnSpc>
              <a:spcAft>
                <a:spcPct val="0"/>
              </a:spcAft>
              <a:buFont typeface="Arial Unicode MS" pitchFamily="34" charset="-128"/>
              <a:buNone/>
              <a:tabLst>
                <a:tab pos="533400" algn="r"/>
                <a:tab pos="723900" algn="l"/>
              </a:tabLst>
            </a:pPr>
            <a:r>
              <a:rPr lang="en-US" altLang="id-ID" sz="2400" i="1" smtClean="0">
                <a:latin typeface="Arial" pitchFamily="34" charset="0"/>
                <a:cs typeface="Arial" pitchFamily="34" charset="0"/>
              </a:rPr>
              <a:t>	</a:t>
            </a:r>
            <a:r>
              <a:rPr lang="en-US" altLang="id-ID" sz="2400" i="1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altLang="id-ID" sz="2400" smtClean="0">
                <a:latin typeface="Arial" pitchFamily="34" charset="0"/>
                <a:cs typeface="Arial" pitchFamily="34" charset="0"/>
              </a:rPr>
              <a:t>	= Annual demand in units for the inventory item</a:t>
            </a:r>
          </a:p>
          <a:p>
            <a:pPr marL="0" indent="0">
              <a:lnSpc>
                <a:spcPct val="110000"/>
              </a:lnSpc>
              <a:spcAft>
                <a:spcPct val="0"/>
              </a:spcAft>
              <a:buFont typeface="Arial Unicode MS" pitchFamily="34" charset="-128"/>
              <a:buNone/>
              <a:tabLst>
                <a:tab pos="533400" algn="r"/>
                <a:tab pos="723900" algn="l"/>
              </a:tabLst>
            </a:pPr>
            <a:r>
              <a:rPr lang="en-US" altLang="id-ID" sz="2400" i="1" smtClean="0">
                <a:latin typeface="Arial" pitchFamily="34" charset="0"/>
                <a:cs typeface="Arial" pitchFamily="34" charset="0"/>
              </a:rPr>
              <a:t>	</a:t>
            </a:r>
            <a:r>
              <a:rPr lang="en-US" altLang="id-ID" sz="2400" i="1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altLang="id-ID" sz="2400" smtClean="0">
                <a:latin typeface="Arial" pitchFamily="34" charset="0"/>
                <a:cs typeface="Arial" pitchFamily="34" charset="0"/>
              </a:rPr>
              <a:t>	= Setup or ordering cost for each order</a:t>
            </a:r>
          </a:p>
          <a:p>
            <a:pPr marL="0" indent="0">
              <a:lnSpc>
                <a:spcPct val="110000"/>
              </a:lnSpc>
              <a:spcAft>
                <a:spcPct val="0"/>
              </a:spcAft>
              <a:buFont typeface="Arial Unicode MS" pitchFamily="34" charset="-128"/>
              <a:buNone/>
              <a:tabLst>
                <a:tab pos="533400" algn="r"/>
                <a:tab pos="723900" algn="l"/>
              </a:tabLst>
            </a:pPr>
            <a:r>
              <a:rPr lang="en-US" altLang="id-ID" sz="2400" i="1" smtClean="0">
                <a:latin typeface="Arial" pitchFamily="34" charset="0"/>
                <a:cs typeface="Arial" pitchFamily="34" charset="0"/>
              </a:rPr>
              <a:t>	</a:t>
            </a:r>
            <a:r>
              <a:rPr lang="en-US" altLang="id-ID" sz="2400" i="1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altLang="id-ID" sz="2400" smtClean="0">
                <a:latin typeface="Arial" pitchFamily="34" charset="0"/>
                <a:cs typeface="Arial" pitchFamily="34" charset="0"/>
              </a:rPr>
              <a:t>	= Holding or carrying cost per unit per year</a:t>
            </a: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1038225" y="3656013"/>
            <a:ext cx="680561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tabLst>
                <a:tab pos="24257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tabLst>
                <a:tab pos="24257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tabLst>
                <a:tab pos="24257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tabLst>
                <a:tab pos="24257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tabLst>
                <a:tab pos="24257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24257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24257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24257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24257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altLang="id-ID" sz="2000"/>
              <a:t>Annual setup cost =	(Number of orders placed per year) </a:t>
            </a:r>
          </a:p>
          <a:p>
            <a:r>
              <a:rPr lang="en-US" altLang="id-ID" sz="2000"/>
              <a:t>	x (Setup or order cost per order)</a:t>
            </a:r>
          </a:p>
        </p:txBody>
      </p:sp>
      <p:grpSp>
        <p:nvGrpSpPr>
          <p:cNvPr id="5" name="Group 5"/>
          <p:cNvGrpSpPr>
            <a:grpSpLocks/>
          </p:cNvGrpSpPr>
          <p:nvPr/>
        </p:nvGrpSpPr>
        <p:grpSpPr bwMode="auto">
          <a:xfrm>
            <a:off x="1444625" y="4484688"/>
            <a:ext cx="6249988" cy="820737"/>
            <a:chOff x="1006" y="2841"/>
            <a:chExt cx="3937" cy="517"/>
          </a:xfrm>
        </p:grpSpPr>
        <p:grpSp>
          <p:nvGrpSpPr>
            <p:cNvPr id="2212" name="Group 6"/>
            <p:cNvGrpSpPr>
              <a:grpSpLocks/>
            </p:cNvGrpSpPr>
            <p:nvPr/>
          </p:nvGrpSpPr>
          <p:grpSpPr bwMode="auto">
            <a:xfrm>
              <a:off x="1256" y="2841"/>
              <a:ext cx="2376" cy="517"/>
              <a:chOff x="1176" y="2841"/>
              <a:chExt cx="2376" cy="517"/>
            </a:xfrm>
          </p:grpSpPr>
          <p:sp>
            <p:nvSpPr>
              <p:cNvPr id="2217" name="Rectangle 7"/>
              <p:cNvSpPr>
                <a:spLocks noChangeArrowheads="1"/>
              </p:cNvSpPr>
              <p:nvPr/>
            </p:nvSpPr>
            <p:spPr bwMode="auto">
              <a:xfrm>
                <a:off x="1245" y="2841"/>
                <a:ext cx="2249" cy="51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algn="ctr">
                  <a:lnSpc>
                    <a:spcPct val="120000"/>
                  </a:lnSpc>
                </a:pPr>
                <a:r>
                  <a:rPr lang="en-US" altLang="id-ID" sz="2000"/>
                  <a:t>Annual demand</a:t>
                </a:r>
              </a:p>
              <a:p>
                <a:pPr algn="ctr">
                  <a:lnSpc>
                    <a:spcPct val="120000"/>
                  </a:lnSpc>
                </a:pPr>
                <a:r>
                  <a:rPr lang="en-US" altLang="id-ID" sz="2000"/>
                  <a:t>Number of units in each order</a:t>
                </a:r>
              </a:p>
            </p:txBody>
          </p:sp>
          <p:sp>
            <p:nvSpPr>
              <p:cNvPr id="2218" name="Line 8"/>
              <p:cNvSpPr>
                <a:spLocks noChangeShapeType="1"/>
              </p:cNvSpPr>
              <p:nvPr/>
            </p:nvSpPr>
            <p:spPr bwMode="auto">
              <a:xfrm>
                <a:off x="1216" y="3112"/>
                <a:ext cx="229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id-ID"/>
              </a:p>
            </p:txBody>
          </p:sp>
          <p:sp>
            <p:nvSpPr>
              <p:cNvPr id="2219" name="AutoShape 9"/>
              <p:cNvSpPr>
                <a:spLocks noChangeArrowheads="1"/>
              </p:cNvSpPr>
              <p:nvPr/>
            </p:nvSpPr>
            <p:spPr bwMode="auto">
              <a:xfrm>
                <a:off x="1176" y="2904"/>
                <a:ext cx="2376" cy="440"/>
              </a:xfrm>
              <a:prstGeom prst="bracketPair">
                <a:avLst>
                  <a:gd name="adj" fmla="val 16667"/>
                </a:avLst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endParaRPr lang="id-ID" altLang="id-ID" sz="2000"/>
              </a:p>
            </p:txBody>
          </p:sp>
        </p:grpSp>
        <p:grpSp>
          <p:nvGrpSpPr>
            <p:cNvPr id="2213" name="Group 10"/>
            <p:cNvGrpSpPr>
              <a:grpSpLocks/>
            </p:cNvGrpSpPr>
            <p:nvPr/>
          </p:nvGrpSpPr>
          <p:grpSpPr bwMode="auto">
            <a:xfrm>
              <a:off x="3646" y="2903"/>
              <a:ext cx="1297" cy="446"/>
              <a:chOff x="3646" y="2903"/>
              <a:chExt cx="1297" cy="446"/>
            </a:xfrm>
          </p:grpSpPr>
          <p:sp>
            <p:nvSpPr>
              <p:cNvPr id="2215" name="Rectangle 11"/>
              <p:cNvSpPr>
                <a:spLocks noChangeArrowheads="1"/>
              </p:cNvSpPr>
              <p:nvPr/>
            </p:nvSpPr>
            <p:spPr bwMode="auto">
              <a:xfrm>
                <a:off x="3646" y="2903"/>
                <a:ext cx="1297" cy="4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algn="ctr"/>
                <a:r>
                  <a:rPr lang="en-US" altLang="id-ID" sz="2000"/>
                  <a:t>Setup or order cost per order</a:t>
                </a:r>
              </a:p>
            </p:txBody>
          </p:sp>
          <p:sp>
            <p:nvSpPr>
              <p:cNvPr id="2216" name="AutoShape 12"/>
              <p:cNvSpPr>
                <a:spLocks noChangeArrowheads="1"/>
              </p:cNvSpPr>
              <p:nvPr/>
            </p:nvSpPr>
            <p:spPr bwMode="auto">
              <a:xfrm>
                <a:off x="3688" y="2904"/>
                <a:ext cx="1232" cy="440"/>
              </a:xfrm>
              <a:prstGeom prst="bracketPair">
                <a:avLst>
                  <a:gd name="adj" fmla="val 16667"/>
                </a:avLst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endParaRPr lang="id-ID" altLang="id-ID" sz="2000"/>
              </a:p>
            </p:txBody>
          </p:sp>
        </p:grpSp>
        <p:sp>
          <p:nvSpPr>
            <p:cNvPr id="2214" name="Rectangle 13"/>
            <p:cNvSpPr>
              <a:spLocks noChangeArrowheads="1"/>
            </p:cNvSpPr>
            <p:nvPr/>
          </p:nvSpPr>
          <p:spPr bwMode="auto">
            <a:xfrm>
              <a:off x="1006" y="2991"/>
              <a:ext cx="211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altLang="id-ID" sz="2000"/>
                <a:t>=</a:t>
              </a:r>
            </a:p>
          </p:txBody>
        </p:sp>
      </p:grpSp>
      <p:graphicFrame>
        <p:nvGraphicFramePr>
          <p:cNvPr id="20" name="Object 156"/>
          <p:cNvGraphicFramePr>
            <a:graphicFrameLocks noChangeAspect="1"/>
          </p:cNvGraphicFramePr>
          <p:nvPr/>
        </p:nvGraphicFramePr>
        <p:xfrm>
          <a:off x="1520825" y="5403850"/>
          <a:ext cx="952500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39" name="Equation" r:id="rId3" imgW="941400" imgH="758520" progId="Equation.3">
                  <p:embed/>
                </p:oleObj>
              </mc:Choice>
              <mc:Fallback>
                <p:oleObj name="Equation" r:id="rId3" imgW="941400" imgH="758520" progId="Equation.3">
                  <p:embed/>
                  <p:pic>
                    <p:nvPicPr>
                      <p:cNvPr id="0" name="Object 15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0825" y="5403850"/>
                        <a:ext cx="952500" cy="77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4" name="Group 13"/>
          <p:cNvGrpSpPr>
            <a:grpSpLocks/>
          </p:cNvGrpSpPr>
          <p:nvPr/>
        </p:nvGrpSpPr>
        <p:grpSpPr bwMode="auto">
          <a:xfrm>
            <a:off x="5461000" y="1154562"/>
            <a:ext cx="3479800" cy="1029080"/>
            <a:chOff x="5461000" y="622300"/>
            <a:chExt cx="3479800" cy="1029451"/>
          </a:xfrm>
        </p:grpSpPr>
        <p:sp>
          <p:nvSpPr>
            <p:cNvPr id="21" name="Rectangle 14"/>
            <p:cNvSpPr>
              <a:spLocks noChangeArrowheads="1"/>
            </p:cNvSpPr>
            <p:nvPr/>
          </p:nvSpPr>
          <p:spPr bwMode="auto">
            <a:xfrm>
              <a:off x="5461000" y="622300"/>
              <a:ext cx="3479800" cy="1029451"/>
            </a:xfrm>
            <a:prstGeom prst="rect">
              <a:avLst/>
            </a:prstGeom>
            <a:solidFill>
              <a:schemeClr val="accent4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graphicFrame>
          <p:nvGraphicFramePr>
            <p:cNvPr id="2205" name="Object 157"/>
            <p:cNvGraphicFramePr>
              <a:graphicFrameLocks noChangeAspect="1"/>
            </p:cNvGraphicFramePr>
            <p:nvPr/>
          </p:nvGraphicFramePr>
          <p:xfrm>
            <a:off x="5981700" y="782638"/>
            <a:ext cx="2540000" cy="6350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40" name="Equation" r:id="rId5" imgW="2532240" imgH="621360" progId="Equation.3">
                    <p:embed/>
                  </p:oleObj>
                </mc:Choice>
                <mc:Fallback>
                  <p:oleObj name="Equation" r:id="rId5" imgW="2532240" imgH="621360" progId="Equation.3">
                    <p:embed/>
                    <p:pic>
                      <p:nvPicPr>
                        <p:cNvPr id="0" name="Object 15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981700" y="782638"/>
                          <a:ext cx="2540000" cy="6350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9" name="Rectangle 2"/>
          <p:cNvSpPr>
            <a:spLocks noGrp="1" noChangeArrowheads="1"/>
          </p:cNvSpPr>
          <p:nvPr>
            <p:ph type="title"/>
          </p:nvPr>
        </p:nvSpPr>
        <p:spPr>
          <a:xfrm>
            <a:off x="341195" y="204716"/>
            <a:ext cx="8447962" cy="655092"/>
          </a:xfr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/>
          <a:lstStyle/>
          <a:p>
            <a:r>
              <a:rPr lang="en-US" altLang="id-ID" sz="2400" dirty="0" smtClean="0">
                <a:latin typeface="Arial" pitchFamily="34" charset="0"/>
                <a:cs typeface="Arial" pitchFamily="34" charset="0"/>
              </a:rPr>
              <a:t>Minimizing Costs</a:t>
            </a:r>
          </a:p>
        </p:txBody>
      </p:sp>
    </p:spTree>
  </p:cSld>
  <p:clrMapOvr>
    <a:masterClrMapping/>
  </p:clrMapOvr>
  <p:transition spd="slow"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40925" y="1325885"/>
            <a:ext cx="8518869" cy="4813300"/>
          </a:xfrm>
          <a:solidFill>
            <a:schemeClr val="bg1">
              <a:lumMod val="95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/>
          <a:lstStyle/>
          <a:p>
            <a:pPr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altLang="id-ID" sz="2800" dirty="0">
                <a:latin typeface="Calibri" panose="020F0502020204030204" pitchFamily="34" charset="0"/>
                <a:cs typeface="Calibri" panose="020F0502020204030204" pitchFamily="34" charset="0"/>
              </a:rPr>
              <a:t>Courier services operate on all scales, from within specific towns or cities, to regional, national and global services. </a:t>
            </a:r>
            <a:endParaRPr lang="en-US" altLang="id-ID" sz="2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altLang="id-ID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Large </a:t>
            </a:r>
            <a:r>
              <a:rPr lang="en-US" altLang="id-ID" sz="2800" dirty="0">
                <a:latin typeface="Calibri" panose="020F0502020204030204" pitchFamily="34" charset="0"/>
                <a:cs typeface="Calibri" panose="020F0502020204030204" pitchFamily="34" charset="0"/>
              </a:rPr>
              <a:t>courier companies include DHL, </a:t>
            </a:r>
            <a:r>
              <a:rPr lang="en-US" altLang="id-ID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Postaplus</a:t>
            </a:r>
            <a:r>
              <a:rPr lang="en-US" altLang="id-ID" sz="2800" dirty="0">
                <a:latin typeface="Calibri" panose="020F0502020204030204" pitchFamily="34" charset="0"/>
                <a:cs typeface="Calibri" panose="020F0502020204030204" pitchFamily="34" charset="0"/>
              </a:rPr>
              <a:t>, DTDC, FedEx, EMS International, TNT, UPS, India Post and Aramex. These offer services worldwide, typically via a hub and spoke model</a:t>
            </a:r>
            <a:r>
              <a:rPr lang="en-US" altLang="id-ID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altLang="id-ID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In Indonesia, JNE, TIKI, J&amp;T, Dakota, Lions Express, etc.</a:t>
            </a:r>
            <a:endParaRPr lang="en-US" altLang="id-ID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altLang="id-ID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Couriers </a:t>
            </a:r>
            <a:r>
              <a:rPr lang="en-US" altLang="id-ID" sz="2800" dirty="0">
                <a:latin typeface="Calibri" panose="020F0502020204030204" pitchFamily="34" charset="0"/>
                <a:cs typeface="Calibri" panose="020F0502020204030204" pitchFamily="34" charset="0"/>
              </a:rPr>
              <a:t>services utilizing Courier Software provide electronic Proof of Delivery and electronic Tracking details.</a:t>
            </a:r>
            <a:endParaRPr lang="en-US" altLang="id-ID" sz="2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40925" y="358346"/>
            <a:ext cx="8518869" cy="646331"/>
          </a:xfrm>
          <a:prstGeom prst="rect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txBody>
          <a:bodyPr wrap="square" tIns="182880" bIns="182880">
            <a:spAutoFit/>
          </a:bodyPr>
          <a:lstStyle/>
          <a:p>
            <a:pPr algn="ctr"/>
            <a:r>
              <a:rPr lang="id-ID" dirty="0" smtClean="0"/>
              <a:t>Express Courier &amp; Delivery Services</a:t>
            </a:r>
            <a:endParaRPr lang="id-ID" dirty="0">
              <a:hlinkClick r:id="rId3"/>
            </a:endParaRP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4" grpId="0" animBg="1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332665" y="1301750"/>
            <a:ext cx="8447962" cy="5281234"/>
          </a:xfrm>
          <a:prstGeom prst="rect">
            <a:avLst/>
          </a:prstGeom>
          <a:solidFill>
            <a:schemeClr val="bg1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atin typeface="Corbel" panose="020B0503020204020204" pitchFamily="34" charset="0"/>
            </a:endParaRPr>
          </a:p>
        </p:txBody>
      </p:sp>
      <p:sp>
        <p:nvSpPr>
          <p:cNvPr id="3254" name="TextBox 9"/>
          <p:cNvSpPr txBox="1">
            <a:spLocks noChangeArrowheads="1"/>
          </p:cNvSpPr>
          <p:nvPr/>
        </p:nvSpPr>
        <p:spPr bwMode="auto">
          <a:xfrm>
            <a:off x="457200" y="1384300"/>
            <a:ext cx="7569200" cy="240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533400" algn="r"/>
                <a:tab pos="7239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tabLst>
                <a:tab pos="533400" algn="r"/>
                <a:tab pos="7239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tabLst>
                <a:tab pos="533400" algn="r"/>
                <a:tab pos="7239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tabLst>
                <a:tab pos="533400" algn="r"/>
                <a:tab pos="7239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tabLst>
                <a:tab pos="533400" algn="r"/>
                <a:tab pos="7239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533400" algn="r"/>
                <a:tab pos="7239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533400" algn="r"/>
                <a:tab pos="7239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533400" algn="r"/>
                <a:tab pos="7239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533400" algn="r"/>
                <a:tab pos="7239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lnSpc>
                <a:spcPct val="110000"/>
              </a:lnSpc>
              <a:buClr>
                <a:srgbClr val="D33320"/>
              </a:buClr>
            </a:pPr>
            <a:r>
              <a:rPr lang="en-US" altLang="id-ID" sz="2400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	Q</a:t>
            </a:r>
            <a:r>
              <a:rPr lang="en-US" altLang="id-ID" sz="2400">
                <a:solidFill>
                  <a:srgbClr val="000000"/>
                </a:solidFill>
              </a:rPr>
              <a:t>	= Number of pieces per order</a:t>
            </a:r>
          </a:p>
          <a:p>
            <a:pPr>
              <a:lnSpc>
                <a:spcPct val="110000"/>
              </a:lnSpc>
              <a:buClr>
                <a:srgbClr val="D33320"/>
              </a:buClr>
            </a:pPr>
            <a:r>
              <a:rPr lang="en-US" altLang="id-ID" sz="2400" i="1">
                <a:solidFill>
                  <a:srgbClr val="000000"/>
                </a:solidFill>
              </a:rPr>
              <a:t>	</a:t>
            </a:r>
            <a:r>
              <a:rPr lang="en-US" altLang="id-ID" sz="2400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altLang="id-ID" sz="2400">
                <a:solidFill>
                  <a:srgbClr val="000000"/>
                </a:solidFill>
              </a:rPr>
              <a:t>*	= Optimal number of pieces per order (EOQ)</a:t>
            </a:r>
          </a:p>
          <a:p>
            <a:pPr>
              <a:lnSpc>
                <a:spcPct val="110000"/>
              </a:lnSpc>
              <a:buClr>
                <a:srgbClr val="D33320"/>
              </a:buClr>
            </a:pPr>
            <a:r>
              <a:rPr lang="en-US" altLang="id-ID" sz="2400" i="1">
                <a:solidFill>
                  <a:srgbClr val="000000"/>
                </a:solidFill>
              </a:rPr>
              <a:t>	</a:t>
            </a:r>
            <a:r>
              <a:rPr lang="en-US" altLang="id-ID" sz="2400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altLang="id-ID" sz="2400">
                <a:solidFill>
                  <a:srgbClr val="000000"/>
                </a:solidFill>
              </a:rPr>
              <a:t>	= Annual demand in units for the inventory item</a:t>
            </a:r>
          </a:p>
          <a:p>
            <a:pPr>
              <a:lnSpc>
                <a:spcPct val="110000"/>
              </a:lnSpc>
              <a:buClr>
                <a:srgbClr val="D33320"/>
              </a:buClr>
            </a:pPr>
            <a:r>
              <a:rPr lang="en-US" altLang="id-ID" sz="2400" i="1">
                <a:solidFill>
                  <a:srgbClr val="000000"/>
                </a:solidFill>
              </a:rPr>
              <a:t>	</a:t>
            </a:r>
            <a:r>
              <a:rPr lang="en-US" altLang="id-ID" sz="2400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altLang="id-ID" sz="2400">
                <a:solidFill>
                  <a:srgbClr val="000000"/>
                </a:solidFill>
              </a:rPr>
              <a:t>	= Setup or ordering cost for each order</a:t>
            </a:r>
          </a:p>
          <a:p>
            <a:pPr>
              <a:lnSpc>
                <a:spcPct val="110000"/>
              </a:lnSpc>
              <a:buClr>
                <a:srgbClr val="D33320"/>
              </a:buClr>
            </a:pPr>
            <a:r>
              <a:rPr lang="en-US" altLang="id-ID" sz="2400" i="1">
                <a:solidFill>
                  <a:srgbClr val="000000"/>
                </a:solidFill>
              </a:rPr>
              <a:t>	</a:t>
            </a:r>
            <a:r>
              <a:rPr lang="en-US" altLang="id-ID" sz="2400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altLang="id-ID" sz="2400">
                <a:solidFill>
                  <a:srgbClr val="000000"/>
                </a:solidFill>
              </a:rPr>
              <a:t>	= Holding or carrying cost per unit per year</a:t>
            </a:r>
          </a:p>
          <a:p>
            <a:endParaRPr lang="en-US" altLang="id-ID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1038225" y="3656013"/>
            <a:ext cx="65214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tabLst>
                <a:tab pos="25146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tabLst>
                <a:tab pos="25146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tabLst>
                <a:tab pos="25146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tabLst>
                <a:tab pos="25146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tabLst>
                <a:tab pos="25146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25146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25146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25146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25146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altLang="id-ID" sz="2000"/>
              <a:t>Annual holding cost =	(Average inventory level) </a:t>
            </a:r>
          </a:p>
          <a:p>
            <a:r>
              <a:rPr lang="en-US" altLang="id-ID" sz="2000"/>
              <a:t>	x (Holding cost per unit per year)</a:t>
            </a:r>
          </a:p>
        </p:txBody>
      </p:sp>
      <p:grpSp>
        <p:nvGrpSpPr>
          <p:cNvPr id="5" name="Group 5"/>
          <p:cNvGrpSpPr>
            <a:grpSpLocks/>
          </p:cNvGrpSpPr>
          <p:nvPr/>
        </p:nvGrpSpPr>
        <p:grpSpPr bwMode="auto">
          <a:xfrm>
            <a:off x="1749425" y="4484688"/>
            <a:ext cx="6086475" cy="820737"/>
            <a:chOff x="1006" y="2841"/>
            <a:chExt cx="3834" cy="517"/>
          </a:xfrm>
        </p:grpSpPr>
        <p:grpSp>
          <p:nvGrpSpPr>
            <p:cNvPr id="3260" name="Group 6"/>
            <p:cNvGrpSpPr>
              <a:grpSpLocks/>
            </p:cNvGrpSpPr>
            <p:nvPr/>
          </p:nvGrpSpPr>
          <p:grpSpPr bwMode="auto">
            <a:xfrm>
              <a:off x="1256" y="2841"/>
              <a:ext cx="1216" cy="517"/>
              <a:chOff x="1176" y="2841"/>
              <a:chExt cx="1216" cy="517"/>
            </a:xfrm>
          </p:grpSpPr>
          <p:sp>
            <p:nvSpPr>
              <p:cNvPr id="3263" name="Rectangle 7"/>
              <p:cNvSpPr>
                <a:spLocks noChangeArrowheads="1"/>
              </p:cNvSpPr>
              <p:nvPr/>
            </p:nvSpPr>
            <p:spPr bwMode="auto">
              <a:xfrm>
                <a:off x="1182" y="2841"/>
                <a:ext cx="1142" cy="51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algn="ctr">
                  <a:lnSpc>
                    <a:spcPct val="120000"/>
                  </a:lnSpc>
                </a:pPr>
                <a:r>
                  <a:rPr lang="en-US" altLang="id-ID" sz="2000"/>
                  <a:t>Order quantity</a:t>
                </a:r>
              </a:p>
              <a:p>
                <a:pPr algn="ctr">
                  <a:lnSpc>
                    <a:spcPct val="120000"/>
                  </a:lnSpc>
                </a:pPr>
                <a:r>
                  <a:rPr lang="en-US" altLang="id-ID" sz="2000"/>
                  <a:t>2</a:t>
                </a:r>
              </a:p>
            </p:txBody>
          </p:sp>
          <p:sp>
            <p:nvSpPr>
              <p:cNvPr id="3264" name="Line 8"/>
              <p:cNvSpPr>
                <a:spLocks noChangeShapeType="1"/>
              </p:cNvSpPr>
              <p:nvPr/>
            </p:nvSpPr>
            <p:spPr bwMode="auto">
              <a:xfrm>
                <a:off x="1216" y="3112"/>
                <a:ext cx="110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id-ID"/>
              </a:p>
            </p:txBody>
          </p:sp>
          <p:sp>
            <p:nvSpPr>
              <p:cNvPr id="3265" name="AutoShape 9"/>
              <p:cNvSpPr>
                <a:spLocks noChangeArrowheads="1"/>
              </p:cNvSpPr>
              <p:nvPr/>
            </p:nvSpPr>
            <p:spPr bwMode="auto">
              <a:xfrm>
                <a:off x="1176" y="2904"/>
                <a:ext cx="1216" cy="440"/>
              </a:xfrm>
              <a:prstGeom prst="bracketPair">
                <a:avLst>
                  <a:gd name="adj" fmla="val 16667"/>
                </a:avLst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endParaRPr lang="id-ID" altLang="id-ID" sz="2000"/>
              </a:p>
            </p:txBody>
          </p:sp>
        </p:grpSp>
        <p:sp>
          <p:nvSpPr>
            <p:cNvPr id="3261" name="Rectangle 11"/>
            <p:cNvSpPr>
              <a:spLocks noChangeArrowheads="1"/>
            </p:cNvSpPr>
            <p:nvPr/>
          </p:nvSpPr>
          <p:spPr bwMode="auto">
            <a:xfrm>
              <a:off x="2406" y="2975"/>
              <a:ext cx="2434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/>
              <a:r>
                <a:rPr lang="en-US" altLang="id-ID" sz="2000"/>
                <a:t>(Holding cost per unit per year)</a:t>
              </a:r>
            </a:p>
          </p:txBody>
        </p:sp>
        <p:sp>
          <p:nvSpPr>
            <p:cNvPr id="3262" name="Rectangle 13"/>
            <p:cNvSpPr>
              <a:spLocks noChangeArrowheads="1"/>
            </p:cNvSpPr>
            <p:nvPr/>
          </p:nvSpPr>
          <p:spPr bwMode="auto">
            <a:xfrm>
              <a:off x="1006" y="2991"/>
              <a:ext cx="211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altLang="id-ID" sz="2000"/>
                <a:t>=</a:t>
              </a:r>
            </a:p>
          </p:txBody>
        </p:sp>
      </p:grpSp>
      <p:graphicFrame>
        <p:nvGraphicFramePr>
          <p:cNvPr id="20" name="Object 179"/>
          <p:cNvGraphicFramePr>
            <a:graphicFrameLocks noChangeAspect="1"/>
          </p:cNvGraphicFramePr>
          <p:nvPr/>
        </p:nvGraphicFramePr>
        <p:xfrm>
          <a:off x="1822450" y="5434013"/>
          <a:ext cx="1003300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4" name="Equation" r:id="rId3" imgW="987120" imgH="758520" progId="Equation.3">
                  <p:embed/>
                </p:oleObj>
              </mc:Choice>
              <mc:Fallback>
                <p:oleObj name="Equation" r:id="rId3" imgW="987120" imgH="758520" progId="Equation.3">
                  <p:embed/>
                  <p:pic>
                    <p:nvPicPr>
                      <p:cNvPr id="0" name="Object 17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2450" y="5434013"/>
                        <a:ext cx="1003300" cy="77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258" name="Group 6"/>
          <p:cNvGrpSpPr>
            <a:grpSpLocks/>
          </p:cNvGrpSpPr>
          <p:nvPr/>
        </p:nvGrpSpPr>
        <p:grpSpPr bwMode="auto">
          <a:xfrm>
            <a:off x="5435790" y="1358900"/>
            <a:ext cx="3479800" cy="1473200"/>
            <a:chOff x="5461000" y="622300"/>
            <a:chExt cx="3479800" cy="1473200"/>
          </a:xfrm>
        </p:grpSpPr>
        <p:sp>
          <p:nvSpPr>
            <p:cNvPr id="21" name="Rectangle 14"/>
            <p:cNvSpPr>
              <a:spLocks noChangeArrowheads="1"/>
            </p:cNvSpPr>
            <p:nvPr/>
          </p:nvSpPr>
          <p:spPr bwMode="auto">
            <a:xfrm>
              <a:off x="5461000" y="622300"/>
              <a:ext cx="3479800" cy="1473200"/>
            </a:xfrm>
            <a:prstGeom prst="rect">
              <a:avLst/>
            </a:prstGeom>
            <a:solidFill>
              <a:schemeClr val="accent4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graphicFrame>
          <p:nvGraphicFramePr>
            <p:cNvPr id="3252" name="Object 180"/>
            <p:cNvGraphicFramePr>
              <a:graphicFrameLocks noChangeAspect="1"/>
            </p:cNvGraphicFramePr>
            <p:nvPr/>
          </p:nvGraphicFramePr>
          <p:xfrm>
            <a:off x="5981700" y="782638"/>
            <a:ext cx="2540000" cy="6350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295" name="Equation" r:id="rId5" imgW="2532240" imgH="621360" progId="Equation.3">
                    <p:embed/>
                  </p:oleObj>
                </mc:Choice>
                <mc:Fallback>
                  <p:oleObj name="Equation" r:id="rId5" imgW="2532240" imgH="621360" progId="Equation.3">
                    <p:embed/>
                    <p:pic>
                      <p:nvPicPr>
                        <p:cNvPr id="0" name="Object 18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981700" y="782638"/>
                          <a:ext cx="2540000" cy="6350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5" name="Object 18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26193797"/>
              </p:ext>
            </p:extLst>
          </p:nvPr>
        </p:nvGraphicFramePr>
        <p:xfrm>
          <a:off x="5791390" y="2109788"/>
          <a:ext cx="2755900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6" name="Equation" r:id="rId7" imgW="2742840" imgH="576000" progId="Equation.3">
                  <p:embed/>
                </p:oleObj>
              </mc:Choice>
              <mc:Fallback>
                <p:oleObj name="Equation" r:id="rId7" imgW="2742840" imgH="576000" progId="Equation.3">
                  <p:embed/>
                  <p:pic>
                    <p:nvPicPr>
                      <p:cNvPr id="0" name="Object 18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1390" y="2109788"/>
                        <a:ext cx="2755900" cy="584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ectangle 2"/>
          <p:cNvSpPr>
            <a:spLocks noGrp="1" noChangeArrowheads="1"/>
          </p:cNvSpPr>
          <p:nvPr>
            <p:ph type="title"/>
          </p:nvPr>
        </p:nvSpPr>
        <p:spPr>
          <a:xfrm>
            <a:off x="341195" y="204716"/>
            <a:ext cx="8447962" cy="655092"/>
          </a:xfr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/>
          <a:lstStyle/>
          <a:p>
            <a:r>
              <a:rPr lang="en-US" altLang="id-ID" sz="2400" dirty="0" smtClean="0">
                <a:latin typeface="Arial" pitchFamily="34" charset="0"/>
                <a:cs typeface="Arial" pitchFamily="34" charset="0"/>
              </a:rPr>
              <a:t>Minimizing Costs</a:t>
            </a:r>
          </a:p>
        </p:txBody>
      </p:sp>
    </p:spTree>
  </p:cSld>
  <p:clrMapOvr>
    <a:masterClrMapping/>
  </p:clrMapOvr>
  <p:transition spd="slow"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332665" y="1301750"/>
            <a:ext cx="8447962" cy="5281234"/>
          </a:xfrm>
          <a:prstGeom prst="rect">
            <a:avLst/>
          </a:prstGeom>
          <a:solidFill>
            <a:schemeClr val="bg1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atin typeface="Corbel" panose="020B0503020204020204" pitchFamily="34" charset="0"/>
            </a:endParaRPr>
          </a:p>
        </p:txBody>
      </p:sp>
      <p:graphicFrame>
        <p:nvGraphicFramePr>
          <p:cNvPr id="20" name="Object 247"/>
          <p:cNvGraphicFramePr>
            <a:graphicFrameLocks noChangeAspect="1"/>
          </p:cNvGraphicFramePr>
          <p:nvPr/>
        </p:nvGraphicFramePr>
        <p:xfrm>
          <a:off x="1441450" y="4864100"/>
          <a:ext cx="1536700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90" name="Equation" r:id="rId3" imgW="1526760" imgH="758520" progId="Equation.3">
                  <p:embed/>
                </p:oleObj>
              </mc:Choice>
              <mc:Fallback>
                <p:oleObj name="Equation" r:id="rId3" imgW="1526760" imgH="758520" progId="Equation.3">
                  <p:embed/>
                  <p:pic>
                    <p:nvPicPr>
                      <p:cNvPr id="0" name="Object 2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1450" y="4864100"/>
                        <a:ext cx="1536700" cy="77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4"/>
          <p:cNvSpPr>
            <a:spLocks noChangeArrowheads="1"/>
          </p:cNvSpPr>
          <p:nvPr/>
        </p:nvSpPr>
        <p:spPr bwMode="auto">
          <a:xfrm>
            <a:off x="1077913" y="3721100"/>
            <a:ext cx="6988175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25781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tabLst>
                <a:tab pos="25781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tabLst>
                <a:tab pos="25781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tabLst>
                <a:tab pos="25781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tabLst>
                <a:tab pos="25781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25781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25781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25781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25781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altLang="id-ID" sz="2400"/>
              <a:t>Optimal order quantity is found when annual setup cost equals annual holding cost</a:t>
            </a:r>
          </a:p>
        </p:txBody>
      </p:sp>
      <p:sp>
        <p:nvSpPr>
          <p:cNvPr id="16" name="Rectangle 23"/>
          <p:cNvSpPr>
            <a:spLocks noChangeArrowheads="1"/>
          </p:cNvSpPr>
          <p:nvPr/>
        </p:nvSpPr>
        <p:spPr bwMode="auto">
          <a:xfrm>
            <a:off x="3871913" y="4664075"/>
            <a:ext cx="17668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altLang="id-ID" sz="2000"/>
              <a:t>Solving for </a:t>
            </a:r>
            <a:r>
              <a:rPr lang="en-US" altLang="id-ID" sz="2000" i="1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altLang="id-ID" sz="2000"/>
              <a:t>*</a:t>
            </a:r>
          </a:p>
        </p:txBody>
      </p:sp>
      <p:graphicFrame>
        <p:nvGraphicFramePr>
          <p:cNvPr id="7" name="Object 248"/>
          <p:cNvGraphicFramePr>
            <a:graphicFrameLocks noChangeAspect="1"/>
          </p:cNvGraphicFramePr>
          <p:nvPr/>
        </p:nvGraphicFramePr>
        <p:xfrm>
          <a:off x="6026150" y="4664075"/>
          <a:ext cx="1333500" cy="189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91" name="Equation" r:id="rId5" imgW="1325520" imgH="1883160" progId="Equation.3">
                  <p:embed/>
                </p:oleObj>
              </mc:Choice>
              <mc:Fallback>
                <p:oleObj name="Equation" r:id="rId5" imgW="1325520" imgH="1883160" progId="Equation.3">
                  <p:embed/>
                  <p:pic>
                    <p:nvPicPr>
                      <p:cNvPr id="0" name="Object 2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26150" y="4664075"/>
                        <a:ext cx="1333500" cy="189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50" name="TextBox 11"/>
          <p:cNvSpPr txBox="1">
            <a:spLocks noChangeArrowheads="1"/>
          </p:cNvSpPr>
          <p:nvPr/>
        </p:nvSpPr>
        <p:spPr bwMode="auto">
          <a:xfrm>
            <a:off x="457200" y="1384300"/>
            <a:ext cx="7569200" cy="240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533400" algn="r"/>
                <a:tab pos="7239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tabLst>
                <a:tab pos="533400" algn="r"/>
                <a:tab pos="7239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tabLst>
                <a:tab pos="533400" algn="r"/>
                <a:tab pos="7239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tabLst>
                <a:tab pos="533400" algn="r"/>
                <a:tab pos="7239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tabLst>
                <a:tab pos="533400" algn="r"/>
                <a:tab pos="7239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533400" algn="r"/>
                <a:tab pos="7239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533400" algn="r"/>
                <a:tab pos="7239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533400" algn="r"/>
                <a:tab pos="7239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533400" algn="r"/>
                <a:tab pos="7239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lnSpc>
                <a:spcPct val="110000"/>
              </a:lnSpc>
              <a:buClr>
                <a:srgbClr val="D33320"/>
              </a:buClr>
            </a:pPr>
            <a:r>
              <a:rPr lang="en-US" altLang="id-ID" sz="2400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	Q</a:t>
            </a:r>
            <a:r>
              <a:rPr lang="en-US" altLang="id-ID" sz="2400">
                <a:solidFill>
                  <a:srgbClr val="000000"/>
                </a:solidFill>
              </a:rPr>
              <a:t>	= Number of pieces per order</a:t>
            </a:r>
          </a:p>
          <a:p>
            <a:pPr>
              <a:lnSpc>
                <a:spcPct val="110000"/>
              </a:lnSpc>
              <a:buClr>
                <a:srgbClr val="D33320"/>
              </a:buClr>
            </a:pPr>
            <a:r>
              <a:rPr lang="en-US" altLang="id-ID" sz="2400" i="1">
                <a:solidFill>
                  <a:srgbClr val="000000"/>
                </a:solidFill>
              </a:rPr>
              <a:t>	</a:t>
            </a:r>
            <a:r>
              <a:rPr lang="en-US" altLang="id-ID" sz="2400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altLang="id-ID" sz="2400">
                <a:solidFill>
                  <a:srgbClr val="000000"/>
                </a:solidFill>
              </a:rPr>
              <a:t>*	= Optimal number of pieces per order (EOQ)</a:t>
            </a:r>
          </a:p>
          <a:p>
            <a:pPr>
              <a:lnSpc>
                <a:spcPct val="110000"/>
              </a:lnSpc>
              <a:buClr>
                <a:srgbClr val="D33320"/>
              </a:buClr>
            </a:pPr>
            <a:r>
              <a:rPr lang="en-US" altLang="id-ID" sz="2400" i="1">
                <a:solidFill>
                  <a:srgbClr val="000000"/>
                </a:solidFill>
              </a:rPr>
              <a:t>	</a:t>
            </a:r>
            <a:r>
              <a:rPr lang="en-US" altLang="id-ID" sz="2400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altLang="id-ID" sz="2400">
                <a:solidFill>
                  <a:srgbClr val="000000"/>
                </a:solidFill>
              </a:rPr>
              <a:t>	= Annual demand in units for the inventory item</a:t>
            </a:r>
          </a:p>
          <a:p>
            <a:pPr>
              <a:lnSpc>
                <a:spcPct val="110000"/>
              </a:lnSpc>
              <a:buClr>
                <a:srgbClr val="D33320"/>
              </a:buClr>
            </a:pPr>
            <a:r>
              <a:rPr lang="en-US" altLang="id-ID" sz="2400" i="1">
                <a:solidFill>
                  <a:srgbClr val="000000"/>
                </a:solidFill>
              </a:rPr>
              <a:t>	</a:t>
            </a:r>
            <a:r>
              <a:rPr lang="en-US" altLang="id-ID" sz="2400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altLang="id-ID" sz="2400">
                <a:solidFill>
                  <a:srgbClr val="000000"/>
                </a:solidFill>
              </a:rPr>
              <a:t>	= Setup or ordering cost for each order</a:t>
            </a:r>
          </a:p>
          <a:p>
            <a:pPr>
              <a:lnSpc>
                <a:spcPct val="110000"/>
              </a:lnSpc>
              <a:buClr>
                <a:srgbClr val="D33320"/>
              </a:buClr>
            </a:pPr>
            <a:r>
              <a:rPr lang="en-US" altLang="id-ID" sz="2400" i="1">
                <a:solidFill>
                  <a:srgbClr val="000000"/>
                </a:solidFill>
              </a:rPr>
              <a:t>	</a:t>
            </a:r>
            <a:r>
              <a:rPr lang="en-US" altLang="id-ID" sz="2400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altLang="id-ID" sz="2400">
                <a:solidFill>
                  <a:srgbClr val="000000"/>
                </a:solidFill>
              </a:rPr>
              <a:t>	= Holding or carrying cost per unit per year</a:t>
            </a:r>
          </a:p>
          <a:p>
            <a:endParaRPr lang="en-US" altLang="id-ID"/>
          </a:p>
        </p:txBody>
      </p:sp>
      <p:grpSp>
        <p:nvGrpSpPr>
          <p:cNvPr id="4351" name="Group 12"/>
          <p:cNvGrpSpPr>
            <a:grpSpLocks/>
          </p:cNvGrpSpPr>
          <p:nvPr/>
        </p:nvGrpSpPr>
        <p:grpSpPr bwMode="auto">
          <a:xfrm>
            <a:off x="5421763" y="1296158"/>
            <a:ext cx="3479800" cy="1473200"/>
            <a:chOff x="5461000" y="622300"/>
            <a:chExt cx="3479800" cy="1473200"/>
          </a:xfrm>
        </p:grpSpPr>
        <p:sp>
          <p:nvSpPr>
            <p:cNvPr id="14" name="Rectangle 14"/>
            <p:cNvSpPr>
              <a:spLocks noChangeArrowheads="1"/>
            </p:cNvSpPr>
            <p:nvPr/>
          </p:nvSpPr>
          <p:spPr bwMode="auto">
            <a:xfrm>
              <a:off x="5461000" y="622300"/>
              <a:ext cx="3479800" cy="1473200"/>
            </a:xfrm>
            <a:prstGeom prst="rect">
              <a:avLst/>
            </a:prstGeom>
            <a:solidFill>
              <a:schemeClr val="accent4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graphicFrame>
          <p:nvGraphicFramePr>
            <p:cNvPr id="4345" name="Object 249"/>
            <p:cNvGraphicFramePr>
              <a:graphicFrameLocks noChangeAspect="1"/>
            </p:cNvGraphicFramePr>
            <p:nvPr/>
          </p:nvGraphicFramePr>
          <p:xfrm>
            <a:off x="5981700" y="782638"/>
            <a:ext cx="2540000" cy="6350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92" name="Equation" r:id="rId7" imgW="2532240" imgH="621360" progId="Equation.3">
                    <p:embed/>
                  </p:oleObj>
                </mc:Choice>
                <mc:Fallback>
                  <p:oleObj name="Equation" r:id="rId7" imgW="2532240" imgH="621360" progId="Equation.3">
                    <p:embed/>
                    <p:pic>
                      <p:nvPicPr>
                        <p:cNvPr id="0" name="Object 24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981700" y="782638"/>
                          <a:ext cx="2540000" cy="6350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4346" name="Object 25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48379746"/>
              </p:ext>
            </p:extLst>
          </p:nvPr>
        </p:nvGraphicFramePr>
        <p:xfrm>
          <a:off x="5777363" y="2047046"/>
          <a:ext cx="2755900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93" name="Equation" r:id="rId9" imgW="2742840" imgH="576000" progId="Equation.3">
                  <p:embed/>
                </p:oleObj>
              </mc:Choice>
              <mc:Fallback>
                <p:oleObj name="Equation" r:id="rId9" imgW="2742840" imgH="576000" progId="Equation.3">
                  <p:embed/>
                  <p:pic>
                    <p:nvPicPr>
                      <p:cNvPr id="0" name="Object 2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77363" y="2047046"/>
                        <a:ext cx="2755900" cy="584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>
          <a:xfrm>
            <a:off x="341195" y="204716"/>
            <a:ext cx="8447962" cy="655092"/>
          </a:xfr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/>
          <a:lstStyle/>
          <a:p>
            <a:r>
              <a:rPr lang="en-US" altLang="id-ID" sz="2400" dirty="0" smtClean="0">
                <a:latin typeface="Arial" pitchFamily="34" charset="0"/>
                <a:cs typeface="Arial" pitchFamily="34" charset="0"/>
              </a:rPr>
              <a:t>Minimizing Costs</a:t>
            </a:r>
          </a:p>
        </p:txBody>
      </p:sp>
    </p:spTree>
  </p:cSld>
  <p:clrMapOvr>
    <a:masterClrMapping/>
  </p:clrMapOvr>
  <p:transition spd="slow"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utoUpdateAnimBg="0"/>
      <p:bldP spid="16" grpId="0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32665" y="1301750"/>
            <a:ext cx="8447962" cy="5281234"/>
          </a:xfrm>
          <a:prstGeom prst="rect">
            <a:avLst/>
          </a:prstGeom>
          <a:solidFill>
            <a:schemeClr val="bg1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atin typeface="Corbel" panose="020B0503020204020204" pitchFamily="34" charset="0"/>
            </a:endParaRPr>
          </a:p>
        </p:txBody>
      </p:sp>
      <p:sp>
        <p:nvSpPr>
          <p:cNvPr id="5211" name="Rectangle 2"/>
          <p:cNvSpPr>
            <a:spLocks noGrp="1" noChangeArrowheads="1"/>
          </p:cNvSpPr>
          <p:nvPr>
            <p:ph type="title"/>
          </p:nvPr>
        </p:nvSpPr>
        <p:spPr>
          <a:xfrm>
            <a:off x="332665" y="247745"/>
            <a:ext cx="8447962" cy="680303"/>
          </a:xfr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/>
          <a:lstStyle/>
          <a:p>
            <a:r>
              <a:rPr lang="en-US" altLang="id-ID" sz="2400" dirty="0" smtClean="0">
                <a:latin typeface="Arial" pitchFamily="34" charset="0"/>
                <a:cs typeface="Arial" pitchFamily="34" charset="0"/>
              </a:rPr>
              <a:t>An EOQ Example</a:t>
            </a:r>
          </a:p>
        </p:txBody>
      </p:sp>
      <p:sp>
        <p:nvSpPr>
          <p:cNvPr id="88067" name="Rectangle 3"/>
          <p:cNvSpPr>
            <a:spLocks noChangeArrowheads="1"/>
          </p:cNvSpPr>
          <p:nvPr/>
        </p:nvSpPr>
        <p:spPr bwMode="auto">
          <a:xfrm>
            <a:off x="1136650" y="1651000"/>
            <a:ext cx="687705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tabLst>
                <a:tab pos="381000" algn="r"/>
                <a:tab pos="5715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tabLst>
                <a:tab pos="381000" algn="r"/>
                <a:tab pos="5715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tabLst>
                <a:tab pos="381000" algn="r"/>
                <a:tab pos="5715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tabLst>
                <a:tab pos="381000" algn="r"/>
                <a:tab pos="5715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tabLst>
                <a:tab pos="381000" algn="r"/>
                <a:tab pos="5715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381000" algn="r"/>
                <a:tab pos="5715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381000" algn="r"/>
                <a:tab pos="5715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381000" algn="r"/>
                <a:tab pos="5715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381000" algn="r"/>
                <a:tab pos="5715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altLang="id-ID" sz="2400" dirty="0"/>
              <a:t>Determine </a:t>
            </a:r>
            <a:r>
              <a:rPr lang="en-US" altLang="id-ID" sz="2400" b="1" dirty="0">
                <a:solidFill>
                  <a:srgbClr val="D33320"/>
                </a:solidFill>
              </a:rPr>
              <a:t>optimal number of needles to order</a:t>
            </a:r>
          </a:p>
          <a:p>
            <a:r>
              <a:rPr lang="en-US" altLang="id-ID" sz="2400" i="1" dirty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altLang="id-ID" sz="2400" dirty="0"/>
              <a:t> = 1,000 units</a:t>
            </a:r>
          </a:p>
          <a:p>
            <a:r>
              <a:rPr lang="en-US" altLang="id-ID" sz="2400" i="1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altLang="id-ID" sz="2400" dirty="0"/>
              <a:t> = $10 per order</a:t>
            </a:r>
          </a:p>
          <a:p>
            <a:r>
              <a:rPr lang="en-US" altLang="id-ID" sz="2400" i="1" dirty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altLang="id-ID" sz="2400" dirty="0"/>
              <a:t> = $.50 per unit per year </a:t>
            </a:r>
          </a:p>
        </p:txBody>
      </p:sp>
      <p:graphicFrame>
        <p:nvGraphicFramePr>
          <p:cNvPr id="2" name="Object 89"/>
          <p:cNvGraphicFramePr>
            <a:graphicFrameLocks noChangeAspect="1"/>
          </p:cNvGraphicFramePr>
          <p:nvPr/>
        </p:nvGraphicFramePr>
        <p:xfrm>
          <a:off x="1778000" y="3638550"/>
          <a:ext cx="1574800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32" name="Equation" r:id="rId4" imgW="1563120" imgH="868320" progId="Equation.3">
                  <p:embed/>
                </p:oleObj>
              </mc:Choice>
              <mc:Fallback>
                <p:oleObj name="Equation" r:id="rId4" imgW="1563120" imgH="868320" progId="Equation.3">
                  <p:embed/>
                  <p:pic>
                    <p:nvPicPr>
                      <p:cNvPr id="0" name="Object 8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78000" y="3638550"/>
                        <a:ext cx="1574800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90"/>
          <p:cNvGraphicFramePr>
            <a:graphicFrameLocks noChangeAspect="1"/>
          </p:cNvGraphicFramePr>
          <p:nvPr/>
        </p:nvGraphicFramePr>
        <p:xfrm>
          <a:off x="1778000" y="4787900"/>
          <a:ext cx="57404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33" name="Equation" r:id="rId6" imgW="5732280" imgH="877680" progId="Equation.3">
                  <p:embed/>
                </p:oleObj>
              </mc:Choice>
              <mc:Fallback>
                <p:oleObj name="Equation" r:id="rId6" imgW="5732280" imgH="877680" progId="Equation.3">
                  <p:embed/>
                  <p:pic>
                    <p:nvPicPr>
                      <p:cNvPr id="0" name="Object 9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78000" y="4787900"/>
                        <a:ext cx="5740400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88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67" grpId="0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332665" y="1301750"/>
            <a:ext cx="8447962" cy="5281234"/>
          </a:xfrm>
          <a:prstGeom prst="rect">
            <a:avLst/>
          </a:prstGeom>
          <a:solidFill>
            <a:schemeClr val="bg1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atin typeface="Corbel" panose="020B0503020204020204" pitchFamily="34" charset="0"/>
            </a:endParaRPr>
          </a:p>
        </p:txBody>
      </p:sp>
      <p:sp>
        <p:nvSpPr>
          <p:cNvPr id="6221" name="Rectangle 3"/>
          <p:cNvSpPr>
            <a:spLocks noChangeArrowheads="1"/>
          </p:cNvSpPr>
          <p:nvPr/>
        </p:nvSpPr>
        <p:spPr bwMode="auto">
          <a:xfrm>
            <a:off x="1136650" y="1487227"/>
            <a:ext cx="6316153" cy="18260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tabLst>
                <a:tab pos="381000" algn="r"/>
                <a:tab pos="571500" algn="l"/>
                <a:tab pos="4381500" algn="r"/>
                <a:tab pos="45720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tabLst>
                <a:tab pos="381000" algn="r"/>
                <a:tab pos="571500" algn="l"/>
                <a:tab pos="4381500" algn="r"/>
                <a:tab pos="45720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tabLst>
                <a:tab pos="381000" algn="r"/>
                <a:tab pos="571500" algn="l"/>
                <a:tab pos="4381500" algn="r"/>
                <a:tab pos="45720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tabLst>
                <a:tab pos="381000" algn="r"/>
                <a:tab pos="571500" algn="l"/>
                <a:tab pos="4381500" algn="r"/>
                <a:tab pos="45720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tabLst>
                <a:tab pos="381000" algn="r"/>
                <a:tab pos="571500" algn="l"/>
                <a:tab pos="4381500" algn="r"/>
                <a:tab pos="45720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381000" algn="r"/>
                <a:tab pos="571500" algn="l"/>
                <a:tab pos="4381500" algn="r"/>
                <a:tab pos="45720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381000" algn="r"/>
                <a:tab pos="571500" algn="l"/>
                <a:tab pos="4381500" algn="r"/>
                <a:tab pos="45720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381000" algn="r"/>
                <a:tab pos="571500" algn="l"/>
                <a:tab pos="4381500" algn="r"/>
                <a:tab pos="45720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381000" algn="r"/>
                <a:tab pos="571500" algn="l"/>
                <a:tab pos="4381500" algn="r"/>
                <a:tab pos="45720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en-US" altLang="id-ID" sz="2400" dirty="0"/>
              <a:t>Determine </a:t>
            </a:r>
            <a:r>
              <a:rPr lang="en-US" altLang="id-ID" sz="2400" b="1" dirty="0">
                <a:solidFill>
                  <a:srgbClr val="D33320"/>
                </a:solidFill>
              </a:rPr>
              <a:t>expected number of orders</a:t>
            </a:r>
          </a:p>
          <a:p>
            <a:pPr>
              <a:lnSpc>
                <a:spcPct val="120000"/>
              </a:lnSpc>
            </a:pPr>
            <a:r>
              <a:rPr lang="en-US" altLang="id-ID" sz="2400" i="1" dirty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altLang="id-ID" sz="2400" dirty="0"/>
              <a:t> = 1,000 units	 </a:t>
            </a:r>
            <a:r>
              <a:rPr lang="en-US" altLang="id-ID" sz="2400" i="1" dirty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altLang="id-ID" sz="2400" dirty="0"/>
              <a:t>*	= 200 units</a:t>
            </a:r>
          </a:p>
          <a:p>
            <a:pPr>
              <a:lnSpc>
                <a:spcPct val="120000"/>
              </a:lnSpc>
            </a:pPr>
            <a:r>
              <a:rPr lang="en-US" altLang="id-ID" sz="2400" i="1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altLang="id-ID" sz="2400" dirty="0"/>
              <a:t> = $10 per order</a:t>
            </a:r>
          </a:p>
          <a:p>
            <a:pPr>
              <a:lnSpc>
                <a:spcPct val="120000"/>
              </a:lnSpc>
            </a:pPr>
            <a:r>
              <a:rPr lang="en-US" altLang="id-ID" sz="2400" i="1" dirty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altLang="id-ID" sz="2400" dirty="0"/>
              <a:t> = $.50 per unit per year</a:t>
            </a:r>
          </a:p>
        </p:txBody>
      </p:sp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3438525" y="4645025"/>
            <a:ext cx="3905250" cy="784225"/>
            <a:chOff x="3463925" y="4598988"/>
            <a:chExt cx="3904711" cy="784830"/>
          </a:xfrm>
        </p:grpSpPr>
        <p:sp>
          <p:nvSpPr>
            <p:cNvPr id="6229" name="Rectangle 14"/>
            <p:cNvSpPr>
              <a:spLocks noChangeArrowheads="1"/>
            </p:cNvSpPr>
            <p:nvPr/>
          </p:nvSpPr>
          <p:spPr bwMode="auto">
            <a:xfrm>
              <a:off x="3463925" y="4802188"/>
              <a:ext cx="3904711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altLang="id-ID" sz="2000" i="1"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altLang="id-ID" sz="2000"/>
                <a:t> =                = 5 orders per year </a:t>
              </a:r>
            </a:p>
          </p:txBody>
        </p:sp>
        <p:grpSp>
          <p:nvGrpSpPr>
            <p:cNvPr id="6230" name="Group 4"/>
            <p:cNvGrpSpPr>
              <a:grpSpLocks/>
            </p:cNvGrpSpPr>
            <p:nvPr/>
          </p:nvGrpSpPr>
          <p:grpSpPr bwMode="auto">
            <a:xfrm>
              <a:off x="4076701" y="4598988"/>
              <a:ext cx="876300" cy="784830"/>
              <a:chOff x="4203701" y="4611688"/>
              <a:chExt cx="876300" cy="784830"/>
            </a:xfrm>
          </p:grpSpPr>
          <p:sp>
            <p:nvSpPr>
              <p:cNvPr id="6231" name="Rectangle 16"/>
              <p:cNvSpPr>
                <a:spLocks noChangeArrowheads="1"/>
              </p:cNvSpPr>
              <p:nvPr/>
            </p:nvSpPr>
            <p:spPr bwMode="auto">
              <a:xfrm>
                <a:off x="4228605" y="4611688"/>
                <a:ext cx="826493" cy="7848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algn="ctr">
                  <a:spcAft>
                    <a:spcPts val="600"/>
                  </a:spcAft>
                </a:pPr>
                <a:r>
                  <a:rPr lang="en-US" altLang="id-ID" sz="2000"/>
                  <a:t>1,000</a:t>
                </a:r>
              </a:p>
              <a:p>
                <a:pPr algn="ctr">
                  <a:spcAft>
                    <a:spcPts val="600"/>
                  </a:spcAft>
                </a:pPr>
                <a:r>
                  <a:rPr lang="en-US" altLang="id-ID" sz="2000"/>
                  <a:t>200</a:t>
                </a:r>
              </a:p>
            </p:txBody>
          </p:sp>
          <p:sp>
            <p:nvSpPr>
              <p:cNvPr id="6232" name="Line 17"/>
              <p:cNvSpPr>
                <a:spLocks noChangeShapeType="1"/>
              </p:cNvSpPr>
              <p:nvPr/>
            </p:nvSpPr>
            <p:spPr bwMode="auto">
              <a:xfrm>
                <a:off x="4203701" y="5029201"/>
                <a:ext cx="87630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id-ID"/>
              </a:p>
            </p:txBody>
          </p:sp>
        </p:grpSp>
      </p:grp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1584325" y="3621088"/>
            <a:ext cx="5089525" cy="884237"/>
            <a:chOff x="1584325" y="3621088"/>
            <a:chExt cx="5089525" cy="884858"/>
          </a:xfrm>
        </p:grpSpPr>
        <p:sp>
          <p:nvSpPr>
            <p:cNvPr id="6224" name="Rectangle 5"/>
            <p:cNvSpPr>
              <a:spLocks noChangeArrowheads="1"/>
            </p:cNvSpPr>
            <p:nvPr/>
          </p:nvSpPr>
          <p:spPr bwMode="auto">
            <a:xfrm>
              <a:off x="3209925" y="3849688"/>
              <a:ext cx="3099501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altLang="id-ID" sz="2000"/>
                <a:t>= </a:t>
              </a:r>
              <a:r>
                <a:rPr lang="en-US" altLang="id-ID" sz="2000" i="1"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altLang="id-ID" sz="2000"/>
                <a:t> =                              =</a:t>
              </a:r>
            </a:p>
          </p:txBody>
        </p:sp>
        <p:sp>
          <p:nvSpPr>
            <p:cNvPr id="6225" name="Rectangle 6"/>
            <p:cNvSpPr>
              <a:spLocks noChangeArrowheads="1"/>
            </p:cNvSpPr>
            <p:nvPr/>
          </p:nvSpPr>
          <p:spPr bwMode="auto">
            <a:xfrm>
              <a:off x="1584325" y="3621088"/>
              <a:ext cx="1898650" cy="8848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>
                <a:lnSpc>
                  <a:spcPct val="85000"/>
                </a:lnSpc>
              </a:pPr>
              <a:r>
                <a:rPr lang="en-US" altLang="id-ID" sz="2000"/>
                <a:t>Expected number of orders</a:t>
              </a:r>
            </a:p>
          </p:txBody>
        </p:sp>
        <p:grpSp>
          <p:nvGrpSpPr>
            <p:cNvPr id="6226" name="Group 2"/>
            <p:cNvGrpSpPr>
              <a:grpSpLocks/>
            </p:cNvGrpSpPr>
            <p:nvPr/>
          </p:nvGrpSpPr>
          <p:grpSpPr bwMode="auto">
            <a:xfrm>
              <a:off x="4037116" y="3654426"/>
              <a:ext cx="1813317" cy="764312"/>
              <a:chOff x="4164116" y="3667126"/>
              <a:chExt cx="1813317" cy="764312"/>
            </a:xfrm>
          </p:grpSpPr>
          <p:sp>
            <p:nvSpPr>
              <p:cNvPr id="6227" name="Rectangle 8"/>
              <p:cNvSpPr>
                <a:spLocks noChangeArrowheads="1"/>
              </p:cNvSpPr>
              <p:nvPr/>
            </p:nvSpPr>
            <p:spPr bwMode="auto">
              <a:xfrm>
                <a:off x="4164116" y="3667126"/>
                <a:ext cx="1813317" cy="7643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algn="ctr">
                  <a:lnSpc>
                    <a:spcPct val="110000"/>
                  </a:lnSpc>
                </a:pPr>
                <a:r>
                  <a:rPr lang="en-US" altLang="id-ID" sz="2000"/>
                  <a:t>Demand</a:t>
                </a:r>
              </a:p>
              <a:p>
                <a:pPr algn="ctr">
                  <a:lnSpc>
                    <a:spcPct val="110000"/>
                  </a:lnSpc>
                </a:pPr>
                <a:r>
                  <a:rPr lang="en-US" altLang="id-ID" sz="2000"/>
                  <a:t>Order quantity</a:t>
                </a:r>
              </a:p>
            </p:txBody>
          </p:sp>
          <p:sp>
            <p:nvSpPr>
              <p:cNvPr id="6228" name="Line 9"/>
              <p:cNvSpPr>
                <a:spLocks noChangeShapeType="1"/>
              </p:cNvSpPr>
              <p:nvPr/>
            </p:nvSpPr>
            <p:spPr bwMode="auto">
              <a:xfrm>
                <a:off x="4174631" y="4076701"/>
                <a:ext cx="1792287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id-ID"/>
              </a:p>
            </p:txBody>
          </p:sp>
        </p:grpSp>
        <p:graphicFrame>
          <p:nvGraphicFramePr>
            <p:cNvPr id="6219" name="Object 75"/>
            <p:cNvGraphicFramePr>
              <a:graphicFrameLocks noChangeAspect="1"/>
            </p:cNvGraphicFramePr>
            <p:nvPr/>
          </p:nvGraphicFramePr>
          <p:xfrm>
            <a:off x="6305550" y="3689351"/>
            <a:ext cx="368300" cy="7493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243" name="Equation" r:id="rId4" imgW="356400" imgH="740520" progId="Equation.3">
                    <p:embed/>
                  </p:oleObj>
                </mc:Choice>
                <mc:Fallback>
                  <p:oleObj name="Equation" r:id="rId4" imgW="356400" imgH="740520" progId="Equation.3">
                    <p:embed/>
                    <p:pic>
                      <p:nvPicPr>
                        <p:cNvPr id="0" name="Object 7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305550" y="3689351"/>
                          <a:ext cx="368300" cy="7493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7" name="Rectangle 2"/>
          <p:cNvSpPr>
            <a:spLocks noGrp="1" noChangeArrowheads="1"/>
          </p:cNvSpPr>
          <p:nvPr>
            <p:ph type="title"/>
          </p:nvPr>
        </p:nvSpPr>
        <p:spPr>
          <a:xfrm>
            <a:off x="332665" y="247745"/>
            <a:ext cx="8447962" cy="680303"/>
          </a:xfr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/>
          <a:lstStyle/>
          <a:p>
            <a:r>
              <a:rPr lang="en-US" altLang="id-ID" sz="2400" dirty="0" smtClean="0">
                <a:latin typeface="Arial" pitchFamily="34" charset="0"/>
                <a:cs typeface="Arial" pitchFamily="34" charset="0"/>
              </a:rPr>
              <a:t>An EOQ Example</a:t>
            </a: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332665" y="1301750"/>
            <a:ext cx="8447962" cy="5281234"/>
          </a:xfrm>
          <a:prstGeom prst="rect">
            <a:avLst/>
          </a:prstGeom>
          <a:solidFill>
            <a:schemeClr val="bg1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atin typeface="Corbel" panose="020B0503020204020204" pitchFamily="34" charset="0"/>
            </a:endParaRPr>
          </a:p>
        </p:txBody>
      </p:sp>
      <p:sp>
        <p:nvSpPr>
          <p:cNvPr id="91138" name="Rectangle 3"/>
          <p:cNvSpPr>
            <a:spLocks noChangeArrowheads="1"/>
          </p:cNvSpPr>
          <p:nvPr/>
        </p:nvSpPr>
        <p:spPr bwMode="auto">
          <a:xfrm>
            <a:off x="1136650" y="1651000"/>
            <a:ext cx="6880410" cy="18260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tabLst>
                <a:tab pos="381000" algn="r"/>
                <a:tab pos="571500" algn="l"/>
                <a:tab pos="4381500" algn="r"/>
                <a:tab pos="45720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tabLst>
                <a:tab pos="381000" algn="r"/>
                <a:tab pos="571500" algn="l"/>
                <a:tab pos="4381500" algn="r"/>
                <a:tab pos="45720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tabLst>
                <a:tab pos="381000" algn="r"/>
                <a:tab pos="571500" algn="l"/>
                <a:tab pos="4381500" algn="r"/>
                <a:tab pos="45720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tabLst>
                <a:tab pos="381000" algn="r"/>
                <a:tab pos="571500" algn="l"/>
                <a:tab pos="4381500" algn="r"/>
                <a:tab pos="45720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tabLst>
                <a:tab pos="381000" algn="r"/>
                <a:tab pos="571500" algn="l"/>
                <a:tab pos="4381500" algn="r"/>
                <a:tab pos="45720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381000" algn="r"/>
                <a:tab pos="571500" algn="l"/>
                <a:tab pos="4381500" algn="r"/>
                <a:tab pos="45720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381000" algn="r"/>
                <a:tab pos="571500" algn="l"/>
                <a:tab pos="4381500" algn="r"/>
                <a:tab pos="45720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381000" algn="r"/>
                <a:tab pos="571500" algn="l"/>
                <a:tab pos="4381500" algn="r"/>
                <a:tab pos="45720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381000" algn="r"/>
                <a:tab pos="571500" algn="l"/>
                <a:tab pos="4381500" algn="r"/>
                <a:tab pos="45720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en-US" altLang="id-ID" sz="2400" dirty="0"/>
              <a:t>Determine </a:t>
            </a:r>
            <a:r>
              <a:rPr lang="en-US" altLang="id-ID" sz="2400" b="1" dirty="0">
                <a:solidFill>
                  <a:srgbClr val="D33320"/>
                </a:solidFill>
              </a:rPr>
              <a:t>optimal time between orders</a:t>
            </a:r>
          </a:p>
          <a:p>
            <a:pPr>
              <a:lnSpc>
                <a:spcPct val="120000"/>
              </a:lnSpc>
            </a:pPr>
            <a:r>
              <a:rPr lang="en-US" altLang="id-ID" sz="2400" i="1" dirty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altLang="id-ID" sz="2400" dirty="0"/>
              <a:t> = 1,000 units	 </a:t>
            </a:r>
            <a:r>
              <a:rPr lang="en-US" altLang="id-ID" sz="2400" i="1" dirty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altLang="id-ID" sz="2400" dirty="0"/>
              <a:t>*	= 200 units</a:t>
            </a:r>
          </a:p>
          <a:p>
            <a:pPr>
              <a:lnSpc>
                <a:spcPct val="120000"/>
              </a:lnSpc>
            </a:pPr>
            <a:r>
              <a:rPr lang="en-US" altLang="id-ID" sz="2400" i="1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altLang="id-ID" sz="2400" dirty="0"/>
              <a:t> = $10 per order	</a:t>
            </a:r>
            <a:r>
              <a:rPr lang="en-US" altLang="id-ID" sz="2400" i="1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altLang="id-ID" sz="2400" dirty="0"/>
              <a:t>	= 5 orders/year</a:t>
            </a:r>
          </a:p>
          <a:p>
            <a:pPr>
              <a:lnSpc>
                <a:spcPct val="120000"/>
              </a:lnSpc>
            </a:pPr>
            <a:r>
              <a:rPr lang="en-US" altLang="id-ID" sz="2400" i="1" dirty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altLang="id-ID" sz="2400" dirty="0"/>
              <a:t> = $.50 per unit per year</a:t>
            </a:r>
          </a:p>
        </p:txBody>
      </p:sp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3300112" y="4847830"/>
            <a:ext cx="4756150" cy="784225"/>
            <a:chOff x="3463925" y="4611688"/>
            <a:chExt cx="4755895" cy="784830"/>
          </a:xfrm>
        </p:grpSpPr>
        <p:sp>
          <p:nvSpPr>
            <p:cNvPr id="91146" name="Rectangle 14"/>
            <p:cNvSpPr>
              <a:spLocks noChangeArrowheads="1"/>
            </p:cNvSpPr>
            <p:nvPr/>
          </p:nvSpPr>
          <p:spPr bwMode="auto">
            <a:xfrm>
              <a:off x="3463925" y="4802188"/>
              <a:ext cx="4755895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altLang="id-ID" sz="2000" i="1" dirty="0"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en-US" altLang="id-ID" sz="2000" dirty="0"/>
                <a:t> =                = 50 days between orders</a:t>
              </a:r>
            </a:p>
          </p:txBody>
        </p:sp>
        <p:grpSp>
          <p:nvGrpSpPr>
            <p:cNvPr id="91147" name="Group 4"/>
            <p:cNvGrpSpPr>
              <a:grpSpLocks/>
            </p:cNvGrpSpPr>
            <p:nvPr/>
          </p:nvGrpSpPr>
          <p:grpSpPr bwMode="auto">
            <a:xfrm>
              <a:off x="4076701" y="4611688"/>
              <a:ext cx="876300" cy="784830"/>
              <a:chOff x="4203701" y="4624388"/>
              <a:chExt cx="876300" cy="784830"/>
            </a:xfrm>
          </p:grpSpPr>
          <p:sp>
            <p:nvSpPr>
              <p:cNvPr id="91148" name="Rectangle 16"/>
              <p:cNvSpPr>
                <a:spLocks noChangeArrowheads="1"/>
              </p:cNvSpPr>
              <p:nvPr/>
            </p:nvSpPr>
            <p:spPr bwMode="auto">
              <a:xfrm>
                <a:off x="4335555" y="4624388"/>
                <a:ext cx="612593" cy="7848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algn="ctr">
                  <a:spcAft>
                    <a:spcPts val="600"/>
                  </a:spcAft>
                </a:pPr>
                <a:r>
                  <a:rPr lang="en-US" altLang="id-ID" sz="2000"/>
                  <a:t>250</a:t>
                </a:r>
              </a:p>
              <a:p>
                <a:pPr algn="ctr">
                  <a:spcAft>
                    <a:spcPts val="600"/>
                  </a:spcAft>
                </a:pPr>
                <a:r>
                  <a:rPr lang="en-US" altLang="id-ID" sz="2000"/>
                  <a:t>5</a:t>
                </a:r>
              </a:p>
            </p:txBody>
          </p:sp>
          <p:sp>
            <p:nvSpPr>
              <p:cNvPr id="91149" name="Line 17"/>
              <p:cNvSpPr>
                <a:spLocks noChangeShapeType="1"/>
              </p:cNvSpPr>
              <p:nvPr/>
            </p:nvSpPr>
            <p:spPr bwMode="auto">
              <a:xfrm>
                <a:off x="4203701" y="5029201"/>
                <a:ext cx="87630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id-ID"/>
              </a:p>
            </p:txBody>
          </p:sp>
        </p:grpSp>
      </p:grpSp>
      <p:grpSp>
        <p:nvGrpSpPr>
          <p:cNvPr id="8" name="Group 7"/>
          <p:cNvGrpSpPr>
            <a:grpSpLocks/>
          </p:cNvGrpSpPr>
          <p:nvPr/>
        </p:nvGrpSpPr>
        <p:grpSpPr bwMode="auto">
          <a:xfrm>
            <a:off x="1266825" y="3798512"/>
            <a:ext cx="6613525" cy="884237"/>
            <a:chOff x="1419225" y="3621088"/>
            <a:chExt cx="6613329" cy="884858"/>
          </a:xfrm>
        </p:grpSpPr>
        <p:sp>
          <p:nvSpPr>
            <p:cNvPr id="91141" name="Rectangle 5"/>
            <p:cNvSpPr>
              <a:spLocks noChangeArrowheads="1"/>
            </p:cNvSpPr>
            <p:nvPr/>
          </p:nvSpPr>
          <p:spPr bwMode="auto">
            <a:xfrm>
              <a:off x="3209925" y="3849688"/>
              <a:ext cx="821734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altLang="id-ID" sz="2000"/>
                <a:t>= </a:t>
              </a:r>
              <a:r>
                <a:rPr lang="en-US" altLang="id-ID" sz="2000" i="1">
                  <a:latin typeface="Times New Roman" pitchFamily="18" charset="0"/>
                  <a:cs typeface="Times New Roman" pitchFamily="18" charset="0"/>
                </a:rPr>
                <a:t>T  </a:t>
              </a:r>
              <a:r>
                <a:rPr lang="en-US" altLang="id-ID" sz="2000"/>
                <a:t>=</a:t>
              </a:r>
            </a:p>
          </p:txBody>
        </p:sp>
        <p:sp>
          <p:nvSpPr>
            <p:cNvPr id="91142" name="Rectangle 6"/>
            <p:cNvSpPr>
              <a:spLocks noChangeArrowheads="1"/>
            </p:cNvSpPr>
            <p:nvPr/>
          </p:nvSpPr>
          <p:spPr bwMode="auto">
            <a:xfrm>
              <a:off x="1419225" y="3621088"/>
              <a:ext cx="1790700" cy="8848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>
                <a:lnSpc>
                  <a:spcPct val="85000"/>
                </a:lnSpc>
              </a:pPr>
              <a:r>
                <a:rPr lang="en-US" altLang="id-ID" sz="2000"/>
                <a:t>Expected time between orders</a:t>
              </a:r>
            </a:p>
          </p:txBody>
        </p:sp>
        <p:grpSp>
          <p:nvGrpSpPr>
            <p:cNvPr id="91143" name="Group 6"/>
            <p:cNvGrpSpPr>
              <a:grpSpLocks/>
            </p:cNvGrpSpPr>
            <p:nvPr/>
          </p:nvGrpSpPr>
          <p:grpSpPr bwMode="auto">
            <a:xfrm>
              <a:off x="4064801" y="3632201"/>
              <a:ext cx="3967753" cy="784830"/>
              <a:chOff x="2959901" y="3235326"/>
              <a:chExt cx="3967753" cy="784830"/>
            </a:xfrm>
          </p:grpSpPr>
          <p:sp>
            <p:nvSpPr>
              <p:cNvPr id="91144" name="Rectangle 8"/>
              <p:cNvSpPr>
                <a:spLocks noChangeArrowheads="1"/>
              </p:cNvSpPr>
              <p:nvPr/>
            </p:nvSpPr>
            <p:spPr bwMode="auto">
              <a:xfrm>
                <a:off x="2959901" y="3235326"/>
                <a:ext cx="3967753" cy="7848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algn="ctr">
                  <a:spcAft>
                    <a:spcPts val="600"/>
                  </a:spcAft>
                </a:pPr>
                <a:r>
                  <a:rPr lang="en-US" altLang="id-ID" sz="2000"/>
                  <a:t>Number of working days per year</a:t>
                </a:r>
              </a:p>
              <a:p>
                <a:pPr algn="ctr">
                  <a:spcAft>
                    <a:spcPts val="600"/>
                  </a:spcAft>
                </a:pPr>
                <a:r>
                  <a:rPr lang="en-US" altLang="id-ID" sz="2000"/>
                  <a:t>Expected number of orders</a:t>
                </a:r>
              </a:p>
            </p:txBody>
          </p:sp>
          <p:sp>
            <p:nvSpPr>
              <p:cNvPr id="91145" name="Line 9"/>
              <p:cNvSpPr>
                <a:spLocks noChangeShapeType="1"/>
              </p:cNvSpPr>
              <p:nvPr/>
            </p:nvSpPr>
            <p:spPr bwMode="auto">
              <a:xfrm>
                <a:off x="2959901" y="3657601"/>
                <a:ext cx="3967753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id-ID"/>
              </a:p>
            </p:txBody>
          </p:sp>
        </p:grpSp>
      </p:grpSp>
      <p:sp>
        <p:nvSpPr>
          <p:cNvPr id="17" name="Rectangle 2"/>
          <p:cNvSpPr>
            <a:spLocks noGrp="1" noChangeArrowheads="1"/>
          </p:cNvSpPr>
          <p:nvPr>
            <p:ph type="title"/>
          </p:nvPr>
        </p:nvSpPr>
        <p:spPr>
          <a:xfrm>
            <a:off x="332665" y="247745"/>
            <a:ext cx="8447962" cy="680303"/>
          </a:xfr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/>
          <a:lstStyle/>
          <a:p>
            <a:r>
              <a:rPr lang="en-US" altLang="id-ID" sz="2400" dirty="0" smtClean="0">
                <a:latin typeface="Arial" pitchFamily="34" charset="0"/>
                <a:cs typeface="Arial" pitchFamily="34" charset="0"/>
              </a:rPr>
              <a:t>An EOQ Example</a:t>
            </a: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32665" y="1301750"/>
            <a:ext cx="8447962" cy="5281234"/>
          </a:xfrm>
          <a:prstGeom prst="rect">
            <a:avLst/>
          </a:prstGeom>
          <a:solidFill>
            <a:schemeClr val="bg1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atin typeface="Corbel" panose="020B0503020204020204" pitchFamily="34" charset="0"/>
            </a:endParaRPr>
          </a:p>
        </p:txBody>
      </p:sp>
      <p:sp>
        <p:nvSpPr>
          <p:cNvPr id="8266" name="Rectangle 3"/>
          <p:cNvSpPr>
            <a:spLocks noChangeArrowheads="1"/>
          </p:cNvSpPr>
          <p:nvPr/>
        </p:nvSpPr>
        <p:spPr bwMode="auto">
          <a:xfrm>
            <a:off x="1136650" y="1569112"/>
            <a:ext cx="6880410" cy="18260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tabLst>
                <a:tab pos="381000" algn="r"/>
                <a:tab pos="571500" algn="l"/>
                <a:tab pos="4381500" algn="r"/>
                <a:tab pos="45720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tabLst>
                <a:tab pos="381000" algn="r"/>
                <a:tab pos="571500" algn="l"/>
                <a:tab pos="4381500" algn="r"/>
                <a:tab pos="45720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tabLst>
                <a:tab pos="381000" algn="r"/>
                <a:tab pos="571500" algn="l"/>
                <a:tab pos="4381500" algn="r"/>
                <a:tab pos="45720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tabLst>
                <a:tab pos="381000" algn="r"/>
                <a:tab pos="571500" algn="l"/>
                <a:tab pos="4381500" algn="r"/>
                <a:tab pos="45720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tabLst>
                <a:tab pos="381000" algn="r"/>
                <a:tab pos="571500" algn="l"/>
                <a:tab pos="4381500" algn="r"/>
                <a:tab pos="45720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381000" algn="r"/>
                <a:tab pos="571500" algn="l"/>
                <a:tab pos="4381500" algn="r"/>
                <a:tab pos="45720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381000" algn="r"/>
                <a:tab pos="571500" algn="l"/>
                <a:tab pos="4381500" algn="r"/>
                <a:tab pos="45720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381000" algn="r"/>
                <a:tab pos="571500" algn="l"/>
                <a:tab pos="4381500" algn="r"/>
                <a:tab pos="45720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381000" algn="r"/>
                <a:tab pos="571500" algn="l"/>
                <a:tab pos="4381500" algn="r"/>
                <a:tab pos="45720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en-US" altLang="id-ID" sz="2400" dirty="0"/>
              <a:t>Determine the </a:t>
            </a:r>
            <a:r>
              <a:rPr lang="en-US" altLang="id-ID" sz="2400" b="1" dirty="0">
                <a:solidFill>
                  <a:schemeClr val="accent1"/>
                </a:solidFill>
              </a:rPr>
              <a:t>total annual cost</a:t>
            </a:r>
          </a:p>
          <a:p>
            <a:pPr>
              <a:lnSpc>
                <a:spcPct val="120000"/>
              </a:lnSpc>
            </a:pPr>
            <a:r>
              <a:rPr lang="en-US" altLang="id-ID" sz="2400" i="1" dirty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altLang="id-ID" sz="2400" dirty="0"/>
              <a:t> = 1,000 units	 </a:t>
            </a:r>
            <a:r>
              <a:rPr lang="en-US" altLang="id-ID" sz="2400" i="1" dirty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altLang="id-ID" sz="2400" dirty="0"/>
              <a:t>*	= 200 units</a:t>
            </a:r>
          </a:p>
          <a:p>
            <a:pPr>
              <a:lnSpc>
                <a:spcPct val="120000"/>
              </a:lnSpc>
            </a:pPr>
            <a:r>
              <a:rPr lang="en-US" altLang="id-ID" sz="2400" i="1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altLang="id-ID" sz="2400" dirty="0"/>
              <a:t> = $10 per order	</a:t>
            </a:r>
            <a:r>
              <a:rPr lang="en-US" altLang="id-ID" sz="2400" i="1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altLang="id-ID" sz="2400" dirty="0"/>
              <a:t>	= 5 orders/year</a:t>
            </a:r>
          </a:p>
          <a:p>
            <a:pPr>
              <a:lnSpc>
                <a:spcPct val="120000"/>
              </a:lnSpc>
            </a:pPr>
            <a:r>
              <a:rPr lang="en-US" altLang="id-ID" sz="2400" i="1" dirty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altLang="id-ID" sz="2400" dirty="0"/>
              <a:t> = $.50 per unit per year	</a:t>
            </a:r>
            <a:r>
              <a:rPr lang="en-US" altLang="id-ID" sz="2400" i="1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altLang="id-ID" sz="2400" dirty="0"/>
              <a:t>	= 50 days	</a:t>
            </a:r>
          </a:p>
        </p:txBody>
      </p:sp>
      <p:sp>
        <p:nvSpPr>
          <p:cNvPr id="15" name="Rectangle 4"/>
          <p:cNvSpPr>
            <a:spLocks noChangeArrowheads="1"/>
          </p:cNvSpPr>
          <p:nvPr/>
        </p:nvSpPr>
        <p:spPr bwMode="auto">
          <a:xfrm>
            <a:off x="1181100" y="3452813"/>
            <a:ext cx="53181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altLang="id-ID" sz="2000"/>
              <a:t>Total annual cost = Setup cost + Holding cost</a:t>
            </a:r>
          </a:p>
        </p:txBody>
      </p:sp>
      <p:graphicFrame>
        <p:nvGraphicFramePr>
          <p:cNvPr id="2" name="Object 7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55713565"/>
              </p:ext>
            </p:extLst>
          </p:nvPr>
        </p:nvGraphicFramePr>
        <p:xfrm>
          <a:off x="2832100" y="3852863"/>
          <a:ext cx="3302000" cy="2357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78" name="Equation" r:id="rId4" imgW="3291120" imgH="2194200" progId="Equation.3">
                  <p:embed/>
                </p:oleObj>
              </mc:Choice>
              <mc:Fallback>
                <p:oleObj name="Equation" r:id="rId4" imgW="3291120" imgH="2194200" progId="Equation.3">
                  <p:embed/>
                  <p:pic>
                    <p:nvPicPr>
                      <p:cNvPr id="0" name="Object 7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32100" y="3852863"/>
                        <a:ext cx="3302000" cy="2357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332665" y="247745"/>
            <a:ext cx="8447962" cy="680303"/>
          </a:xfr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/>
          <a:lstStyle/>
          <a:p>
            <a:r>
              <a:rPr lang="en-US" altLang="id-ID" sz="2400" dirty="0" smtClean="0">
                <a:latin typeface="Arial" pitchFamily="34" charset="0"/>
                <a:cs typeface="Arial" pitchFamily="34" charset="0"/>
              </a:rPr>
              <a:t>An EOQ Example</a:t>
            </a: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32665" y="1374752"/>
            <a:ext cx="8447962" cy="3442908"/>
          </a:xfrm>
          <a:prstGeom prst="rect">
            <a:avLst/>
          </a:prstGeom>
          <a:solidFill>
            <a:schemeClr val="bg1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atin typeface="Corbel" panose="020B0503020204020204" pitchFamily="34" charset="0"/>
            </a:endParaRPr>
          </a:p>
        </p:txBody>
      </p:sp>
      <p:sp>
        <p:nvSpPr>
          <p:cNvPr id="9289" name="Rectangle 2"/>
          <p:cNvSpPr>
            <a:spLocks noGrp="1" noChangeArrowheads="1"/>
          </p:cNvSpPr>
          <p:nvPr>
            <p:ph type="title"/>
          </p:nvPr>
        </p:nvSpPr>
        <p:spPr>
          <a:xfrm>
            <a:off x="332665" y="88900"/>
            <a:ext cx="8447962" cy="863600"/>
          </a:xfrm>
          <a:solidFill>
            <a:schemeClr val="bg1">
              <a:lumMod val="9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/>
          <a:lstStyle/>
          <a:p>
            <a:r>
              <a:rPr lang="en-US" altLang="id-ID" sz="2800" dirty="0" smtClean="0">
                <a:latin typeface="Arial" pitchFamily="34" charset="0"/>
                <a:cs typeface="Arial" pitchFamily="34" charset="0"/>
              </a:rPr>
              <a:t>The EOQ Model</a:t>
            </a:r>
          </a:p>
        </p:txBody>
      </p:sp>
      <p:sp>
        <p:nvSpPr>
          <p:cNvPr id="9290" name="Rectangle 3"/>
          <p:cNvSpPr>
            <a:spLocks noChangeArrowheads="1"/>
          </p:cNvSpPr>
          <p:nvPr/>
        </p:nvSpPr>
        <p:spPr bwMode="auto">
          <a:xfrm>
            <a:off x="1546083" y="1675855"/>
            <a:ext cx="57245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tabLst>
                <a:tab pos="381000" algn="r"/>
                <a:tab pos="571500" algn="l"/>
                <a:tab pos="4381500" algn="r"/>
                <a:tab pos="45720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tabLst>
                <a:tab pos="381000" algn="r"/>
                <a:tab pos="571500" algn="l"/>
                <a:tab pos="4381500" algn="r"/>
                <a:tab pos="45720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tabLst>
                <a:tab pos="381000" algn="r"/>
                <a:tab pos="571500" algn="l"/>
                <a:tab pos="4381500" algn="r"/>
                <a:tab pos="45720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tabLst>
                <a:tab pos="381000" algn="r"/>
                <a:tab pos="571500" algn="l"/>
                <a:tab pos="4381500" algn="r"/>
                <a:tab pos="45720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tabLst>
                <a:tab pos="381000" algn="r"/>
                <a:tab pos="571500" algn="l"/>
                <a:tab pos="4381500" algn="r"/>
                <a:tab pos="45720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381000" algn="r"/>
                <a:tab pos="571500" algn="l"/>
                <a:tab pos="4381500" algn="r"/>
                <a:tab pos="45720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381000" algn="r"/>
                <a:tab pos="571500" algn="l"/>
                <a:tab pos="4381500" algn="r"/>
                <a:tab pos="45720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381000" algn="r"/>
                <a:tab pos="571500" algn="l"/>
                <a:tab pos="4381500" algn="r"/>
                <a:tab pos="45720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381000" algn="r"/>
                <a:tab pos="571500" algn="l"/>
                <a:tab pos="4381500" algn="r"/>
                <a:tab pos="45720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altLang="id-ID" sz="2400" dirty="0"/>
              <a:t>When including actual cost of material </a:t>
            </a:r>
            <a:r>
              <a:rPr lang="en-US" altLang="id-ID" sz="2400" i="1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altLang="id-ID" sz="2400" dirty="0"/>
              <a:t>	</a:t>
            </a:r>
          </a:p>
        </p:txBody>
      </p:sp>
      <p:sp>
        <p:nvSpPr>
          <p:cNvPr id="15" name="Rectangle 4"/>
          <p:cNvSpPr>
            <a:spLocks noChangeArrowheads="1"/>
          </p:cNvSpPr>
          <p:nvPr/>
        </p:nvSpPr>
        <p:spPr bwMode="auto">
          <a:xfrm>
            <a:off x="923925" y="2662238"/>
            <a:ext cx="71786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altLang="id-ID" sz="2000"/>
              <a:t>Total annual cost = Setup cost + Holding cost + Product cost</a:t>
            </a:r>
          </a:p>
        </p:txBody>
      </p:sp>
      <p:graphicFrame>
        <p:nvGraphicFramePr>
          <p:cNvPr id="2" name="Object 72"/>
          <p:cNvGraphicFramePr>
            <a:graphicFrameLocks noChangeAspect="1"/>
          </p:cNvGraphicFramePr>
          <p:nvPr/>
        </p:nvGraphicFramePr>
        <p:xfrm>
          <a:off x="3213100" y="3371850"/>
          <a:ext cx="27178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03" name="Equation" r:id="rId4" imgW="2706120" imgH="813600" progId="Equation.3">
                  <p:embed/>
                </p:oleObj>
              </mc:Choice>
              <mc:Fallback>
                <p:oleObj name="Equation" r:id="rId4" imgW="2706120" imgH="813600" progId="Equation.3">
                  <p:embed/>
                  <p:pic>
                    <p:nvPicPr>
                      <p:cNvPr id="0" name="Object 7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13100" y="3371850"/>
                        <a:ext cx="27178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utoUpdateAnimBg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2665" y="1374752"/>
            <a:ext cx="8447962" cy="3442908"/>
          </a:xfrm>
          <a:prstGeom prst="rect">
            <a:avLst/>
          </a:prstGeom>
          <a:solidFill>
            <a:schemeClr val="bg1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atin typeface="Corbel" panose="020B0503020204020204" pitchFamily="34" charset="0"/>
            </a:endParaRPr>
          </a:p>
        </p:txBody>
      </p:sp>
      <p:sp>
        <p:nvSpPr>
          <p:cNvPr id="99329" name="Rectangle 2"/>
          <p:cNvSpPr>
            <a:spLocks noGrp="1" noChangeArrowheads="1"/>
          </p:cNvSpPr>
          <p:nvPr>
            <p:ph type="title"/>
          </p:nvPr>
        </p:nvSpPr>
        <p:spPr>
          <a:xfrm>
            <a:off x="327545" y="220046"/>
            <a:ext cx="8502555" cy="639762"/>
          </a:xfrm>
          <a:solidFill>
            <a:schemeClr val="bg1">
              <a:lumMod val="9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/>
          <a:lstStyle/>
          <a:p>
            <a:r>
              <a:rPr lang="en-US" altLang="id-ID" sz="2400" dirty="0" smtClean="0">
                <a:latin typeface="Arial" pitchFamily="34" charset="0"/>
                <a:cs typeface="Arial" pitchFamily="34" charset="0"/>
              </a:rPr>
              <a:t>Robust Model</a:t>
            </a:r>
          </a:p>
        </p:txBody>
      </p:sp>
      <p:sp>
        <p:nvSpPr>
          <p:cNvPr id="99330" name="Content Placeholder 1"/>
          <p:cNvSpPr>
            <a:spLocks noGrp="1"/>
          </p:cNvSpPr>
          <p:nvPr>
            <p:ph idx="1"/>
          </p:nvPr>
        </p:nvSpPr>
        <p:spPr>
          <a:xfrm>
            <a:off x="723900" y="1600201"/>
            <a:ext cx="7696200" cy="2958152"/>
          </a:xfrm>
        </p:spPr>
        <p:txBody>
          <a:bodyPr/>
          <a:lstStyle/>
          <a:p>
            <a:pPr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altLang="id-ID" dirty="0" smtClean="0">
                <a:latin typeface="Arial" pitchFamily="34" charset="0"/>
                <a:cs typeface="Arial" pitchFamily="34" charset="0"/>
              </a:rPr>
              <a:t>The EOQ model is robust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altLang="id-ID" dirty="0" smtClean="0">
                <a:latin typeface="Arial" pitchFamily="34" charset="0"/>
                <a:cs typeface="Arial" pitchFamily="34" charset="0"/>
              </a:rPr>
              <a:t>It works even if all parameters and assumptions are not met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altLang="id-ID" dirty="0" smtClean="0">
                <a:latin typeface="Arial" pitchFamily="34" charset="0"/>
                <a:cs typeface="Arial" pitchFamily="34" charset="0"/>
              </a:rPr>
              <a:t>The total cost curve is relatively flat in the area of the EOQ</a:t>
            </a:r>
          </a:p>
          <a:p>
            <a:pPr>
              <a:buFont typeface="Arial Unicode MS" pitchFamily="34" charset="-128"/>
              <a:buChar char="▶"/>
            </a:pPr>
            <a:endParaRPr lang="en-US" altLang="id-ID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pull dir="lu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332665" y="1160060"/>
            <a:ext cx="8447962" cy="5131558"/>
          </a:xfrm>
          <a:prstGeom prst="rect">
            <a:avLst/>
          </a:prstGeom>
          <a:solidFill>
            <a:schemeClr val="bg1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atin typeface="Corbel" panose="020B0503020204020204" pitchFamily="34" charset="0"/>
            </a:endParaRPr>
          </a:p>
        </p:txBody>
      </p:sp>
      <p:sp>
        <p:nvSpPr>
          <p:cNvPr id="90115" name="Rectangle 3"/>
          <p:cNvSpPr>
            <a:spLocks noChangeArrowheads="1"/>
          </p:cNvSpPr>
          <p:nvPr/>
        </p:nvSpPr>
        <p:spPr bwMode="auto">
          <a:xfrm>
            <a:off x="1136650" y="1651000"/>
            <a:ext cx="690245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tabLst>
                <a:tab pos="381000" algn="r"/>
                <a:tab pos="571500" algn="l"/>
                <a:tab pos="4381500" algn="r"/>
                <a:tab pos="45720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tabLst>
                <a:tab pos="381000" algn="r"/>
                <a:tab pos="571500" algn="l"/>
                <a:tab pos="4381500" algn="r"/>
                <a:tab pos="45720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tabLst>
                <a:tab pos="381000" algn="r"/>
                <a:tab pos="571500" algn="l"/>
                <a:tab pos="4381500" algn="r"/>
                <a:tab pos="45720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tabLst>
                <a:tab pos="381000" algn="r"/>
                <a:tab pos="571500" algn="l"/>
                <a:tab pos="4381500" algn="r"/>
                <a:tab pos="45720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tabLst>
                <a:tab pos="381000" algn="r"/>
                <a:tab pos="571500" algn="l"/>
                <a:tab pos="4381500" algn="r"/>
                <a:tab pos="45720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381000" algn="r"/>
                <a:tab pos="571500" algn="l"/>
                <a:tab pos="4381500" algn="r"/>
                <a:tab pos="45720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381000" algn="r"/>
                <a:tab pos="571500" algn="l"/>
                <a:tab pos="4381500" algn="r"/>
                <a:tab pos="45720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381000" algn="r"/>
                <a:tab pos="571500" algn="l"/>
                <a:tab pos="4381500" algn="r"/>
                <a:tab pos="45720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381000" algn="r"/>
                <a:tab pos="571500" algn="l"/>
                <a:tab pos="4381500" algn="r"/>
                <a:tab pos="45720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altLang="id-ID" sz="2400" dirty="0"/>
              <a:t>Determine optimal number of needles to order</a:t>
            </a:r>
          </a:p>
          <a:p>
            <a:r>
              <a:rPr lang="en-US" altLang="id-ID" sz="2400" i="1" dirty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altLang="id-ID" sz="2400" dirty="0"/>
              <a:t> = 1,000 units	 </a:t>
            </a:r>
            <a:r>
              <a:rPr lang="en-US" altLang="id-ID" sz="2400" i="1" dirty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altLang="id-ID" sz="2400" dirty="0"/>
              <a:t>*	= 200 units</a:t>
            </a:r>
          </a:p>
          <a:p>
            <a:r>
              <a:rPr lang="en-US" altLang="id-ID" sz="2400" i="1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altLang="id-ID" sz="2400" dirty="0"/>
              <a:t> = $10 per order	</a:t>
            </a:r>
            <a:r>
              <a:rPr lang="en-US" altLang="id-ID" sz="2400" i="1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altLang="id-ID" sz="2400" dirty="0"/>
              <a:t>	= 5 orders/year</a:t>
            </a:r>
          </a:p>
          <a:p>
            <a:r>
              <a:rPr lang="en-US" altLang="id-ID" sz="2400" i="1" dirty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altLang="id-ID" sz="2400" dirty="0"/>
              <a:t> = $.50 per unit per year	</a:t>
            </a:r>
            <a:r>
              <a:rPr lang="en-US" altLang="id-ID" sz="2400" i="1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altLang="id-ID" sz="2400" dirty="0"/>
              <a:t>	= 50 days	</a:t>
            </a:r>
          </a:p>
        </p:txBody>
      </p:sp>
      <p:graphicFrame>
        <p:nvGraphicFramePr>
          <p:cNvPr id="2" name="Object 134"/>
          <p:cNvGraphicFramePr>
            <a:graphicFrameLocks noChangeAspect="1"/>
          </p:cNvGraphicFramePr>
          <p:nvPr/>
        </p:nvGraphicFramePr>
        <p:xfrm>
          <a:off x="1012825" y="3606800"/>
          <a:ext cx="3327400" cy="205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1" name="Equation" r:id="rId4" imgW="3318840" imgH="2047680" progId="Equation.3">
                  <p:embed/>
                </p:oleObj>
              </mc:Choice>
              <mc:Fallback>
                <p:oleObj name="Equation" r:id="rId4" imgW="3318840" imgH="2047680" progId="Equation.3">
                  <p:embed/>
                  <p:pic>
                    <p:nvPicPr>
                      <p:cNvPr id="0" name="Object 1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2825" y="3606800"/>
                        <a:ext cx="3327400" cy="205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" name="Group 20"/>
          <p:cNvGrpSpPr>
            <a:grpSpLocks/>
          </p:cNvGrpSpPr>
          <p:nvPr/>
        </p:nvGrpSpPr>
        <p:grpSpPr bwMode="auto">
          <a:xfrm>
            <a:off x="1714500" y="2020888"/>
            <a:ext cx="3313113" cy="461962"/>
            <a:chOff x="1128" y="1321"/>
            <a:chExt cx="2087" cy="291"/>
          </a:xfrm>
        </p:grpSpPr>
        <p:sp>
          <p:nvSpPr>
            <p:cNvPr id="10380" name="Line 21"/>
            <p:cNvSpPr>
              <a:spLocks noChangeShapeType="1"/>
            </p:cNvSpPr>
            <p:nvPr/>
          </p:nvSpPr>
          <p:spPr bwMode="auto">
            <a:xfrm>
              <a:off x="1128" y="1408"/>
              <a:ext cx="1048" cy="128"/>
            </a:xfrm>
            <a:prstGeom prst="line">
              <a:avLst/>
            </a:prstGeom>
            <a:noFill/>
            <a:ln w="57150">
              <a:solidFill>
                <a:srgbClr val="BF092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10381" name="Rectangle 22"/>
            <p:cNvSpPr>
              <a:spLocks noChangeArrowheads="1"/>
            </p:cNvSpPr>
            <p:nvPr/>
          </p:nvSpPr>
          <p:spPr bwMode="auto">
            <a:xfrm>
              <a:off x="2150" y="1321"/>
              <a:ext cx="1065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altLang="id-ID" sz="2400" dirty="0"/>
                <a:t>1,500 units</a:t>
              </a:r>
            </a:p>
          </p:txBody>
        </p:sp>
      </p:grpSp>
      <p:graphicFrame>
        <p:nvGraphicFramePr>
          <p:cNvPr id="9" name="Object 135"/>
          <p:cNvGraphicFramePr>
            <a:graphicFrameLocks noChangeAspect="1"/>
          </p:cNvGraphicFramePr>
          <p:nvPr/>
        </p:nvGraphicFramePr>
        <p:xfrm>
          <a:off x="4805363" y="4362450"/>
          <a:ext cx="3644900" cy="163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2" name="Equation" r:id="rId6" imgW="3629520" imgH="1627200" progId="Equation.3">
                  <p:embed/>
                </p:oleObj>
              </mc:Choice>
              <mc:Fallback>
                <p:oleObj name="Equation" r:id="rId6" imgW="3629520" imgH="1627200" progId="Equation.3">
                  <p:embed/>
                  <p:pic>
                    <p:nvPicPr>
                      <p:cNvPr id="0" name="Object 1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5363" y="4362450"/>
                        <a:ext cx="3644900" cy="163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23"/>
          <p:cNvSpPr>
            <a:spLocks noChangeArrowheads="1"/>
          </p:cNvSpPr>
          <p:nvPr/>
        </p:nvSpPr>
        <p:spPr bwMode="auto">
          <a:xfrm>
            <a:off x="5243513" y="1525588"/>
            <a:ext cx="3422650" cy="2359025"/>
          </a:xfrm>
          <a:prstGeom prst="rect">
            <a:avLst/>
          </a:prstGeom>
          <a:solidFill>
            <a:srgbClr val="BDD6AE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360000" tIns="342000" rIns="360000" bIns="34200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altLang="id-ID" sz="2400"/>
              <a:t>Only 2% less than the total cost of $125 when the order quantity was 200</a:t>
            </a:r>
          </a:p>
        </p:txBody>
      </p:sp>
      <p:sp>
        <p:nvSpPr>
          <p:cNvPr id="12" name="Rectangle 2"/>
          <p:cNvSpPr>
            <a:spLocks noGrp="1" noChangeArrowheads="1"/>
          </p:cNvSpPr>
          <p:nvPr>
            <p:ph type="title"/>
          </p:nvPr>
        </p:nvSpPr>
        <p:spPr>
          <a:xfrm>
            <a:off x="332665" y="88900"/>
            <a:ext cx="8447962" cy="729966"/>
          </a:xfrm>
          <a:solidFill>
            <a:schemeClr val="bg1">
              <a:lumMod val="9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/>
          <a:lstStyle/>
          <a:p>
            <a:r>
              <a:rPr lang="en-US" altLang="id-ID" sz="2800" dirty="0" smtClean="0">
                <a:latin typeface="Arial" pitchFamily="34" charset="0"/>
                <a:cs typeface="Arial" pitchFamily="34" charset="0"/>
              </a:rPr>
              <a:t>The EOQ Model</a:t>
            </a:r>
          </a:p>
        </p:txBody>
      </p:sp>
    </p:spTree>
  </p:cSld>
  <p:clrMapOvr>
    <a:masterClrMapping/>
  </p:clrMapOvr>
  <p:transition spd="slow"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90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8" presetClass="entr" presetSubtype="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15" grpId="0"/>
      <p:bldP spid="10" grpId="0" animBg="1" autoUpdateAnimBg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332665" y="1160060"/>
            <a:ext cx="8447962" cy="5131558"/>
          </a:xfrm>
          <a:prstGeom prst="rect">
            <a:avLst/>
          </a:prstGeom>
          <a:solidFill>
            <a:schemeClr val="bg1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atin typeface="Corbel" panose="020B0503020204020204" pitchFamily="34" charset="0"/>
            </a:endParaRPr>
          </a:p>
        </p:txBody>
      </p:sp>
      <p:sp>
        <p:nvSpPr>
          <p:cNvPr id="10342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63773"/>
            <a:ext cx="8229600" cy="764275"/>
          </a:xfrm>
          <a:solidFill>
            <a:schemeClr val="accent5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/>
          <a:lstStyle/>
          <a:p>
            <a:r>
              <a:rPr lang="en-US" altLang="id-ID" sz="2400" dirty="0" smtClean="0">
                <a:latin typeface="Arial" pitchFamily="34" charset="0"/>
                <a:cs typeface="Arial" pitchFamily="34" charset="0"/>
              </a:rPr>
              <a:t>Reorder Points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1819275"/>
          </a:xfrm>
        </p:spPr>
        <p:txBody>
          <a:bodyPr rtlCol="0">
            <a:normAutofit fontScale="92500" lnSpcReduction="10000"/>
          </a:bodyPr>
          <a:lstStyle/>
          <a:p>
            <a:pPr fontAlgn="auto">
              <a:spcBef>
                <a:spcPts val="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/>
            </a:pPr>
            <a:r>
              <a:rPr lang="en-US" sz="2800" dirty="0"/>
              <a:t>EOQ answers the “how much” question</a:t>
            </a:r>
          </a:p>
          <a:p>
            <a:pPr fontAlgn="auto">
              <a:spcBef>
                <a:spcPts val="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/>
            </a:pPr>
            <a:r>
              <a:rPr lang="en-US" sz="2800" dirty="0"/>
              <a:t>The reorder point (ROP) tells “when” to </a:t>
            </a:r>
            <a:r>
              <a:rPr lang="en-US" sz="2800" dirty="0" smtClean="0"/>
              <a:t>order</a:t>
            </a:r>
          </a:p>
          <a:p>
            <a:pPr fontAlgn="auto">
              <a:spcBef>
                <a:spcPts val="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/>
            </a:pPr>
            <a:r>
              <a:rPr lang="en-US" sz="2800" dirty="0" smtClean="0"/>
              <a:t>Lead time (</a:t>
            </a:r>
            <a:r>
              <a:rPr lang="en-US" sz="2800" i="1" dirty="0" smtClean="0">
                <a:latin typeface="Times New Roman"/>
                <a:cs typeface="Times New Roman"/>
              </a:rPr>
              <a:t>L</a:t>
            </a:r>
            <a:r>
              <a:rPr lang="en-US" sz="2800" dirty="0" smtClean="0"/>
              <a:t>) is the time between placing and receiving an order</a:t>
            </a:r>
            <a:endParaRPr lang="en-US" sz="2800" dirty="0"/>
          </a:p>
        </p:txBody>
      </p:sp>
      <p:grpSp>
        <p:nvGrpSpPr>
          <p:cNvPr id="101380" name="Group 4"/>
          <p:cNvGrpSpPr>
            <a:grpSpLocks/>
          </p:cNvGrpSpPr>
          <p:nvPr/>
        </p:nvGrpSpPr>
        <p:grpSpPr bwMode="auto">
          <a:xfrm>
            <a:off x="1635125" y="3416300"/>
            <a:ext cx="5865813" cy="730250"/>
            <a:chOff x="798" y="2111"/>
            <a:chExt cx="3695" cy="460"/>
          </a:xfrm>
        </p:grpSpPr>
        <p:sp>
          <p:nvSpPr>
            <p:cNvPr id="103434" name="Rectangle 5"/>
            <p:cNvSpPr>
              <a:spLocks noChangeArrowheads="1"/>
            </p:cNvSpPr>
            <p:nvPr/>
          </p:nvSpPr>
          <p:spPr bwMode="auto">
            <a:xfrm>
              <a:off x="798" y="2201"/>
              <a:ext cx="700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altLang="id-ID" sz="2400"/>
                <a:t>ROP =</a:t>
              </a:r>
            </a:p>
          </p:txBody>
        </p:sp>
        <p:grpSp>
          <p:nvGrpSpPr>
            <p:cNvPr id="103435" name="Group 6"/>
            <p:cNvGrpSpPr>
              <a:grpSpLocks/>
            </p:cNvGrpSpPr>
            <p:nvPr/>
          </p:nvGrpSpPr>
          <p:grpSpPr bwMode="auto">
            <a:xfrm>
              <a:off x="1446" y="2111"/>
              <a:ext cx="3047" cy="460"/>
              <a:chOff x="1798" y="2159"/>
              <a:chExt cx="3047" cy="460"/>
            </a:xfrm>
          </p:grpSpPr>
          <p:grpSp>
            <p:nvGrpSpPr>
              <p:cNvPr id="103436" name="Group 7"/>
              <p:cNvGrpSpPr>
                <a:grpSpLocks/>
              </p:cNvGrpSpPr>
              <p:nvPr/>
            </p:nvGrpSpPr>
            <p:grpSpPr bwMode="auto">
              <a:xfrm>
                <a:off x="2790" y="2159"/>
                <a:ext cx="2055" cy="459"/>
                <a:chOff x="2790" y="2159"/>
                <a:chExt cx="2055" cy="459"/>
              </a:xfrm>
            </p:grpSpPr>
            <p:sp>
              <p:nvSpPr>
                <p:cNvPr id="103440" name="Rectangle 8"/>
                <p:cNvSpPr>
                  <a:spLocks noChangeArrowheads="1"/>
                </p:cNvSpPr>
                <p:nvPr/>
              </p:nvSpPr>
              <p:spPr bwMode="auto">
                <a:xfrm>
                  <a:off x="2790" y="2159"/>
                  <a:ext cx="2055" cy="45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marL="25146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marL="29718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marL="34290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marL="38862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algn="ctr">
                    <a:lnSpc>
                      <a:spcPct val="85000"/>
                    </a:lnSpc>
                  </a:pPr>
                  <a:r>
                    <a:rPr lang="en-US" altLang="id-ID" sz="2400"/>
                    <a:t>Lead time for a new order in days</a:t>
                  </a:r>
                </a:p>
              </p:txBody>
            </p:sp>
            <p:sp>
              <p:nvSpPr>
                <p:cNvPr id="103441" name="AutoShape 9"/>
                <p:cNvSpPr>
                  <a:spLocks noChangeArrowheads="1"/>
                </p:cNvSpPr>
                <p:nvPr/>
              </p:nvSpPr>
              <p:spPr bwMode="auto">
                <a:xfrm>
                  <a:off x="2877" y="2186"/>
                  <a:ext cx="1875" cy="378"/>
                </a:xfrm>
                <a:prstGeom prst="bracketPair">
                  <a:avLst>
                    <a:gd name="adj" fmla="val 16667"/>
                  </a:avLst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marL="25146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marL="29718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marL="34290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marL="38862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endParaRPr lang="id-ID" altLang="id-ID" sz="2400"/>
                </a:p>
              </p:txBody>
            </p:sp>
          </p:grpSp>
          <p:grpSp>
            <p:nvGrpSpPr>
              <p:cNvPr id="103437" name="Group 10"/>
              <p:cNvGrpSpPr>
                <a:grpSpLocks/>
              </p:cNvGrpSpPr>
              <p:nvPr/>
            </p:nvGrpSpPr>
            <p:grpSpPr bwMode="auto">
              <a:xfrm>
                <a:off x="1798" y="2160"/>
                <a:ext cx="1147" cy="459"/>
                <a:chOff x="1814" y="3189"/>
                <a:chExt cx="1147" cy="459"/>
              </a:xfrm>
            </p:grpSpPr>
            <p:sp>
              <p:nvSpPr>
                <p:cNvPr id="103438" name="Rectangle 11"/>
                <p:cNvSpPr>
                  <a:spLocks noChangeArrowheads="1"/>
                </p:cNvSpPr>
                <p:nvPr/>
              </p:nvSpPr>
              <p:spPr bwMode="auto">
                <a:xfrm>
                  <a:off x="1814" y="3189"/>
                  <a:ext cx="1147" cy="45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marL="25146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marL="29718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marL="34290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marL="38862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algn="ctr">
                    <a:lnSpc>
                      <a:spcPct val="85000"/>
                    </a:lnSpc>
                  </a:pPr>
                  <a:r>
                    <a:rPr lang="en-US" altLang="id-ID" sz="2400"/>
                    <a:t>Demand per day</a:t>
                  </a:r>
                </a:p>
              </p:txBody>
            </p:sp>
            <p:sp>
              <p:nvSpPr>
                <p:cNvPr id="103439" name="AutoShape 12"/>
                <p:cNvSpPr>
                  <a:spLocks noChangeArrowheads="1"/>
                </p:cNvSpPr>
                <p:nvPr/>
              </p:nvSpPr>
              <p:spPr bwMode="auto">
                <a:xfrm>
                  <a:off x="1936" y="3215"/>
                  <a:ext cx="872" cy="378"/>
                </a:xfrm>
                <a:prstGeom prst="bracketPair">
                  <a:avLst>
                    <a:gd name="adj" fmla="val 16667"/>
                  </a:avLst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marL="25146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marL="29718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marL="34290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marL="38862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endParaRPr lang="id-ID" altLang="id-ID" sz="2400"/>
                </a:p>
              </p:txBody>
            </p:sp>
          </p:grpSp>
        </p:grpSp>
      </p:grpSp>
      <p:sp>
        <p:nvSpPr>
          <p:cNvPr id="101389" name="Rectangle 13"/>
          <p:cNvSpPr>
            <a:spLocks noChangeArrowheads="1"/>
          </p:cNvSpPr>
          <p:nvPr/>
        </p:nvSpPr>
        <p:spPr bwMode="auto">
          <a:xfrm>
            <a:off x="2374900" y="4510088"/>
            <a:ext cx="11938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altLang="id-ID" sz="2400"/>
              <a:t>= </a:t>
            </a:r>
            <a:r>
              <a:rPr lang="en-US" altLang="id-ID" sz="2400" i="1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altLang="id-ID" sz="2400"/>
              <a:t> x </a:t>
            </a:r>
            <a:r>
              <a:rPr lang="en-US" altLang="id-ID" sz="2400" i="1">
                <a:latin typeface="Times New Roman" pitchFamily="18" charset="0"/>
                <a:cs typeface="Times New Roman" pitchFamily="18" charset="0"/>
              </a:rPr>
              <a:t>L</a:t>
            </a:r>
          </a:p>
        </p:txBody>
      </p:sp>
      <p:grpSp>
        <p:nvGrpSpPr>
          <p:cNvPr id="101390" name="Group 14"/>
          <p:cNvGrpSpPr>
            <a:grpSpLocks/>
          </p:cNvGrpSpPr>
          <p:nvPr/>
        </p:nvGrpSpPr>
        <p:grpSpPr bwMode="auto">
          <a:xfrm>
            <a:off x="2138363" y="5064125"/>
            <a:ext cx="5375275" cy="830263"/>
            <a:chOff x="1022" y="3225"/>
            <a:chExt cx="3386" cy="523"/>
          </a:xfrm>
        </p:grpSpPr>
        <p:sp>
          <p:nvSpPr>
            <p:cNvPr id="103430" name="Rectangle 15"/>
            <p:cNvSpPr>
              <a:spLocks noChangeArrowheads="1"/>
            </p:cNvSpPr>
            <p:nvPr/>
          </p:nvSpPr>
          <p:spPr bwMode="auto">
            <a:xfrm>
              <a:off x="1022" y="3321"/>
              <a:ext cx="402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altLang="id-ID" sz="2400" i="1"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en-US" altLang="id-ID" sz="2400"/>
                <a:t> = </a:t>
              </a:r>
            </a:p>
          </p:txBody>
        </p:sp>
        <p:grpSp>
          <p:nvGrpSpPr>
            <p:cNvPr id="103431" name="Group 16"/>
            <p:cNvGrpSpPr>
              <a:grpSpLocks/>
            </p:cNvGrpSpPr>
            <p:nvPr/>
          </p:nvGrpSpPr>
          <p:grpSpPr bwMode="auto">
            <a:xfrm>
              <a:off x="1400" y="3225"/>
              <a:ext cx="3008" cy="523"/>
              <a:chOff x="1424" y="3209"/>
              <a:chExt cx="3008" cy="523"/>
            </a:xfrm>
          </p:grpSpPr>
          <p:sp>
            <p:nvSpPr>
              <p:cNvPr id="103432" name="Rectangle 17"/>
              <p:cNvSpPr>
                <a:spLocks noChangeArrowheads="1"/>
              </p:cNvSpPr>
              <p:nvPr/>
            </p:nvSpPr>
            <p:spPr bwMode="auto">
              <a:xfrm>
                <a:off x="1424" y="3209"/>
                <a:ext cx="3008" cy="5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algn="ctr"/>
                <a:r>
                  <a:rPr lang="en-US" altLang="id-ID" sz="2400" i="1">
                    <a:latin typeface="Times New Roman" pitchFamily="18" charset="0"/>
                    <a:cs typeface="Times New Roman" pitchFamily="18" charset="0"/>
                  </a:rPr>
                  <a:t>D</a:t>
                </a:r>
              </a:p>
              <a:p>
                <a:pPr algn="ctr"/>
                <a:r>
                  <a:rPr lang="en-US" altLang="id-ID" sz="2400"/>
                  <a:t>Number of working days in a year</a:t>
                </a:r>
              </a:p>
            </p:txBody>
          </p:sp>
          <p:sp>
            <p:nvSpPr>
              <p:cNvPr id="103433" name="Line 18"/>
              <p:cNvSpPr>
                <a:spLocks noChangeShapeType="1"/>
              </p:cNvSpPr>
              <p:nvPr/>
            </p:nvSpPr>
            <p:spPr bwMode="auto">
              <a:xfrm>
                <a:off x="1465" y="3472"/>
                <a:ext cx="2951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id-ID"/>
              </a:p>
            </p:txBody>
          </p:sp>
        </p:grpSp>
      </p:grpSp>
    </p:spTree>
  </p:cSld>
  <p:clrMapOvr>
    <a:masterClrMapping/>
  </p:clrMapOvr>
  <p:transition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1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01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01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389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38714"/>
            <a:ext cx="8229600" cy="528551"/>
          </a:xfrm>
          <a:solidFill>
            <a:schemeClr val="bg1">
              <a:lumMod val="95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/>
          <a:lstStyle/>
          <a:p>
            <a:r>
              <a:rPr lang="en-US" altLang="id-ID" sz="2400" cap="small" dirty="0" smtClean="0">
                <a:latin typeface="Arial" pitchFamily="34" charset="0"/>
                <a:cs typeface="Arial" pitchFamily="34" charset="0"/>
              </a:rPr>
              <a:t>Inventory Management</a:t>
            </a:r>
          </a:p>
        </p:txBody>
      </p:sp>
      <p:sp>
        <p:nvSpPr>
          <p:cNvPr id="296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222500"/>
            <a:ext cx="7772400" cy="2133600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tIns="182880" bIns="182880"/>
          <a:lstStyle/>
          <a:p>
            <a:pPr marL="0" indent="0" algn="ctr">
              <a:buFont typeface="Wingdings" pitchFamily="2" charset="2"/>
              <a:buNone/>
            </a:pPr>
            <a:r>
              <a:rPr lang="en-US" altLang="id-ID" b="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objective of inventory management is </a:t>
            </a:r>
            <a:r>
              <a:rPr lang="en-US" altLang="id-ID" b="1" dirty="0" smtClean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strike a balance</a:t>
            </a:r>
            <a:r>
              <a:rPr lang="en-US" altLang="id-ID" b="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between inventory investment and customer service</a:t>
            </a:r>
          </a:p>
        </p:txBody>
      </p:sp>
    </p:spTree>
  </p:cSld>
  <p:clrMapOvr>
    <a:masterClrMapping/>
  </p:clrMapOvr>
  <p:transition>
    <p:pull dir="lu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332665" y="1160060"/>
            <a:ext cx="8447962" cy="54591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atin typeface="Corbel" panose="020B0503020204020204" pitchFamily="34" charset="0"/>
            </a:endParaRPr>
          </a:p>
        </p:txBody>
      </p:sp>
      <p:sp>
        <p:nvSpPr>
          <p:cNvPr id="104449" name="Rectangle 2"/>
          <p:cNvSpPr>
            <a:spLocks noGrp="1" noChangeArrowheads="1"/>
          </p:cNvSpPr>
          <p:nvPr>
            <p:ph type="title"/>
          </p:nvPr>
        </p:nvSpPr>
        <p:spPr>
          <a:xfrm>
            <a:off x="306387" y="169922"/>
            <a:ext cx="8441828" cy="723781"/>
          </a:xfrm>
          <a:solidFill>
            <a:schemeClr val="bg1">
              <a:lumMod val="8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/>
          <a:lstStyle/>
          <a:p>
            <a:r>
              <a:rPr lang="en-US" altLang="id-ID" sz="2800" dirty="0" smtClean="0">
                <a:latin typeface="Corbel" panose="020B0503020204020204" pitchFamily="34" charset="0"/>
                <a:cs typeface="Arial" pitchFamily="34" charset="0"/>
              </a:rPr>
              <a:t>Reorder Point Curve</a:t>
            </a:r>
          </a:p>
        </p:txBody>
      </p:sp>
      <p:sp>
        <p:nvSpPr>
          <p:cNvPr id="102403" name="Line 3"/>
          <p:cNvSpPr>
            <a:spLocks noChangeShapeType="1"/>
          </p:cNvSpPr>
          <p:nvPr/>
        </p:nvSpPr>
        <p:spPr bwMode="auto">
          <a:xfrm>
            <a:off x="4000500" y="2082800"/>
            <a:ext cx="1803400" cy="3632200"/>
          </a:xfrm>
          <a:prstGeom prst="line">
            <a:avLst/>
          </a:prstGeom>
          <a:noFill/>
          <a:ln w="762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d-ID"/>
          </a:p>
        </p:txBody>
      </p:sp>
      <p:grpSp>
        <p:nvGrpSpPr>
          <p:cNvPr id="102404" name="Group 4"/>
          <p:cNvGrpSpPr>
            <a:grpSpLocks/>
          </p:cNvGrpSpPr>
          <p:nvPr/>
        </p:nvGrpSpPr>
        <p:grpSpPr bwMode="auto">
          <a:xfrm>
            <a:off x="2193925" y="1890713"/>
            <a:ext cx="1819275" cy="3836987"/>
            <a:chOff x="1342" y="1239"/>
            <a:chExt cx="1146" cy="2417"/>
          </a:xfrm>
        </p:grpSpPr>
        <p:sp>
          <p:nvSpPr>
            <p:cNvPr id="104468" name="Line 5"/>
            <p:cNvSpPr>
              <a:spLocks noChangeShapeType="1"/>
            </p:cNvSpPr>
            <p:nvPr/>
          </p:nvSpPr>
          <p:spPr bwMode="auto">
            <a:xfrm>
              <a:off x="1680" y="1344"/>
              <a:ext cx="792" cy="0"/>
            </a:xfrm>
            <a:prstGeom prst="line">
              <a:avLst/>
            </a:prstGeom>
            <a:noFill/>
            <a:ln w="57150">
              <a:solidFill>
                <a:srgbClr val="255898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104469" name="Line 6"/>
            <p:cNvSpPr>
              <a:spLocks noChangeShapeType="1"/>
            </p:cNvSpPr>
            <p:nvPr/>
          </p:nvSpPr>
          <p:spPr bwMode="auto">
            <a:xfrm>
              <a:off x="2488" y="1360"/>
              <a:ext cx="0" cy="2296"/>
            </a:xfrm>
            <a:prstGeom prst="line">
              <a:avLst/>
            </a:prstGeom>
            <a:noFill/>
            <a:ln w="5715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104470" name="Rectangle 7"/>
            <p:cNvSpPr>
              <a:spLocks noChangeArrowheads="1"/>
            </p:cNvSpPr>
            <p:nvPr/>
          </p:nvSpPr>
          <p:spPr bwMode="auto">
            <a:xfrm>
              <a:off x="1342" y="1239"/>
              <a:ext cx="293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altLang="id-ID" i="1"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lang="en-US" altLang="id-ID"/>
                <a:t>*</a:t>
              </a:r>
            </a:p>
          </p:txBody>
        </p:sp>
      </p:grpSp>
      <p:grpSp>
        <p:nvGrpSpPr>
          <p:cNvPr id="102408" name="Group 8"/>
          <p:cNvGrpSpPr>
            <a:grpSpLocks/>
          </p:cNvGrpSpPr>
          <p:nvPr/>
        </p:nvGrpSpPr>
        <p:grpSpPr bwMode="auto">
          <a:xfrm>
            <a:off x="1762125" y="4113213"/>
            <a:ext cx="3368675" cy="1601787"/>
            <a:chOff x="1070" y="2639"/>
            <a:chExt cx="2122" cy="1009"/>
          </a:xfrm>
        </p:grpSpPr>
        <p:sp>
          <p:nvSpPr>
            <p:cNvPr id="104466" name="Freeform 9"/>
            <p:cNvSpPr>
              <a:spLocks/>
            </p:cNvSpPr>
            <p:nvPr/>
          </p:nvSpPr>
          <p:spPr bwMode="auto">
            <a:xfrm>
              <a:off x="1664" y="2784"/>
              <a:ext cx="1528" cy="864"/>
            </a:xfrm>
            <a:custGeom>
              <a:avLst/>
              <a:gdLst>
                <a:gd name="T0" fmla="*/ 0 w 1528"/>
                <a:gd name="T1" fmla="*/ 0 h 864"/>
                <a:gd name="T2" fmla="*/ 1528 w 1528"/>
                <a:gd name="T3" fmla="*/ 0 h 864"/>
                <a:gd name="T4" fmla="*/ 1528 w 1528"/>
                <a:gd name="T5" fmla="*/ 864 h 864"/>
                <a:gd name="T6" fmla="*/ 0 60000 65536"/>
                <a:gd name="T7" fmla="*/ 0 60000 65536"/>
                <a:gd name="T8" fmla="*/ 0 60000 65536"/>
                <a:gd name="T9" fmla="*/ 0 w 1528"/>
                <a:gd name="T10" fmla="*/ 0 h 864"/>
                <a:gd name="T11" fmla="*/ 1528 w 1528"/>
                <a:gd name="T12" fmla="*/ 864 h 86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528" h="864">
                  <a:moveTo>
                    <a:pt x="0" y="0"/>
                  </a:moveTo>
                  <a:lnTo>
                    <a:pt x="1528" y="0"/>
                  </a:lnTo>
                  <a:lnTo>
                    <a:pt x="1528" y="864"/>
                  </a:lnTo>
                </a:path>
              </a:pathLst>
            </a:custGeom>
            <a:noFill/>
            <a:ln w="57150" cap="flat" cmpd="sng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104467" name="Rectangle 10"/>
            <p:cNvSpPr>
              <a:spLocks noChangeArrowheads="1"/>
            </p:cNvSpPr>
            <p:nvPr/>
          </p:nvSpPr>
          <p:spPr bwMode="auto">
            <a:xfrm>
              <a:off x="1070" y="2639"/>
              <a:ext cx="620" cy="3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>
                <a:lnSpc>
                  <a:spcPct val="85000"/>
                </a:lnSpc>
              </a:pPr>
              <a:r>
                <a:rPr lang="en-US" altLang="id-ID"/>
                <a:t>ROP (units)</a:t>
              </a:r>
            </a:p>
          </p:txBody>
        </p:sp>
      </p:grpSp>
      <p:grpSp>
        <p:nvGrpSpPr>
          <p:cNvPr id="102411" name="Group 11"/>
          <p:cNvGrpSpPr>
            <a:grpSpLocks/>
          </p:cNvGrpSpPr>
          <p:nvPr/>
        </p:nvGrpSpPr>
        <p:grpSpPr bwMode="auto">
          <a:xfrm>
            <a:off x="1454150" y="1663700"/>
            <a:ext cx="6540500" cy="4508500"/>
            <a:chOff x="876" y="1096"/>
            <a:chExt cx="4120" cy="2840"/>
          </a:xfrm>
        </p:grpSpPr>
        <p:sp>
          <p:nvSpPr>
            <p:cNvPr id="104463" name="Freeform 12"/>
            <p:cNvSpPr>
              <a:spLocks/>
            </p:cNvSpPr>
            <p:nvPr/>
          </p:nvSpPr>
          <p:spPr bwMode="auto">
            <a:xfrm>
              <a:off x="1656" y="1096"/>
              <a:ext cx="3088" cy="2568"/>
            </a:xfrm>
            <a:custGeom>
              <a:avLst/>
              <a:gdLst>
                <a:gd name="T0" fmla="*/ 0 w 3088"/>
                <a:gd name="T1" fmla="*/ 0 h 2568"/>
                <a:gd name="T2" fmla="*/ 16 w 3088"/>
                <a:gd name="T3" fmla="*/ 2568 h 2568"/>
                <a:gd name="T4" fmla="*/ 3088 w 3088"/>
                <a:gd name="T5" fmla="*/ 2568 h 2568"/>
                <a:gd name="T6" fmla="*/ 0 60000 65536"/>
                <a:gd name="T7" fmla="*/ 0 60000 65536"/>
                <a:gd name="T8" fmla="*/ 0 60000 65536"/>
                <a:gd name="T9" fmla="*/ 0 w 3088"/>
                <a:gd name="T10" fmla="*/ 0 h 2568"/>
                <a:gd name="T11" fmla="*/ 3088 w 3088"/>
                <a:gd name="T12" fmla="*/ 2568 h 256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088" h="2568">
                  <a:moveTo>
                    <a:pt x="0" y="0"/>
                  </a:moveTo>
                  <a:cubicBezTo>
                    <a:pt x="5" y="856"/>
                    <a:pt x="10" y="1712"/>
                    <a:pt x="16" y="2568"/>
                  </a:cubicBezTo>
                  <a:lnTo>
                    <a:pt x="3088" y="2568"/>
                  </a:lnTo>
                </a:path>
              </a:pathLst>
            </a:custGeom>
            <a:noFill/>
            <a:ln w="57150" cmpd="sng">
              <a:solidFill>
                <a:schemeClr val="tx1"/>
              </a:solidFill>
              <a:round/>
              <a:headEnd type="triangle" w="sm" len="sm"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104464" name="Rectangle 13"/>
            <p:cNvSpPr>
              <a:spLocks noChangeArrowheads="1"/>
            </p:cNvSpPr>
            <p:nvPr/>
          </p:nvSpPr>
          <p:spPr bwMode="auto">
            <a:xfrm rot="-5400000">
              <a:off x="244" y="2042"/>
              <a:ext cx="1498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altLang="id-ID"/>
                <a:t>Inventory level (units)</a:t>
              </a:r>
            </a:p>
          </p:txBody>
        </p:sp>
        <p:sp>
          <p:nvSpPr>
            <p:cNvPr id="104465" name="Rectangle 14"/>
            <p:cNvSpPr>
              <a:spLocks noChangeArrowheads="1"/>
            </p:cNvSpPr>
            <p:nvPr/>
          </p:nvSpPr>
          <p:spPr bwMode="auto">
            <a:xfrm>
              <a:off x="4118" y="3703"/>
              <a:ext cx="878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altLang="id-ID"/>
                <a:t>Time (days)</a:t>
              </a:r>
            </a:p>
          </p:txBody>
        </p:sp>
      </p:grpSp>
      <p:grpSp>
        <p:nvGrpSpPr>
          <p:cNvPr id="102416" name="Group 16"/>
          <p:cNvGrpSpPr>
            <a:grpSpLocks/>
          </p:cNvGrpSpPr>
          <p:nvPr/>
        </p:nvGrpSpPr>
        <p:grpSpPr bwMode="auto">
          <a:xfrm>
            <a:off x="4641850" y="5835650"/>
            <a:ext cx="1646238" cy="565150"/>
            <a:chOff x="2884" y="3724"/>
            <a:chExt cx="1037" cy="356"/>
          </a:xfrm>
        </p:grpSpPr>
        <p:sp>
          <p:nvSpPr>
            <p:cNvPr id="104461" name="Rectangle 17"/>
            <p:cNvSpPr>
              <a:spLocks noChangeArrowheads="1"/>
            </p:cNvSpPr>
            <p:nvPr/>
          </p:nvSpPr>
          <p:spPr bwMode="auto">
            <a:xfrm>
              <a:off x="2884" y="3847"/>
              <a:ext cx="1037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altLang="id-ID"/>
                <a:t>Lead time = </a:t>
              </a:r>
              <a:r>
                <a:rPr lang="en-US" altLang="id-ID" i="1">
                  <a:latin typeface="Times New Roman" pitchFamily="18" charset="0"/>
                  <a:cs typeface="Times New Roman" pitchFamily="18" charset="0"/>
                </a:rPr>
                <a:t>L</a:t>
              </a:r>
            </a:p>
          </p:txBody>
        </p:sp>
        <p:sp>
          <p:nvSpPr>
            <p:cNvPr id="104462" name="AutoShape 18"/>
            <p:cNvSpPr>
              <a:spLocks/>
            </p:cNvSpPr>
            <p:nvPr/>
          </p:nvSpPr>
          <p:spPr bwMode="auto">
            <a:xfrm rot="5400000">
              <a:off x="3340" y="3580"/>
              <a:ext cx="136" cy="424"/>
            </a:xfrm>
            <a:prstGeom prst="rightBrace">
              <a:avLst>
                <a:gd name="adj1" fmla="val 25980"/>
                <a:gd name="adj2" fmla="val 50000"/>
              </a:avLst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endParaRPr lang="id-ID" altLang="id-ID"/>
            </a:p>
          </p:txBody>
        </p:sp>
      </p:grpSp>
      <p:grpSp>
        <p:nvGrpSpPr>
          <p:cNvPr id="102419" name="Group 19"/>
          <p:cNvGrpSpPr>
            <a:grpSpLocks/>
          </p:cNvGrpSpPr>
          <p:nvPr/>
        </p:nvGrpSpPr>
        <p:grpSpPr bwMode="auto">
          <a:xfrm>
            <a:off x="4826000" y="2986088"/>
            <a:ext cx="2965450" cy="582612"/>
            <a:chOff x="3000" y="1929"/>
            <a:chExt cx="1868" cy="367"/>
          </a:xfrm>
        </p:grpSpPr>
        <p:sp>
          <p:nvSpPr>
            <p:cNvPr id="104459" name="Rectangle 20"/>
            <p:cNvSpPr>
              <a:spLocks noChangeArrowheads="1"/>
            </p:cNvSpPr>
            <p:nvPr/>
          </p:nvSpPr>
          <p:spPr bwMode="auto">
            <a:xfrm>
              <a:off x="3358" y="1929"/>
              <a:ext cx="1510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altLang="id-ID"/>
                <a:t>Slope = units/day = </a:t>
              </a:r>
              <a:r>
                <a:rPr lang="en-US" altLang="id-ID" i="1">
                  <a:latin typeface="Times New Roman" pitchFamily="18" charset="0"/>
                  <a:cs typeface="Times New Roman" pitchFamily="18" charset="0"/>
                </a:rPr>
                <a:t>d</a:t>
              </a:r>
            </a:p>
          </p:txBody>
        </p:sp>
        <p:sp>
          <p:nvSpPr>
            <p:cNvPr id="104460" name="Line 21"/>
            <p:cNvSpPr>
              <a:spLocks noChangeShapeType="1"/>
            </p:cNvSpPr>
            <p:nvPr/>
          </p:nvSpPr>
          <p:spPr bwMode="auto">
            <a:xfrm flipH="1">
              <a:off x="3000" y="2056"/>
              <a:ext cx="376" cy="24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</p:grpSp>
      <p:sp>
        <p:nvSpPr>
          <p:cNvPr id="102422" name="Text Box 22"/>
          <p:cNvSpPr txBox="1">
            <a:spLocks noChangeArrowheads="1"/>
          </p:cNvSpPr>
          <p:nvPr/>
        </p:nvSpPr>
        <p:spPr bwMode="auto">
          <a:xfrm>
            <a:off x="4492625" y="2147888"/>
            <a:ext cx="4046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altLang="id-ID"/>
              <a:t>Resupply takes place as order arrives</a:t>
            </a:r>
          </a:p>
        </p:txBody>
      </p:sp>
      <p:sp>
        <p:nvSpPr>
          <p:cNvPr id="102423" name="Line 23"/>
          <p:cNvSpPr>
            <a:spLocks noChangeShapeType="1"/>
          </p:cNvSpPr>
          <p:nvPr/>
        </p:nvSpPr>
        <p:spPr bwMode="auto">
          <a:xfrm flipH="1">
            <a:off x="4102100" y="2451100"/>
            <a:ext cx="457200" cy="482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</p:spTree>
  </p:cSld>
  <p:clrMapOvr>
    <a:masterClrMapping/>
  </p:clrMapOvr>
  <p:transition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1000"/>
                                        <p:tgtEl>
                                          <p:spTgt spid="102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3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" dur="1000"/>
                                        <p:tgtEl>
                                          <p:spTgt spid="102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02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1000"/>
                                        <p:tgtEl>
                                          <p:spTgt spid="102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102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24" presetID="22" presetClass="entr" presetSubtype="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1000"/>
                                        <p:tgtEl>
                                          <p:spTgt spid="102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1000"/>
                                        <p:tgtEl>
                                          <p:spTgt spid="102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102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03" grpId="0" animBg="1"/>
      <p:bldP spid="102422" grpId="0"/>
      <p:bldP spid="102423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332665" y="1160060"/>
            <a:ext cx="8447962" cy="54591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atin typeface="Corbel" panose="020B0503020204020204" pitchFamily="34" charset="0"/>
            </a:endParaRPr>
          </a:p>
        </p:txBody>
      </p:sp>
      <p:sp>
        <p:nvSpPr>
          <p:cNvPr id="103427" name="Rectangle 3"/>
          <p:cNvSpPr>
            <a:spLocks noChangeArrowheads="1"/>
          </p:cNvSpPr>
          <p:nvPr/>
        </p:nvSpPr>
        <p:spPr bwMode="auto">
          <a:xfrm>
            <a:off x="823913" y="1449388"/>
            <a:ext cx="77724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altLang="id-ID" sz="2400" dirty="0"/>
              <a:t>Demand = 8,000 iPods per year</a:t>
            </a:r>
          </a:p>
          <a:p>
            <a:r>
              <a:rPr lang="en-US" altLang="id-ID" sz="2400" dirty="0"/>
              <a:t>250 working day year</a:t>
            </a:r>
          </a:p>
          <a:p>
            <a:r>
              <a:rPr lang="en-US" altLang="id-ID" sz="2400" dirty="0"/>
              <a:t>Lead time for orders is 3 working days, may take 4 </a:t>
            </a: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482725" y="4522788"/>
            <a:ext cx="19415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altLang="id-ID" sz="2400"/>
              <a:t>ROP = </a:t>
            </a:r>
            <a:r>
              <a:rPr lang="en-US" altLang="id-ID" sz="2400" i="1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altLang="id-ID" sz="2400"/>
              <a:t> x </a:t>
            </a:r>
            <a:r>
              <a:rPr lang="en-US" altLang="id-ID" sz="2400" i="1">
                <a:latin typeface="Times New Roman" pitchFamily="18" charset="0"/>
                <a:cs typeface="Times New Roman" pitchFamily="18" charset="0"/>
              </a:rPr>
              <a:t>L</a:t>
            </a:r>
          </a:p>
        </p:txBody>
      </p:sp>
      <p:grpSp>
        <p:nvGrpSpPr>
          <p:cNvPr id="103429" name="Group 5"/>
          <p:cNvGrpSpPr>
            <a:grpSpLocks/>
          </p:cNvGrpSpPr>
          <p:nvPr/>
        </p:nvGrpSpPr>
        <p:grpSpPr bwMode="auto">
          <a:xfrm>
            <a:off x="1957388" y="2786063"/>
            <a:ext cx="5656262" cy="931862"/>
            <a:chOff x="1369" y="1931"/>
            <a:chExt cx="3563" cy="587"/>
          </a:xfrm>
        </p:grpSpPr>
        <p:sp>
          <p:nvSpPr>
            <p:cNvPr id="105480" name="Rectangle 6"/>
            <p:cNvSpPr>
              <a:spLocks noChangeArrowheads="1"/>
            </p:cNvSpPr>
            <p:nvPr/>
          </p:nvSpPr>
          <p:spPr bwMode="auto">
            <a:xfrm>
              <a:off x="1369" y="2079"/>
              <a:ext cx="402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altLang="id-ID" sz="2400" i="1"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en-US" altLang="id-ID" sz="2400"/>
                <a:t> = </a:t>
              </a:r>
            </a:p>
          </p:txBody>
        </p:sp>
        <p:grpSp>
          <p:nvGrpSpPr>
            <p:cNvPr id="105481" name="Group 7"/>
            <p:cNvGrpSpPr>
              <a:grpSpLocks/>
            </p:cNvGrpSpPr>
            <p:nvPr/>
          </p:nvGrpSpPr>
          <p:grpSpPr bwMode="auto">
            <a:xfrm>
              <a:off x="1812" y="1931"/>
              <a:ext cx="3120" cy="587"/>
              <a:chOff x="1812" y="1931"/>
              <a:chExt cx="3120" cy="587"/>
            </a:xfrm>
          </p:grpSpPr>
          <p:sp>
            <p:nvSpPr>
              <p:cNvPr id="105482" name="Rectangle 8"/>
              <p:cNvSpPr>
                <a:spLocks noChangeArrowheads="1"/>
              </p:cNvSpPr>
              <p:nvPr/>
            </p:nvSpPr>
            <p:spPr bwMode="auto">
              <a:xfrm>
                <a:off x="1859" y="1931"/>
                <a:ext cx="3008" cy="5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algn="ctr">
                  <a:lnSpc>
                    <a:spcPct val="115000"/>
                  </a:lnSpc>
                </a:pPr>
                <a:r>
                  <a:rPr lang="en-US" altLang="id-ID" sz="2400" i="1">
                    <a:latin typeface="Times New Roman" pitchFamily="18" charset="0"/>
                    <a:cs typeface="Times New Roman" pitchFamily="18" charset="0"/>
                  </a:rPr>
                  <a:t>D</a:t>
                </a:r>
              </a:p>
              <a:p>
                <a:pPr algn="ctr">
                  <a:lnSpc>
                    <a:spcPct val="115000"/>
                  </a:lnSpc>
                </a:pPr>
                <a:r>
                  <a:rPr lang="en-US" altLang="id-ID" sz="2400"/>
                  <a:t>Number of working days in a year</a:t>
                </a:r>
              </a:p>
            </p:txBody>
          </p:sp>
          <p:sp>
            <p:nvSpPr>
              <p:cNvPr id="105483" name="Line 9"/>
              <p:cNvSpPr>
                <a:spLocks noChangeShapeType="1"/>
              </p:cNvSpPr>
              <p:nvPr/>
            </p:nvSpPr>
            <p:spPr bwMode="auto">
              <a:xfrm>
                <a:off x="1812" y="2230"/>
                <a:ext cx="312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id-ID"/>
              </a:p>
            </p:txBody>
          </p:sp>
        </p:grpSp>
      </p:grpSp>
      <p:sp>
        <p:nvSpPr>
          <p:cNvPr id="103434" name="Rectangle 10"/>
          <p:cNvSpPr>
            <a:spLocks noChangeArrowheads="1"/>
          </p:cNvSpPr>
          <p:nvPr/>
        </p:nvSpPr>
        <p:spPr bwMode="auto">
          <a:xfrm>
            <a:off x="2219325" y="3848100"/>
            <a:ext cx="32480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altLang="id-ID" sz="2400"/>
              <a:t>= 8,000/250 = 32 units</a:t>
            </a:r>
          </a:p>
        </p:txBody>
      </p:sp>
      <p:sp>
        <p:nvSpPr>
          <p:cNvPr id="103435" name="Rectangle 11"/>
          <p:cNvSpPr>
            <a:spLocks noChangeArrowheads="1"/>
          </p:cNvSpPr>
          <p:nvPr/>
        </p:nvSpPr>
        <p:spPr bwMode="auto">
          <a:xfrm>
            <a:off x="2232025" y="5106988"/>
            <a:ext cx="53006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altLang="id-ID" sz="2400"/>
              <a:t>= 32 units per day x 3 days = 96 units</a:t>
            </a:r>
          </a:p>
        </p:txBody>
      </p:sp>
      <p:sp>
        <p:nvSpPr>
          <p:cNvPr id="13" name="Rectangle 11"/>
          <p:cNvSpPr>
            <a:spLocks noChangeArrowheads="1"/>
          </p:cNvSpPr>
          <p:nvPr/>
        </p:nvSpPr>
        <p:spPr bwMode="auto">
          <a:xfrm>
            <a:off x="2219325" y="5613400"/>
            <a:ext cx="547211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altLang="id-ID" sz="2400"/>
              <a:t>= 32 units per day x 4 days = 128 units</a:t>
            </a:r>
          </a:p>
        </p:txBody>
      </p:sp>
      <p:sp>
        <p:nvSpPr>
          <p:cNvPr id="16" name="Rectangle 2"/>
          <p:cNvSpPr txBox="1">
            <a:spLocks noChangeArrowheads="1"/>
          </p:cNvSpPr>
          <p:nvPr/>
        </p:nvSpPr>
        <p:spPr bwMode="auto">
          <a:xfrm>
            <a:off x="306387" y="169922"/>
            <a:ext cx="8441828" cy="72378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fontAlgn="base"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  <a:lvl2pPr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altLang="id-ID" sz="2800" dirty="0" smtClean="0">
                <a:latin typeface="Corbel" panose="020B0503020204020204" pitchFamily="34" charset="0"/>
                <a:cs typeface="Arial" pitchFamily="34" charset="0"/>
              </a:rPr>
              <a:t>Reorder Point Curve Example</a:t>
            </a:r>
          </a:p>
        </p:txBody>
      </p:sp>
    </p:spTree>
  </p:cSld>
  <p:clrMapOvr>
    <a:masterClrMapping/>
  </p:clrMapOvr>
  <p:transition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103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03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03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103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103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7" grpId="0" autoUpdateAnimBg="0"/>
      <p:bldP spid="103428" grpId="0" autoUpdateAnimBg="0"/>
      <p:bldP spid="103434" grpId="0" autoUpdateAnimBg="0"/>
      <p:bldP spid="103435" grpId="0" autoUpdateAnimBg="0"/>
      <p:bldP spid="13" grpId="0" autoUpdateAnimBg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/>
          <p:cNvSpPr/>
          <p:nvPr/>
        </p:nvSpPr>
        <p:spPr>
          <a:xfrm>
            <a:off x="332665" y="1160060"/>
            <a:ext cx="8447962" cy="545910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atin typeface="Corbel" panose="020B0503020204020204" pitchFamily="34" charset="0"/>
            </a:endParaRPr>
          </a:p>
        </p:txBody>
      </p:sp>
      <p:sp>
        <p:nvSpPr>
          <p:cNvPr id="106498" name="Content Placeholder 1"/>
          <p:cNvSpPr>
            <a:spLocks noGrp="1"/>
          </p:cNvSpPr>
          <p:nvPr>
            <p:ph idx="1"/>
          </p:nvPr>
        </p:nvSpPr>
        <p:spPr>
          <a:xfrm>
            <a:off x="448368" y="1325918"/>
            <a:ext cx="8157866" cy="2159000"/>
          </a:xfrm>
        </p:spPr>
        <p:txBody>
          <a:bodyPr/>
          <a:lstStyle/>
          <a:p>
            <a:pPr marL="514350" indent="-514350">
              <a:buFont typeface="Arial" pitchFamily="34" charset="0"/>
              <a:buAutoNum type="arabicPeriod"/>
            </a:pPr>
            <a:r>
              <a:rPr lang="en-US" altLang="id-ID" dirty="0" smtClean="0">
                <a:latin typeface="Corbel" panose="020B0503020204020204" pitchFamily="34" charset="0"/>
                <a:cs typeface="Arial" pitchFamily="34" charset="0"/>
              </a:rPr>
              <a:t>Used when inventory builds up over a period of time after an order is placed</a:t>
            </a:r>
          </a:p>
          <a:p>
            <a:pPr marL="514350" indent="-514350">
              <a:buFont typeface="Arial" pitchFamily="34" charset="0"/>
              <a:buAutoNum type="arabicPeriod"/>
            </a:pPr>
            <a:r>
              <a:rPr lang="en-US" altLang="id-ID" dirty="0" smtClean="0">
                <a:latin typeface="Corbel" panose="020B0503020204020204" pitchFamily="34" charset="0"/>
                <a:cs typeface="Arial" pitchFamily="34" charset="0"/>
              </a:rPr>
              <a:t>Used when units are produced and sold simultaneously</a:t>
            </a:r>
          </a:p>
        </p:txBody>
      </p:sp>
      <p:sp>
        <p:nvSpPr>
          <p:cNvPr id="6" name="AutoShape 2"/>
          <p:cNvSpPr>
            <a:spLocks noChangeArrowheads="1"/>
          </p:cNvSpPr>
          <p:nvPr/>
        </p:nvSpPr>
        <p:spPr bwMode="auto">
          <a:xfrm flipH="1">
            <a:off x="1885950" y="5003800"/>
            <a:ext cx="692150" cy="1028700"/>
          </a:xfrm>
          <a:prstGeom prst="rtTriangle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endParaRPr lang="id-ID" altLang="id-ID"/>
          </a:p>
        </p:txBody>
      </p:sp>
      <p:sp>
        <p:nvSpPr>
          <p:cNvPr id="7" name="AutoShape 3"/>
          <p:cNvSpPr>
            <a:spLocks noChangeArrowheads="1"/>
          </p:cNvSpPr>
          <p:nvPr/>
        </p:nvSpPr>
        <p:spPr bwMode="auto">
          <a:xfrm>
            <a:off x="2571750" y="4972050"/>
            <a:ext cx="2197100" cy="1073150"/>
          </a:xfrm>
          <a:prstGeom prst="rtTriangle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endParaRPr lang="id-ID" altLang="id-ID"/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1879600" y="4965700"/>
            <a:ext cx="711200" cy="1066800"/>
          </a:xfrm>
          <a:prstGeom prst="line">
            <a:avLst/>
          </a:prstGeom>
          <a:noFill/>
          <a:ln w="57150">
            <a:solidFill>
              <a:srgbClr val="D3332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9" name="Line 6"/>
          <p:cNvSpPr>
            <a:spLocks noChangeShapeType="1"/>
          </p:cNvSpPr>
          <p:nvPr/>
        </p:nvSpPr>
        <p:spPr bwMode="auto">
          <a:xfrm>
            <a:off x="2571750" y="4984750"/>
            <a:ext cx="2133600" cy="1035050"/>
          </a:xfrm>
          <a:prstGeom prst="line">
            <a:avLst/>
          </a:prstGeom>
          <a:noFill/>
          <a:ln w="57150">
            <a:solidFill>
              <a:srgbClr val="D3332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10" name="Line 7"/>
          <p:cNvSpPr>
            <a:spLocks noChangeShapeType="1"/>
          </p:cNvSpPr>
          <p:nvPr/>
        </p:nvSpPr>
        <p:spPr bwMode="auto">
          <a:xfrm>
            <a:off x="2571750" y="4978400"/>
            <a:ext cx="0" cy="1054100"/>
          </a:xfrm>
          <a:prstGeom prst="line">
            <a:avLst/>
          </a:prstGeom>
          <a:noFill/>
          <a:ln w="57150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d-ID"/>
          </a:p>
        </p:txBody>
      </p:sp>
      <p:grpSp>
        <p:nvGrpSpPr>
          <p:cNvPr id="11" name="Group 8"/>
          <p:cNvGrpSpPr>
            <a:grpSpLocks/>
          </p:cNvGrpSpPr>
          <p:nvPr/>
        </p:nvGrpSpPr>
        <p:grpSpPr bwMode="auto">
          <a:xfrm>
            <a:off x="4705350" y="4959350"/>
            <a:ext cx="3543300" cy="1092200"/>
            <a:chOff x="2964" y="2516"/>
            <a:chExt cx="2232" cy="688"/>
          </a:xfrm>
          <a:solidFill>
            <a:schemeClr val="tx2"/>
          </a:solidFill>
        </p:grpSpPr>
        <p:grpSp>
          <p:nvGrpSpPr>
            <p:cNvPr id="12" name="Group 9"/>
            <p:cNvGrpSpPr>
              <a:grpSpLocks/>
            </p:cNvGrpSpPr>
            <p:nvPr/>
          </p:nvGrpSpPr>
          <p:grpSpPr bwMode="auto">
            <a:xfrm>
              <a:off x="2964" y="2516"/>
              <a:ext cx="1820" cy="680"/>
              <a:chOff x="1280" y="2616"/>
              <a:chExt cx="1820" cy="680"/>
            </a:xfrm>
            <a:grpFill/>
          </p:grpSpPr>
          <p:sp>
            <p:nvSpPr>
              <p:cNvPr id="17" name="AutoShape 10"/>
              <p:cNvSpPr>
                <a:spLocks noChangeArrowheads="1"/>
              </p:cNvSpPr>
              <p:nvPr/>
            </p:nvSpPr>
            <p:spPr bwMode="auto">
              <a:xfrm flipH="1">
                <a:off x="1284" y="2640"/>
                <a:ext cx="436" cy="648"/>
              </a:xfrm>
              <a:prstGeom prst="rtTriangle">
                <a:avLst/>
              </a:prstGeom>
              <a:solidFill>
                <a:schemeClr val="tx2"/>
              </a:solidFill>
              <a:ln w="9525">
                <a:solidFill>
                  <a:srgbClr val="BF0922"/>
                </a:solidFill>
                <a:miter lim="800000"/>
                <a:headEnd/>
                <a:tailEnd/>
              </a:ln>
              <a:effectLst/>
              <a:ex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cs typeface="+mn-cs"/>
                </a:endParaRPr>
              </a:p>
            </p:txBody>
          </p:sp>
          <p:sp>
            <p:nvSpPr>
              <p:cNvPr id="18" name="AutoShape 11"/>
              <p:cNvSpPr>
                <a:spLocks noChangeArrowheads="1"/>
              </p:cNvSpPr>
              <p:nvPr/>
            </p:nvSpPr>
            <p:spPr bwMode="auto">
              <a:xfrm>
                <a:off x="1716" y="2620"/>
                <a:ext cx="1384" cy="676"/>
              </a:xfrm>
              <a:prstGeom prst="rtTriangle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cs typeface="+mn-cs"/>
                </a:endParaRPr>
              </a:p>
            </p:txBody>
          </p:sp>
          <p:sp>
            <p:nvSpPr>
              <p:cNvPr id="19" name="Line 12"/>
              <p:cNvSpPr>
                <a:spLocks noChangeShapeType="1"/>
              </p:cNvSpPr>
              <p:nvPr/>
            </p:nvSpPr>
            <p:spPr bwMode="auto">
              <a:xfrm flipV="1">
                <a:off x="1280" y="2616"/>
                <a:ext cx="448" cy="672"/>
              </a:xfrm>
              <a:prstGeom prst="line">
                <a:avLst/>
              </a:prstGeom>
              <a:grpFill/>
              <a:ln w="57150" cmpd="sng">
                <a:solidFill>
                  <a:schemeClr val="accent1"/>
                </a:solidFill>
                <a:round/>
                <a:headEnd/>
                <a:tailEnd/>
              </a:ln>
              <a:effectLst/>
              <a:ex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cs typeface="+mn-cs"/>
                </a:endParaRPr>
              </a:p>
            </p:txBody>
          </p:sp>
          <p:sp>
            <p:nvSpPr>
              <p:cNvPr id="20" name="Line 13"/>
              <p:cNvSpPr>
                <a:spLocks noChangeShapeType="1"/>
              </p:cNvSpPr>
              <p:nvPr/>
            </p:nvSpPr>
            <p:spPr bwMode="auto">
              <a:xfrm>
                <a:off x="1716" y="2628"/>
                <a:ext cx="1344" cy="652"/>
              </a:xfrm>
              <a:prstGeom prst="line">
                <a:avLst/>
              </a:prstGeom>
              <a:grpFill/>
              <a:ln w="57150" cmpd="sng">
                <a:solidFill>
                  <a:schemeClr val="accent1"/>
                </a:solidFill>
                <a:round/>
                <a:headEnd/>
                <a:tailEnd/>
              </a:ln>
              <a:effectLst/>
              <a:ex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cs typeface="+mn-cs"/>
                </a:endParaRPr>
              </a:p>
            </p:txBody>
          </p:sp>
          <p:sp>
            <p:nvSpPr>
              <p:cNvPr id="21" name="Line 14"/>
              <p:cNvSpPr>
                <a:spLocks noChangeShapeType="1"/>
              </p:cNvSpPr>
              <p:nvPr/>
            </p:nvSpPr>
            <p:spPr bwMode="auto">
              <a:xfrm>
                <a:off x="1716" y="2624"/>
                <a:ext cx="0" cy="664"/>
              </a:xfrm>
              <a:prstGeom prst="line">
                <a:avLst/>
              </a:prstGeom>
              <a:grpFill/>
              <a:ln w="57150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  <a:ex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cs typeface="+mn-cs"/>
                </a:endParaRPr>
              </a:p>
            </p:txBody>
          </p:sp>
        </p:grpSp>
        <p:grpSp>
          <p:nvGrpSpPr>
            <p:cNvPr id="13" name="Group 15"/>
            <p:cNvGrpSpPr>
              <a:grpSpLocks/>
            </p:cNvGrpSpPr>
            <p:nvPr/>
          </p:nvGrpSpPr>
          <p:grpSpPr bwMode="auto">
            <a:xfrm>
              <a:off x="4748" y="2524"/>
              <a:ext cx="448" cy="672"/>
              <a:chOff x="1280" y="2616"/>
              <a:chExt cx="448" cy="672"/>
            </a:xfrm>
            <a:grpFill/>
          </p:grpSpPr>
          <p:sp>
            <p:nvSpPr>
              <p:cNvPr id="15" name="AutoShape 16"/>
              <p:cNvSpPr>
                <a:spLocks noChangeArrowheads="1"/>
              </p:cNvSpPr>
              <p:nvPr/>
            </p:nvSpPr>
            <p:spPr bwMode="auto">
              <a:xfrm flipH="1">
                <a:off x="1284" y="2640"/>
                <a:ext cx="436" cy="648"/>
              </a:xfrm>
              <a:prstGeom prst="rtTriangle">
                <a:avLst/>
              </a:prstGeom>
              <a:solidFill>
                <a:schemeClr val="tx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cs typeface="+mn-cs"/>
                </a:endParaRPr>
              </a:p>
            </p:txBody>
          </p:sp>
          <p:sp>
            <p:nvSpPr>
              <p:cNvPr id="16" name="Line 17"/>
              <p:cNvSpPr>
                <a:spLocks noChangeShapeType="1"/>
              </p:cNvSpPr>
              <p:nvPr/>
            </p:nvSpPr>
            <p:spPr bwMode="auto">
              <a:xfrm flipV="1">
                <a:off x="1280" y="2616"/>
                <a:ext cx="448" cy="672"/>
              </a:xfrm>
              <a:prstGeom prst="line">
                <a:avLst/>
              </a:prstGeom>
              <a:grpFill/>
              <a:ln w="57150" cmpd="sng">
                <a:solidFill>
                  <a:schemeClr val="accent1"/>
                </a:solidFill>
                <a:round/>
                <a:headEnd/>
                <a:tailEnd/>
              </a:ln>
              <a:effectLst/>
              <a:ex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cs typeface="+mn-cs"/>
                </a:endParaRPr>
              </a:p>
            </p:txBody>
          </p:sp>
        </p:grpSp>
        <p:sp>
          <p:nvSpPr>
            <p:cNvPr id="14" name="Line 18"/>
            <p:cNvSpPr>
              <a:spLocks noChangeShapeType="1"/>
            </p:cNvSpPr>
            <p:nvPr/>
          </p:nvSpPr>
          <p:spPr bwMode="auto">
            <a:xfrm>
              <a:off x="5192" y="2540"/>
              <a:ext cx="0" cy="664"/>
            </a:xfrm>
            <a:prstGeom prst="line">
              <a:avLst/>
            </a:prstGeom>
            <a:grpFill/>
            <a:ln>
              <a:noFill/>
            </a:ln>
            <a:effectLst/>
            <a:ex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</p:grpSp>
      <p:grpSp>
        <p:nvGrpSpPr>
          <p:cNvPr id="22" name="Group 19"/>
          <p:cNvGrpSpPr>
            <a:grpSpLocks/>
          </p:cNvGrpSpPr>
          <p:nvPr/>
        </p:nvGrpSpPr>
        <p:grpSpPr bwMode="auto">
          <a:xfrm>
            <a:off x="466725" y="3878263"/>
            <a:ext cx="8061325" cy="2509837"/>
            <a:chOff x="294" y="1835"/>
            <a:chExt cx="5078" cy="1581"/>
          </a:xfrm>
        </p:grpSpPr>
        <p:sp>
          <p:nvSpPr>
            <p:cNvPr id="106522" name="Freeform 20"/>
            <p:cNvSpPr>
              <a:spLocks/>
            </p:cNvSpPr>
            <p:nvPr/>
          </p:nvSpPr>
          <p:spPr bwMode="auto">
            <a:xfrm>
              <a:off x="1176" y="1835"/>
              <a:ext cx="4196" cy="1365"/>
            </a:xfrm>
            <a:custGeom>
              <a:avLst/>
              <a:gdLst>
                <a:gd name="T0" fmla="*/ 0 w 4128"/>
                <a:gd name="T1" fmla="*/ 0 h 1744"/>
                <a:gd name="T2" fmla="*/ 8 w 4128"/>
                <a:gd name="T3" fmla="*/ 1365 h 1744"/>
                <a:gd name="T4" fmla="*/ 4196 w 4128"/>
                <a:gd name="T5" fmla="*/ 1365 h 1744"/>
                <a:gd name="T6" fmla="*/ 0 60000 65536"/>
                <a:gd name="T7" fmla="*/ 0 60000 65536"/>
                <a:gd name="T8" fmla="*/ 0 60000 65536"/>
                <a:gd name="T9" fmla="*/ 0 w 4128"/>
                <a:gd name="T10" fmla="*/ 0 h 1744"/>
                <a:gd name="T11" fmla="*/ 4128 w 4128"/>
                <a:gd name="T12" fmla="*/ 1744 h 174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128" h="1744">
                  <a:moveTo>
                    <a:pt x="0" y="0"/>
                  </a:moveTo>
                  <a:cubicBezTo>
                    <a:pt x="2" y="581"/>
                    <a:pt x="5" y="1162"/>
                    <a:pt x="8" y="1744"/>
                  </a:cubicBezTo>
                  <a:lnTo>
                    <a:pt x="4128" y="1744"/>
                  </a:ln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  <a:headEnd type="triangle" w="sm" len="sm"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106523" name="Rectangle 21"/>
            <p:cNvSpPr>
              <a:spLocks noChangeArrowheads="1"/>
            </p:cNvSpPr>
            <p:nvPr/>
          </p:nvSpPr>
          <p:spPr bwMode="auto">
            <a:xfrm rot="-5400000">
              <a:off x="-127" y="2257"/>
              <a:ext cx="1054" cy="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>
                <a:lnSpc>
                  <a:spcPct val="85000"/>
                </a:lnSpc>
              </a:pPr>
              <a:r>
                <a:rPr lang="en-US" altLang="id-ID"/>
                <a:t>Inventory level</a:t>
              </a:r>
            </a:p>
          </p:txBody>
        </p:sp>
        <p:sp>
          <p:nvSpPr>
            <p:cNvPr id="106524" name="Rectangle 22"/>
            <p:cNvSpPr>
              <a:spLocks noChangeArrowheads="1"/>
            </p:cNvSpPr>
            <p:nvPr/>
          </p:nvSpPr>
          <p:spPr bwMode="auto">
            <a:xfrm>
              <a:off x="4934" y="3183"/>
              <a:ext cx="434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altLang="id-ID"/>
                <a:t>Time</a:t>
              </a:r>
            </a:p>
          </p:txBody>
        </p:sp>
      </p:grpSp>
      <p:grpSp>
        <p:nvGrpSpPr>
          <p:cNvPr id="26" name="Group 23"/>
          <p:cNvGrpSpPr>
            <a:grpSpLocks/>
          </p:cNvGrpSpPr>
          <p:nvPr/>
        </p:nvGrpSpPr>
        <p:grpSpPr bwMode="auto">
          <a:xfrm>
            <a:off x="4076700" y="4368800"/>
            <a:ext cx="3327400" cy="1282700"/>
            <a:chOff x="2568" y="2144"/>
            <a:chExt cx="2096" cy="808"/>
          </a:xfrm>
        </p:grpSpPr>
        <p:sp>
          <p:nvSpPr>
            <p:cNvPr id="106520" name="Rectangle 24"/>
            <p:cNvSpPr>
              <a:spLocks noChangeArrowheads="1"/>
            </p:cNvSpPr>
            <p:nvPr/>
          </p:nvSpPr>
          <p:spPr bwMode="auto">
            <a:xfrm>
              <a:off x="2718" y="2144"/>
              <a:ext cx="1946" cy="3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>
                <a:lnSpc>
                  <a:spcPct val="85000"/>
                </a:lnSpc>
              </a:pPr>
              <a:r>
                <a:rPr lang="en-US" altLang="id-ID"/>
                <a:t>Demand part of cycle with no production (only usage)</a:t>
              </a:r>
            </a:p>
          </p:txBody>
        </p:sp>
        <p:sp>
          <p:nvSpPr>
            <p:cNvPr id="106521" name="Line 25"/>
            <p:cNvSpPr>
              <a:spLocks noChangeShapeType="1"/>
            </p:cNvSpPr>
            <p:nvPr/>
          </p:nvSpPr>
          <p:spPr bwMode="auto">
            <a:xfrm flipH="1">
              <a:off x="2568" y="2503"/>
              <a:ext cx="436" cy="44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</p:grpSp>
      <p:grpSp>
        <p:nvGrpSpPr>
          <p:cNvPr id="29" name="Group 26"/>
          <p:cNvGrpSpPr>
            <a:grpSpLocks/>
          </p:cNvGrpSpPr>
          <p:nvPr/>
        </p:nvGrpSpPr>
        <p:grpSpPr bwMode="auto">
          <a:xfrm>
            <a:off x="1928813" y="3748088"/>
            <a:ext cx="4078287" cy="1382712"/>
            <a:chOff x="1215" y="1753"/>
            <a:chExt cx="2569" cy="871"/>
          </a:xfrm>
        </p:grpSpPr>
        <p:sp>
          <p:nvSpPr>
            <p:cNvPr id="106518" name="Rectangle 27"/>
            <p:cNvSpPr>
              <a:spLocks noChangeArrowheads="1"/>
            </p:cNvSpPr>
            <p:nvPr/>
          </p:nvSpPr>
          <p:spPr bwMode="auto">
            <a:xfrm>
              <a:off x="1215" y="1753"/>
              <a:ext cx="2569" cy="3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>
                <a:lnSpc>
                  <a:spcPct val="85000"/>
                </a:lnSpc>
              </a:pPr>
              <a:r>
                <a:rPr lang="en-US" altLang="id-ID"/>
                <a:t>Part of inventory cycle during which production (and usage) is taking place</a:t>
              </a:r>
            </a:p>
          </p:txBody>
        </p:sp>
        <p:sp>
          <p:nvSpPr>
            <p:cNvPr id="106519" name="Freeform 28"/>
            <p:cNvSpPr>
              <a:spLocks/>
            </p:cNvSpPr>
            <p:nvPr/>
          </p:nvSpPr>
          <p:spPr bwMode="auto">
            <a:xfrm>
              <a:off x="1337" y="2112"/>
              <a:ext cx="207" cy="512"/>
            </a:xfrm>
            <a:custGeom>
              <a:avLst/>
              <a:gdLst>
                <a:gd name="T0" fmla="*/ 207 w 207"/>
                <a:gd name="T1" fmla="*/ 0 h 608"/>
                <a:gd name="T2" fmla="*/ 63 w 207"/>
                <a:gd name="T3" fmla="*/ 121 h 608"/>
                <a:gd name="T4" fmla="*/ 7 w 207"/>
                <a:gd name="T5" fmla="*/ 236 h 608"/>
                <a:gd name="T6" fmla="*/ 23 w 207"/>
                <a:gd name="T7" fmla="*/ 350 h 608"/>
                <a:gd name="T8" fmla="*/ 143 w 207"/>
                <a:gd name="T9" fmla="*/ 512 h 60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7"/>
                <a:gd name="T16" fmla="*/ 0 h 608"/>
                <a:gd name="T17" fmla="*/ 207 w 207"/>
                <a:gd name="T18" fmla="*/ 608 h 60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7" h="608">
                  <a:moveTo>
                    <a:pt x="207" y="0"/>
                  </a:moveTo>
                  <a:cubicBezTo>
                    <a:pt x="183" y="24"/>
                    <a:pt x="96" y="97"/>
                    <a:pt x="63" y="144"/>
                  </a:cubicBezTo>
                  <a:cubicBezTo>
                    <a:pt x="30" y="191"/>
                    <a:pt x="14" y="235"/>
                    <a:pt x="7" y="280"/>
                  </a:cubicBezTo>
                  <a:cubicBezTo>
                    <a:pt x="0" y="325"/>
                    <a:pt x="0" y="361"/>
                    <a:pt x="23" y="416"/>
                  </a:cubicBezTo>
                  <a:cubicBezTo>
                    <a:pt x="46" y="471"/>
                    <a:pt x="118" y="568"/>
                    <a:pt x="143" y="608"/>
                  </a:cubicBez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  <a:headEnd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</p:grpSp>
      <p:grpSp>
        <p:nvGrpSpPr>
          <p:cNvPr id="32" name="Group 29"/>
          <p:cNvGrpSpPr>
            <a:grpSpLocks/>
          </p:cNvGrpSpPr>
          <p:nvPr/>
        </p:nvGrpSpPr>
        <p:grpSpPr bwMode="auto">
          <a:xfrm>
            <a:off x="1879600" y="6067425"/>
            <a:ext cx="698500" cy="334963"/>
            <a:chOff x="1184" y="3214"/>
            <a:chExt cx="440" cy="211"/>
          </a:xfrm>
        </p:grpSpPr>
        <p:sp>
          <p:nvSpPr>
            <p:cNvPr id="106513" name="Rectangle 30"/>
            <p:cNvSpPr>
              <a:spLocks noChangeArrowheads="1"/>
            </p:cNvSpPr>
            <p:nvPr/>
          </p:nvSpPr>
          <p:spPr bwMode="auto">
            <a:xfrm>
              <a:off x="1305" y="3214"/>
              <a:ext cx="191" cy="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>
                <a:lnSpc>
                  <a:spcPct val="85000"/>
                </a:lnSpc>
              </a:pPr>
              <a:r>
                <a:rPr lang="en-US" altLang="id-ID" i="1"/>
                <a:t>t</a:t>
              </a:r>
            </a:p>
          </p:txBody>
        </p:sp>
        <p:sp>
          <p:nvSpPr>
            <p:cNvPr id="106514" name="Line 31"/>
            <p:cNvSpPr>
              <a:spLocks noChangeShapeType="1"/>
            </p:cNvSpPr>
            <p:nvPr/>
          </p:nvSpPr>
          <p:spPr bwMode="auto">
            <a:xfrm>
              <a:off x="1184" y="3244"/>
              <a:ext cx="4" cy="16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106515" name="Line 32"/>
            <p:cNvSpPr>
              <a:spLocks noChangeShapeType="1"/>
            </p:cNvSpPr>
            <p:nvPr/>
          </p:nvSpPr>
          <p:spPr bwMode="auto">
            <a:xfrm>
              <a:off x="1624" y="3244"/>
              <a:ext cx="0" cy="16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106516" name="Line 33"/>
            <p:cNvSpPr>
              <a:spLocks noChangeShapeType="1"/>
            </p:cNvSpPr>
            <p:nvPr/>
          </p:nvSpPr>
          <p:spPr bwMode="auto">
            <a:xfrm>
              <a:off x="1192" y="3317"/>
              <a:ext cx="15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sm" len="sm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106517" name="Line 34"/>
            <p:cNvSpPr>
              <a:spLocks noChangeShapeType="1"/>
            </p:cNvSpPr>
            <p:nvPr/>
          </p:nvSpPr>
          <p:spPr bwMode="auto">
            <a:xfrm flipH="1">
              <a:off x="1452" y="3317"/>
              <a:ext cx="15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sm" len="sm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</p:grpSp>
      <p:grpSp>
        <p:nvGrpSpPr>
          <p:cNvPr id="38" name="Group 35"/>
          <p:cNvGrpSpPr>
            <a:grpSpLocks/>
          </p:cNvGrpSpPr>
          <p:nvPr/>
        </p:nvGrpSpPr>
        <p:grpSpPr bwMode="auto">
          <a:xfrm>
            <a:off x="593725" y="4781550"/>
            <a:ext cx="1476375" cy="517525"/>
            <a:chOff x="374" y="2404"/>
            <a:chExt cx="930" cy="326"/>
          </a:xfrm>
        </p:grpSpPr>
        <p:sp>
          <p:nvSpPr>
            <p:cNvPr id="106511" name="Rectangle 36"/>
            <p:cNvSpPr>
              <a:spLocks noChangeArrowheads="1"/>
            </p:cNvSpPr>
            <p:nvPr/>
          </p:nvSpPr>
          <p:spPr bwMode="auto">
            <a:xfrm>
              <a:off x="374" y="2404"/>
              <a:ext cx="884" cy="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>
                <a:lnSpc>
                  <a:spcPct val="85000"/>
                </a:lnSpc>
              </a:pPr>
              <a:r>
                <a:rPr lang="en-US" altLang="id-ID" sz="1600"/>
                <a:t>Maximum inventory</a:t>
              </a:r>
            </a:p>
          </p:txBody>
        </p:sp>
        <p:sp>
          <p:nvSpPr>
            <p:cNvPr id="106512" name="Line 37"/>
            <p:cNvSpPr>
              <a:spLocks noChangeShapeType="1"/>
            </p:cNvSpPr>
            <p:nvPr/>
          </p:nvSpPr>
          <p:spPr bwMode="auto">
            <a:xfrm>
              <a:off x="1184" y="2536"/>
              <a:ext cx="12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</p:grpSp>
      <p:sp>
        <p:nvSpPr>
          <p:cNvPr id="40" name="Rectangle 2"/>
          <p:cNvSpPr txBox="1">
            <a:spLocks noChangeArrowheads="1"/>
          </p:cNvSpPr>
          <p:nvPr/>
        </p:nvSpPr>
        <p:spPr bwMode="auto">
          <a:xfrm>
            <a:off x="306387" y="169922"/>
            <a:ext cx="8441828" cy="72378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fontAlgn="base"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  <a:lvl2pPr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sz="2800" dirty="0" smtClean="0"/>
              <a:t>Production Order Quantity Model</a:t>
            </a:r>
            <a:endParaRPr lang="en-US" altLang="id-ID" sz="2800" dirty="0" smtClean="0">
              <a:latin typeface="Corbel" panose="020B0503020204020204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8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2" presetID="2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/>
          <p:cNvSpPr/>
          <p:nvPr/>
        </p:nvSpPr>
        <p:spPr>
          <a:xfrm>
            <a:off x="332665" y="1160060"/>
            <a:ext cx="8447962" cy="498143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atin typeface="Corbel" panose="020B0503020204020204" pitchFamily="34" charset="0"/>
            </a:endParaRPr>
          </a:p>
        </p:txBody>
      </p:sp>
      <p:sp>
        <p:nvSpPr>
          <p:cNvPr id="108547" name="Rectangle 3"/>
          <p:cNvSpPr>
            <a:spLocks noChangeArrowheads="1"/>
          </p:cNvSpPr>
          <p:nvPr/>
        </p:nvSpPr>
        <p:spPr bwMode="auto">
          <a:xfrm>
            <a:off x="487363" y="1443038"/>
            <a:ext cx="8351837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673100" algn="r"/>
                <a:tab pos="762000" algn="l"/>
                <a:tab pos="4864100" algn="r"/>
                <a:tab pos="49530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tabLst>
                <a:tab pos="673100" algn="r"/>
                <a:tab pos="762000" algn="l"/>
                <a:tab pos="4864100" algn="r"/>
                <a:tab pos="49530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tabLst>
                <a:tab pos="673100" algn="r"/>
                <a:tab pos="762000" algn="l"/>
                <a:tab pos="4864100" algn="r"/>
                <a:tab pos="49530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tabLst>
                <a:tab pos="673100" algn="r"/>
                <a:tab pos="762000" algn="l"/>
                <a:tab pos="4864100" algn="r"/>
                <a:tab pos="49530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tabLst>
                <a:tab pos="673100" algn="r"/>
                <a:tab pos="762000" algn="l"/>
                <a:tab pos="4864100" algn="r"/>
                <a:tab pos="49530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673100" algn="r"/>
                <a:tab pos="762000" algn="l"/>
                <a:tab pos="4864100" algn="r"/>
                <a:tab pos="49530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673100" algn="r"/>
                <a:tab pos="762000" algn="l"/>
                <a:tab pos="4864100" algn="r"/>
                <a:tab pos="49530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673100" algn="r"/>
                <a:tab pos="762000" algn="l"/>
                <a:tab pos="4864100" algn="r"/>
                <a:tab pos="49530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673100" algn="r"/>
                <a:tab pos="762000" algn="l"/>
                <a:tab pos="4864100" algn="r"/>
                <a:tab pos="49530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altLang="id-ID" sz="2000"/>
              <a:t>	</a:t>
            </a:r>
            <a:r>
              <a:rPr lang="en-US" altLang="id-ID" sz="2000" i="1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altLang="id-ID" sz="2000"/>
              <a:t> =	Number of pieces per order	 </a:t>
            </a:r>
            <a:r>
              <a:rPr lang="en-US" altLang="id-ID" sz="2000" i="1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altLang="id-ID" sz="2000"/>
              <a:t> =	Daily production rate</a:t>
            </a:r>
          </a:p>
          <a:p>
            <a:r>
              <a:rPr lang="en-US" altLang="id-ID" sz="2000"/>
              <a:t>	</a:t>
            </a:r>
            <a:r>
              <a:rPr lang="en-US" altLang="id-ID" sz="2000" i="1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altLang="id-ID" sz="2000"/>
              <a:t> =	Holding cost per unit per year	 </a:t>
            </a:r>
            <a:r>
              <a:rPr lang="en-US" altLang="id-ID" sz="2000" i="1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altLang="id-ID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000"/>
              <a:t>=	Daily demand/usage rate</a:t>
            </a:r>
          </a:p>
          <a:p>
            <a:r>
              <a:rPr lang="en-US" altLang="id-ID" sz="2000"/>
              <a:t>	</a:t>
            </a:r>
            <a:r>
              <a:rPr lang="en-US" altLang="id-ID" sz="2000" i="1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altLang="id-ID" sz="2000"/>
              <a:t> =	Length of the production run in days</a:t>
            </a:r>
          </a:p>
        </p:txBody>
      </p:sp>
      <p:grpSp>
        <p:nvGrpSpPr>
          <p:cNvPr id="108548" name="Group 4"/>
          <p:cNvGrpSpPr>
            <a:grpSpLocks/>
          </p:cNvGrpSpPr>
          <p:nvPr/>
        </p:nvGrpSpPr>
        <p:grpSpPr bwMode="auto">
          <a:xfrm>
            <a:off x="792163" y="2806700"/>
            <a:ext cx="7597775" cy="623888"/>
            <a:chOff x="542" y="2024"/>
            <a:chExt cx="4786" cy="393"/>
          </a:xfrm>
        </p:grpSpPr>
        <p:sp>
          <p:nvSpPr>
            <p:cNvPr id="108566" name="Rectangle 5"/>
            <p:cNvSpPr>
              <a:spLocks noChangeArrowheads="1"/>
            </p:cNvSpPr>
            <p:nvPr/>
          </p:nvSpPr>
          <p:spPr bwMode="auto">
            <a:xfrm>
              <a:off x="1851" y="2098"/>
              <a:ext cx="2168" cy="2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>
                <a:lnSpc>
                  <a:spcPct val="85000"/>
                </a:lnSpc>
              </a:pPr>
              <a:r>
                <a:rPr lang="en-US" altLang="id-ID" sz="2000"/>
                <a:t>= (Average inventory level) x</a:t>
              </a:r>
            </a:p>
          </p:txBody>
        </p:sp>
        <p:grpSp>
          <p:nvGrpSpPr>
            <p:cNvPr id="108567" name="Group 6"/>
            <p:cNvGrpSpPr>
              <a:grpSpLocks/>
            </p:cNvGrpSpPr>
            <p:nvPr/>
          </p:nvGrpSpPr>
          <p:grpSpPr bwMode="auto">
            <a:xfrm>
              <a:off x="542" y="2024"/>
              <a:ext cx="1340" cy="393"/>
              <a:chOff x="606" y="2276"/>
              <a:chExt cx="1340" cy="393"/>
            </a:xfrm>
          </p:grpSpPr>
          <p:sp>
            <p:nvSpPr>
              <p:cNvPr id="108571" name="Rectangle 7"/>
              <p:cNvSpPr>
                <a:spLocks noChangeArrowheads="1"/>
              </p:cNvSpPr>
              <p:nvPr/>
            </p:nvSpPr>
            <p:spPr bwMode="auto">
              <a:xfrm>
                <a:off x="606" y="2276"/>
                <a:ext cx="1340" cy="3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algn="ctr">
                  <a:lnSpc>
                    <a:spcPct val="85000"/>
                  </a:lnSpc>
                </a:pPr>
                <a:r>
                  <a:rPr lang="en-US" altLang="id-ID" sz="2000"/>
                  <a:t>Annual inventory holding cost</a:t>
                </a:r>
              </a:p>
            </p:txBody>
          </p:sp>
          <p:sp>
            <p:nvSpPr>
              <p:cNvPr id="108572" name="AutoShape 8"/>
              <p:cNvSpPr>
                <a:spLocks noChangeArrowheads="1"/>
              </p:cNvSpPr>
              <p:nvPr/>
            </p:nvSpPr>
            <p:spPr bwMode="auto">
              <a:xfrm>
                <a:off x="644" y="2296"/>
                <a:ext cx="1264" cy="312"/>
              </a:xfrm>
              <a:prstGeom prst="bracketPair">
                <a:avLst>
                  <a:gd name="adj" fmla="val 16667"/>
                </a:avLst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endParaRPr lang="id-ID" altLang="id-ID" sz="2000"/>
              </a:p>
            </p:txBody>
          </p:sp>
        </p:grpSp>
        <p:grpSp>
          <p:nvGrpSpPr>
            <p:cNvPr id="108568" name="Group 9"/>
            <p:cNvGrpSpPr>
              <a:grpSpLocks/>
            </p:cNvGrpSpPr>
            <p:nvPr/>
          </p:nvGrpSpPr>
          <p:grpSpPr bwMode="auto">
            <a:xfrm>
              <a:off x="3990" y="2024"/>
              <a:ext cx="1338" cy="393"/>
              <a:chOff x="3622" y="2316"/>
              <a:chExt cx="1338" cy="393"/>
            </a:xfrm>
          </p:grpSpPr>
          <p:sp>
            <p:nvSpPr>
              <p:cNvPr id="108569" name="Rectangle 10"/>
              <p:cNvSpPr>
                <a:spLocks noChangeArrowheads="1"/>
              </p:cNvSpPr>
              <p:nvPr/>
            </p:nvSpPr>
            <p:spPr bwMode="auto">
              <a:xfrm>
                <a:off x="3622" y="2316"/>
                <a:ext cx="1338" cy="3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algn="ctr">
                  <a:lnSpc>
                    <a:spcPct val="85000"/>
                  </a:lnSpc>
                </a:pPr>
                <a:r>
                  <a:rPr lang="en-US" altLang="id-ID" sz="2000"/>
                  <a:t>Holding cost </a:t>
                </a:r>
                <a:br>
                  <a:rPr lang="en-US" altLang="id-ID" sz="2000"/>
                </a:br>
                <a:r>
                  <a:rPr lang="en-US" altLang="id-ID" sz="2000"/>
                  <a:t>per unit per year</a:t>
                </a:r>
              </a:p>
            </p:txBody>
          </p:sp>
          <p:sp>
            <p:nvSpPr>
              <p:cNvPr id="108570" name="AutoShape 11"/>
              <p:cNvSpPr>
                <a:spLocks noChangeArrowheads="1"/>
              </p:cNvSpPr>
              <p:nvPr/>
            </p:nvSpPr>
            <p:spPr bwMode="auto">
              <a:xfrm>
                <a:off x="3659" y="2336"/>
                <a:ext cx="1264" cy="312"/>
              </a:xfrm>
              <a:prstGeom prst="bracketPair">
                <a:avLst>
                  <a:gd name="adj" fmla="val 16667"/>
                </a:avLst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endParaRPr lang="id-ID" altLang="id-ID" sz="2000"/>
              </a:p>
            </p:txBody>
          </p:sp>
        </p:grpSp>
      </p:grpSp>
      <p:grpSp>
        <p:nvGrpSpPr>
          <p:cNvPr id="108556" name="Group 12"/>
          <p:cNvGrpSpPr>
            <a:grpSpLocks/>
          </p:cNvGrpSpPr>
          <p:nvPr/>
        </p:nvGrpSpPr>
        <p:grpSpPr bwMode="auto">
          <a:xfrm>
            <a:off x="788988" y="3676650"/>
            <a:ext cx="5695950" cy="623888"/>
            <a:chOff x="543" y="2496"/>
            <a:chExt cx="3588" cy="393"/>
          </a:xfrm>
        </p:grpSpPr>
        <p:sp>
          <p:nvSpPr>
            <p:cNvPr id="108562" name="Rectangle 13"/>
            <p:cNvSpPr>
              <a:spLocks noChangeArrowheads="1"/>
            </p:cNvSpPr>
            <p:nvPr/>
          </p:nvSpPr>
          <p:spPr bwMode="auto">
            <a:xfrm>
              <a:off x="1855" y="2570"/>
              <a:ext cx="2276" cy="2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>
                <a:lnSpc>
                  <a:spcPct val="85000"/>
                </a:lnSpc>
              </a:pPr>
              <a:r>
                <a:rPr lang="en-US" altLang="id-ID" sz="2000"/>
                <a:t>= (Maximum inventory level)/2</a:t>
              </a:r>
            </a:p>
          </p:txBody>
        </p:sp>
        <p:grpSp>
          <p:nvGrpSpPr>
            <p:cNvPr id="108563" name="Group 14"/>
            <p:cNvGrpSpPr>
              <a:grpSpLocks/>
            </p:cNvGrpSpPr>
            <p:nvPr/>
          </p:nvGrpSpPr>
          <p:grpSpPr bwMode="auto">
            <a:xfrm>
              <a:off x="543" y="2496"/>
              <a:ext cx="1340" cy="393"/>
              <a:chOff x="606" y="2276"/>
              <a:chExt cx="1340" cy="393"/>
            </a:xfrm>
          </p:grpSpPr>
          <p:sp>
            <p:nvSpPr>
              <p:cNvPr id="108564" name="Rectangle 15"/>
              <p:cNvSpPr>
                <a:spLocks noChangeArrowheads="1"/>
              </p:cNvSpPr>
              <p:nvPr/>
            </p:nvSpPr>
            <p:spPr bwMode="auto">
              <a:xfrm>
                <a:off x="606" y="2276"/>
                <a:ext cx="1340" cy="3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algn="ctr">
                  <a:lnSpc>
                    <a:spcPct val="85000"/>
                  </a:lnSpc>
                </a:pPr>
                <a:r>
                  <a:rPr lang="en-US" altLang="id-ID" sz="2000"/>
                  <a:t>Annual inventory level</a:t>
                </a:r>
              </a:p>
            </p:txBody>
          </p:sp>
          <p:sp>
            <p:nvSpPr>
              <p:cNvPr id="108565" name="AutoShape 16"/>
              <p:cNvSpPr>
                <a:spLocks noChangeArrowheads="1"/>
              </p:cNvSpPr>
              <p:nvPr/>
            </p:nvSpPr>
            <p:spPr bwMode="auto">
              <a:xfrm>
                <a:off x="644" y="2296"/>
                <a:ext cx="1264" cy="312"/>
              </a:xfrm>
              <a:prstGeom prst="bracketPair">
                <a:avLst>
                  <a:gd name="adj" fmla="val 16667"/>
                </a:avLst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endParaRPr lang="id-ID" altLang="id-ID" sz="2000"/>
              </a:p>
            </p:txBody>
          </p:sp>
        </p:grpSp>
      </p:grpSp>
      <p:grpSp>
        <p:nvGrpSpPr>
          <p:cNvPr id="108574" name="Group 30"/>
          <p:cNvGrpSpPr>
            <a:grpSpLocks/>
          </p:cNvGrpSpPr>
          <p:nvPr/>
        </p:nvGrpSpPr>
        <p:grpSpPr bwMode="auto">
          <a:xfrm>
            <a:off x="1063625" y="4546600"/>
            <a:ext cx="7481888" cy="1185863"/>
            <a:chOff x="542" y="3040"/>
            <a:chExt cx="4713" cy="747"/>
          </a:xfrm>
        </p:grpSpPr>
        <p:grpSp>
          <p:nvGrpSpPr>
            <p:cNvPr id="108550" name="Group 18"/>
            <p:cNvGrpSpPr>
              <a:grpSpLocks/>
            </p:cNvGrpSpPr>
            <p:nvPr/>
          </p:nvGrpSpPr>
          <p:grpSpPr bwMode="auto">
            <a:xfrm>
              <a:off x="542" y="3040"/>
              <a:ext cx="4713" cy="393"/>
              <a:chOff x="596" y="3056"/>
              <a:chExt cx="4713" cy="393"/>
            </a:xfrm>
          </p:grpSpPr>
          <p:sp>
            <p:nvSpPr>
              <p:cNvPr id="108552" name="Rectangle 19"/>
              <p:cNvSpPr>
                <a:spLocks noChangeArrowheads="1"/>
              </p:cNvSpPr>
              <p:nvPr/>
            </p:nvSpPr>
            <p:spPr bwMode="auto">
              <a:xfrm>
                <a:off x="1741" y="3129"/>
                <a:ext cx="2144" cy="2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>
                  <a:lnSpc>
                    <a:spcPct val="85000"/>
                  </a:lnSpc>
                </a:pPr>
                <a:r>
                  <a:rPr lang="en-US" altLang="id-ID" sz="2000"/>
                  <a:t>=                                         –</a:t>
                </a:r>
              </a:p>
            </p:txBody>
          </p:sp>
          <p:grpSp>
            <p:nvGrpSpPr>
              <p:cNvPr id="108553" name="Group 20"/>
              <p:cNvGrpSpPr>
                <a:grpSpLocks/>
              </p:cNvGrpSpPr>
              <p:nvPr/>
            </p:nvGrpSpPr>
            <p:grpSpPr bwMode="auto">
              <a:xfrm>
                <a:off x="596" y="3056"/>
                <a:ext cx="1156" cy="393"/>
                <a:chOff x="596" y="3056"/>
                <a:chExt cx="1156" cy="393"/>
              </a:xfrm>
            </p:grpSpPr>
            <p:sp>
              <p:nvSpPr>
                <p:cNvPr id="108560" name="Rectangle 21"/>
                <p:cNvSpPr>
                  <a:spLocks noChangeArrowheads="1"/>
                </p:cNvSpPr>
                <p:nvPr/>
              </p:nvSpPr>
              <p:spPr bwMode="auto">
                <a:xfrm>
                  <a:off x="596" y="3056"/>
                  <a:ext cx="1156" cy="39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marL="25146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marL="29718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marL="34290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marL="38862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algn="ctr">
                    <a:lnSpc>
                      <a:spcPct val="85000"/>
                    </a:lnSpc>
                  </a:pPr>
                  <a:r>
                    <a:rPr lang="en-US" altLang="id-ID" sz="2000"/>
                    <a:t>Maximum inventory level</a:t>
                  </a:r>
                </a:p>
              </p:txBody>
            </p:sp>
            <p:sp>
              <p:nvSpPr>
                <p:cNvPr id="108561" name="AutoShape 22"/>
                <p:cNvSpPr>
                  <a:spLocks noChangeArrowheads="1"/>
                </p:cNvSpPr>
                <p:nvPr/>
              </p:nvSpPr>
              <p:spPr bwMode="auto">
                <a:xfrm>
                  <a:off x="610" y="3092"/>
                  <a:ext cx="1128" cy="312"/>
                </a:xfrm>
                <a:prstGeom prst="bracketPair">
                  <a:avLst>
                    <a:gd name="adj" fmla="val 16667"/>
                  </a:avLst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marL="25146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marL="29718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marL="34290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marL="38862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endParaRPr lang="id-ID" altLang="id-ID" sz="2000"/>
                </a:p>
              </p:txBody>
            </p:sp>
          </p:grpSp>
          <p:grpSp>
            <p:nvGrpSpPr>
              <p:cNvPr id="108554" name="Group 23"/>
              <p:cNvGrpSpPr>
                <a:grpSpLocks/>
              </p:cNvGrpSpPr>
              <p:nvPr/>
            </p:nvGrpSpPr>
            <p:grpSpPr bwMode="auto">
              <a:xfrm>
                <a:off x="1923" y="3056"/>
                <a:ext cx="1746" cy="393"/>
                <a:chOff x="2235" y="3064"/>
                <a:chExt cx="1746" cy="393"/>
              </a:xfrm>
            </p:grpSpPr>
            <p:sp>
              <p:nvSpPr>
                <p:cNvPr id="108558" name="Rectangle 24"/>
                <p:cNvSpPr>
                  <a:spLocks noChangeArrowheads="1"/>
                </p:cNvSpPr>
                <p:nvPr/>
              </p:nvSpPr>
              <p:spPr bwMode="auto">
                <a:xfrm>
                  <a:off x="2235" y="3064"/>
                  <a:ext cx="1746" cy="39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marL="25146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marL="29718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marL="34290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marL="38862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algn="ctr">
                    <a:lnSpc>
                      <a:spcPct val="85000"/>
                    </a:lnSpc>
                  </a:pPr>
                  <a:r>
                    <a:rPr lang="en-US" altLang="id-ID" sz="2000"/>
                    <a:t>Total produced during the production run</a:t>
                  </a:r>
                </a:p>
              </p:txBody>
            </p:sp>
            <p:sp>
              <p:nvSpPr>
                <p:cNvPr id="108559" name="AutoShape 25"/>
                <p:cNvSpPr>
                  <a:spLocks noChangeArrowheads="1"/>
                </p:cNvSpPr>
                <p:nvPr/>
              </p:nvSpPr>
              <p:spPr bwMode="auto">
                <a:xfrm>
                  <a:off x="2268" y="3100"/>
                  <a:ext cx="1689" cy="312"/>
                </a:xfrm>
                <a:prstGeom prst="bracketPair">
                  <a:avLst>
                    <a:gd name="adj" fmla="val 16667"/>
                  </a:avLst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marL="25146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marL="29718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marL="34290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marL="38862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endParaRPr lang="id-ID" altLang="id-ID" sz="2000"/>
                </a:p>
              </p:txBody>
            </p:sp>
          </p:grpSp>
          <p:grpSp>
            <p:nvGrpSpPr>
              <p:cNvPr id="108555" name="Group 26"/>
              <p:cNvGrpSpPr>
                <a:grpSpLocks/>
              </p:cNvGrpSpPr>
              <p:nvPr/>
            </p:nvGrpSpPr>
            <p:grpSpPr bwMode="auto">
              <a:xfrm>
                <a:off x="3851" y="3056"/>
                <a:ext cx="1458" cy="393"/>
                <a:chOff x="3955" y="3072"/>
                <a:chExt cx="1458" cy="393"/>
              </a:xfrm>
            </p:grpSpPr>
            <p:sp>
              <p:nvSpPr>
                <p:cNvPr id="2" name="Rectangle 27"/>
                <p:cNvSpPr>
                  <a:spLocks noChangeArrowheads="1"/>
                </p:cNvSpPr>
                <p:nvPr/>
              </p:nvSpPr>
              <p:spPr bwMode="auto">
                <a:xfrm>
                  <a:off x="3955" y="3072"/>
                  <a:ext cx="1458" cy="39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marL="25146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marL="29718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marL="34290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marL="38862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algn="ctr">
                    <a:lnSpc>
                      <a:spcPct val="85000"/>
                    </a:lnSpc>
                  </a:pPr>
                  <a:r>
                    <a:rPr lang="en-US" altLang="id-ID" sz="2000"/>
                    <a:t>Total used during the production run</a:t>
                  </a:r>
                </a:p>
              </p:txBody>
            </p:sp>
            <p:sp>
              <p:nvSpPr>
                <p:cNvPr id="108557" name="AutoShape 28"/>
                <p:cNvSpPr>
                  <a:spLocks noChangeArrowheads="1"/>
                </p:cNvSpPr>
                <p:nvPr/>
              </p:nvSpPr>
              <p:spPr bwMode="auto">
                <a:xfrm>
                  <a:off x="3972" y="3108"/>
                  <a:ext cx="1424" cy="312"/>
                </a:xfrm>
                <a:prstGeom prst="bracketPair">
                  <a:avLst>
                    <a:gd name="adj" fmla="val 16667"/>
                  </a:avLst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marL="25146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marL="29718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marL="34290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marL="38862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endParaRPr lang="id-ID" altLang="id-ID" sz="2000"/>
                </a:p>
              </p:txBody>
            </p:sp>
          </p:grpSp>
        </p:grpSp>
        <p:sp>
          <p:nvSpPr>
            <p:cNvPr id="108551" name="Rectangle 29"/>
            <p:cNvSpPr>
              <a:spLocks noChangeArrowheads="1"/>
            </p:cNvSpPr>
            <p:nvPr/>
          </p:nvSpPr>
          <p:spPr bwMode="auto">
            <a:xfrm>
              <a:off x="1686" y="3535"/>
              <a:ext cx="736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altLang="id-ID" sz="2000"/>
                <a:t>= </a:t>
              </a:r>
              <a:r>
                <a:rPr lang="en-US" altLang="id-ID" sz="2000" i="1">
                  <a:latin typeface="Times New Roman" pitchFamily="18" charset="0"/>
                  <a:cs typeface="Times New Roman" pitchFamily="18" charset="0"/>
                </a:rPr>
                <a:t>pt</a:t>
              </a:r>
              <a:r>
                <a:rPr lang="en-US" altLang="id-ID" sz="2000"/>
                <a:t> – </a:t>
              </a:r>
              <a:r>
                <a:rPr lang="en-US" altLang="id-ID" sz="2000" i="1"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en-US" altLang="id-ID" sz="2000" i="1"/>
                <a:t>t</a:t>
              </a:r>
            </a:p>
          </p:txBody>
        </p:sp>
      </p:grpSp>
      <p:sp>
        <p:nvSpPr>
          <p:cNvPr id="31" name="Rectangle 2"/>
          <p:cNvSpPr txBox="1">
            <a:spLocks noChangeArrowheads="1"/>
          </p:cNvSpPr>
          <p:nvPr/>
        </p:nvSpPr>
        <p:spPr bwMode="auto">
          <a:xfrm>
            <a:off x="306387" y="169922"/>
            <a:ext cx="8441828" cy="72378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fontAlgn="base"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  <a:lvl2pPr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sz="2800" dirty="0" smtClean="0"/>
              <a:t>Production Order Quantity Model</a:t>
            </a:r>
            <a:endParaRPr lang="en-US" altLang="id-ID" sz="2800" dirty="0" smtClean="0">
              <a:latin typeface="Corbel" panose="020B0503020204020204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108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08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08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08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547" grpId="0" autoUpdateAnimBg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ctangle 54"/>
          <p:cNvSpPr/>
          <p:nvPr/>
        </p:nvSpPr>
        <p:spPr>
          <a:xfrm>
            <a:off x="332665" y="1160060"/>
            <a:ext cx="8447962" cy="545910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atin typeface="Corbel" panose="020B0503020204020204" pitchFamily="34" charset="0"/>
            </a:endParaRPr>
          </a:p>
        </p:txBody>
      </p:sp>
      <p:sp>
        <p:nvSpPr>
          <p:cNvPr id="108547" name="Rectangle 3"/>
          <p:cNvSpPr>
            <a:spLocks noChangeArrowheads="1"/>
          </p:cNvSpPr>
          <p:nvPr/>
        </p:nvSpPr>
        <p:spPr bwMode="auto">
          <a:xfrm>
            <a:off x="487363" y="1443038"/>
            <a:ext cx="8428037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673100" algn="r"/>
                <a:tab pos="762000" algn="l"/>
                <a:tab pos="4864100" algn="r"/>
                <a:tab pos="49530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tabLst>
                <a:tab pos="673100" algn="r"/>
                <a:tab pos="762000" algn="l"/>
                <a:tab pos="4864100" algn="r"/>
                <a:tab pos="49530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tabLst>
                <a:tab pos="673100" algn="r"/>
                <a:tab pos="762000" algn="l"/>
                <a:tab pos="4864100" algn="r"/>
                <a:tab pos="49530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tabLst>
                <a:tab pos="673100" algn="r"/>
                <a:tab pos="762000" algn="l"/>
                <a:tab pos="4864100" algn="r"/>
                <a:tab pos="49530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tabLst>
                <a:tab pos="673100" algn="r"/>
                <a:tab pos="762000" algn="l"/>
                <a:tab pos="4864100" algn="r"/>
                <a:tab pos="49530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673100" algn="r"/>
                <a:tab pos="762000" algn="l"/>
                <a:tab pos="4864100" algn="r"/>
                <a:tab pos="49530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673100" algn="r"/>
                <a:tab pos="762000" algn="l"/>
                <a:tab pos="4864100" algn="r"/>
                <a:tab pos="49530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673100" algn="r"/>
                <a:tab pos="762000" algn="l"/>
                <a:tab pos="4864100" algn="r"/>
                <a:tab pos="49530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673100" algn="r"/>
                <a:tab pos="762000" algn="l"/>
                <a:tab pos="4864100" algn="r"/>
                <a:tab pos="49530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altLang="id-ID" sz="2000"/>
              <a:t>	</a:t>
            </a:r>
            <a:r>
              <a:rPr lang="en-US" altLang="id-ID" sz="2000" i="1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altLang="id-ID" sz="2000"/>
              <a:t> =	Number of pieces per order	 </a:t>
            </a:r>
            <a:r>
              <a:rPr lang="en-US" altLang="id-ID" sz="2000" i="1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altLang="id-ID" sz="2000"/>
              <a:t> =	Daily production rate</a:t>
            </a:r>
          </a:p>
          <a:p>
            <a:r>
              <a:rPr lang="en-US" altLang="id-ID" sz="2000"/>
              <a:t>	</a:t>
            </a:r>
            <a:r>
              <a:rPr lang="en-US" altLang="id-ID" sz="2000" i="1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altLang="id-ID" sz="2000"/>
              <a:t> =	Holding cost per unit per year	 </a:t>
            </a:r>
            <a:r>
              <a:rPr lang="en-US" altLang="id-ID" sz="2000" i="1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altLang="id-ID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000"/>
              <a:t>=	Daily demand/usage rate</a:t>
            </a:r>
          </a:p>
          <a:p>
            <a:r>
              <a:rPr lang="en-US" altLang="id-ID" sz="2000"/>
              <a:t>	</a:t>
            </a:r>
            <a:r>
              <a:rPr lang="en-US" altLang="id-ID" sz="2000" i="1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altLang="id-ID" sz="2000"/>
              <a:t> =	Length of the production run in days</a:t>
            </a:r>
          </a:p>
        </p:txBody>
      </p:sp>
      <p:grpSp>
        <p:nvGrpSpPr>
          <p:cNvPr id="108574" name="Group 30"/>
          <p:cNvGrpSpPr>
            <a:grpSpLocks/>
          </p:cNvGrpSpPr>
          <p:nvPr/>
        </p:nvGrpSpPr>
        <p:grpSpPr bwMode="auto">
          <a:xfrm>
            <a:off x="1063625" y="2705100"/>
            <a:ext cx="7481888" cy="1185863"/>
            <a:chOff x="542" y="3040"/>
            <a:chExt cx="4713" cy="747"/>
          </a:xfrm>
        </p:grpSpPr>
        <p:grpSp>
          <p:nvGrpSpPr>
            <p:cNvPr id="110632" name="Group 18"/>
            <p:cNvGrpSpPr>
              <a:grpSpLocks/>
            </p:cNvGrpSpPr>
            <p:nvPr/>
          </p:nvGrpSpPr>
          <p:grpSpPr bwMode="auto">
            <a:xfrm>
              <a:off x="542" y="3040"/>
              <a:ext cx="4713" cy="393"/>
              <a:chOff x="596" y="3056"/>
              <a:chExt cx="4713" cy="393"/>
            </a:xfrm>
          </p:grpSpPr>
          <p:sp>
            <p:nvSpPr>
              <p:cNvPr id="110634" name="Rectangle 19"/>
              <p:cNvSpPr>
                <a:spLocks noChangeArrowheads="1"/>
              </p:cNvSpPr>
              <p:nvPr/>
            </p:nvSpPr>
            <p:spPr bwMode="auto">
              <a:xfrm>
                <a:off x="1741" y="3129"/>
                <a:ext cx="2144" cy="2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>
                  <a:lnSpc>
                    <a:spcPct val="85000"/>
                  </a:lnSpc>
                </a:pPr>
                <a:r>
                  <a:rPr lang="en-US" altLang="id-ID" sz="2000"/>
                  <a:t>=                                         –</a:t>
                </a:r>
              </a:p>
            </p:txBody>
          </p:sp>
          <p:grpSp>
            <p:nvGrpSpPr>
              <p:cNvPr id="110635" name="Group 20"/>
              <p:cNvGrpSpPr>
                <a:grpSpLocks/>
              </p:cNvGrpSpPr>
              <p:nvPr/>
            </p:nvGrpSpPr>
            <p:grpSpPr bwMode="auto">
              <a:xfrm>
                <a:off x="596" y="3056"/>
                <a:ext cx="1156" cy="393"/>
                <a:chOff x="596" y="3056"/>
                <a:chExt cx="1156" cy="393"/>
              </a:xfrm>
            </p:grpSpPr>
            <p:sp>
              <p:nvSpPr>
                <p:cNvPr id="110642" name="Rectangle 21"/>
                <p:cNvSpPr>
                  <a:spLocks noChangeArrowheads="1"/>
                </p:cNvSpPr>
                <p:nvPr/>
              </p:nvSpPr>
              <p:spPr bwMode="auto">
                <a:xfrm>
                  <a:off x="596" y="3056"/>
                  <a:ext cx="1156" cy="39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marL="25146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marL="29718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marL="34290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marL="38862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algn="ctr">
                    <a:lnSpc>
                      <a:spcPct val="85000"/>
                    </a:lnSpc>
                  </a:pPr>
                  <a:r>
                    <a:rPr lang="en-US" altLang="id-ID" sz="2000"/>
                    <a:t>Maximum inventory level</a:t>
                  </a:r>
                </a:p>
              </p:txBody>
            </p:sp>
            <p:sp>
              <p:nvSpPr>
                <p:cNvPr id="110643" name="AutoShape 22"/>
                <p:cNvSpPr>
                  <a:spLocks noChangeArrowheads="1"/>
                </p:cNvSpPr>
                <p:nvPr/>
              </p:nvSpPr>
              <p:spPr bwMode="auto">
                <a:xfrm>
                  <a:off x="610" y="3092"/>
                  <a:ext cx="1128" cy="312"/>
                </a:xfrm>
                <a:prstGeom prst="bracketPair">
                  <a:avLst>
                    <a:gd name="adj" fmla="val 16667"/>
                  </a:avLst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marL="25146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marL="29718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marL="34290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marL="38862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endParaRPr lang="id-ID" altLang="id-ID" sz="2000"/>
                </a:p>
              </p:txBody>
            </p:sp>
          </p:grpSp>
          <p:grpSp>
            <p:nvGrpSpPr>
              <p:cNvPr id="110636" name="Group 23"/>
              <p:cNvGrpSpPr>
                <a:grpSpLocks/>
              </p:cNvGrpSpPr>
              <p:nvPr/>
            </p:nvGrpSpPr>
            <p:grpSpPr bwMode="auto">
              <a:xfrm>
                <a:off x="1923" y="3056"/>
                <a:ext cx="1746" cy="393"/>
                <a:chOff x="2235" y="3064"/>
                <a:chExt cx="1746" cy="393"/>
              </a:xfrm>
            </p:grpSpPr>
            <p:sp>
              <p:nvSpPr>
                <p:cNvPr id="110640" name="Rectangle 24"/>
                <p:cNvSpPr>
                  <a:spLocks noChangeArrowheads="1"/>
                </p:cNvSpPr>
                <p:nvPr/>
              </p:nvSpPr>
              <p:spPr bwMode="auto">
                <a:xfrm>
                  <a:off x="2235" y="3064"/>
                  <a:ext cx="1746" cy="39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marL="25146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marL="29718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marL="34290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marL="38862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algn="ctr">
                    <a:lnSpc>
                      <a:spcPct val="85000"/>
                    </a:lnSpc>
                  </a:pPr>
                  <a:r>
                    <a:rPr lang="en-US" altLang="id-ID" sz="2000"/>
                    <a:t>Total produced during the production run</a:t>
                  </a:r>
                </a:p>
              </p:txBody>
            </p:sp>
            <p:sp>
              <p:nvSpPr>
                <p:cNvPr id="110641" name="AutoShape 25"/>
                <p:cNvSpPr>
                  <a:spLocks noChangeArrowheads="1"/>
                </p:cNvSpPr>
                <p:nvPr/>
              </p:nvSpPr>
              <p:spPr bwMode="auto">
                <a:xfrm>
                  <a:off x="2268" y="3100"/>
                  <a:ext cx="1689" cy="312"/>
                </a:xfrm>
                <a:prstGeom prst="bracketPair">
                  <a:avLst>
                    <a:gd name="adj" fmla="val 16667"/>
                  </a:avLst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marL="25146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marL="29718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marL="34290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marL="38862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endParaRPr lang="id-ID" altLang="id-ID" sz="2000"/>
                </a:p>
              </p:txBody>
            </p:sp>
          </p:grpSp>
          <p:grpSp>
            <p:nvGrpSpPr>
              <p:cNvPr id="110637" name="Group 26"/>
              <p:cNvGrpSpPr>
                <a:grpSpLocks/>
              </p:cNvGrpSpPr>
              <p:nvPr/>
            </p:nvGrpSpPr>
            <p:grpSpPr bwMode="auto">
              <a:xfrm>
                <a:off x="3851" y="3056"/>
                <a:ext cx="1458" cy="393"/>
                <a:chOff x="3955" y="3072"/>
                <a:chExt cx="1458" cy="393"/>
              </a:xfrm>
            </p:grpSpPr>
            <p:sp>
              <p:nvSpPr>
                <p:cNvPr id="110638" name="Rectangle 27"/>
                <p:cNvSpPr>
                  <a:spLocks noChangeArrowheads="1"/>
                </p:cNvSpPr>
                <p:nvPr/>
              </p:nvSpPr>
              <p:spPr bwMode="auto">
                <a:xfrm>
                  <a:off x="3955" y="3072"/>
                  <a:ext cx="1458" cy="39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marL="25146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marL="29718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marL="34290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marL="38862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algn="ctr">
                    <a:lnSpc>
                      <a:spcPct val="85000"/>
                    </a:lnSpc>
                  </a:pPr>
                  <a:r>
                    <a:rPr lang="en-US" altLang="id-ID" sz="2000"/>
                    <a:t>Total used during the production run</a:t>
                  </a:r>
                </a:p>
              </p:txBody>
            </p:sp>
            <p:sp>
              <p:nvSpPr>
                <p:cNvPr id="110639" name="AutoShape 28"/>
                <p:cNvSpPr>
                  <a:spLocks noChangeArrowheads="1"/>
                </p:cNvSpPr>
                <p:nvPr/>
              </p:nvSpPr>
              <p:spPr bwMode="auto">
                <a:xfrm>
                  <a:off x="3972" y="3108"/>
                  <a:ext cx="1424" cy="312"/>
                </a:xfrm>
                <a:prstGeom prst="bracketPair">
                  <a:avLst>
                    <a:gd name="adj" fmla="val 16667"/>
                  </a:avLst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marL="25146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marL="29718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marL="34290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marL="38862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endParaRPr lang="id-ID" altLang="id-ID" sz="2000"/>
                </a:p>
              </p:txBody>
            </p:sp>
          </p:grpSp>
        </p:grpSp>
        <p:sp>
          <p:nvSpPr>
            <p:cNvPr id="110633" name="Rectangle 29"/>
            <p:cNvSpPr>
              <a:spLocks noChangeArrowheads="1"/>
            </p:cNvSpPr>
            <p:nvPr/>
          </p:nvSpPr>
          <p:spPr bwMode="auto">
            <a:xfrm>
              <a:off x="1686" y="3535"/>
              <a:ext cx="736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altLang="id-ID" sz="2000"/>
                <a:t>= </a:t>
              </a:r>
              <a:r>
                <a:rPr lang="en-US" altLang="id-ID" sz="2000" i="1">
                  <a:latin typeface="Times New Roman" pitchFamily="18" charset="0"/>
                  <a:cs typeface="Times New Roman" pitchFamily="18" charset="0"/>
                </a:rPr>
                <a:t>pt</a:t>
              </a:r>
              <a:r>
                <a:rPr lang="en-US" altLang="id-ID" sz="2000"/>
                <a:t> – </a:t>
              </a:r>
              <a:r>
                <a:rPr lang="en-US" altLang="id-ID" sz="2000" i="1"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en-US" altLang="id-ID" sz="2000" i="1"/>
                <a:t>t</a:t>
              </a:r>
            </a:p>
          </p:txBody>
        </p:sp>
      </p:grpSp>
      <p:sp>
        <p:nvSpPr>
          <p:cNvPr id="30" name="Rectangle 17"/>
          <p:cNvSpPr>
            <a:spLocks noChangeArrowheads="1"/>
          </p:cNvSpPr>
          <p:nvPr/>
        </p:nvSpPr>
        <p:spPr bwMode="auto">
          <a:xfrm>
            <a:off x="841375" y="3948113"/>
            <a:ext cx="55435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altLang="id-ID" sz="2000"/>
              <a:t>However, </a:t>
            </a:r>
            <a:r>
              <a:rPr lang="en-US" altLang="id-ID" sz="2000" i="1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altLang="id-ID" sz="2000"/>
              <a:t> = total produced = </a:t>
            </a:r>
            <a:r>
              <a:rPr lang="en-US" altLang="id-ID" sz="2000" i="1">
                <a:latin typeface="Times New Roman" pitchFamily="18" charset="0"/>
                <a:cs typeface="Times New Roman" pitchFamily="18" charset="0"/>
              </a:rPr>
              <a:t>pt</a:t>
            </a:r>
            <a:r>
              <a:rPr lang="en-US" altLang="id-ID" sz="2000"/>
              <a:t> ; thus </a:t>
            </a:r>
            <a:r>
              <a:rPr lang="en-US" altLang="id-ID" sz="2000" i="1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altLang="id-ID" sz="2000"/>
              <a:t> = </a:t>
            </a:r>
            <a:r>
              <a:rPr lang="en-US" altLang="id-ID" sz="2000" i="1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altLang="id-ID" sz="2000"/>
              <a:t>/</a:t>
            </a:r>
            <a:r>
              <a:rPr lang="en-US" altLang="id-ID" sz="2000" i="1">
                <a:latin typeface="Times New Roman" pitchFamily="18" charset="0"/>
                <a:cs typeface="Times New Roman" pitchFamily="18" charset="0"/>
              </a:rPr>
              <a:t>p</a:t>
            </a:r>
          </a:p>
        </p:txBody>
      </p:sp>
      <p:grpSp>
        <p:nvGrpSpPr>
          <p:cNvPr id="31" name="Group 18"/>
          <p:cNvGrpSpPr>
            <a:grpSpLocks/>
          </p:cNvGrpSpPr>
          <p:nvPr/>
        </p:nvGrpSpPr>
        <p:grpSpPr bwMode="auto">
          <a:xfrm>
            <a:off x="830263" y="4518025"/>
            <a:ext cx="5191125" cy="671513"/>
            <a:chOff x="587" y="2902"/>
            <a:chExt cx="3270" cy="423"/>
          </a:xfrm>
        </p:grpSpPr>
        <p:grpSp>
          <p:nvGrpSpPr>
            <p:cNvPr id="110614" name="Group 19"/>
            <p:cNvGrpSpPr>
              <a:grpSpLocks/>
            </p:cNvGrpSpPr>
            <p:nvPr/>
          </p:nvGrpSpPr>
          <p:grpSpPr bwMode="auto">
            <a:xfrm>
              <a:off x="587" y="2944"/>
              <a:ext cx="1156" cy="359"/>
              <a:chOff x="596" y="3056"/>
              <a:chExt cx="1156" cy="359"/>
            </a:xfrm>
          </p:grpSpPr>
          <p:sp>
            <p:nvSpPr>
              <p:cNvPr id="110630" name="Rectangle 20"/>
              <p:cNvSpPr>
                <a:spLocks noChangeArrowheads="1"/>
              </p:cNvSpPr>
              <p:nvPr/>
            </p:nvSpPr>
            <p:spPr bwMode="auto">
              <a:xfrm>
                <a:off x="596" y="3056"/>
                <a:ext cx="1156" cy="35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algn="ctr">
                  <a:lnSpc>
                    <a:spcPct val="85000"/>
                  </a:lnSpc>
                </a:pPr>
                <a:r>
                  <a:rPr lang="en-US" altLang="id-ID"/>
                  <a:t>Maximum inventory level</a:t>
                </a:r>
              </a:p>
            </p:txBody>
          </p:sp>
          <p:sp>
            <p:nvSpPr>
              <p:cNvPr id="110631" name="AutoShape 21"/>
              <p:cNvSpPr>
                <a:spLocks noChangeArrowheads="1"/>
              </p:cNvSpPr>
              <p:nvPr/>
            </p:nvSpPr>
            <p:spPr bwMode="auto">
              <a:xfrm>
                <a:off x="645" y="3076"/>
                <a:ext cx="1069" cy="312"/>
              </a:xfrm>
              <a:prstGeom prst="bracketPair">
                <a:avLst>
                  <a:gd name="adj" fmla="val 16667"/>
                </a:avLst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endParaRPr lang="id-ID" altLang="id-ID"/>
              </a:p>
            </p:txBody>
          </p:sp>
        </p:grpSp>
        <p:sp>
          <p:nvSpPr>
            <p:cNvPr id="110615" name="Rectangle 22"/>
            <p:cNvSpPr>
              <a:spLocks noChangeArrowheads="1"/>
            </p:cNvSpPr>
            <p:nvPr/>
          </p:nvSpPr>
          <p:spPr bwMode="auto">
            <a:xfrm>
              <a:off x="1734" y="3004"/>
              <a:ext cx="185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altLang="id-ID"/>
                <a:t>= </a:t>
              </a:r>
              <a:r>
                <a:rPr lang="en-US" altLang="id-ID" i="1"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altLang="id-ID"/>
                <a:t>          – </a:t>
              </a:r>
              <a:r>
                <a:rPr lang="en-US" altLang="id-ID" i="1"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en-US" altLang="id-ID"/>
                <a:t>          = </a:t>
              </a:r>
              <a:r>
                <a:rPr lang="en-US" altLang="id-ID" i="1"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lang="en-US" altLang="id-ID"/>
                <a:t>  1 –</a:t>
              </a:r>
            </a:p>
          </p:txBody>
        </p:sp>
        <p:grpSp>
          <p:nvGrpSpPr>
            <p:cNvPr id="110616" name="Group 23"/>
            <p:cNvGrpSpPr>
              <a:grpSpLocks/>
            </p:cNvGrpSpPr>
            <p:nvPr/>
          </p:nvGrpSpPr>
          <p:grpSpPr bwMode="auto">
            <a:xfrm>
              <a:off x="2648" y="2902"/>
              <a:ext cx="288" cy="407"/>
              <a:chOff x="3520" y="3081"/>
              <a:chExt cx="288" cy="407"/>
            </a:xfrm>
          </p:grpSpPr>
          <p:grpSp>
            <p:nvGrpSpPr>
              <p:cNvPr id="110626" name="Group 24"/>
              <p:cNvGrpSpPr>
                <a:grpSpLocks/>
              </p:cNvGrpSpPr>
              <p:nvPr/>
            </p:nvGrpSpPr>
            <p:grpSpPr bwMode="auto">
              <a:xfrm>
                <a:off x="3537" y="3081"/>
                <a:ext cx="271" cy="407"/>
                <a:chOff x="3523" y="3079"/>
                <a:chExt cx="271" cy="407"/>
              </a:xfrm>
            </p:grpSpPr>
            <p:sp>
              <p:nvSpPr>
                <p:cNvPr id="110628" name="Rectangle 25"/>
                <p:cNvSpPr>
                  <a:spLocks noChangeArrowheads="1"/>
                </p:cNvSpPr>
                <p:nvPr/>
              </p:nvSpPr>
              <p:spPr bwMode="auto">
                <a:xfrm>
                  <a:off x="3523" y="3079"/>
                  <a:ext cx="271" cy="40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marL="25146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marL="29718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marL="34290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marL="38862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algn="ctr"/>
                  <a:r>
                    <a:rPr lang="en-US" altLang="id-ID" i="1">
                      <a:latin typeface="Times New Roman" pitchFamily="18" charset="0"/>
                      <a:cs typeface="Times New Roman" pitchFamily="18" charset="0"/>
                    </a:rPr>
                    <a:t>Q</a:t>
                  </a:r>
                </a:p>
                <a:p>
                  <a:pPr algn="ctr"/>
                  <a:r>
                    <a:rPr lang="en-US" altLang="id-ID" i="1">
                      <a:latin typeface="Times New Roman" pitchFamily="18" charset="0"/>
                      <a:cs typeface="Times New Roman" pitchFamily="18" charset="0"/>
                    </a:rPr>
                    <a:t>p</a:t>
                  </a:r>
                </a:p>
              </p:txBody>
            </p:sp>
            <p:sp>
              <p:nvSpPr>
                <p:cNvPr id="110629" name="Line 26"/>
                <p:cNvSpPr>
                  <a:spLocks noChangeShapeType="1"/>
                </p:cNvSpPr>
                <p:nvPr/>
              </p:nvSpPr>
              <p:spPr bwMode="auto">
                <a:xfrm>
                  <a:off x="3552" y="3312"/>
                  <a:ext cx="192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</p:grpSp>
          <p:sp>
            <p:nvSpPr>
              <p:cNvPr id="110627" name="AutoShape 27"/>
              <p:cNvSpPr>
                <a:spLocks noChangeArrowheads="1"/>
              </p:cNvSpPr>
              <p:nvPr/>
            </p:nvSpPr>
            <p:spPr bwMode="auto">
              <a:xfrm>
                <a:off x="3520" y="3112"/>
                <a:ext cx="288" cy="376"/>
              </a:xfrm>
              <a:prstGeom prst="bracketPair">
                <a:avLst>
                  <a:gd name="adj" fmla="val 16667"/>
                </a:avLst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endParaRPr lang="id-ID" altLang="id-ID"/>
              </a:p>
            </p:txBody>
          </p:sp>
        </p:grpSp>
        <p:grpSp>
          <p:nvGrpSpPr>
            <p:cNvPr id="110617" name="Group 28"/>
            <p:cNvGrpSpPr>
              <a:grpSpLocks/>
            </p:cNvGrpSpPr>
            <p:nvPr/>
          </p:nvGrpSpPr>
          <p:grpSpPr bwMode="auto">
            <a:xfrm>
              <a:off x="2048" y="2902"/>
              <a:ext cx="288" cy="407"/>
              <a:chOff x="3544" y="3081"/>
              <a:chExt cx="288" cy="407"/>
            </a:xfrm>
          </p:grpSpPr>
          <p:grpSp>
            <p:nvGrpSpPr>
              <p:cNvPr id="110622" name="Group 29"/>
              <p:cNvGrpSpPr>
                <a:grpSpLocks/>
              </p:cNvGrpSpPr>
              <p:nvPr/>
            </p:nvGrpSpPr>
            <p:grpSpPr bwMode="auto">
              <a:xfrm>
                <a:off x="3557" y="3081"/>
                <a:ext cx="271" cy="407"/>
                <a:chOff x="3543" y="3079"/>
                <a:chExt cx="271" cy="407"/>
              </a:xfrm>
            </p:grpSpPr>
            <p:sp>
              <p:nvSpPr>
                <p:cNvPr id="110624" name="Rectangle 30"/>
                <p:cNvSpPr>
                  <a:spLocks noChangeArrowheads="1"/>
                </p:cNvSpPr>
                <p:nvPr/>
              </p:nvSpPr>
              <p:spPr bwMode="auto">
                <a:xfrm>
                  <a:off x="3543" y="3079"/>
                  <a:ext cx="271" cy="40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marL="25146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marL="29718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marL="34290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marL="38862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algn="ctr"/>
                  <a:r>
                    <a:rPr lang="en-US" altLang="id-ID" i="1">
                      <a:latin typeface="Times New Roman" pitchFamily="18" charset="0"/>
                      <a:cs typeface="Times New Roman" pitchFamily="18" charset="0"/>
                    </a:rPr>
                    <a:t>Q</a:t>
                  </a:r>
                </a:p>
                <a:p>
                  <a:pPr algn="ctr"/>
                  <a:r>
                    <a:rPr lang="en-US" altLang="id-ID" i="1">
                      <a:latin typeface="Times New Roman" pitchFamily="18" charset="0"/>
                      <a:cs typeface="Times New Roman" pitchFamily="18" charset="0"/>
                    </a:rPr>
                    <a:t>p</a:t>
                  </a:r>
                </a:p>
              </p:txBody>
            </p:sp>
            <p:sp>
              <p:nvSpPr>
                <p:cNvPr id="110625" name="Line 31"/>
                <p:cNvSpPr>
                  <a:spLocks noChangeShapeType="1"/>
                </p:cNvSpPr>
                <p:nvPr/>
              </p:nvSpPr>
              <p:spPr bwMode="auto">
                <a:xfrm>
                  <a:off x="3576" y="3312"/>
                  <a:ext cx="192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</p:grpSp>
          <p:sp>
            <p:nvSpPr>
              <p:cNvPr id="110623" name="AutoShape 32"/>
              <p:cNvSpPr>
                <a:spLocks noChangeArrowheads="1"/>
              </p:cNvSpPr>
              <p:nvPr/>
            </p:nvSpPr>
            <p:spPr bwMode="auto">
              <a:xfrm>
                <a:off x="3544" y="3112"/>
                <a:ext cx="288" cy="376"/>
              </a:xfrm>
              <a:prstGeom prst="bracketPair">
                <a:avLst>
                  <a:gd name="adj" fmla="val 16667"/>
                </a:avLst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endParaRPr lang="id-ID" altLang="id-ID"/>
              </a:p>
            </p:txBody>
          </p:sp>
        </p:grpSp>
        <p:grpSp>
          <p:nvGrpSpPr>
            <p:cNvPr id="110618" name="Group 33"/>
            <p:cNvGrpSpPr>
              <a:grpSpLocks/>
            </p:cNvGrpSpPr>
            <p:nvPr/>
          </p:nvGrpSpPr>
          <p:grpSpPr bwMode="auto">
            <a:xfrm>
              <a:off x="3606" y="2918"/>
              <a:ext cx="251" cy="407"/>
              <a:chOff x="3766" y="3199"/>
              <a:chExt cx="251" cy="407"/>
            </a:xfrm>
          </p:grpSpPr>
          <p:sp>
            <p:nvSpPr>
              <p:cNvPr id="110620" name="Rectangle 34"/>
              <p:cNvSpPr>
                <a:spLocks noChangeArrowheads="1"/>
              </p:cNvSpPr>
              <p:nvPr/>
            </p:nvSpPr>
            <p:spPr bwMode="auto">
              <a:xfrm>
                <a:off x="3766" y="3199"/>
                <a:ext cx="251" cy="4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r>
                  <a:rPr lang="en-US" altLang="id-ID" i="1">
                    <a:latin typeface="Times New Roman" pitchFamily="18" charset="0"/>
                    <a:cs typeface="Times New Roman" pitchFamily="18" charset="0"/>
                  </a:rPr>
                  <a:t>d</a:t>
                </a:r>
              </a:p>
              <a:p>
                <a:r>
                  <a:rPr lang="en-US" altLang="id-ID" i="1">
                    <a:latin typeface="Times New Roman" pitchFamily="18" charset="0"/>
                    <a:cs typeface="Times New Roman" pitchFamily="18" charset="0"/>
                  </a:rPr>
                  <a:t>p</a:t>
                </a:r>
              </a:p>
            </p:txBody>
          </p:sp>
          <p:sp>
            <p:nvSpPr>
              <p:cNvPr id="110621" name="Line 35"/>
              <p:cNvSpPr>
                <a:spLocks noChangeShapeType="1"/>
              </p:cNvSpPr>
              <p:nvPr/>
            </p:nvSpPr>
            <p:spPr bwMode="auto">
              <a:xfrm>
                <a:off x="3776" y="3408"/>
                <a:ext cx="18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id-ID"/>
              </a:p>
            </p:txBody>
          </p:sp>
        </p:grpSp>
        <p:sp>
          <p:nvSpPr>
            <p:cNvPr id="110619" name="AutoShape 36"/>
            <p:cNvSpPr>
              <a:spLocks noChangeArrowheads="1"/>
            </p:cNvSpPr>
            <p:nvPr/>
          </p:nvSpPr>
          <p:spPr bwMode="auto">
            <a:xfrm>
              <a:off x="3260" y="2936"/>
              <a:ext cx="596" cy="368"/>
            </a:xfrm>
            <a:prstGeom prst="bracketPair">
              <a:avLst>
                <a:gd name="adj" fmla="val 16667"/>
              </a:avLst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endParaRPr lang="id-ID" altLang="id-ID"/>
            </a:p>
          </p:txBody>
        </p:sp>
      </p:grpSp>
      <p:grpSp>
        <p:nvGrpSpPr>
          <p:cNvPr id="50" name="Group 37"/>
          <p:cNvGrpSpPr>
            <a:grpSpLocks/>
          </p:cNvGrpSpPr>
          <p:nvPr/>
        </p:nvGrpSpPr>
        <p:grpSpPr bwMode="auto">
          <a:xfrm>
            <a:off x="830263" y="5461000"/>
            <a:ext cx="6853237" cy="738188"/>
            <a:chOff x="523" y="3528"/>
            <a:chExt cx="4317" cy="465"/>
          </a:xfrm>
        </p:grpSpPr>
        <p:sp>
          <p:nvSpPr>
            <p:cNvPr id="110599" name="Rectangle 38"/>
            <p:cNvSpPr>
              <a:spLocks noChangeArrowheads="1"/>
            </p:cNvSpPr>
            <p:nvPr/>
          </p:nvSpPr>
          <p:spPr bwMode="auto">
            <a:xfrm>
              <a:off x="523" y="3651"/>
              <a:ext cx="4317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altLang="id-ID"/>
                <a:t>Holding cost =                                             (</a:t>
              </a:r>
              <a:r>
                <a:rPr lang="en-US" altLang="id-ID" i="1">
                  <a:latin typeface="Times New Roman" pitchFamily="18" charset="0"/>
                  <a:cs typeface="Times New Roman" pitchFamily="18" charset="0"/>
                </a:rPr>
                <a:t>H</a:t>
              </a:r>
              <a:r>
                <a:rPr lang="en-US" altLang="id-ID"/>
                <a:t>) =         1 –          </a:t>
              </a:r>
              <a:r>
                <a:rPr lang="en-US" altLang="id-ID" i="1">
                  <a:latin typeface="Times New Roman" pitchFamily="18" charset="0"/>
                  <a:cs typeface="Times New Roman" pitchFamily="18" charset="0"/>
                </a:rPr>
                <a:t>H</a:t>
              </a:r>
              <a:r>
                <a:rPr lang="en-US" altLang="id-ID">
                  <a:latin typeface="Times New Roman" pitchFamily="18" charset="0"/>
                  <a:cs typeface="Times New Roman" pitchFamily="18" charset="0"/>
                </a:rPr>
                <a:t> </a:t>
              </a:r>
            </a:p>
          </p:txBody>
        </p:sp>
        <p:grpSp>
          <p:nvGrpSpPr>
            <p:cNvPr id="110600" name="Group 39"/>
            <p:cNvGrpSpPr>
              <a:grpSpLocks/>
            </p:cNvGrpSpPr>
            <p:nvPr/>
          </p:nvGrpSpPr>
          <p:grpSpPr bwMode="auto">
            <a:xfrm>
              <a:off x="3694" y="3528"/>
              <a:ext cx="1080" cy="463"/>
              <a:chOff x="1470" y="3529"/>
              <a:chExt cx="1080" cy="463"/>
            </a:xfrm>
          </p:grpSpPr>
          <p:grpSp>
            <p:nvGrpSpPr>
              <p:cNvPr id="110604" name="Group 40"/>
              <p:cNvGrpSpPr>
                <a:grpSpLocks/>
              </p:cNvGrpSpPr>
              <p:nvPr/>
            </p:nvGrpSpPr>
            <p:grpSpPr bwMode="auto">
              <a:xfrm>
                <a:off x="2025" y="3561"/>
                <a:ext cx="288" cy="407"/>
                <a:chOff x="4132" y="3613"/>
                <a:chExt cx="288" cy="407"/>
              </a:xfrm>
            </p:grpSpPr>
            <p:grpSp>
              <p:nvGrpSpPr>
                <p:cNvPr id="110610" name="Group 41"/>
                <p:cNvGrpSpPr>
                  <a:grpSpLocks/>
                </p:cNvGrpSpPr>
                <p:nvPr/>
              </p:nvGrpSpPr>
              <p:grpSpPr bwMode="auto">
                <a:xfrm>
                  <a:off x="4166" y="3613"/>
                  <a:ext cx="251" cy="407"/>
                  <a:chOff x="3384" y="3091"/>
                  <a:chExt cx="251" cy="407"/>
                </a:xfrm>
              </p:grpSpPr>
              <p:sp>
                <p:nvSpPr>
                  <p:cNvPr id="110612" name="Rectangle 42"/>
                  <p:cNvSpPr>
                    <a:spLocks noChangeArrowheads="1"/>
                  </p:cNvSpPr>
                  <p:nvPr/>
                </p:nvSpPr>
                <p:spPr bwMode="auto">
                  <a:xfrm>
                    <a:off x="3384" y="3091"/>
                    <a:ext cx="251" cy="40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defRPr>
                    </a:lvl5pPr>
                    <a:lvl6pPr marL="2514600" indent="-228600" defTabSz="457200"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defRPr>
                    </a:lvl6pPr>
                    <a:lvl7pPr marL="2971800" indent="-228600" defTabSz="457200"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defRPr>
                    </a:lvl7pPr>
                    <a:lvl8pPr marL="3429000" indent="-228600" defTabSz="457200"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defRPr>
                    </a:lvl8pPr>
                    <a:lvl9pPr marL="3886200" indent="-228600" defTabSz="457200"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defRPr>
                    </a:lvl9pPr>
                  </a:lstStyle>
                  <a:p>
                    <a:pPr algn="ctr"/>
                    <a:r>
                      <a:rPr lang="en-US" altLang="id-ID" i="1">
                        <a:latin typeface="Times New Roman" pitchFamily="18" charset="0"/>
                        <a:cs typeface="Times New Roman" pitchFamily="18" charset="0"/>
                      </a:rPr>
                      <a:t>d</a:t>
                    </a:r>
                  </a:p>
                  <a:p>
                    <a:pPr algn="ctr"/>
                    <a:r>
                      <a:rPr lang="en-US" altLang="id-ID" i="1">
                        <a:latin typeface="Times New Roman" pitchFamily="18" charset="0"/>
                        <a:cs typeface="Times New Roman" pitchFamily="18" charset="0"/>
                      </a:rPr>
                      <a:t>p</a:t>
                    </a:r>
                  </a:p>
                </p:txBody>
              </p:sp>
              <p:sp>
                <p:nvSpPr>
                  <p:cNvPr id="110613" name="Line 43"/>
                  <p:cNvSpPr>
                    <a:spLocks noChangeShapeType="1"/>
                  </p:cNvSpPr>
                  <p:nvPr/>
                </p:nvSpPr>
                <p:spPr bwMode="auto">
                  <a:xfrm>
                    <a:off x="3404" y="3312"/>
                    <a:ext cx="192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id-ID"/>
                  </a:p>
                </p:txBody>
              </p:sp>
            </p:grpSp>
            <p:sp>
              <p:nvSpPr>
                <p:cNvPr id="110611" name="AutoShape 44"/>
                <p:cNvSpPr>
                  <a:spLocks noChangeArrowheads="1"/>
                </p:cNvSpPr>
                <p:nvPr/>
              </p:nvSpPr>
              <p:spPr bwMode="auto">
                <a:xfrm>
                  <a:off x="4132" y="3640"/>
                  <a:ext cx="288" cy="376"/>
                </a:xfrm>
                <a:prstGeom prst="bracketPair">
                  <a:avLst>
                    <a:gd name="adj" fmla="val 16667"/>
                  </a:avLst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marL="25146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marL="29718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marL="34290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marL="38862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endParaRPr lang="id-ID" altLang="id-ID"/>
                </a:p>
              </p:txBody>
            </p:sp>
          </p:grpSp>
          <p:grpSp>
            <p:nvGrpSpPr>
              <p:cNvPr id="110605" name="Group 45"/>
              <p:cNvGrpSpPr>
                <a:grpSpLocks/>
              </p:cNvGrpSpPr>
              <p:nvPr/>
            </p:nvGrpSpPr>
            <p:grpSpPr bwMode="auto">
              <a:xfrm>
                <a:off x="1470" y="3529"/>
                <a:ext cx="271" cy="456"/>
                <a:chOff x="3641" y="3595"/>
                <a:chExt cx="271" cy="456"/>
              </a:xfrm>
            </p:grpSpPr>
            <p:sp>
              <p:nvSpPr>
                <p:cNvPr id="110608" name="Rectangle 46"/>
                <p:cNvSpPr>
                  <a:spLocks noChangeArrowheads="1"/>
                </p:cNvSpPr>
                <p:nvPr/>
              </p:nvSpPr>
              <p:spPr bwMode="auto">
                <a:xfrm>
                  <a:off x="3641" y="3595"/>
                  <a:ext cx="271" cy="45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marL="25146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marL="29718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marL="34290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marL="38862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algn="ctr">
                    <a:spcAft>
                      <a:spcPts val="400"/>
                    </a:spcAft>
                  </a:pPr>
                  <a:r>
                    <a:rPr lang="en-US" altLang="id-ID" i="1">
                      <a:latin typeface="Times New Roman" pitchFamily="18" charset="0"/>
                      <a:cs typeface="Times New Roman" pitchFamily="18" charset="0"/>
                    </a:rPr>
                    <a:t>Q</a:t>
                  </a:r>
                </a:p>
                <a:p>
                  <a:pPr algn="ctr">
                    <a:spcAft>
                      <a:spcPts val="400"/>
                    </a:spcAft>
                  </a:pPr>
                  <a:r>
                    <a:rPr lang="en-US" altLang="id-ID"/>
                    <a:t>2</a:t>
                  </a:r>
                </a:p>
              </p:txBody>
            </p:sp>
            <p:sp>
              <p:nvSpPr>
                <p:cNvPr id="110609" name="Line 47"/>
                <p:cNvSpPr>
                  <a:spLocks noChangeShapeType="1"/>
                </p:cNvSpPr>
                <p:nvPr/>
              </p:nvSpPr>
              <p:spPr bwMode="auto">
                <a:xfrm>
                  <a:off x="3672" y="3832"/>
                  <a:ext cx="18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</p:grpSp>
          <p:sp>
            <p:nvSpPr>
              <p:cNvPr id="110606" name="Freeform 48"/>
              <p:cNvSpPr>
                <a:spLocks/>
              </p:cNvSpPr>
              <p:nvPr/>
            </p:nvSpPr>
            <p:spPr bwMode="auto">
              <a:xfrm>
                <a:off x="2492" y="3542"/>
                <a:ext cx="58" cy="450"/>
              </a:xfrm>
              <a:custGeom>
                <a:avLst/>
                <a:gdLst>
                  <a:gd name="T0" fmla="*/ 2 w 58"/>
                  <a:gd name="T1" fmla="*/ 0 h 496"/>
                  <a:gd name="T2" fmla="*/ 58 w 58"/>
                  <a:gd name="T3" fmla="*/ 0 h 496"/>
                  <a:gd name="T4" fmla="*/ 58 w 58"/>
                  <a:gd name="T5" fmla="*/ 450 h 496"/>
                  <a:gd name="T6" fmla="*/ 0 w 58"/>
                  <a:gd name="T7" fmla="*/ 450 h 49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8"/>
                  <a:gd name="T13" fmla="*/ 0 h 496"/>
                  <a:gd name="T14" fmla="*/ 58 w 58"/>
                  <a:gd name="T15" fmla="*/ 496 h 49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8" h="496">
                    <a:moveTo>
                      <a:pt x="2" y="0"/>
                    </a:moveTo>
                    <a:lnTo>
                      <a:pt x="58" y="0"/>
                    </a:lnTo>
                    <a:lnTo>
                      <a:pt x="58" y="496"/>
                    </a:lnTo>
                    <a:lnTo>
                      <a:pt x="0" y="496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id-ID"/>
              </a:p>
            </p:txBody>
          </p:sp>
          <p:sp>
            <p:nvSpPr>
              <p:cNvPr id="110607" name="Freeform 49"/>
              <p:cNvSpPr>
                <a:spLocks/>
              </p:cNvSpPr>
              <p:nvPr/>
            </p:nvSpPr>
            <p:spPr bwMode="auto">
              <a:xfrm flipH="1">
                <a:off x="1739" y="3542"/>
                <a:ext cx="58" cy="450"/>
              </a:xfrm>
              <a:custGeom>
                <a:avLst/>
                <a:gdLst>
                  <a:gd name="T0" fmla="*/ 2 w 58"/>
                  <a:gd name="T1" fmla="*/ 0 h 496"/>
                  <a:gd name="T2" fmla="*/ 58 w 58"/>
                  <a:gd name="T3" fmla="*/ 0 h 496"/>
                  <a:gd name="T4" fmla="*/ 58 w 58"/>
                  <a:gd name="T5" fmla="*/ 450 h 496"/>
                  <a:gd name="T6" fmla="*/ 0 w 58"/>
                  <a:gd name="T7" fmla="*/ 450 h 49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8"/>
                  <a:gd name="T13" fmla="*/ 0 h 496"/>
                  <a:gd name="T14" fmla="*/ 58 w 58"/>
                  <a:gd name="T15" fmla="*/ 496 h 49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8" h="496">
                    <a:moveTo>
                      <a:pt x="2" y="0"/>
                    </a:moveTo>
                    <a:lnTo>
                      <a:pt x="58" y="0"/>
                    </a:lnTo>
                    <a:lnTo>
                      <a:pt x="58" y="496"/>
                    </a:lnTo>
                    <a:lnTo>
                      <a:pt x="0" y="496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id-ID"/>
              </a:p>
            </p:txBody>
          </p:sp>
        </p:grpSp>
        <p:grpSp>
          <p:nvGrpSpPr>
            <p:cNvPr id="110601" name="Group 50"/>
            <p:cNvGrpSpPr>
              <a:grpSpLocks/>
            </p:cNvGrpSpPr>
            <p:nvPr/>
          </p:nvGrpSpPr>
          <p:grpSpPr bwMode="auto">
            <a:xfrm>
              <a:off x="1542" y="3538"/>
              <a:ext cx="1716" cy="455"/>
              <a:chOff x="3222" y="3546"/>
              <a:chExt cx="1716" cy="455"/>
            </a:xfrm>
          </p:grpSpPr>
          <p:sp>
            <p:nvSpPr>
              <p:cNvPr id="110602" name="Rectangle 51"/>
              <p:cNvSpPr>
                <a:spLocks noChangeArrowheads="1"/>
              </p:cNvSpPr>
              <p:nvPr/>
            </p:nvSpPr>
            <p:spPr bwMode="auto">
              <a:xfrm>
                <a:off x="3222" y="3546"/>
                <a:ext cx="1716" cy="4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algn="ctr">
                  <a:lnSpc>
                    <a:spcPct val="115000"/>
                  </a:lnSpc>
                </a:pPr>
                <a:r>
                  <a:rPr lang="en-US" altLang="id-ID"/>
                  <a:t>Maximum inventory level</a:t>
                </a:r>
              </a:p>
              <a:p>
                <a:pPr algn="ctr">
                  <a:lnSpc>
                    <a:spcPct val="115000"/>
                  </a:lnSpc>
                </a:pPr>
                <a:r>
                  <a:rPr lang="en-US" altLang="id-ID"/>
                  <a:t>2</a:t>
                </a:r>
              </a:p>
            </p:txBody>
          </p:sp>
          <p:sp>
            <p:nvSpPr>
              <p:cNvPr id="110603" name="Line 52"/>
              <p:cNvSpPr>
                <a:spLocks noChangeShapeType="1"/>
              </p:cNvSpPr>
              <p:nvPr/>
            </p:nvSpPr>
            <p:spPr bwMode="auto">
              <a:xfrm>
                <a:off x="3260" y="3792"/>
                <a:ext cx="165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id-ID"/>
              </a:p>
            </p:txBody>
          </p:sp>
        </p:grpSp>
      </p:grpSp>
      <p:sp>
        <p:nvSpPr>
          <p:cNvPr id="54" name="Rectangle 2"/>
          <p:cNvSpPr txBox="1">
            <a:spLocks noChangeArrowheads="1"/>
          </p:cNvSpPr>
          <p:nvPr/>
        </p:nvSpPr>
        <p:spPr bwMode="auto">
          <a:xfrm>
            <a:off x="306387" y="169922"/>
            <a:ext cx="8441828" cy="72378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fontAlgn="base"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  <a:lvl2pPr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sz="2800" dirty="0" smtClean="0"/>
              <a:t>Production Order Quantity Model</a:t>
            </a:r>
            <a:endParaRPr lang="en-US" altLang="id-ID" sz="2800" dirty="0" smtClean="0">
              <a:latin typeface="Corbel" panose="020B0503020204020204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108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08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547" grpId="0" autoUpdateAnimBg="0"/>
      <p:bldP spid="30" grpId="0" autoUpdateAnimBg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32665" y="1160060"/>
            <a:ext cx="8447962" cy="545910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atin typeface="Corbel" panose="020B0503020204020204" pitchFamily="34" charset="0"/>
            </a:endParaRPr>
          </a:p>
        </p:txBody>
      </p:sp>
      <p:sp>
        <p:nvSpPr>
          <p:cNvPr id="108547" name="Rectangle 3"/>
          <p:cNvSpPr>
            <a:spLocks noChangeArrowheads="1"/>
          </p:cNvSpPr>
          <p:nvPr/>
        </p:nvSpPr>
        <p:spPr bwMode="auto">
          <a:xfrm>
            <a:off x="487363" y="1443038"/>
            <a:ext cx="8377237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673100" algn="r"/>
                <a:tab pos="762000" algn="l"/>
                <a:tab pos="4864100" algn="r"/>
                <a:tab pos="49530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tabLst>
                <a:tab pos="673100" algn="r"/>
                <a:tab pos="762000" algn="l"/>
                <a:tab pos="4864100" algn="r"/>
                <a:tab pos="49530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tabLst>
                <a:tab pos="673100" algn="r"/>
                <a:tab pos="762000" algn="l"/>
                <a:tab pos="4864100" algn="r"/>
                <a:tab pos="49530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tabLst>
                <a:tab pos="673100" algn="r"/>
                <a:tab pos="762000" algn="l"/>
                <a:tab pos="4864100" algn="r"/>
                <a:tab pos="49530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tabLst>
                <a:tab pos="673100" algn="r"/>
                <a:tab pos="762000" algn="l"/>
                <a:tab pos="4864100" algn="r"/>
                <a:tab pos="49530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673100" algn="r"/>
                <a:tab pos="762000" algn="l"/>
                <a:tab pos="4864100" algn="r"/>
                <a:tab pos="49530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673100" algn="r"/>
                <a:tab pos="762000" algn="l"/>
                <a:tab pos="4864100" algn="r"/>
                <a:tab pos="49530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673100" algn="r"/>
                <a:tab pos="762000" algn="l"/>
                <a:tab pos="4864100" algn="r"/>
                <a:tab pos="49530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673100" algn="r"/>
                <a:tab pos="762000" algn="l"/>
                <a:tab pos="4864100" algn="r"/>
                <a:tab pos="49530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altLang="id-ID" sz="2000"/>
              <a:t>	</a:t>
            </a:r>
            <a:r>
              <a:rPr lang="en-US" altLang="id-ID" sz="2000" i="1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altLang="id-ID" sz="2000"/>
              <a:t> =	Number of pieces per order	 </a:t>
            </a:r>
            <a:r>
              <a:rPr lang="en-US" altLang="id-ID" sz="2000" i="1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altLang="id-ID" sz="2000"/>
              <a:t> =	Daily production rate</a:t>
            </a:r>
          </a:p>
          <a:p>
            <a:r>
              <a:rPr lang="en-US" altLang="id-ID" sz="2000"/>
              <a:t>	</a:t>
            </a:r>
            <a:r>
              <a:rPr lang="en-US" altLang="id-ID" sz="2000" i="1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altLang="id-ID" sz="2000"/>
              <a:t> =	Holding cost per unit per year	 </a:t>
            </a:r>
            <a:r>
              <a:rPr lang="en-US" altLang="id-ID" sz="2000" i="1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altLang="id-ID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000"/>
              <a:t>=	Daily demand/usage rate</a:t>
            </a:r>
          </a:p>
          <a:p>
            <a:r>
              <a:rPr lang="en-US" altLang="id-ID" sz="2000"/>
              <a:t>	</a:t>
            </a:r>
            <a:r>
              <a:rPr lang="en-US" altLang="id-ID" sz="2000" i="1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altLang="id-ID" sz="2000"/>
              <a:t> =	Length of the production run in days</a:t>
            </a:r>
          </a:p>
        </p:txBody>
      </p:sp>
      <p:graphicFrame>
        <p:nvGraphicFramePr>
          <p:cNvPr id="2" name="Object 108"/>
          <p:cNvGraphicFramePr>
            <a:graphicFrameLocks noChangeAspect="1"/>
          </p:cNvGraphicFramePr>
          <p:nvPr/>
        </p:nvGraphicFramePr>
        <p:xfrm>
          <a:off x="2806700" y="2705100"/>
          <a:ext cx="35306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95" name="Equation" r:id="rId4" imgW="3519720" imgH="849960" progId="Equation.3">
                  <p:embed/>
                </p:oleObj>
              </mc:Choice>
              <mc:Fallback>
                <p:oleObj name="Equation" r:id="rId4" imgW="3519720" imgH="849960" progId="Equation.3">
                  <p:embed/>
                  <p:pic>
                    <p:nvPicPr>
                      <p:cNvPr id="0" name="Object 10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06700" y="2705100"/>
                        <a:ext cx="3530600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109"/>
          <p:cNvGraphicFramePr>
            <a:graphicFrameLocks noChangeAspect="1"/>
          </p:cNvGraphicFramePr>
          <p:nvPr/>
        </p:nvGraphicFramePr>
        <p:xfrm>
          <a:off x="3124200" y="3633788"/>
          <a:ext cx="2438400" cy="2628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96" name="Equation" r:id="rId6" imgW="2422800" imgH="2614680" progId="Equation.3">
                  <p:embed/>
                </p:oleObj>
              </mc:Choice>
              <mc:Fallback>
                <p:oleObj name="Equation" r:id="rId6" imgW="2422800" imgH="2614680" progId="Equation.3">
                  <p:embed/>
                  <p:pic>
                    <p:nvPicPr>
                      <p:cNvPr id="0" name="Object 10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3633788"/>
                        <a:ext cx="2438400" cy="2628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306387" y="169922"/>
            <a:ext cx="8441828" cy="72378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fontAlgn="base"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  <a:lvl2pPr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sz="2400" dirty="0" smtClean="0"/>
              <a:t>Production Order Quantity Model</a:t>
            </a:r>
            <a:endParaRPr lang="en-US" altLang="id-ID" sz="2400" dirty="0" smtClean="0">
              <a:latin typeface="Corbel" panose="020B0503020204020204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108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547" grpId="0" autoUpdateAnimBg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32665" y="1160060"/>
            <a:ext cx="8447962" cy="545910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atin typeface="Corbel" panose="020B0503020204020204" pitchFamily="34" charset="0"/>
            </a:endParaRPr>
          </a:p>
        </p:txBody>
      </p:sp>
      <p:sp>
        <p:nvSpPr>
          <p:cNvPr id="114691" name="Rectangle 3"/>
          <p:cNvSpPr>
            <a:spLocks noChangeArrowheads="1"/>
          </p:cNvSpPr>
          <p:nvPr/>
        </p:nvSpPr>
        <p:spPr bwMode="auto">
          <a:xfrm>
            <a:off x="792163" y="1595438"/>
            <a:ext cx="754538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673100" algn="r"/>
                <a:tab pos="762000" algn="l"/>
                <a:tab pos="4864100" algn="r"/>
                <a:tab pos="49530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tabLst>
                <a:tab pos="673100" algn="r"/>
                <a:tab pos="762000" algn="l"/>
                <a:tab pos="4864100" algn="r"/>
                <a:tab pos="49530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tabLst>
                <a:tab pos="673100" algn="r"/>
                <a:tab pos="762000" algn="l"/>
                <a:tab pos="4864100" algn="r"/>
                <a:tab pos="49530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tabLst>
                <a:tab pos="673100" algn="r"/>
                <a:tab pos="762000" algn="l"/>
                <a:tab pos="4864100" algn="r"/>
                <a:tab pos="49530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tabLst>
                <a:tab pos="673100" algn="r"/>
                <a:tab pos="762000" algn="l"/>
                <a:tab pos="4864100" algn="r"/>
                <a:tab pos="49530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673100" algn="r"/>
                <a:tab pos="762000" algn="l"/>
                <a:tab pos="4864100" algn="r"/>
                <a:tab pos="49530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673100" algn="r"/>
                <a:tab pos="762000" algn="l"/>
                <a:tab pos="4864100" algn="r"/>
                <a:tab pos="49530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673100" algn="r"/>
                <a:tab pos="762000" algn="l"/>
                <a:tab pos="4864100" algn="r"/>
                <a:tab pos="49530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673100" algn="r"/>
                <a:tab pos="762000" algn="l"/>
                <a:tab pos="4864100" algn="r"/>
                <a:tab pos="49530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altLang="id-ID" sz="2400"/>
              <a:t>	</a:t>
            </a:r>
            <a:r>
              <a:rPr lang="en-US" altLang="id-ID" sz="2400" i="1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altLang="id-ID" sz="2400"/>
              <a:t> =	1,000 units	 </a:t>
            </a:r>
            <a:r>
              <a:rPr lang="en-US" altLang="id-ID" sz="2400" i="1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altLang="id-ID" sz="2400"/>
              <a:t> =	8 units per day</a:t>
            </a:r>
          </a:p>
          <a:p>
            <a:r>
              <a:rPr lang="en-US" altLang="id-ID" sz="2400"/>
              <a:t>	</a:t>
            </a:r>
            <a:r>
              <a:rPr lang="en-US" altLang="id-ID" sz="2400" i="1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altLang="id-ID" sz="2400"/>
              <a:t> =	$10	 </a:t>
            </a:r>
            <a:r>
              <a:rPr lang="en-US" altLang="id-ID" sz="2400" i="1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altLang="id-ID" sz="2400"/>
              <a:t> =	4 units per day</a:t>
            </a:r>
          </a:p>
          <a:p>
            <a:r>
              <a:rPr lang="en-US" altLang="id-ID" sz="2400"/>
              <a:t>	</a:t>
            </a:r>
            <a:r>
              <a:rPr lang="en-US" altLang="id-ID" sz="2400" i="1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altLang="id-ID" sz="2400"/>
              <a:t> =	$0.50 per unit per year</a:t>
            </a:r>
          </a:p>
        </p:txBody>
      </p:sp>
      <p:graphicFrame>
        <p:nvGraphicFramePr>
          <p:cNvPr id="19" name="Object 58"/>
          <p:cNvGraphicFramePr>
            <a:graphicFrameLocks noChangeAspect="1"/>
          </p:cNvGraphicFramePr>
          <p:nvPr/>
        </p:nvGraphicFramePr>
        <p:xfrm>
          <a:off x="2413000" y="2986088"/>
          <a:ext cx="4318000" cy="313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59" name="Equation" r:id="rId4" imgW="4305960" imgH="3126600" progId="Equation.3">
                  <p:embed/>
                </p:oleObj>
              </mc:Choice>
              <mc:Fallback>
                <p:oleObj name="Equation" r:id="rId4" imgW="4305960" imgH="3126600" progId="Equation.3">
                  <p:embed/>
                  <p:pic>
                    <p:nvPicPr>
                      <p:cNvPr id="0" name="Object 5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3000" y="2986088"/>
                        <a:ext cx="4318000" cy="3136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306387" y="169922"/>
            <a:ext cx="8441828" cy="72378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fontAlgn="base"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  <a:lvl2pPr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sz="2400" dirty="0" smtClean="0"/>
              <a:t>Production Order Quantity Model (Example)</a:t>
            </a:r>
            <a:endParaRPr lang="en-US" altLang="id-ID" sz="2400" dirty="0" smtClean="0">
              <a:latin typeface="Corbel" panose="020B0503020204020204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114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691" grpId="0" autoUpdateAnimBg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332665" y="1160060"/>
            <a:ext cx="8447962" cy="545910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atin typeface="Corbel" panose="020B0503020204020204" pitchFamily="34" charset="0"/>
            </a:endParaRPr>
          </a:p>
        </p:txBody>
      </p:sp>
      <p:sp>
        <p:nvSpPr>
          <p:cNvPr id="116739" name="Rectangle 3"/>
          <p:cNvSpPr>
            <a:spLocks noChangeArrowheads="1"/>
          </p:cNvSpPr>
          <p:nvPr/>
        </p:nvSpPr>
        <p:spPr bwMode="auto">
          <a:xfrm>
            <a:off x="779463" y="3625850"/>
            <a:ext cx="755808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altLang="id-ID" sz="2400"/>
              <a:t>When annual data are used the equation becomes</a:t>
            </a:r>
          </a:p>
        </p:txBody>
      </p:sp>
      <p:sp>
        <p:nvSpPr>
          <p:cNvPr id="116752" name="Text Box 16"/>
          <p:cNvSpPr txBox="1">
            <a:spLocks noChangeArrowheads="1"/>
          </p:cNvSpPr>
          <p:nvPr/>
        </p:nvSpPr>
        <p:spPr bwMode="auto">
          <a:xfrm>
            <a:off x="779463" y="1639888"/>
            <a:ext cx="9207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altLang="id-ID" sz="2400"/>
              <a:t>Note:</a:t>
            </a:r>
          </a:p>
        </p:txBody>
      </p:sp>
      <p:grpSp>
        <p:nvGrpSpPr>
          <p:cNvPr id="116753" name="Group 17"/>
          <p:cNvGrpSpPr>
            <a:grpSpLocks/>
          </p:cNvGrpSpPr>
          <p:nvPr/>
        </p:nvGrpSpPr>
        <p:grpSpPr bwMode="auto">
          <a:xfrm>
            <a:off x="1089025" y="2181225"/>
            <a:ext cx="6958013" cy="873125"/>
            <a:chOff x="334" y="1611"/>
            <a:chExt cx="4383" cy="550"/>
          </a:xfrm>
        </p:grpSpPr>
        <p:sp>
          <p:nvSpPr>
            <p:cNvPr id="13374" name="Text Box 18"/>
            <p:cNvSpPr txBox="1">
              <a:spLocks noChangeArrowheads="1"/>
            </p:cNvSpPr>
            <p:nvPr/>
          </p:nvSpPr>
          <p:spPr bwMode="auto">
            <a:xfrm>
              <a:off x="334" y="1776"/>
              <a:ext cx="3903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altLang="id-ID" sz="2000" i="1"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en-US" altLang="id-ID" sz="2000"/>
                <a:t> = 4 =                                                                       =</a:t>
              </a:r>
            </a:p>
          </p:txBody>
        </p:sp>
        <p:grpSp>
          <p:nvGrpSpPr>
            <p:cNvPr id="13375" name="Group 19"/>
            <p:cNvGrpSpPr>
              <a:grpSpLocks/>
            </p:cNvGrpSpPr>
            <p:nvPr/>
          </p:nvGrpSpPr>
          <p:grpSpPr bwMode="auto">
            <a:xfrm>
              <a:off x="953" y="1611"/>
              <a:ext cx="2972" cy="535"/>
              <a:chOff x="841" y="1663"/>
              <a:chExt cx="2972" cy="535"/>
            </a:xfrm>
          </p:grpSpPr>
          <p:sp>
            <p:nvSpPr>
              <p:cNvPr id="13379" name="Text Box 20"/>
              <p:cNvSpPr txBox="1">
                <a:spLocks noChangeArrowheads="1"/>
              </p:cNvSpPr>
              <p:nvPr/>
            </p:nvSpPr>
            <p:spPr bwMode="auto">
              <a:xfrm>
                <a:off x="841" y="1663"/>
                <a:ext cx="2972" cy="5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algn="ctr">
                  <a:lnSpc>
                    <a:spcPct val="125000"/>
                  </a:lnSpc>
                </a:pPr>
                <a:r>
                  <a:rPr lang="en-US" altLang="id-ID" sz="2000" i="1">
                    <a:latin typeface="Times New Roman" pitchFamily="18" charset="0"/>
                    <a:cs typeface="Times New Roman" pitchFamily="18" charset="0"/>
                  </a:rPr>
                  <a:t>D</a:t>
                </a:r>
              </a:p>
              <a:p>
                <a:pPr algn="ctr">
                  <a:lnSpc>
                    <a:spcPct val="125000"/>
                  </a:lnSpc>
                </a:pPr>
                <a:r>
                  <a:rPr lang="en-US" altLang="id-ID" sz="2000"/>
                  <a:t>Number of days the plant is in operation</a:t>
                </a:r>
              </a:p>
            </p:txBody>
          </p:sp>
          <p:sp>
            <p:nvSpPr>
              <p:cNvPr id="13380" name="Line 21"/>
              <p:cNvSpPr>
                <a:spLocks noChangeShapeType="1"/>
              </p:cNvSpPr>
              <p:nvPr/>
            </p:nvSpPr>
            <p:spPr bwMode="auto">
              <a:xfrm>
                <a:off x="880" y="1960"/>
                <a:ext cx="2933" cy="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</p:grpSp>
        <p:grpSp>
          <p:nvGrpSpPr>
            <p:cNvPr id="13376" name="Group 22"/>
            <p:cNvGrpSpPr>
              <a:grpSpLocks/>
            </p:cNvGrpSpPr>
            <p:nvPr/>
          </p:nvGrpSpPr>
          <p:grpSpPr bwMode="auto">
            <a:xfrm>
              <a:off x="4196" y="1626"/>
              <a:ext cx="521" cy="535"/>
              <a:chOff x="3924" y="1336"/>
              <a:chExt cx="521" cy="535"/>
            </a:xfrm>
          </p:grpSpPr>
          <p:sp>
            <p:nvSpPr>
              <p:cNvPr id="13377" name="Text Box 23"/>
              <p:cNvSpPr txBox="1">
                <a:spLocks noChangeArrowheads="1"/>
              </p:cNvSpPr>
              <p:nvPr/>
            </p:nvSpPr>
            <p:spPr bwMode="auto">
              <a:xfrm>
                <a:off x="3924" y="1336"/>
                <a:ext cx="521" cy="5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algn="ctr">
                  <a:lnSpc>
                    <a:spcPct val="125000"/>
                  </a:lnSpc>
                </a:pPr>
                <a:r>
                  <a:rPr lang="en-US" altLang="id-ID" sz="2000"/>
                  <a:t>1,000</a:t>
                </a:r>
              </a:p>
              <a:p>
                <a:pPr algn="ctr">
                  <a:lnSpc>
                    <a:spcPct val="125000"/>
                  </a:lnSpc>
                </a:pPr>
                <a:r>
                  <a:rPr lang="en-US" altLang="id-ID" sz="2000"/>
                  <a:t>250</a:t>
                </a:r>
              </a:p>
            </p:txBody>
          </p:sp>
          <p:sp>
            <p:nvSpPr>
              <p:cNvPr id="13378" name="Line 24"/>
              <p:cNvSpPr>
                <a:spLocks noChangeShapeType="1"/>
              </p:cNvSpPr>
              <p:nvPr/>
            </p:nvSpPr>
            <p:spPr bwMode="auto">
              <a:xfrm>
                <a:off x="3968" y="1624"/>
                <a:ext cx="44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</p:grpSp>
      </p:grpSp>
      <p:graphicFrame>
        <p:nvGraphicFramePr>
          <p:cNvPr id="3" name="Object 57"/>
          <p:cNvGraphicFramePr>
            <a:graphicFrameLocks noChangeAspect="1"/>
          </p:cNvGraphicFramePr>
          <p:nvPr/>
        </p:nvGraphicFramePr>
        <p:xfrm>
          <a:off x="2281238" y="4402138"/>
          <a:ext cx="4343400" cy="1206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91" name="Equation" r:id="rId4" imgW="4333680" imgH="1197360" progId="Equation.3">
                  <p:embed/>
                </p:oleObj>
              </mc:Choice>
              <mc:Fallback>
                <p:oleObj name="Equation" r:id="rId4" imgW="4333680" imgH="1197360" progId="Equation.3">
                  <p:embed/>
                  <p:pic>
                    <p:nvPicPr>
                      <p:cNvPr id="0" name="Object 5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1238" y="4402138"/>
                        <a:ext cx="4343400" cy="1206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306387" y="169922"/>
            <a:ext cx="8441828" cy="72378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fontAlgn="base"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  <a:lvl2pPr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sz="2400" dirty="0" smtClean="0"/>
              <a:t>Production Order Quantity Model</a:t>
            </a:r>
            <a:endParaRPr lang="en-US" altLang="id-ID" sz="2400" dirty="0" smtClean="0">
              <a:latin typeface="Corbel" panose="020B0503020204020204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16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16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1000"/>
                                        <p:tgtEl>
                                          <p:spTgt spid="116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8" presetClass="entr" presetSubtype="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39" grpId="0" autoUpdateAnimBg="0"/>
      <p:bldP spid="116752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32665" y="1160060"/>
            <a:ext cx="8447962" cy="5459104"/>
          </a:xfrm>
          <a:prstGeom prst="rect">
            <a:avLst/>
          </a:prstGeom>
          <a:solidFill>
            <a:schemeClr val="bg1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atin typeface="Corbel" panose="020B0503020204020204" pitchFamily="34" charset="0"/>
            </a:endParaRPr>
          </a:p>
        </p:txBody>
      </p:sp>
      <p:sp>
        <p:nvSpPr>
          <p:cNvPr id="121858" name="Content Placeholder 1"/>
          <p:cNvSpPr>
            <a:spLocks noGrp="1"/>
          </p:cNvSpPr>
          <p:nvPr>
            <p:ph idx="1"/>
          </p:nvPr>
        </p:nvSpPr>
        <p:spPr>
          <a:xfrm>
            <a:off x="457200" y="1536700"/>
            <a:ext cx="8229600" cy="1968500"/>
          </a:xfrm>
        </p:spPr>
        <p:txBody>
          <a:bodyPr/>
          <a:lstStyle/>
          <a:p>
            <a:pPr>
              <a:buClrTx/>
              <a:buFont typeface="Wingdings" panose="05000000000000000000" pitchFamily="2" charset="2"/>
              <a:buChar char="§"/>
            </a:pPr>
            <a:r>
              <a:rPr lang="en-US" altLang="id-ID" sz="2800" dirty="0" smtClean="0">
                <a:latin typeface="Corbel" panose="020B0503020204020204" pitchFamily="34" charset="0"/>
                <a:cs typeface="Arial" pitchFamily="34" charset="0"/>
              </a:rPr>
              <a:t>Reduced prices are often available when larger quantities are purchased</a:t>
            </a:r>
          </a:p>
          <a:p>
            <a:pPr>
              <a:buClrTx/>
              <a:buFont typeface="Wingdings" panose="05000000000000000000" pitchFamily="2" charset="2"/>
              <a:buChar char="§"/>
            </a:pPr>
            <a:r>
              <a:rPr lang="en-US" altLang="id-ID" sz="2800" dirty="0" smtClean="0">
                <a:latin typeface="Corbel" panose="020B0503020204020204" pitchFamily="34" charset="0"/>
                <a:cs typeface="Arial" pitchFamily="34" charset="0"/>
              </a:rPr>
              <a:t>Trade-off is between reduced product cost and increased holding cost</a:t>
            </a:r>
          </a:p>
        </p:txBody>
      </p:sp>
      <p:graphicFrame>
        <p:nvGraphicFramePr>
          <p:cNvPr id="17" name="Group 48"/>
          <p:cNvGraphicFramePr>
            <a:graphicFrameLocks noGrp="1"/>
          </p:cNvGraphicFramePr>
          <p:nvPr/>
        </p:nvGraphicFramePr>
        <p:xfrm>
          <a:off x="717550" y="3810000"/>
          <a:ext cx="7842250" cy="1960562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492250"/>
                <a:gridCol w="393700"/>
                <a:gridCol w="2432050"/>
                <a:gridCol w="1943100"/>
                <a:gridCol w="1581150"/>
              </a:tblGrid>
              <a:tr h="33846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TABLE 12.2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38" marB="45738" anchor="b" horzOverflow="overflow">
                    <a:lnL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 Quantity Discount Schedule 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38" marB="45738" anchor="b" horzOverflow="overflow">
                    <a:lnL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544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</a:rPr>
                        <a:t>DISCOUNT NUMBER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38" marB="45738" anchor="b" horzOverflow="overflow">
                    <a:lnL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</a:rPr>
                        <a:t>DISCOUNT QUANTITY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38" marB="45738" anchor="b" horzOverflow="overflow">
                    <a:lnL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</a:rPr>
                        <a:t>DISCOUNT (%)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38" marB="45738" anchor="b" horzOverflow="overflow">
                    <a:lnL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</a:rPr>
                        <a:t>DISCOUNT PRICE (P)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38" marB="45738" anchor="b" horzOverflow="overflow">
                    <a:lnL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</a:tr>
              <a:tr h="3384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1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38" marB="45738" anchor="ctr" horzOverflow="overflow">
                    <a:lnL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0 to 999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38" marB="45738" anchor="ctr" horzOverflow="overflow">
                    <a:lnL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no discount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38" marB="45738" anchor="ctr" horzOverflow="overflow">
                    <a:lnL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$5.00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38" marB="45738" anchor="ctr" horzOverflow="overflow">
                    <a:lnL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84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2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38" marB="45738" anchor="ctr" horzOverflow="overflow">
                    <a:lnL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1,000 to 1,999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38" marB="45738" anchor="ctr" horzOverflow="overflow">
                    <a:lnL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4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38" marB="45738" anchor="ctr" horzOverflow="overflow">
                    <a:lnL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$4.80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38" marB="45738" anchor="ctr" horzOverflow="overflow">
                    <a:lnL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3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38" marB="45738" anchor="ctr" horzOverflow="overflow">
                    <a:lnL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2,000 and over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38" marB="45738" anchor="ctr" horzOverflow="overflow">
                    <a:lnL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5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38" marB="45738" anchor="ctr" horzOverflow="overflow">
                    <a:lnL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$4.75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38" marB="45738" anchor="ctr" horzOverflow="overflow">
                    <a:lnL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306387" y="169922"/>
            <a:ext cx="8441828" cy="72378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fontAlgn="base"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  <a:lvl2pPr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altLang="id-ID" sz="2400" dirty="0" smtClean="0">
                <a:latin typeface="Arial" pitchFamily="34" charset="0"/>
                <a:cs typeface="Arial" pitchFamily="34" charset="0"/>
              </a:rPr>
              <a:t>Quantity Discount Models</a:t>
            </a:r>
            <a:endParaRPr lang="en-US" altLang="id-ID" sz="2400" dirty="0" smtClean="0">
              <a:latin typeface="Corbel" panose="020B0503020204020204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332665" y="1160060"/>
            <a:ext cx="8447962" cy="5459104"/>
          </a:xfrm>
          <a:prstGeom prst="rect">
            <a:avLst/>
          </a:prstGeom>
          <a:solidFill>
            <a:schemeClr val="bg1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atin typeface="Corbel" panose="020B0503020204020204" pitchFamily="34" charset="0"/>
            </a:endParaRPr>
          </a:p>
        </p:txBody>
      </p:sp>
      <p:graphicFrame>
        <p:nvGraphicFramePr>
          <p:cNvPr id="8" name="Object 103"/>
          <p:cNvGraphicFramePr>
            <a:graphicFrameLocks noChangeAspect="1"/>
          </p:cNvGraphicFramePr>
          <p:nvPr/>
        </p:nvGraphicFramePr>
        <p:xfrm>
          <a:off x="3778250" y="4419600"/>
          <a:ext cx="1333500" cy="749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86" name="Equation" r:id="rId3" imgW="1325520" imgH="740520" progId="Equation.3">
                  <p:embed/>
                </p:oleObj>
              </mc:Choice>
              <mc:Fallback>
                <p:oleObj name="Equation" r:id="rId3" imgW="1325520" imgH="740520" progId="Equation.3">
                  <p:embed/>
                  <p:pic>
                    <p:nvPicPr>
                      <p:cNvPr id="0" name="Object 10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8250" y="4419600"/>
                        <a:ext cx="1333500" cy="749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923925" y="1595438"/>
            <a:ext cx="7035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altLang="id-ID" sz="2000"/>
              <a:t>Total annual cost = Setup cost + Holding cost + Product cost</a:t>
            </a:r>
          </a:p>
        </p:txBody>
      </p:sp>
      <p:graphicFrame>
        <p:nvGraphicFramePr>
          <p:cNvPr id="10" name="Object 104"/>
          <p:cNvGraphicFramePr>
            <a:graphicFrameLocks noChangeAspect="1"/>
          </p:cNvGraphicFramePr>
          <p:nvPr/>
        </p:nvGraphicFramePr>
        <p:xfrm>
          <a:off x="3213100" y="2254250"/>
          <a:ext cx="27178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87" name="Equation" r:id="rId5" imgW="2706120" imgH="813600" progId="Equation.3">
                  <p:embed/>
                </p:oleObj>
              </mc:Choice>
              <mc:Fallback>
                <p:oleObj name="Equation" r:id="rId5" imgW="2706120" imgH="813600" progId="Equation.3">
                  <p:embed/>
                  <p:pic>
                    <p:nvPicPr>
                      <p:cNvPr id="0" name="Object 10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13100" y="2254250"/>
                        <a:ext cx="27178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774700" y="3213100"/>
            <a:ext cx="76581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tabLst>
                <a:tab pos="990600" algn="r"/>
                <a:tab pos="1079500" algn="l"/>
                <a:tab pos="4305300" algn="r"/>
                <a:tab pos="43942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tabLst>
                <a:tab pos="990600" algn="r"/>
                <a:tab pos="1079500" algn="l"/>
                <a:tab pos="4305300" algn="r"/>
                <a:tab pos="43942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tabLst>
                <a:tab pos="990600" algn="r"/>
                <a:tab pos="1079500" algn="l"/>
                <a:tab pos="4305300" algn="r"/>
                <a:tab pos="43942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tabLst>
                <a:tab pos="990600" algn="r"/>
                <a:tab pos="1079500" algn="l"/>
                <a:tab pos="4305300" algn="r"/>
                <a:tab pos="43942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tabLst>
                <a:tab pos="990600" algn="r"/>
                <a:tab pos="1079500" algn="l"/>
                <a:tab pos="4305300" algn="r"/>
                <a:tab pos="43942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990600" algn="r"/>
                <a:tab pos="1079500" algn="l"/>
                <a:tab pos="4305300" algn="r"/>
                <a:tab pos="43942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990600" algn="r"/>
                <a:tab pos="1079500" algn="l"/>
                <a:tab pos="4305300" algn="r"/>
                <a:tab pos="43942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990600" algn="r"/>
                <a:tab pos="1079500" algn="l"/>
                <a:tab pos="4305300" algn="r"/>
                <a:tab pos="43942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990600" algn="r"/>
                <a:tab pos="1079500" algn="l"/>
                <a:tab pos="4305300" algn="r"/>
                <a:tab pos="43942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altLang="id-ID" sz="1600"/>
              <a:t>where	</a:t>
            </a:r>
            <a:r>
              <a:rPr lang="en-US" altLang="id-ID" sz="1600" i="1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altLang="id-ID" sz="1600"/>
              <a:t>	= Quantity ordered	</a:t>
            </a:r>
            <a:r>
              <a:rPr lang="en-US" altLang="id-ID" sz="1600" i="1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altLang="id-ID" sz="1600"/>
              <a:t>	= Price per unit</a:t>
            </a:r>
          </a:p>
          <a:p>
            <a:r>
              <a:rPr lang="en-US" altLang="id-ID" sz="1600"/>
              <a:t>	</a:t>
            </a:r>
            <a:r>
              <a:rPr lang="en-US" altLang="id-ID" sz="1600" i="1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altLang="id-ID" sz="1600"/>
              <a:t>	= Annual demand in units	</a:t>
            </a:r>
            <a:r>
              <a:rPr lang="en-US" altLang="id-ID" sz="1600" i="1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altLang="id-ID" sz="1600"/>
              <a:t>	= Holding cost per unit per year</a:t>
            </a:r>
          </a:p>
          <a:p>
            <a:r>
              <a:rPr lang="en-US" altLang="id-ID" sz="1600"/>
              <a:t>	</a:t>
            </a:r>
            <a:r>
              <a:rPr lang="en-US" altLang="id-ID" sz="1600" i="1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altLang="id-ID" sz="1600"/>
              <a:t>	= Ordering or setup cost per order</a:t>
            </a:r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1676400" y="5499100"/>
            <a:ext cx="55499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altLang="id-ID"/>
              <a:t>Because unit price varies, holding cost (</a:t>
            </a:r>
            <a:r>
              <a:rPr lang="en-US" altLang="id-ID" i="1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altLang="id-ID"/>
              <a:t>) is expressed as a percent (</a:t>
            </a:r>
            <a:r>
              <a:rPr lang="en-US" altLang="id-ID" i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altLang="id-ID"/>
              <a:t>) of unit price (</a:t>
            </a:r>
            <a:r>
              <a:rPr lang="en-US" altLang="id-ID" i="1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altLang="id-ID"/>
              <a:t>) </a:t>
            </a: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306387" y="169922"/>
            <a:ext cx="8441828" cy="72378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fontAlgn="base"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  <a:lvl2pPr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altLang="id-ID" sz="2400" dirty="0" smtClean="0">
                <a:latin typeface="Arial" pitchFamily="34" charset="0"/>
                <a:cs typeface="Arial" pitchFamily="34" charset="0"/>
              </a:rPr>
              <a:t>Quantity Discount Models</a:t>
            </a:r>
            <a:endParaRPr lang="en-US" altLang="id-ID" sz="2400" dirty="0" smtClean="0">
              <a:latin typeface="Corbel" panose="020B0503020204020204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utoUpdateAnimBg="0"/>
      <p:bldP spid="11" grpId="0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 noChangeArrowheads="1"/>
          </p:cNvSpPr>
          <p:nvPr>
            <p:ph type="title"/>
          </p:nvPr>
        </p:nvSpPr>
        <p:spPr>
          <a:xfrm>
            <a:off x="333632" y="126356"/>
            <a:ext cx="8452021" cy="726260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/>
          <a:lstStyle/>
          <a:p>
            <a:r>
              <a:rPr lang="en-US" altLang="id-ID" sz="2400" dirty="0" smtClean="0">
                <a:latin typeface="Arial" pitchFamily="34" charset="0"/>
                <a:cs typeface="Arial" pitchFamily="34" charset="0"/>
              </a:rPr>
              <a:t>Importance of Inventory</a:t>
            </a:r>
          </a:p>
        </p:txBody>
      </p:sp>
      <p:sp>
        <p:nvSpPr>
          <p:cNvPr id="30722" name="Content Placeholder 1"/>
          <p:cNvSpPr>
            <a:spLocks noGrp="1"/>
          </p:cNvSpPr>
          <p:nvPr>
            <p:ph idx="1"/>
          </p:nvPr>
        </p:nvSpPr>
        <p:spPr>
          <a:xfrm>
            <a:off x="333631" y="1540762"/>
            <a:ext cx="8452021" cy="3959286"/>
          </a:xfrm>
          <a:solidFill>
            <a:schemeClr val="bg1"/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tIns="274320"/>
          <a:lstStyle/>
          <a:p>
            <a:pPr>
              <a:buFont typeface="Wingdings" panose="05000000000000000000" pitchFamily="2" charset="2"/>
              <a:buChar char="§"/>
            </a:pPr>
            <a:r>
              <a:rPr lang="en-US" altLang="id-ID" dirty="0" smtClean="0">
                <a:latin typeface="Calibri" panose="020F0502020204030204" pitchFamily="34" charset="0"/>
                <a:cs typeface="Calibri" panose="020F0502020204030204" pitchFamily="34" charset="0"/>
              </a:rPr>
              <a:t>One of the most expensive assets of many companies representing as much as 50% of total invested capital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altLang="id-ID" dirty="0" smtClean="0">
                <a:latin typeface="Calibri" panose="020F0502020204030204" pitchFamily="34" charset="0"/>
                <a:cs typeface="Calibri" panose="020F0502020204030204" pitchFamily="34" charset="0"/>
              </a:rPr>
              <a:t>Operations managers must balance inventory investment and customer service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Balance the advantages 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and disadvantages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of small and 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large inventories</a:t>
            </a:r>
            <a:endParaRPr lang="en-US" altLang="id-ID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en-US" altLang="id-ID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ransition>
    <p:pull dir="lu"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32665" y="1160060"/>
            <a:ext cx="8447962" cy="5459104"/>
          </a:xfrm>
          <a:prstGeom prst="rect">
            <a:avLst/>
          </a:prstGeom>
          <a:solidFill>
            <a:schemeClr val="bg1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atin typeface="Corbel" panose="020B0503020204020204" pitchFamily="34" charset="0"/>
            </a:endParaRPr>
          </a:p>
        </p:txBody>
      </p:sp>
      <p:sp>
        <p:nvSpPr>
          <p:cNvPr id="124930" name="Content Placeholder 1"/>
          <p:cNvSpPr>
            <a:spLocks noGrp="1"/>
          </p:cNvSpPr>
          <p:nvPr>
            <p:ph idx="1"/>
          </p:nvPr>
        </p:nvSpPr>
        <p:spPr>
          <a:xfrm>
            <a:off x="593678" y="1491017"/>
            <a:ext cx="7403910" cy="625475"/>
          </a:xfrm>
        </p:spPr>
        <p:txBody>
          <a:bodyPr/>
          <a:lstStyle/>
          <a:p>
            <a:pPr marL="0" indent="0">
              <a:buClrTx/>
              <a:buFont typeface="Arial Unicode MS" pitchFamily="34" charset="-128"/>
              <a:buNone/>
            </a:pPr>
            <a:r>
              <a:rPr lang="en-US" altLang="id-ID" b="1" dirty="0" smtClean="0">
                <a:solidFill>
                  <a:srgbClr val="BF0922"/>
                </a:solidFill>
                <a:latin typeface="Corbel" panose="020B0503020204020204" pitchFamily="34" charset="0"/>
                <a:cs typeface="Arial" pitchFamily="34" charset="0"/>
              </a:rPr>
              <a:t>Steps in analyzing a quantity discount</a:t>
            </a:r>
          </a:p>
        </p:txBody>
      </p:sp>
      <p:sp>
        <p:nvSpPr>
          <p:cNvPr id="120835" name="Rectangle 3"/>
          <p:cNvSpPr>
            <a:spLocks noChangeArrowheads="1"/>
          </p:cNvSpPr>
          <p:nvPr/>
        </p:nvSpPr>
        <p:spPr bwMode="auto">
          <a:xfrm>
            <a:off x="792163" y="2452688"/>
            <a:ext cx="7558087" cy="293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82600" indent="-482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lnSpc>
                <a:spcPct val="90000"/>
              </a:lnSpc>
              <a:spcAft>
                <a:spcPct val="40000"/>
              </a:spcAft>
              <a:buFont typeface="Times" pitchFamily="18" charset="0"/>
              <a:buAutoNum type="arabicPeriod"/>
            </a:pPr>
            <a:r>
              <a:rPr lang="en-US" altLang="id-ID" sz="2800">
                <a:latin typeface="Corbel" panose="020B0503020204020204" pitchFamily="34" charset="0"/>
              </a:rPr>
              <a:t>For each discount, calculate </a:t>
            </a:r>
            <a:r>
              <a:rPr lang="en-US" altLang="id-ID" sz="2800" i="1">
                <a:latin typeface="Corbel" panose="020B0503020204020204" pitchFamily="34" charset="0"/>
                <a:cs typeface="Times New Roman" pitchFamily="18" charset="0"/>
              </a:rPr>
              <a:t>Q</a:t>
            </a:r>
            <a:r>
              <a:rPr lang="en-US" altLang="id-ID" sz="2800">
                <a:latin typeface="Corbel" panose="020B0503020204020204" pitchFamily="34" charset="0"/>
              </a:rPr>
              <a:t>*</a:t>
            </a:r>
          </a:p>
          <a:p>
            <a:pPr>
              <a:lnSpc>
                <a:spcPct val="90000"/>
              </a:lnSpc>
              <a:spcAft>
                <a:spcPct val="40000"/>
              </a:spcAft>
              <a:buFont typeface="Times" pitchFamily="18" charset="0"/>
              <a:buAutoNum type="arabicPeriod"/>
            </a:pPr>
            <a:r>
              <a:rPr lang="en-US" altLang="id-ID" sz="2800">
                <a:latin typeface="Corbel" panose="020B0503020204020204" pitchFamily="34" charset="0"/>
              </a:rPr>
              <a:t>If </a:t>
            </a:r>
            <a:r>
              <a:rPr lang="en-US" altLang="id-ID" sz="2800" i="1">
                <a:latin typeface="Corbel" panose="020B0503020204020204" pitchFamily="34" charset="0"/>
                <a:cs typeface="Times New Roman" pitchFamily="18" charset="0"/>
              </a:rPr>
              <a:t>Q</a:t>
            </a:r>
            <a:r>
              <a:rPr lang="en-US" altLang="id-ID" sz="2800">
                <a:latin typeface="Corbel" panose="020B0503020204020204" pitchFamily="34" charset="0"/>
              </a:rPr>
              <a:t>* for a discount doesn’t qualify, choose the lowest possible quantity to get the discount</a:t>
            </a:r>
          </a:p>
          <a:p>
            <a:pPr>
              <a:lnSpc>
                <a:spcPct val="90000"/>
              </a:lnSpc>
              <a:spcAft>
                <a:spcPct val="40000"/>
              </a:spcAft>
              <a:buFont typeface="Times" pitchFamily="18" charset="0"/>
              <a:buAutoNum type="arabicPeriod"/>
            </a:pPr>
            <a:r>
              <a:rPr lang="en-US" altLang="id-ID" sz="2800">
                <a:latin typeface="Corbel" panose="020B0503020204020204" pitchFamily="34" charset="0"/>
              </a:rPr>
              <a:t>Compute the total cost for each </a:t>
            </a:r>
            <a:r>
              <a:rPr lang="en-US" altLang="id-ID" sz="2800" i="1">
                <a:latin typeface="Corbel" panose="020B0503020204020204" pitchFamily="34" charset="0"/>
                <a:cs typeface="Times New Roman" pitchFamily="18" charset="0"/>
              </a:rPr>
              <a:t>Q</a:t>
            </a:r>
            <a:r>
              <a:rPr lang="en-US" altLang="id-ID" sz="2800">
                <a:latin typeface="Corbel" panose="020B0503020204020204" pitchFamily="34" charset="0"/>
              </a:rPr>
              <a:t>* or adjusted value from Step 2</a:t>
            </a:r>
          </a:p>
          <a:p>
            <a:pPr>
              <a:lnSpc>
                <a:spcPct val="90000"/>
              </a:lnSpc>
              <a:spcAft>
                <a:spcPct val="40000"/>
              </a:spcAft>
              <a:buFont typeface="Times" pitchFamily="18" charset="0"/>
              <a:buAutoNum type="arabicPeriod"/>
            </a:pPr>
            <a:r>
              <a:rPr lang="en-US" altLang="id-ID" sz="2800">
                <a:latin typeface="Corbel" panose="020B0503020204020204" pitchFamily="34" charset="0"/>
              </a:rPr>
              <a:t>Select the </a:t>
            </a:r>
            <a:r>
              <a:rPr lang="en-US" altLang="id-ID" sz="2800" i="1">
                <a:latin typeface="Corbel" panose="020B0503020204020204" pitchFamily="34" charset="0"/>
                <a:cs typeface="Times New Roman" pitchFamily="18" charset="0"/>
              </a:rPr>
              <a:t>Q</a:t>
            </a:r>
            <a:r>
              <a:rPr lang="en-US" altLang="id-ID" sz="2800">
                <a:latin typeface="Corbel" panose="020B0503020204020204" pitchFamily="34" charset="0"/>
              </a:rPr>
              <a:t>* that gives the lowest total cost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06387" y="169922"/>
            <a:ext cx="8441828" cy="72378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fontAlgn="base"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  <a:lvl2pPr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altLang="id-ID" sz="2400" dirty="0" smtClean="0">
                <a:latin typeface="Arial" pitchFamily="34" charset="0"/>
                <a:cs typeface="Arial" pitchFamily="34" charset="0"/>
              </a:rPr>
              <a:t>Quantity Discount Models</a:t>
            </a:r>
            <a:endParaRPr lang="en-US" altLang="id-ID" sz="2400" dirty="0" smtClean="0">
              <a:latin typeface="Corbel" panose="020B0503020204020204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120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835" grpId="0" autoUpdateAnimBg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44"/>
          <p:cNvSpPr/>
          <p:nvPr/>
        </p:nvSpPr>
        <p:spPr>
          <a:xfrm>
            <a:off x="332665" y="1160060"/>
            <a:ext cx="8447962" cy="5459104"/>
          </a:xfrm>
          <a:prstGeom prst="rect">
            <a:avLst/>
          </a:prstGeom>
          <a:solidFill>
            <a:schemeClr val="bg1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atin typeface="Corbel" panose="020B0503020204020204" pitchFamily="34" charset="0"/>
            </a:endParaRPr>
          </a:p>
        </p:txBody>
      </p:sp>
      <p:sp>
        <p:nvSpPr>
          <p:cNvPr id="121859" name="Freeform 3"/>
          <p:cNvSpPr>
            <a:spLocks/>
          </p:cNvSpPr>
          <p:nvPr/>
        </p:nvSpPr>
        <p:spPr bwMode="auto">
          <a:xfrm>
            <a:off x="1803400" y="2730500"/>
            <a:ext cx="1098550" cy="587375"/>
          </a:xfrm>
          <a:custGeom>
            <a:avLst/>
            <a:gdLst>
              <a:gd name="T0" fmla="*/ 0 w 588"/>
              <a:gd name="T1" fmla="*/ 0 h 370"/>
              <a:gd name="T2" fmla="*/ 134516 w 588"/>
              <a:gd name="T3" fmla="*/ 311150 h 370"/>
              <a:gd name="T4" fmla="*/ 283979 w 588"/>
              <a:gd name="T5" fmla="*/ 514350 h 370"/>
              <a:gd name="T6" fmla="*/ 500700 w 588"/>
              <a:gd name="T7" fmla="*/ 584200 h 370"/>
              <a:gd name="T8" fmla="*/ 724893 w 588"/>
              <a:gd name="T9" fmla="*/ 533400 h 370"/>
              <a:gd name="T10" fmla="*/ 911722 w 588"/>
              <a:gd name="T11" fmla="*/ 349250 h 370"/>
              <a:gd name="T12" fmla="*/ 1098550 w 588"/>
              <a:gd name="T13" fmla="*/ 63500 h 37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588"/>
              <a:gd name="T22" fmla="*/ 0 h 370"/>
              <a:gd name="T23" fmla="*/ 588 w 588"/>
              <a:gd name="T24" fmla="*/ 370 h 37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588" h="370">
                <a:moveTo>
                  <a:pt x="0" y="0"/>
                </a:moveTo>
                <a:cubicBezTo>
                  <a:pt x="12" y="33"/>
                  <a:pt x="47" y="142"/>
                  <a:pt x="72" y="196"/>
                </a:cubicBezTo>
                <a:cubicBezTo>
                  <a:pt x="97" y="250"/>
                  <a:pt x="119" y="295"/>
                  <a:pt x="152" y="324"/>
                </a:cubicBezTo>
                <a:cubicBezTo>
                  <a:pt x="185" y="353"/>
                  <a:pt x="229" y="366"/>
                  <a:pt x="268" y="368"/>
                </a:cubicBezTo>
                <a:cubicBezTo>
                  <a:pt x="307" y="370"/>
                  <a:pt x="351" y="361"/>
                  <a:pt x="388" y="336"/>
                </a:cubicBezTo>
                <a:cubicBezTo>
                  <a:pt x="425" y="311"/>
                  <a:pt x="455" y="269"/>
                  <a:pt x="488" y="220"/>
                </a:cubicBezTo>
                <a:cubicBezTo>
                  <a:pt x="521" y="171"/>
                  <a:pt x="567" y="78"/>
                  <a:pt x="588" y="40"/>
                </a:cubicBezTo>
              </a:path>
            </a:pathLst>
          </a:custGeom>
          <a:noFill/>
          <a:ln w="76200" cmpd="sng">
            <a:solidFill>
              <a:srgbClr val="17509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121860" name="Freeform 4"/>
          <p:cNvSpPr>
            <a:spLocks/>
          </p:cNvSpPr>
          <p:nvPr/>
        </p:nvSpPr>
        <p:spPr bwMode="auto">
          <a:xfrm>
            <a:off x="3990975" y="2336800"/>
            <a:ext cx="1063625" cy="1322388"/>
          </a:xfrm>
          <a:custGeom>
            <a:avLst/>
            <a:gdLst>
              <a:gd name="T0" fmla="*/ 47625 w 670"/>
              <a:gd name="T1" fmla="*/ 1238250 h 833"/>
              <a:gd name="T2" fmla="*/ 98425 w 670"/>
              <a:gd name="T3" fmla="*/ 1225550 h 833"/>
              <a:gd name="T4" fmla="*/ 638175 w 670"/>
              <a:gd name="T5" fmla="*/ 660400 h 833"/>
              <a:gd name="T6" fmla="*/ 1063625 w 670"/>
              <a:gd name="T7" fmla="*/ 0 h 833"/>
              <a:gd name="T8" fmla="*/ 0 60000 65536"/>
              <a:gd name="T9" fmla="*/ 0 60000 65536"/>
              <a:gd name="T10" fmla="*/ 0 60000 65536"/>
              <a:gd name="T11" fmla="*/ 0 60000 65536"/>
              <a:gd name="T12" fmla="*/ 0 w 670"/>
              <a:gd name="T13" fmla="*/ 0 h 833"/>
              <a:gd name="T14" fmla="*/ 670 w 670"/>
              <a:gd name="T15" fmla="*/ 833 h 833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70" h="833">
                <a:moveTo>
                  <a:pt x="30" y="780"/>
                </a:moveTo>
                <a:cubicBezTo>
                  <a:pt x="15" y="806"/>
                  <a:pt x="0" y="833"/>
                  <a:pt x="62" y="772"/>
                </a:cubicBezTo>
                <a:cubicBezTo>
                  <a:pt x="124" y="711"/>
                  <a:pt x="301" y="545"/>
                  <a:pt x="402" y="416"/>
                </a:cubicBezTo>
                <a:cubicBezTo>
                  <a:pt x="503" y="287"/>
                  <a:pt x="586" y="143"/>
                  <a:pt x="670" y="0"/>
                </a:cubicBezTo>
              </a:path>
            </a:pathLst>
          </a:custGeom>
          <a:noFill/>
          <a:ln w="76200" cmpd="sng">
            <a:solidFill>
              <a:srgbClr val="24BDB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id-ID"/>
          </a:p>
        </p:txBody>
      </p:sp>
      <p:grpSp>
        <p:nvGrpSpPr>
          <p:cNvPr id="121861" name="Group 5"/>
          <p:cNvGrpSpPr>
            <a:grpSpLocks/>
          </p:cNvGrpSpPr>
          <p:nvPr/>
        </p:nvGrpSpPr>
        <p:grpSpPr bwMode="auto">
          <a:xfrm>
            <a:off x="2473325" y="1816100"/>
            <a:ext cx="755650" cy="4187825"/>
            <a:chOff x="1566" y="1272"/>
            <a:chExt cx="476" cy="2638"/>
          </a:xfrm>
        </p:grpSpPr>
        <p:sp>
          <p:nvSpPr>
            <p:cNvPr id="125992" name="Line 6"/>
            <p:cNvSpPr>
              <a:spLocks noChangeShapeType="1"/>
            </p:cNvSpPr>
            <p:nvPr/>
          </p:nvSpPr>
          <p:spPr bwMode="auto">
            <a:xfrm>
              <a:off x="1808" y="1272"/>
              <a:ext cx="0" cy="238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125993" name="Rectangle 7"/>
            <p:cNvSpPr>
              <a:spLocks noChangeArrowheads="1"/>
            </p:cNvSpPr>
            <p:nvPr/>
          </p:nvSpPr>
          <p:spPr bwMode="auto">
            <a:xfrm>
              <a:off x="1566" y="3679"/>
              <a:ext cx="47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altLang="id-ID"/>
                <a:t>1,000</a:t>
              </a:r>
            </a:p>
          </p:txBody>
        </p:sp>
      </p:grpSp>
      <p:grpSp>
        <p:nvGrpSpPr>
          <p:cNvPr id="121864" name="Group 8"/>
          <p:cNvGrpSpPr>
            <a:grpSpLocks/>
          </p:cNvGrpSpPr>
          <p:nvPr/>
        </p:nvGrpSpPr>
        <p:grpSpPr bwMode="auto">
          <a:xfrm>
            <a:off x="3641725" y="1828800"/>
            <a:ext cx="755650" cy="4175125"/>
            <a:chOff x="2302" y="1280"/>
            <a:chExt cx="476" cy="2630"/>
          </a:xfrm>
        </p:grpSpPr>
        <p:sp>
          <p:nvSpPr>
            <p:cNvPr id="125990" name="Line 9"/>
            <p:cNvSpPr>
              <a:spLocks noChangeShapeType="1"/>
            </p:cNvSpPr>
            <p:nvPr/>
          </p:nvSpPr>
          <p:spPr bwMode="auto">
            <a:xfrm>
              <a:off x="2536" y="1280"/>
              <a:ext cx="0" cy="238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125991" name="Rectangle 10"/>
            <p:cNvSpPr>
              <a:spLocks noChangeArrowheads="1"/>
            </p:cNvSpPr>
            <p:nvPr/>
          </p:nvSpPr>
          <p:spPr bwMode="auto">
            <a:xfrm>
              <a:off x="2302" y="3679"/>
              <a:ext cx="47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altLang="id-ID"/>
                <a:t>2,000</a:t>
              </a:r>
            </a:p>
          </p:txBody>
        </p:sp>
      </p:grpSp>
      <p:grpSp>
        <p:nvGrpSpPr>
          <p:cNvPr id="121867" name="Group 11"/>
          <p:cNvGrpSpPr>
            <a:grpSpLocks/>
          </p:cNvGrpSpPr>
          <p:nvPr/>
        </p:nvGrpSpPr>
        <p:grpSpPr bwMode="auto">
          <a:xfrm>
            <a:off x="1173163" y="1790700"/>
            <a:ext cx="6319837" cy="4559300"/>
            <a:chOff x="747" y="1256"/>
            <a:chExt cx="3981" cy="2872"/>
          </a:xfrm>
        </p:grpSpPr>
        <p:sp>
          <p:nvSpPr>
            <p:cNvPr id="125986" name="Freeform 12"/>
            <p:cNvSpPr>
              <a:spLocks/>
            </p:cNvSpPr>
            <p:nvPr/>
          </p:nvSpPr>
          <p:spPr bwMode="auto">
            <a:xfrm>
              <a:off x="1048" y="1256"/>
              <a:ext cx="3680" cy="2408"/>
            </a:xfrm>
            <a:custGeom>
              <a:avLst/>
              <a:gdLst>
                <a:gd name="T0" fmla="*/ 9 w 3392"/>
                <a:gd name="T1" fmla="*/ 0 h 2408"/>
                <a:gd name="T2" fmla="*/ 0 w 3392"/>
                <a:gd name="T3" fmla="*/ 2408 h 2408"/>
                <a:gd name="T4" fmla="*/ 3680 w 3392"/>
                <a:gd name="T5" fmla="*/ 2408 h 2408"/>
                <a:gd name="T6" fmla="*/ 0 60000 65536"/>
                <a:gd name="T7" fmla="*/ 0 60000 65536"/>
                <a:gd name="T8" fmla="*/ 0 60000 65536"/>
                <a:gd name="T9" fmla="*/ 0 w 3392"/>
                <a:gd name="T10" fmla="*/ 0 h 2408"/>
                <a:gd name="T11" fmla="*/ 3392 w 3392"/>
                <a:gd name="T12" fmla="*/ 2408 h 240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392" h="2408">
                  <a:moveTo>
                    <a:pt x="8" y="0"/>
                  </a:moveTo>
                  <a:cubicBezTo>
                    <a:pt x="5" y="802"/>
                    <a:pt x="0" y="2408"/>
                    <a:pt x="0" y="2408"/>
                  </a:cubicBezTo>
                  <a:lnTo>
                    <a:pt x="3392" y="2408"/>
                  </a:lnTo>
                </a:path>
              </a:pathLst>
            </a:custGeom>
            <a:noFill/>
            <a:ln w="57150" cmpd="sng">
              <a:solidFill>
                <a:schemeClr val="tx1"/>
              </a:solidFill>
              <a:round/>
              <a:headEnd type="triangle" w="sm" len="sm"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125987" name="Rectangle 13"/>
            <p:cNvSpPr>
              <a:spLocks noChangeArrowheads="1"/>
            </p:cNvSpPr>
            <p:nvPr/>
          </p:nvSpPr>
          <p:spPr bwMode="auto">
            <a:xfrm rot="-5400000">
              <a:off x="438" y="2278"/>
              <a:ext cx="852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altLang="id-ID"/>
                <a:t>Total cost $</a:t>
              </a:r>
            </a:p>
          </p:txBody>
        </p:sp>
        <p:sp>
          <p:nvSpPr>
            <p:cNvPr id="125988" name="Rectangle 14"/>
            <p:cNvSpPr>
              <a:spLocks noChangeArrowheads="1"/>
            </p:cNvSpPr>
            <p:nvPr/>
          </p:nvSpPr>
          <p:spPr bwMode="auto">
            <a:xfrm>
              <a:off x="862" y="3679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altLang="id-ID"/>
                <a:t>0</a:t>
              </a:r>
            </a:p>
          </p:txBody>
        </p:sp>
        <p:sp>
          <p:nvSpPr>
            <p:cNvPr id="125989" name="Rectangle 15"/>
            <p:cNvSpPr>
              <a:spLocks noChangeArrowheads="1"/>
            </p:cNvSpPr>
            <p:nvPr/>
          </p:nvSpPr>
          <p:spPr bwMode="auto">
            <a:xfrm>
              <a:off x="2406" y="3895"/>
              <a:ext cx="1038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altLang="id-ID"/>
                <a:t>Order quantity</a:t>
              </a:r>
            </a:p>
          </p:txBody>
        </p:sp>
      </p:grpSp>
      <p:grpSp>
        <p:nvGrpSpPr>
          <p:cNvPr id="121872" name="Group 16"/>
          <p:cNvGrpSpPr>
            <a:grpSpLocks/>
          </p:cNvGrpSpPr>
          <p:nvPr/>
        </p:nvGrpSpPr>
        <p:grpSpPr bwMode="auto">
          <a:xfrm>
            <a:off x="1695450" y="2260600"/>
            <a:ext cx="2393950" cy="1838325"/>
            <a:chOff x="1076" y="1552"/>
            <a:chExt cx="1508" cy="1158"/>
          </a:xfrm>
        </p:grpSpPr>
        <p:sp>
          <p:nvSpPr>
            <p:cNvPr id="125984" name="Freeform 17"/>
            <p:cNvSpPr>
              <a:spLocks/>
            </p:cNvSpPr>
            <p:nvPr/>
          </p:nvSpPr>
          <p:spPr bwMode="auto">
            <a:xfrm>
              <a:off x="1808" y="1552"/>
              <a:ext cx="776" cy="1029"/>
            </a:xfrm>
            <a:custGeom>
              <a:avLst/>
              <a:gdLst>
                <a:gd name="T0" fmla="*/ 0 w 776"/>
                <a:gd name="T1" fmla="*/ 1029 h 1029"/>
                <a:gd name="T2" fmla="*/ 136 w 776"/>
                <a:gd name="T3" fmla="*/ 916 h 1029"/>
                <a:gd name="T4" fmla="*/ 440 w 776"/>
                <a:gd name="T5" fmla="*/ 572 h 1029"/>
                <a:gd name="T6" fmla="*/ 624 w 776"/>
                <a:gd name="T7" fmla="*/ 284 h 1029"/>
                <a:gd name="T8" fmla="*/ 776 w 776"/>
                <a:gd name="T9" fmla="*/ 0 h 102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76"/>
                <a:gd name="T16" fmla="*/ 0 h 1029"/>
                <a:gd name="T17" fmla="*/ 776 w 776"/>
                <a:gd name="T18" fmla="*/ 1029 h 102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76" h="1029">
                  <a:moveTo>
                    <a:pt x="0" y="1029"/>
                  </a:moveTo>
                  <a:cubicBezTo>
                    <a:pt x="23" y="1010"/>
                    <a:pt x="63" y="992"/>
                    <a:pt x="136" y="916"/>
                  </a:cubicBezTo>
                  <a:cubicBezTo>
                    <a:pt x="209" y="840"/>
                    <a:pt x="359" y="677"/>
                    <a:pt x="440" y="572"/>
                  </a:cubicBezTo>
                  <a:cubicBezTo>
                    <a:pt x="522" y="467"/>
                    <a:pt x="568" y="379"/>
                    <a:pt x="624" y="284"/>
                  </a:cubicBezTo>
                  <a:cubicBezTo>
                    <a:pt x="680" y="189"/>
                    <a:pt x="730" y="96"/>
                    <a:pt x="776" y="0"/>
                  </a:cubicBezTo>
                </a:path>
              </a:pathLst>
            </a:custGeom>
            <a:noFill/>
            <a:ln w="76200" cmpd="sng">
              <a:solidFill>
                <a:srgbClr val="BF092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125985" name="Freeform 18"/>
            <p:cNvSpPr>
              <a:spLocks/>
            </p:cNvSpPr>
            <p:nvPr/>
          </p:nvSpPr>
          <p:spPr bwMode="auto">
            <a:xfrm>
              <a:off x="1076" y="2212"/>
              <a:ext cx="740" cy="498"/>
            </a:xfrm>
            <a:custGeom>
              <a:avLst/>
              <a:gdLst>
                <a:gd name="T0" fmla="*/ 0 w 740"/>
                <a:gd name="T1" fmla="*/ 0 h 498"/>
                <a:gd name="T2" fmla="*/ 215 w 740"/>
                <a:gd name="T3" fmla="*/ 352 h 498"/>
                <a:gd name="T4" fmla="*/ 443 w 740"/>
                <a:gd name="T5" fmla="*/ 488 h 498"/>
                <a:gd name="T6" fmla="*/ 671 w 740"/>
                <a:gd name="T7" fmla="*/ 412 h 498"/>
                <a:gd name="T8" fmla="*/ 740 w 740"/>
                <a:gd name="T9" fmla="*/ 375 h 49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40"/>
                <a:gd name="T16" fmla="*/ 0 h 498"/>
                <a:gd name="T17" fmla="*/ 740 w 740"/>
                <a:gd name="T18" fmla="*/ 498 h 49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40" h="498">
                  <a:moveTo>
                    <a:pt x="0" y="0"/>
                  </a:moveTo>
                  <a:cubicBezTo>
                    <a:pt x="70" y="135"/>
                    <a:pt x="141" y="271"/>
                    <a:pt x="215" y="352"/>
                  </a:cubicBezTo>
                  <a:cubicBezTo>
                    <a:pt x="289" y="433"/>
                    <a:pt x="367" y="478"/>
                    <a:pt x="443" y="488"/>
                  </a:cubicBezTo>
                  <a:cubicBezTo>
                    <a:pt x="519" y="498"/>
                    <a:pt x="628" y="436"/>
                    <a:pt x="671" y="412"/>
                  </a:cubicBezTo>
                  <a:cubicBezTo>
                    <a:pt x="714" y="388"/>
                    <a:pt x="726" y="383"/>
                    <a:pt x="740" y="375"/>
                  </a:cubicBezTo>
                </a:path>
              </a:pathLst>
            </a:custGeom>
            <a:noFill/>
            <a:ln w="76200" cap="flat" cmpd="sng">
              <a:solidFill>
                <a:srgbClr val="BF0922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</p:grpSp>
      <p:grpSp>
        <p:nvGrpSpPr>
          <p:cNvPr id="121875" name="Group 19"/>
          <p:cNvGrpSpPr>
            <a:grpSpLocks/>
          </p:cNvGrpSpPr>
          <p:nvPr/>
        </p:nvGrpSpPr>
        <p:grpSpPr bwMode="auto">
          <a:xfrm>
            <a:off x="2219325" y="3808413"/>
            <a:ext cx="6591300" cy="927100"/>
            <a:chOff x="1406" y="2527"/>
            <a:chExt cx="4152" cy="584"/>
          </a:xfrm>
        </p:grpSpPr>
        <p:grpSp>
          <p:nvGrpSpPr>
            <p:cNvPr id="125977" name="Group 20"/>
            <p:cNvGrpSpPr>
              <a:grpSpLocks/>
            </p:cNvGrpSpPr>
            <p:nvPr/>
          </p:nvGrpSpPr>
          <p:grpSpPr bwMode="auto">
            <a:xfrm>
              <a:off x="1406" y="2527"/>
              <a:ext cx="4152" cy="584"/>
              <a:chOff x="1406" y="2527"/>
              <a:chExt cx="4152" cy="584"/>
            </a:xfrm>
          </p:grpSpPr>
          <p:sp>
            <p:nvSpPr>
              <p:cNvPr id="125979" name="Rectangle 21"/>
              <p:cNvSpPr>
                <a:spLocks noChangeArrowheads="1"/>
              </p:cNvSpPr>
              <p:nvPr/>
            </p:nvSpPr>
            <p:spPr bwMode="auto">
              <a:xfrm>
                <a:off x="1990" y="2785"/>
                <a:ext cx="3568" cy="32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>
                  <a:lnSpc>
                    <a:spcPct val="85000"/>
                  </a:lnSpc>
                </a:pPr>
                <a:r>
                  <a:rPr lang="en-US" altLang="id-ID" sz="1600" i="1">
                    <a:latin typeface="Times New Roman" pitchFamily="18" charset="0"/>
                    <a:cs typeface="Times New Roman" pitchFamily="18" charset="0"/>
                  </a:rPr>
                  <a:t>Q</a:t>
                </a:r>
                <a:r>
                  <a:rPr lang="en-US" altLang="id-ID" sz="1600"/>
                  <a:t>* for discount 2 is below the allowable range at point </a:t>
                </a:r>
                <a:r>
                  <a:rPr lang="en-US" altLang="id-ID" sz="1600" i="1"/>
                  <a:t>a</a:t>
                </a:r>
                <a:r>
                  <a:rPr lang="en-US" altLang="id-ID" sz="1600"/>
                  <a:t> and must be adjusted upward to 1,000 units at point </a:t>
                </a:r>
                <a:r>
                  <a:rPr lang="en-US" altLang="id-ID" sz="1600" i="1"/>
                  <a:t>b</a:t>
                </a:r>
              </a:p>
            </p:txBody>
          </p:sp>
          <p:sp>
            <p:nvSpPr>
              <p:cNvPr id="125980" name="Rectangle 22"/>
              <p:cNvSpPr>
                <a:spLocks noChangeArrowheads="1"/>
              </p:cNvSpPr>
              <p:nvPr/>
            </p:nvSpPr>
            <p:spPr bwMode="auto">
              <a:xfrm>
                <a:off x="1406" y="2719"/>
                <a:ext cx="246" cy="2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r>
                  <a:rPr lang="en-US" altLang="id-ID" sz="2000" i="1"/>
                  <a:t>a</a:t>
                </a:r>
              </a:p>
            </p:txBody>
          </p:sp>
          <p:sp>
            <p:nvSpPr>
              <p:cNvPr id="125981" name="Rectangle 23"/>
              <p:cNvSpPr>
                <a:spLocks noChangeArrowheads="1"/>
              </p:cNvSpPr>
              <p:nvPr/>
            </p:nvSpPr>
            <p:spPr bwMode="auto">
              <a:xfrm>
                <a:off x="1798" y="2527"/>
                <a:ext cx="246" cy="2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r>
                  <a:rPr lang="en-US" altLang="id-ID" sz="2000" i="1"/>
                  <a:t>b</a:t>
                </a:r>
              </a:p>
            </p:txBody>
          </p:sp>
          <p:sp>
            <p:nvSpPr>
              <p:cNvPr id="125982" name="Oval 24"/>
              <p:cNvSpPr>
                <a:spLocks noChangeArrowheads="1"/>
              </p:cNvSpPr>
              <p:nvPr/>
            </p:nvSpPr>
            <p:spPr bwMode="auto">
              <a:xfrm>
                <a:off x="1760" y="2528"/>
                <a:ext cx="104" cy="104"/>
              </a:xfrm>
              <a:prstGeom prst="ellipse">
                <a:avLst/>
              </a:prstGeom>
              <a:solidFill>
                <a:srgbClr val="BF0922"/>
              </a:solidFill>
              <a:ln w="9525">
                <a:solidFill>
                  <a:srgbClr val="BF092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endParaRPr lang="id-ID" altLang="id-ID"/>
              </a:p>
            </p:txBody>
          </p:sp>
          <p:sp>
            <p:nvSpPr>
              <p:cNvPr id="125983" name="Oval 25"/>
              <p:cNvSpPr>
                <a:spLocks noChangeArrowheads="1"/>
              </p:cNvSpPr>
              <p:nvPr/>
            </p:nvSpPr>
            <p:spPr bwMode="auto">
              <a:xfrm>
                <a:off x="1464" y="2640"/>
                <a:ext cx="104" cy="104"/>
              </a:xfrm>
              <a:prstGeom prst="ellipse">
                <a:avLst/>
              </a:prstGeom>
              <a:solidFill>
                <a:srgbClr val="BF0922"/>
              </a:solidFill>
              <a:ln w="9525">
                <a:solidFill>
                  <a:srgbClr val="BF092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endParaRPr lang="id-ID" altLang="id-ID"/>
              </a:p>
            </p:txBody>
          </p:sp>
        </p:grpSp>
        <p:sp>
          <p:nvSpPr>
            <p:cNvPr id="125978" name="Line 26"/>
            <p:cNvSpPr>
              <a:spLocks noChangeShapeType="1"/>
            </p:cNvSpPr>
            <p:nvPr/>
          </p:nvSpPr>
          <p:spPr bwMode="auto">
            <a:xfrm flipH="1" flipV="1">
              <a:off x="1536" y="2712"/>
              <a:ext cx="480" cy="15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</p:grpSp>
      <p:grpSp>
        <p:nvGrpSpPr>
          <p:cNvPr id="121883" name="Group 27"/>
          <p:cNvGrpSpPr>
            <a:grpSpLocks/>
          </p:cNvGrpSpPr>
          <p:nvPr/>
        </p:nvGrpSpPr>
        <p:grpSpPr bwMode="auto">
          <a:xfrm>
            <a:off x="1685925" y="4992688"/>
            <a:ext cx="1111250" cy="544512"/>
            <a:chOff x="1070" y="3273"/>
            <a:chExt cx="700" cy="343"/>
          </a:xfrm>
        </p:grpSpPr>
        <p:sp>
          <p:nvSpPr>
            <p:cNvPr id="125975" name="Rectangle 28"/>
            <p:cNvSpPr>
              <a:spLocks noChangeArrowheads="1"/>
            </p:cNvSpPr>
            <p:nvPr/>
          </p:nvSpPr>
          <p:spPr bwMode="auto">
            <a:xfrm>
              <a:off x="1070" y="3273"/>
              <a:ext cx="700" cy="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>
                <a:lnSpc>
                  <a:spcPct val="85000"/>
                </a:lnSpc>
              </a:pPr>
              <a:r>
                <a:rPr lang="en-US" altLang="id-ID" sz="1600"/>
                <a:t>1st price break</a:t>
              </a:r>
            </a:p>
          </p:txBody>
        </p:sp>
        <p:sp>
          <p:nvSpPr>
            <p:cNvPr id="125976" name="Line 29"/>
            <p:cNvSpPr>
              <a:spLocks noChangeShapeType="1"/>
            </p:cNvSpPr>
            <p:nvPr/>
          </p:nvSpPr>
          <p:spPr bwMode="auto">
            <a:xfrm>
              <a:off x="1504" y="3480"/>
              <a:ext cx="235" cy="13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</p:grpSp>
      <p:grpSp>
        <p:nvGrpSpPr>
          <p:cNvPr id="121886" name="Group 30"/>
          <p:cNvGrpSpPr>
            <a:grpSpLocks/>
          </p:cNvGrpSpPr>
          <p:nvPr/>
        </p:nvGrpSpPr>
        <p:grpSpPr bwMode="auto">
          <a:xfrm>
            <a:off x="2854325" y="4992688"/>
            <a:ext cx="1165225" cy="544512"/>
            <a:chOff x="1806" y="3273"/>
            <a:chExt cx="734" cy="343"/>
          </a:xfrm>
        </p:grpSpPr>
        <p:sp>
          <p:nvSpPr>
            <p:cNvPr id="125973" name="Rectangle 31"/>
            <p:cNvSpPr>
              <a:spLocks noChangeArrowheads="1"/>
            </p:cNvSpPr>
            <p:nvPr/>
          </p:nvSpPr>
          <p:spPr bwMode="auto">
            <a:xfrm>
              <a:off x="1806" y="3273"/>
              <a:ext cx="734" cy="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>
                <a:lnSpc>
                  <a:spcPct val="85000"/>
                </a:lnSpc>
              </a:pPr>
              <a:r>
                <a:rPr lang="en-US" altLang="id-ID" sz="1600"/>
                <a:t>2nd price break</a:t>
              </a:r>
            </a:p>
          </p:txBody>
        </p:sp>
        <p:sp>
          <p:nvSpPr>
            <p:cNvPr id="125974" name="Line 32"/>
            <p:cNvSpPr>
              <a:spLocks noChangeShapeType="1"/>
            </p:cNvSpPr>
            <p:nvPr/>
          </p:nvSpPr>
          <p:spPr bwMode="auto">
            <a:xfrm>
              <a:off x="2248" y="3480"/>
              <a:ext cx="235" cy="13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</p:grpSp>
      <p:grpSp>
        <p:nvGrpSpPr>
          <p:cNvPr id="121889" name="Group 33"/>
          <p:cNvGrpSpPr>
            <a:grpSpLocks/>
          </p:cNvGrpSpPr>
          <p:nvPr/>
        </p:nvGrpSpPr>
        <p:grpSpPr bwMode="auto">
          <a:xfrm>
            <a:off x="1584325" y="1966913"/>
            <a:ext cx="1377950" cy="1220787"/>
            <a:chOff x="1006" y="1367"/>
            <a:chExt cx="868" cy="769"/>
          </a:xfrm>
        </p:grpSpPr>
        <p:sp>
          <p:nvSpPr>
            <p:cNvPr id="125971" name="Rectangle 34"/>
            <p:cNvSpPr>
              <a:spLocks noChangeArrowheads="1"/>
            </p:cNvSpPr>
            <p:nvPr/>
          </p:nvSpPr>
          <p:spPr bwMode="auto">
            <a:xfrm>
              <a:off x="1006" y="1367"/>
              <a:ext cx="868" cy="4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>
                <a:lnSpc>
                  <a:spcPct val="85000"/>
                </a:lnSpc>
              </a:pPr>
              <a:r>
                <a:rPr lang="en-US" altLang="id-ID" sz="1600"/>
                <a:t>Total cost curve for discount 1</a:t>
              </a:r>
            </a:p>
          </p:txBody>
        </p:sp>
        <p:sp>
          <p:nvSpPr>
            <p:cNvPr id="125972" name="Line 35"/>
            <p:cNvSpPr>
              <a:spLocks noChangeShapeType="1"/>
            </p:cNvSpPr>
            <p:nvPr/>
          </p:nvSpPr>
          <p:spPr bwMode="auto">
            <a:xfrm>
              <a:off x="1456" y="1816"/>
              <a:ext cx="0" cy="32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</p:grpSp>
      <p:grpSp>
        <p:nvGrpSpPr>
          <p:cNvPr id="121892" name="Group 36"/>
          <p:cNvGrpSpPr>
            <a:grpSpLocks/>
          </p:cNvGrpSpPr>
          <p:nvPr/>
        </p:nvGrpSpPr>
        <p:grpSpPr bwMode="auto">
          <a:xfrm>
            <a:off x="4127500" y="1812925"/>
            <a:ext cx="3365500" cy="612775"/>
            <a:chOff x="2608" y="1270"/>
            <a:chExt cx="2120" cy="386"/>
          </a:xfrm>
        </p:grpSpPr>
        <p:sp>
          <p:nvSpPr>
            <p:cNvPr id="125969" name="Rectangle 37"/>
            <p:cNvSpPr>
              <a:spLocks noChangeArrowheads="1"/>
            </p:cNvSpPr>
            <p:nvPr/>
          </p:nvSpPr>
          <p:spPr bwMode="auto">
            <a:xfrm>
              <a:off x="2902" y="1270"/>
              <a:ext cx="1826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altLang="id-ID" sz="1600"/>
                <a:t>Total cost curve for discount 2</a:t>
              </a:r>
            </a:p>
          </p:txBody>
        </p:sp>
        <p:sp>
          <p:nvSpPr>
            <p:cNvPr id="125970" name="Line 38"/>
            <p:cNvSpPr>
              <a:spLocks noChangeShapeType="1"/>
            </p:cNvSpPr>
            <p:nvPr/>
          </p:nvSpPr>
          <p:spPr bwMode="auto">
            <a:xfrm flipH="1">
              <a:off x="2608" y="1472"/>
              <a:ext cx="472" cy="18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</p:grpSp>
      <p:grpSp>
        <p:nvGrpSpPr>
          <p:cNvPr id="121895" name="Group 39"/>
          <p:cNvGrpSpPr>
            <a:grpSpLocks/>
          </p:cNvGrpSpPr>
          <p:nvPr/>
        </p:nvGrpSpPr>
        <p:grpSpPr bwMode="auto">
          <a:xfrm>
            <a:off x="4305300" y="3441700"/>
            <a:ext cx="3238500" cy="474663"/>
            <a:chOff x="2720" y="2296"/>
            <a:chExt cx="2040" cy="299"/>
          </a:xfrm>
        </p:grpSpPr>
        <p:sp>
          <p:nvSpPr>
            <p:cNvPr id="125967" name="Rectangle 40"/>
            <p:cNvSpPr>
              <a:spLocks noChangeArrowheads="1"/>
            </p:cNvSpPr>
            <p:nvPr/>
          </p:nvSpPr>
          <p:spPr bwMode="auto">
            <a:xfrm>
              <a:off x="2934" y="2382"/>
              <a:ext cx="1826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altLang="id-ID" sz="1600"/>
                <a:t>Total cost curve for discount 3</a:t>
              </a:r>
            </a:p>
          </p:txBody>
        </p:sp>
        <p:sp>
          <p:nvSpPr>
            <p:cNvPr id="125968" name="Line 41"/>
            <p:cNvSpPr>
              <a:spLocks noChangeShapeType="1"/>
            </p:cNvSpPr>
            <p:nvPr/>
          </p:nvSpPr>
          <p:spPr bwMode="auto">
            <a:xfrm flipH="1" flipV="1">
              <a:off x="2720" y="2296"/>
              <a:ext cx="232" cy="19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</p:grpSp>
      <p:sp>
        <p:nvSpPr>
          <p:cNvPr id="121898" name="Rectangle 42"/>
          <p:cNvSpPr>
            <a:spLocks noChangeArrowheads="1"/>
          </p:cNvSpPr>
          <p:nvPr/>
        </p:nvSpPr>
        <p:spPr bwMode="auto">
          <a:xfrm>
            <a:off x="7058025" y="5927725"/>
            <a:ext cx="12573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altLang="id-ID" sz="1600"/>
              <a:t>Figure </a:t>
            </a:r>
            <a:r>
              <a:rPr lang="en-US" altLang="id-ID" sz="1600">
                <a:solidFill>
                  <a:schemeClr val="tx2"/>
                </a:solidFill>
              </a:rPr>
              <a:t>12.7</a:t>
            </a:r>
          </a:p>
        </p:txBody>
      </p:sp>
      <p:sp>
        <p:nvSpPr>
          <p:cNvPr id="44" name="Rectangle 2"/>
          <p:cNvSpPr txBox="1">
            <a:spLocks noChangeArrowheads="1"/>
          </p:cNvSpPr>
          <p:nvPr/>
        </p:nvSpPr>
        <p:spPr bwMode="auto">
          <a:xfrm>
            <a:off x="306387" y="169922"/>
            <a:ext cx="8441828" cy="72378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fontAlgn="base"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  <a:lvl2pPr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altLang="id-ID" sz="2400" dirty="0" smtClean="0">
                <a:latin typeface="Arial" pitchFamily="34" charset="0"/>
                <a:cs typeface="Arial" pitchFamily="34" charset="0"/>
              </a:rPr>
              <a:t>Quantity Discount Models</a:t>
            </a:r>
            <a:endParaRPr lang="en-US" altLang="id-ID" sz="2400" dirty="0" smtClean="0">
              <a:latin typeface="Corbel" panose="020B0503020204020204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1000"/>
                                        <p:tgtEl>
                                          <p:spTgt spid="121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1218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21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1218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21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21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000"/>
                                        <p:tgtEl>
                                          <p:spTgt spid="1218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121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1000"/>
                                        <p:tgtEl>
                                          <p:spTgt spid="121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121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1000"/>
                                        <p:tgtEl>
                                          <p:spTgt spid="1218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4" dur="1000"/>
                                        <p:tgtEl>
                                          <p:spTgt spid="121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000"/>
                                        <p:tgtEl>
                                          <p:spTgt spid="121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1859" grpId="0" animBg="1"/>
      <p:bldP spid="121860" grpId="0" animBg="1"/>
      <p:bldP spid="121898" grpId="0" autoUpdateAnimBg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332665" y="1160060"/>
            <a:ext cx="8447962" cy="5459104"/>
          </a:xfrm>
          <a:prstGeom prst="rect">
            <a:avLst/>
          </a:prstGeom>
          <a:solidFill>
            <a:schemeClr val="bg1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atin typeface="Corbel" panose="020B0503020204020204" pitchFamily="34" charset="0"/>
            </a:endParaRPr>
          </a:p>
        </p:txBody>
      </p:sp>
      <p:sp>
        <p:nvSpPr>
          <p:cNvPr id="122883" name="Rectangle 3"/>
          <p:cNvSpPr>
            <a:spLocks noChangeArrowheads="1"/>
          </p:cNvSpPr>
          <p:nvPr/>
        </p:nvSpPr>
        <p:spPr bwMode="auto">
          <a:xfrm>
            <a:off x="550863" y="1754188"/>
            <a:ext cx="5627687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40000"/>
              </a:spcBef>
              <a:buFont typeface="Times" pitchFamily="18" charset="0"/>
              <a:buNone/>
            </a:pPr>
            <a:r>
              <a:rPr lang="en-US" altLang="id-ID" sz="2800"/>
              <a:t>Calculate </a:t>
            </a:r>
            <a:r>
              <a:rPr lang="en-US" altLang="id-ID" sz="2800" i="1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altLang="id-ID" sz="2800"/>
              <a:t>* for every discount</a:t>
            </a:r>
          </a:p>
        </p:txBody>
      </p:sp>
      <p:grpSp>
        <p:nvGrpSpPr>
          <p:cNvPr id="122893" name="Group 13"/>
          <p:cNvGrpSpPr>
            <a:grpSpLocks/>
          </p:cNvGrpSpPr>
          <p:nvPr/>
        </p:nvGrpSpPr>
        <p:grpSpPr bwMode="auto">
          <a:xfrm>
            <a:off x="1343025" y="2743200"/>
            <a:ext cx="6538913" cy="1073150"/>
            <a:chOff x="614" y="1664"/>
            <a:chExt cx="4119" cy="676"/>
          </a:xfrm>
        </p:grpSpPr>
        <p:sp>
          <p:nvSpPr>
            <p:cNvPr id="1089" name="Rectangle 14"/>
            <p:cNvSpPr>
              <a:spLocks noChangeArrowheads="1"/>
            </p:cNvSpPr>
            <p:nvPr/>
          </p:nvSpPr>
          <p:spPr bwMode="auto">
            <a:xfrm>
              <a:off x="614" y="1819"/>
              <a:ext cx="4119" cy="3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>
                <a:lnSpc>
                  <a:spcPct val="110000"/>
                </a:lnSpc>
              </a:pPr>
              <a:r>
                <a:rPr lang="en-US" altLang="id-ID" sz="2800" i="1"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lang="en-US" altLang="id-ID" sz="2800" baseline="-25000"/>
                <a:t>1</a:t>
              </a:r>
              <a:r>
                <a:rPr lang="en-US" altLang="id-ID" sz="2800"/>
                <a:t>* =                           = 700 cars/order</a:t>
              </a:r>
            </a:p>
          </p:txBody>
        </p:sp>
        <p:sp>
          <p:nvSpPr>
            <p:cNvPr id="1090" name="Freeform 15"/>
            <p:cNvSpPr>
              <a:spLocks/>
            </p:cNvSpPr>
            <p:nvPr/>
          </p:nvSpPr>
          <p:spPr bwMode="auto">
            <a:xfrm>
              <a:off x="1306" y="1696"/>
              <a:ext cx="1454" cy="576"/>
            </a:xfrm>
            <a:custGeom>
              <a:avLst/>
              <a:gdLst>
                <a:gd name="T0" fmla="*/ 0 w 1454"/>
                <a:gd name="T1" fmla="*/ 396 h 576"/>
                <a:gd name="T2" fmla="*/ 56 w 1454"/>
                <a:gd name="T3" fmla="*/ 344 h 576"/>
                <a:gd name="T4" fmla="*/ 108 w 1454"/>
                <a:gd name="T5" fmla="*/ 576 h 576"/>
                <a:gd name="T6" fmla="*/ 164 w 1454"/>
                <a:gd name="T7" fmla="*/ 0 h 576"/>
                <a:gd name="T8" fmla="*/ 1454 w 1454"/>
                <a:gd name="T9" fmla="*/ 0 h 57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54"/>
                <a:gd name="T16" fmla="*/ 0 h 576"/>
                <a:gd name="T17" fmla="*/ 1454 w 1454"/>
                <a:gd name="T18" fmla="*/ 576 h 57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54" h="576">
                  <a:moveTo>
                    <a:pt x="0" y="396"/>
                  </a:moveTo>
                  <a:lnTo>
                    <a:pt x="56" y="344"/>
                  </a:lnTo>
                  <a:lnTo>
                    <a:pt x="108" y="576"/>
                  </a:lnTo>
                  <a:lnTo>
                    <a:pt x="164" y="0"/>
                  </a:lnTo>
                  <a:lnTo>
                    <a:pt x="1454" y="0"/>
                  </a:ln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1091" name="Rectangle 16"/>
            <p:cNvSpPr>
              <a:spLocks noChangeArrowheads="1"/>
            </p:cNvSpPr>
            <p:nvPr/>
          </p:nvSpPr>
          <p:spPr bwMode="auto">
            <a:xfrm>
              <a:off x="1459" y="1664"/>
              <a:ext cx="1353" cy="6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>
                <a:lnSpc>
                  <a:spcPct val="115000"/>
                </a:lnSpc>
              </a:pPr>
              <a:r>
                <a:rPr lang="en-US" altLang="id-ID" sz="2800"/>
                <a:t>2(5,000)(49)</a:t>
              </a:r>
            </a:p>
            <a:p>
              <a:pPr algn="ctr">
                <a:lnSpc>
                  <a:spcPct val="115000"/>
                </a:lnSpc>
              </a:pPr>
              <a:r>
                <a:rPr lang="en-US" altLang="id-ID" sz="2800"/>
                <a:t>(.2)(5.00)</a:t>
              </a:r>
            </a:p>
          </p:txBody>
        </p:sp>
        <p:sp>
          <p:nvSpPr>
            <p:cNvPr id="1092" name="Line 17"/>
            <p:cNvSpPr>
              <a:spLocks noChangeShapeType="1"/>
            </p:cNvSpPr>
            <p:nvPr/>
          </p:nvSpPr>
          <p:spPr bwMode="auto">
            <a:xfrm>
              <a:off x="1518" y="2040"/>
              <a:ext cx="122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</p:grpSp>
      <p:grpSp>
        <p:nvGrpSpPr>
          <p:cNvPr id="122898" name="Group 18"/>
          <p:cNvGrpSpPr>
            <a:grpSpLocks/>
          </p:cNvGrpSpPr>
          <p:nvPr/>
        </p:nvGrpSpPr>
        <p:grpSpPr bwMode="auto">
          <a:xfrm>
            <a:off x="1343025" y="3981450"/>
            <a:ext cx="6538913" cy="1073150"/>
            <a:chOff x="614" y="1664"/>
            <a:chExt cx="4119" cy="676"/>
          </a:xfrm>
        </p:grpSpPr>
        <p:sp>
          <p:nvSpPr>
            <p:cNvPr id="1085" name="Rectangle 19"/>
            <p:cNvSpPr>
              <a:spLocks noChangeArrowheads="1"/>
            </p:cNvSpPr>
            <p:nvPr/>
          </p:nvSpPr>
          <p:spPr bwMode="auto">
            <a:xfrm>
              <a:off x="614" y="1819"/>
              <a:ext cx="4119" cy="3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>
                <a:lnSpc>
                  <a:spcPct val="110000"/>
                </a:lnSpc>
              </a:pPr>
              <a:r>
                <a:rPr lang="en-US" altLang="id-ID" sz="2800" i="1"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lang="en-US" altLang="id-ID" sz="2800" baseline="-25000"/>
                <a:t>2</a:t>
              </a:r>
              <a:r>
                <a:rPr lang="en-US" altLang="id-ID" sz="2800"/>
                <a:t>* =                           = 714 cars/order</a:t>
              </a:r>
            </a:p>
          </p:txBody>
        </p:sp>
        <p:sp>
          <p:nvSpPr>
            <p:cNvPr id="1086" name="Freeform 20"/>
            <p:cNvSpPr>
              <a:spLocks/>
            </p:cNvSpPr>
            <p:nvPr/>
          </p:nvSpPr>
          <p:spPr bwMode="auto">
            <a:xfrm>
              <a:off x="1306" y="1696"/>
              <a:ext cx="1454" cy="576"/>
            </a:xfrm>
            <a:custGeom>
              <a:avLst/>
              <a:gdLst>
                <a:gd name="T0" fmla="*/ 0 w 1454"/>
                <a:gd name="T1" fmla="*/ 396 h 576"/>
                <a:gd name="T2" fmla="*/ 56 w 1454"/>
                <a:gd name="T3" fmla="*/ 344 h 576"/>
                <a:gd name="T4" fmla="*/ 108 w 1454"/>
                <a:gd name="T5" fmla="*/ 576 h 576"/>
                <a:gd name="T6" fmla="*/ 164 w 1454"/>
                <a:gd name="T7" fmla="*/ 0 h 576"/>
                <a:gd name="T8" fmla="*/ 1454 w 1454"/>
                <a:gd name="T9" fmla="*/ 0 h 57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54"/>
                <a:gd name="T16" fmla="*/ 0 h 576"/>
                <a:gd name="T17" fmla="*/ 1454 w 1454"/>
                <a:gd name="T18" fmla="*/ 576 h 57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54" h="576">
                  <a:moveTo>
                    <a:pt x="0" y="396"/>
                  </a:moveTo>
                  <a:lnTo>
                    <a:pt x="56" y="344"/>
                  </a:lnTo>
                  <a:lnTo>
                    <a:pt x="108" y="576"/>
                  </a:lnTo>
                  <a:lnTo>
                    <a:pt x="164" y="0"/>
                  </a:lnTo>
                  <a:lnTo>
                    <a:pt x="1454" y="0"/>
                  </a:ln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1087" name="Rectangle 21"/>
            <p:cNvSpPr>
              <a:spLocks noChangeArrowheads="1"/>
            </p:cNvSpPr>
            <p:nvPr/>
          </p:nvSpPr>
          <p:spPr bwMode="auto">
            <a:xfrm>
              <a:off x="1459" y="1664"/>
              <a:ext cx="1353" cy="6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>
                <a:lnSpc>
                  <a:spcPct val="115000"/>
                </a:lnSpc>
              </a:pPr>
              <a:r>
                <a:rPr lang="en-US" altLang="id-ID" sz="2800"/>
                <a:t>2(5,000)(49)</a:t>
              </a:r>
            </a:p>
            <a:p>
              <a:pPr algn="ctr">
                <a:lnSpc>
                  <a:spcPct val="115000"/>
                </a:lnSpc>
              </a:pPr>
              <a:r>
                <a:rPr lang="en-US" altLang="id-ID" sz="2800"/>
                <a:t>(.2)(4.80)</a:t>
              </a:r>
            </a:p>
          </p:txBody>
        </p:sp>
        <p:sp>
          <p:nvSpPr>
            <p:cNvPr id="1088" name="Line 22"/>
            <p:cNvSpPr>
              <a:spLocks noChangeShapeType="1"/>
            </p:cNvSpPr>
            <p:nvPr/>
          </p:nvSpPr>
          <p:spPr bwMode="auto">
            <a:xfrm>
              <a:off x="1518" y="2040"/>
              <a:ext cx="122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</p:grpSp>
      <p:grpSp>
        <p:nvGrpSpPr>
          <p:cNvPr id="122903" name="Group 23"/>
          <p:cNvGrpSpPr>
            <a:grpSpLocks/>
          </p:cNvGrpSpPr>
          <p:nvPr/>
        </p:nvGrpSpPr>
        <p:grpSpPr bwMode="auto">
          <a:xfrm>
            <a:off x="1343025" y="5219700"/>
            <a:ext cx="6538913" cy="1073150"/>
            <a:chOff x="614" y="1664"/>
            <a:chExt cx="4119" cy="676"/>
          </a:xfrm>
        </p:grpSpPr>
        <p:sp>
          <p:nvSpPr>
            <p:cNvPr id="1081" name="Rectangle 24"/>
            <p:cNvSpPr>
              <a:spLocks noChangeArrowheads="1"/>
            </p:cNvSpPr>
            <p:nvPr/>
          </p:nvSpPr>
          <p:spPr bwMode="auto">
            <a:xfrm>
              <a:off x="614" y="1819"/>
              <a:ext cx="4119" cy="3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>
                <a:lnSpc>
                  <a:spcPct val="110000"/>
                </a:lnSpc>
              </a:pPr>
              <a:r>
                <a:rPr lang="en-US" altLang="id-ID" sz="2800" i="1"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lang="en-US" altLang="id-ID" sz="2800" baseline="-25000"/>
                <a:t>3</a:t>
              </a:r>
              <a:r>
                <a:rPr lang="en-US" altLang="id-ID" sz="2800"/>
                <a:t>* =                           = 718 cars/order</a:t>
              </a:r>
            </a:p>
          </p:txBody>
        </p:sp>
        <p:sp>
          <p:nvSpPr>
            <p:cNvPr id="1082" name="Freeform 25"/>
            <p:cNvSpPr>
              <a:spLocks/>
            </p:cNvSpPr>
            <p:nvPr/>
          </p:nvSpPr>
          <p:spPr bwMode="auto">
            <a:xfrm>
              <a:off x="1306" y="1696"/>
              <a:ext cx="1454" cy="576"/>
            </a:xfrm>
            <a:custGeom>
              <a:avLst/>
              <a:gdLst>
                <a:gd name="T0" fmla="*/ 0 w 1454"/>
                <a:gd name="T1" fmla="*/ 396 h 576"/>
                <a:gd name="T2" fmla="*/ 56 w 1454"/>
                <a:gd name="T3" fmla="*/ 344 h 576"/>
                <a:gd name="T4" fmla="*/ 108 w 1454"/>
                <a:gd name="T5" fmla="*/ 576 h 576"/>
                <a:gd name="T6" fmla="*/ 164 w 1454"/>
                <a:gd name="T7" fmla="*/ 0 h 576"/>
                <a:gd name="T8" fmla="*/ 1454 w 1454"/>
                <a:gd name="T9" fmla="*/ 0 h 57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54"/>
                <a:gd name="T16" fmla="*/ 0 h 576"/>
                <a:gd name="T17" fmla="*/ 1454 w 1454"/>
                <a:gd name="T18" fmla="*/ 576 h 57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54" h="576">
                  <a:moveTo>
                    <a:pt x="0" y="396"/>
                  </a:moveTo>
                  <a:lnTo>
                    <a:pt x="56" y="344"/>
                  </a:lnTo>
                  <a:lnTo>
                    <a:pt x="108" y="576"/>
                  </a:lnTo>
                  <a:lnTo>
                    <a:pt x="164" y="0"/>
                  </a:lnTo>
                  <a:lnTo>
                    <a:pt x="1454" y="0"/>
                  </a:ln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1083" name="Rectangle 26"/>
            <p:cNvSpPr>
              <a:spLocks noChangeArrowheads="1"/>
            </p:cNvSpPr>
            <p:nvPr/>
          </p:nvSpPr>
          <p:spPr bwMode="auto">
            <a:xfrm>
              <a:off x="1459" y="1664"/>
              <a:ext cx="1353" cy="6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>
                <a:lnSpc>
                  <a:spcPct val="115000"/>
                </a:lnSpc>
              </a:pPr>
              <a:r>
                <a:rPr lang="en-US" altLang="id-ID" sz="2800"/>
                <a:t>2(5,000)(49)</a:t>
              </a:r>
            </a:p>
            <a:p>
              <a:pPr algn="ctr">
                <a:lnSpc>
                  <a:spcPct val="115000"/>
                </a:lnSpc>
              </a:pPr>
              <a:r>
                <a:rPr lang="en-US" altLang="id-ID" sz="2800"/>
                <a:t>(.2)(4.75)</a:t>
              </a:r>
            </a:p>
          </p:txBody>
        </p:sp>
        <p:sp>
          <p:nvSpPr>
            <p:cNvPr id="1084" name="Line 27"/>
            <p:cNvSpPr>
              <a:spLocks noChangeShapeType="1"/>
            </p:cNvSpPr>
            <p:nvPr/>
          </p:nvSpPr>
          <p:spPr bwMode="auto">
            <a:xfrm>
              <a:off x="1518" y="2040"/>
              <a:ext cx="122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</p:grpSp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6077612" y="1460500"/>
            <a:ext cx="2628900" cy="1346200"/>
            <a:chOff x="6159500" y="1460500"/>
            <a:chExt cx="2628900" cy="1346200"/>
          </a:xfrm>
        </p:grpSpPr>
        <p:sp>
          <p:nvSpPr>
            <p:cNvPr id="1080" name="Rectangle 5"/>
            <p:cNvSpPr>
              <a:spLocks noChangeArrowheads="1"/>
            </p:cNvSpPr>
            <p:nvPr/>
          </p:nvSpPr>
          <p:spPr bwMode="auto">
            <a:xfrm>
              <a:off x="6159500" y="1460500"/>
              <a:ext cx="2628900" cy="1346200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endParaRPr lang="id-ID" altLang="id-ID"/>
            </a:p>
          </p:txBody>
        </p:sp>
        <p:graphicFrame>
          <p:nvGraphicFramePr>
            <p:cNvPr id="1073" name="Object 49"/>
            <p:cNvGraphicFramePr>
              <a:graphicFrameLocks noChangeAspect="1"/>
            </p:cNvGraphicFramePr>
            <p:nvPr/>
          </p:nvGraphicFramePr>
          <p:xfrm>
            <a:off x="6592888" y="1651000"/>
            <a:ext cx="1752600" cy="9779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02" name="Equation" r:id="rId3" imgW="1737000" imgH="969120" progId="Equation.3">
                    <p:embed/>
                  </p:oleObj>
                </mc:Choice>
                <mc:Fallback>
                  <p:oleObj name="Equation" r:id="rId3" imgW="1737000" imgH="969120" progId="Equation.3">
                    <p:embed/>
                    <p:pic>
                      <p:nvPicPr>
                        <p:cNvPr id="0" name="Object 4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592888" y="1651000"/>
                          <a:ext cx="1752600" cy="9779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3" name="Rectangle 2"/>
          <p:cNvSpPr txBox="1">
            <a:spLocks noChangeArrowheads="1"/>
          </p:cNvSpPr>
          <p:nvPr/>
        </p:nvSpPr>
        <p:spPr bwMode="auto">
          <a:xfrm>
            <a:off x="306387" y="169922"/>
            <a:ext cx="8441828" cy="72378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fontAlgn="base"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  <a:lvl2pPr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altLang="id-ID" sz="2400" dirty="0" smtClean="0">
                <a:latin typeface="Arial" pitchFamily="34" charset="0"/>
                <a:cs typeface="Arial" pitchFamily="34" charset="0"/>
              </a:rPr>
              <a:t>Quantity Discount Models (Example)</a:t>
            </a:r>
            <a:endParaRPr lang="en-US" altLang="id-ID" sz="2400" dirty="0" smtClean="0">
              <a:latin typeface="Corbel" panose="020B0503020204020204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122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22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122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122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883" grpId="0" autoUpdateAnimBg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332665" y="1160060"/>
            <a:ext cx="8447962" cy="5459104"/>
          </a:xfrm>
          <a:prstGeom prst="rect">
            <a:avLst/>
          </a:prstGeom>
          <a:solidFill>
            <a:schemeClr val="bg1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atin typeface="Corbel" panose="020B0503020204020204" pitchFamily="34" charset="0"/>
            </a:endParaRPr>
          </a:p>
        </p:txBody>
      </p:sp>
      <p:sp>
        <p:nvSpPr>
          <p:cNvPr id="16435" name="Rectangle 3"/>
          <p:cNvSpPr>
            <a:spLocks noChangeArrowheads="1"/>
          </p:cNvSpPr>
          <p:nvPr/>
        </p:nvSpPr>
        <p:spPr bwMode="auto">
          <a:xfrm>
            <a:off x="550863" y="1754188"/>
            <a:ext cx="5627687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40000"/>
              </a:spcBef>
              <a:buFont typeface="Times" pitchFamily="18" charset="0"/>
              <a:buNone/>
            </a:pPr>
            <a:r>
              <a:rPr lang="en-US" altLang="id-ID" sz="2800"/>
              <a:t>Calculate </a:t>
            </a:r>
            <a:r>
              <a:rPr lang="en-US" altLang="id-ID" sz="2800" i="1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altLang="id-ID" sz="2800"/>
              <a:t>* for every discount</a:t>
            </a:r>
          </a:p>
        </p:txBody>
      </p:sp>
      <p:sp>
        <p:nvSpPr>
          <p:cNvPr id="16436" name="Rectangle 5"/>
          <p:cNvSpPr>
            <a:spLocks noChangeArrowheads="1"/>
          </p:cNvSpPr>
          <p:nvPr/>
        </p:nvSpPr>
        <p:spPr bwMode="auto">
          <a:xfrm>
            <a:off x="6118556" y="1460500"/>
            <a:ext cx="2628900" cy="13462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endParaRPr lang="id-ID" altLang="id-ID"/>
          </a:p>
        </p:txBody>
      </p:sp>
      <p:grpSp>
        <p:nvGrpSpPr>
          <p:cNvPr id="16437" name="Group 13"/>
          <p:cNvGrpSpPr>
            <a:grpSpLocks/>
          </p:cNvGrpSpPr>
          <p:nvPr/>
        </p:nvGrpSpPr>
        <p:grpSpPr bwMode="auto">
          <a:xfrm>
            <a:off x="1343025" y="2743200"/>
            <a:ext cx="6538913" cy="1073150"/>
            <a:chOff x="614" y="1664"/>
            <a:chExt cx="4119" cy="676"/>
          </a:xfrm>
        </p:grpSpPr>
        <p:sp>
          <p:nvSpPr>
            <p:cNvPr id="16454" name="Rectangle 14"/>
            <p:cNvSpPr>
              <a:spLocks noChangeArrowheads="1"/>
            </p:cNvSpPr>
            <p:nvPr/>
          </p:nvSpPr>
          <p:spPr bwMode="auto">
            <a:xfrm>
              <a:off x="614" y="1819"/>
              <a:ext cx="4119" cy="3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>
                <a:lnSpc>
                  <a:spcPct val="110000"/>
                </a:lnSpc>
              </a:pPr>
              <a:r>
                <a:rPr lang="en-US" altLang="id-ID" sz="2800" i="1"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lang="en-US" altLang="id-ID" sz="2800" baseline="-25000"/>
                <a:t>1</a:t>
              </a:r>
              <a:r>
                <a:rPr lang="en-US" altLang="id-ID" sz="2800"/>
                <a:t>* =                           = 700 cars/order</a:t>
              </a:r>
            </a:p>
          </p:txBody>
        </p:sp>
        <p:sp>
          <p:nvSpPr>
            <p:cNvPr id="16455" name="Freeform 15"/>
            <p:cNvSpPr>
              <a:spLocks/>
            </p:cNvSpPr>
            <p:nvPr/>
          </p:nvSpPr>
          <p:spPr bwMode="auto">
            <a:xfrm>
              <a:off x="1306" y="1696"/>
              <a:ext cx="1454" cy="576"/>
            </a:xfrm>
            <a:custGeom>
              <a:avLst/>
              <a:gdLst>
                <a:gd name="T0" fmla="*/ 0 w 1454"/>
                <a:gd name="T1" fmla="*/ 396 h 576"/>
                <a:gd name="T2" fmla="*/ 56 w 1454"/>
                <a:gd name="T3" fmla="*/ 344 h 576"/>
                <a:gd name="T4" fmla="*/ 108 w 1454"/>
                <a:gd name="T5" fmla="*/ 576 h 576"/>
                <a:gd name="T6" fmla="*/ 164 w 1454"/>
                <a:gd name="T7" fmla="*/ 0 h 576"/>
                <a:gd name="T8" fmla="*/ 1454 w 1454"/>
                <a:gd name="T9" fmla="*/ 0 h 57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54"/>
                <a:gd name="T16" fmla="*/ 0 h 576"/>
                <a:gd name="T17" fmla="*/ 1454 w 1454"/>
                <a:gd name="T18" fmla="*/ 576 h 57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54" h="576">
                  <a:moveTo>
                    <a:pt x="0" y="396"/>
                  </a:moveTo>
                  <a:lnTo>
                    <a:pt x="56" y="344"/>
                  </a:lnTo>
                  <a:lnTo>
                    <a:pt x="108" y="576"/>
                  </a:lnTo>
                  <a:lnTo>
                    <a:pt x="164" y="0"/>
                  </a:lnTo>
                  <a:lnTo>
                    <a:pt x="1454" y="0"/>
                  </a:ln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16456" name="Rectangle 16"/>
            <p:cNvSpPr>
              <a:spLocks noChangeArrowheads="1"/>
            </p:cNvSpPr>
            <p:nvPr/>
          </p:nvSpPr>
          <p:spPr bwMode="auto">
            <a:xfrm>
              <a:off x="1459" y="1664"/>
              <a:ext cx="1353" cy="6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>
                <a:lnSpc>
                  <a:spcPct val="115000"/>
                </a:lnSpc>
              </a:pPr>
              <a:r>
                <a:rPr lang="en-US" altLang="id-ID" sz="2800"/>
                <a:t>2(5,000)(49)</a:t>
              </a:r>
            </a:p>
            <a:p>
              <a:pPr algn="ctr">
                <a:lnSpc>
                  <a:spcPct val="115000"/>
                </a:lnSpc>
              </a:pPr>
              <a:r>
                <a:rPr lang="en-US" altLang="id-ID" sz="2800"/>
                <a:t>(.2)(5.00)</a:t>
              </a:r>
            </a:p>
          </p:txBody>
        </p:sp>
        <p:sp>
          <p:nvSpPr>
            <p:cNvPr id="16457" name="Line 17"/>
            <p:cNvSpPr>
              <a:spLocks noChangeShapeType="1"/>
            </p:cNvSpPr>
            <p:nvPr/>
          </p:nvSpPr>
          <p:spPr bwMode="auto">
            <a:xfrm>
              <a:off x="1518" y="2040"/>
              <a:ext cx="122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</p:grpSp>
      <p:grpSp>
        <p:nvGrpSpPr>
          <p:cNvPr id="16438" name="Group 18"/>
          <p:cNvGrpSpPr>
            <a:grpSpLocks/>
          </p:cNvGrpSpPr>
          <p:nvPr/>
        </p:nvGrpSpPr>
        <p:grpSpPr bwMode="auto">
          <a:xfrm>
            <a:off x="1343025" y="3981450"/>
            <a:ext cx="6538913" cy="1073150"/>
            <a:chOff x="614" y="1664"/>
            <a:chExt cx="4119" cy="676"/>
          </a:xfrm>
        </p:grpSpPr>
        <p:sp>
          <p:nvSpPr>
            <p:cNvPr id="16450" name="Rectangle 19"/>
            <p:cNvSpPr>
              <a:spLocks noChangeArrowheads="1"/>
            </p:cNvSpPr>
            <p:nvPr/>
          </p:nvSpPr>
          <p:spPr bwMode="auto">
            <a:xfrm>
              <a:off x="614" y="1819"/>
              <a:ext cx="4119" cy="3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>
                <a:lnSpc>
                  <a:spcPct val="110000"/>
                </a:lnSpc>
              </a:pPr>
              <a:r>
                <a:rPr lang="en-US" altLang="id-ID" sz="2800" i="1"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lang="en-US" altLang="id-ID" sz="2800" baseline="-25000"/>
                <a:t>2</a:t>
              </a:r>
              <a:r>
                <a:rPr lang="en-US" altLang="id-ID" sz="2800"/>
                <a:t>* =                           = 714 cars/order</a:t>
              </a:r>
            </a:p>
          </p:txBody>
        </p:sp>
        <p:sp>
          <p:nvSpPr>
            <p:cNvPr id="16451" name="Freeform 20"/>
            <p:cNvSpPr>
              <a:spLocks/>
            </p:cNvSpPr>
            <p:nvPr/>
          </p:nvSpPr>
          <p:spPr bwMode="auto">
            <a:xfrm>
              <a:off x="1306" y="1696"/>
              <a:ext cx="1454" cy="576"/>
            </a:xfrm>
            <a:custGeom>
              <a:avLst/>
              <a:gdLst>
                <a:gd name="T0" fmla="*/ 0 w 1454"/>
                <a:gd name="T1" fmla="*/ 396 h 576"/>
                <a:gd name="T2" fmla="*/ 56 w 1454"/>
                <a:gd name="T3" fmla="*/ 344 h 576"/>
                <a:gd name="T4" fmla="*/ 108 w 1454"/>
                <a:gd name="T5" fmla="*/ 576 h 576"/>
                <a:gd name="T6" fmla="*/ 164 w 1454"/>
                <a:gd name="T7" fmla="*/ 0 h 576"/>
                <a:gd name="T8" fmla="*/ 1454 w 1454"/>
                <a:gd name="T9" fmla="*/ 0 h 57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54"/>
                <a:gd name="T16" fmla="*/ 0 h 576"/>
                <a:gd name="T17" fmla="*/ 1454 w 1454"/>
                <a:gd name="T18" fmla="*/ 576 h 57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54" h="576">
                  <a:moveTo>
                    <a:pt x="0" y="396"/>
                  </a:moveTo>
                  <a:lnTo>
                    <a:pt x="56" y="344"/>
                  </a:lnTo>
                  <a:lnTo>
                    <a:pt x="108" y="576"/>
                  </a:lnTo>
                  <a:lnTo>
                    <a:pt x="164" y="0"/>
                  </a:lnTo>
                  <a:lnTo>
                    <a:pt x="1454" y="0"/>
                  </a:ln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16452" name="Rectangle 21"/>
            <p:cNvSpPr>
              <a:spLocks noChangeArrowheads="1"/>
            </p:cNvSpPr>
            <p:nvPr/>
          </p:nvSpPr>
          <p:spPr bwMode="auto">
            <a:xfrm>
              <a:off x="1459" y="1664"/>
              <a:ext cx="1353" cy="6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>
                <a:lnSpc>
                  <a:spcPct val="115000"/>
                </a:lnSpc>
              </a:pPr>
              <a:r>
                <a:rPr lang="en-US" altLang="id-ID" sz="2800"/>
                <a:t>2(5,000)(49)</a:t>
              </a:r>
            </a:p>
            <a:p>
              <a:pPr algn="ctr">
                <a:lnSpc>
                  <a:spcPct val="115000"/>
                </a:lnSpc>
              </a:pPr>
              <a:r>
                <a:rPr lang="en-US" altLang="id-ID" sz="2800"/>
                <a:t>(.2)(4.80)</a:t>
              </a:r>
            </a:p>
          </p:txBody>
        </p:sp>
        <p:sp>
          <p:nvSpPr>
            <p:cNvPr id="16453" name="Line 22"/>
            <p:cNvSpPr>
              <a:spLocks noChangeShapeType="1"/>
            </p:cNvSpPr>
            <p:nvPr/>
          </p:nvSpPr>
          <p:spPr bwMode="auto">
            <a:xfrm>
              <a:off x="1518" y="2040"/>
              <a:ext cx="122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</p:grpSp>
      <p:grpSp>
        <p:nvGrpSpPr>
          <p:cNvPr id="16439" name="Group 23"/>
          <p:cNvGrpSpPr>
            <a:grpSpLocks/>
          </p:cNvGrpSpPr>
          <p:nvPr/>
        </p:nvGrpSpPr>
        <p:grpSpPr bwMode="auto">
          <a:xfrm>
            <a:off x="1343025" y="5219700"/>
            <a:ext cx="6538913" cy="1073150"/>
            <a:chOff x="614" y="1664"/>
            <a:chExt cx="4119" cy="676"/>
          </a:xfrm>
        </p:grpSpPr>
        <p:sp>
          <p:nvSpPr>
            <p:cNvPr id="16446" name="Rectangle 24"/>
            <p:cNvSpPr>
              <a:spLocks noChangeArrowheads="1"/>
            </p:cNvSpPr>
            <p:nvPr/>
          </p:nvSpPr>
          <p:spPr bwMode="auto">
            <a:xfrm>
              <a:off x="614" y="1819"/>
              <a:ext cx="4119" cy="3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>
                <a:lnSpc>
                  <a:spcPct val="110000"/>
                </a:lnSpc>
              </a:pPr>
              <a:r>
                <a:rPr lang="en-US" altLang="id-ID" sz="2800" i="1"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lang="en-US" altLang="id-ID" sz="2800" baseline="-25000"/>
                <a:t>3</a:t>
              </a:r>
              <a:r>
                <a:rPr lang="en-US" altLang="id-ID" sz="2800"/>
                <a:t>* =                           = 718 cars/order</a:t>
              </a:r>
            </a:p>
          </p:txBody>
        </p:sp>
        <p:sp>
          <p:nvSpPr>
            <p:cNvPr id="16447" name="Freeform 25"/>
            <p:cNvSpPr>
              <a:spLocks/>
            </p:cNvSpPr>
            <p:nvPr/>
          </p:nvSpPr>
          <p:spPr bwMode="auto">
            <a:xfrm>
              <a:off x="1306" y="1696"/>
              <a:ext cx="1454" cy="576"/>
            </a:xfrm>
            <a:custGeom>
              <a:avLst/>
              <a:gdLst>
                <a:gd name="T0" fmla="*/ 0 w 1454"/>
                <a:gd name="T1" fmla="*/ 396 h 576"/>
                <a:gd name="T2" fmla="*/ 56 w 1454"/>
                <a:gd name="T3" fmla="*/ 344 h 576"/>
                <a:gd name="T4" fmla="*/ 108 w 1454"/>
                <a:gd name="T5" fmla="*/ 576 h 576"/>
                <a:gd name="T6" fmla="*/ 164 w 1454"/>
                <a:gd name="T7" fmla="*/ 0 h 576"/>
                <a:gd name="T8" fmla="*/ 1454 w 1454"/>
                <a:gd name="T9" fmla="*/ 0 h 57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54"/>
                <a:gd name="T16" fmla="*/ 0 h 576"/>
                <a:gd name="T17" fmla="*/ 1454 w 1454"/>
                <a:gd name="T18" fmla="*/ 576 h 57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54" h="576">
                  <a:moveTo>
                    <a:pt x="0" y="396"/>
                  </a:moveTo>
                  <a:lnTo>
                    <a:pt x="56" y="344"/>
                  </a:lnTo>
                  <a:lnTo>
                    <a:pt x="108" y="576"/>
                  </a:lnTo>
                  <a:lnTo>
                    <a:pt x="164" y="0"/>
                  </a:lnTo>
                  <a:lnTo>
                    <a:pt x="1454" y="0"/>
                  </a:ln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16448" name="Rectangle 26"/>
            <p:cNvSpPr>
              <a:spLocks noChangeArrowheads="1"/>
            </p:cNvSpPr>
            <p:nvPr/>
          </p:nvSpPr>
          <p:spPr bwMode="auto">
            <a:xfrm>
              <a:off x="1459" y="1664"/>
              <a:ext cx="1353" cy="6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>
                <a:lnSpc>
                  <a:spcPct val="115000"/>
                </a:lnSpc>
              </a:pPr>
              <a:r>
                <a:rPr lang="en-US" altLang="id-ID" sz="2800"/>
                <a:t>2(5,000)(49)</a:t>
              </a:r>
            </a:p>
            <a:p>
              <a:pPr algn="ctr">
                <a:lnSpc>
                  <a:spcPct val="115000"/>
                </a:lnSpc>
              </a:pPr>
              <a:r>
                <a:rPr lang="en-US" altLang="id-ID" sz="2800"/>
                <a:t>(.2)(4.75)</a:t>
              </a:r>
            </a:p>
          </p:txBody>
        </p:sp>
        <p:sp>
          <p:nvSpPr>
            <p:cNvPr id="16449" name="Line 27"/>
            <p:cNvSpPr>
              <a:spLocks noChangeShapeType="1"/>
            </p:cNvSpPr>
            <p:nvPr/>
          </p:nvSpPr>
          <p:spPr bwMode="auto">
            <a:xfrm>
              <a:off x="1518" y="2040"/>
              <a:ext cx="122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</p:grpSp>
      <p:graphicFrame>
        <p:nvGraphicFramePr>
          <p:cNvPr id="16433" name="Object 49"/>
          <p:cNvGraphicFramePr>
            <a:graphicFrameLocks noChangeAspect="1"/>
          </p:cNvGraphicFramePr>
          <p:nvPr/>
        </p:nvGraphicFramePr>
        <p:xfrm>
          <a:off x="6592888" y="1651000"/>
          <a:ext cx="1752600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67" name="Equation" r:id="rId3" imgW="1737000" imgH="969120" progId="Equation.3">
                  <p:embed/>
                </p:oleObj>
              </mc:Choice>
              <mc:Fallback>
                <p:oleObj name="Equation" r:id="rId3" imgW="1737000" imgH="969120" progId="Equation.3">
                  <p:embed/>
                  <p:pic>
                    <p:nvPicPr>
                      <p:cNvPr id="0" name="Object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92888" y="1651000"/>
                        <a:ext cx="1752600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6440" name="Group 28"/>
          <p:cNvGrpSpPr>
            <a:grpSpLocks/>
          </p:cNvGrpSpPr>
          <p:nvPr/>
        </p:nvGrpSpPr>
        <p:grpSpPr bwMode="auto">
          <a:xfrm>
            <a:off x="5118100" y="4343400"/>
            <a:ext cx="3141663" cy="812800"/>
            <a:chOff x="3224" y="2736"/>
            <a:chExt cx="1979" cy="512"/>
          </a:xfrm>
        </p:grpSpPr>
        <p:sp>
          <p:nvSpPr>
            <p:cNvPr id="16444" name="Rectangle 29"/>
            <p:cNvSpPr>
              <a:spLocks noChangeArrowheads="1"/>
            </p:cNvSpPr>
            <p:nvPr/>
          </p:nvSpPr>
          <p:spPr bwMode="auto">
            <a:xfrm>
              <a:off x="3254" y="2921"/>
              <a:ext cx="1949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altLang="id-ID" sz="2800"/>
                <a:t>1,000 — adjusted</a:t>
              </a:r>
            </a:p>
          </p:txBody>
        </p:sp>
        <p:sp>
          <p:nvSpPr>
            <p:cNvPr id="16445" name="Line 30"/>
            <p:cNvSpPr>
              <a:spLocks noChangeShapeType="1"/>
            </p:cNvSpPr>
            <p:nvPr/>
          </p:nvSpPr>
          <p:spPr bwMode="auto">
            <a:xfrm>
              <a:off x="3224" y="2736"/>
              <a:ext cx="552" cy="216"/>
            </a:xfrm>
            <a:prstGeom prst="line">
              <a:avLst/>
            </a:prstGeom>
            <a:noFill/>
            <a:ln w="76200">
              <a:solidFill>
                <a:srgbClr val="BF092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</p:grpSp>
      <p:grpSp>
        <p:nvGrpSpPr>
          <p:cNvPr id="16441" name="Group 31"/>
          <p:cNvGrpSpPr>
            <a:grpSpLocks/>
          </p:cNvGrpSpPr>
          <p:nvPr/>
        </p:nvGrpSpPr>
        <p:grpSpPr bwMode="auto">
          <a:xfrm>
            <a:off x="5130800" y="5600700"/>
            <a:ext cx="3128963" cy="787400"/>
            <a:chOff x="3232" y="3528"/>
            <a:chExt cx="1971" cy="496"/>
          </a:xfrm>
        </p:grpSpPr>
        <p:sp>
          <p:nvSpPr>
            <p:cNvPr id="16442" name="Rectangle 32"/>
            <p:cNvSpPr>
              <a:spLocks noChangeArrowheads="1"/>
            </p:cNvSpPr>
            <p:nvPr/>
          </p:nvSpPr>
          <p:spPr bwMode="auto">
            <a:xfrm>
              <a:off x="3254" y="3697"/>
              <a:ext cx="1949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altLang="id-ID" sz="2800"/>
                <a:t>2,000 — adjusted</a:t>
              </a:r>
            </a:p>
          </p:txBody>
        </p:sp>
        <p:sp>
          <p:nvSpPr>
            <p:cNvPr id="16443" name="Line 33"/>
            <p:cNvSpPr>
              <a:spLocks noChangeShapeType="1"/>
            </p:cNvSpPr>
            <p:nvPr/>
          </p:nvSpPr>
          <p:spPr bwMode="auto">
            <a:xfrm>
              <a:off x="3232" y="3528"/>
              <a:ext cx="552" cy="216"/>
            </a:xfrm>
            <a:prstGeom prst="line">
              <a:avLst/>
            </a:prstGeom>
            <a:noFill/>
            <a:ln w="76200">
              <a:solidFill>
                <a:srgbClr val="BF092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</p:grpSp>
      <p:sp>
        <p:nvSpPr>
          <p:cNvPr id="28" name="Rectangle 2"/>
          <p:cNvSpPr txBox="1">
            <a:spLocks noChangeArrowheads="1"/>
          </p:cNvSpPr>
          <p:nvPr/>
        </p:nvSpPr>
        <p:spPr bwMode="auto">
          <a:xfrm>
            <a:off x="306387" y="169922"/>
            <a:ext cx="8441828" cy="72378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fontAlgn="base"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  <a:lvl2pPr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altLang="id-ID" sz="2400" dirty="0" smtClean="0">
                <a:latin typeface="Arial" pitchFamily="34" charset="0"/>
                <a:cs typeface="Arial" pitchFamily="34" charset="0"/>
              </a:rPr>
              <a:t>Quantity Discount Models (Example)</a:t>
            </a:r>
            <a:endParaRPr lang="en-US" altLang="id-ID" sz="2400" dirty="0" smtClean="0">
              <a:latin typeface="Corbel" panose="020B0503020204020204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32665" y="1160060"/>
            <a:ext cx="8447962" cy="5459104"/>
          </a:xfrm>
          <a:prstGeom prst="rect">
            <a:avLst/>
          </a:prstGeom>
          <a:solidFill>
            <a:schemeClr val="bg1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atin typeface="Corbel" panose="020B0503020204020204" pitchFamily="34" charset="0"/>
            </a:endParaRPr>
          </a:p>
        </p:txBody>
      </p:sp>
      <p:graphicFrame>
        <p:nvGraphicFramePr>
          <p:cNvPr id="124931" name="Group 3"/>
          <p:cNvGraphicFramePr>
            <a:graphicFrameLocks noGrp="1"/>
          </p:cNvGraphicFramePr>
          <p:nvPr/>
        </p:nvGraphicFramePr>
        <p:xfrm>
          <a:off x="546100" y="2032000"/>
          <a:ext cx="8051800" cy="1801813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181100"/>
                <a:gridCol w="342900"/>
                <a:gridCol w="469900"/>
                <a:gridCol w="1231900"/>
                <a:gridCol w="1155700"/>
                <a:gridCol w="1270000"/>
                <a:gridCol w="1143000"/>
                <a:gridCol w="1257300"/>
              </a:tblGrid>
              <a:tr h="283534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TABLE 12.3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lang="en-US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Total Cost Computations for Wohl’s Discount Store 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767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</a:rPr>
                        <a:t>DISCOUNT NUMBER</a:t>
                      </a:r>
                      <a:endParaRPr kumimoji="0" 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31" marB="45731" anchor="b" horzOverflow="overflow">
                    <a:lnL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</a:rPr>
                        <a:t>UNIT PRICE</a:t>
                      </a:r>
                      <a:endParaRPr kumimoji="0" 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31" marB="45731" anchor="b" horzOverflow="overflow">
                    <a:lnL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</a:rPr>
                        <a:t>ORDER QUANTITY</a:t>
                      </a:r>
                      <a:endParaRPr kumimoji="0" 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31" marB="45731" anchor="b" horzOverflow="overflow">
                    <a:lnL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</a:rPr>
                        <a:t>ANNUAL PRODUCT COST</a:t>
                      </a:r>
                      <a:endParaRPr kumimoji="0" 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31" marB="45731" anchor="b" horzOverflow="overflow">
                    <a:lnL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</a:rPr>
                        <a:t>ANNUAL ORDERING COST</a:t>
                      </a:r>
                      <a:endParaRPr kumimoji="0" 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31" marB="45731" anchor="b" horzOverflow="overflow">
                    <a:lnL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</a:rPr>
                        <a:t>ANNUAL HOLDING COST</a:t>
                      </a:r>
                      <a:endParaRPr kumimoji="0" 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31" marB="45731" anchor="b" horzOverflow="overflow">
                    <a:lnL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</a:rPr>
                        <a:t>TOTAL</a:t>
                      </a:r>
                      <a:endParaRPr kumimoji="0" 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31" marB="45731" anchor="b" horzOverflow="overflow">
                    <a:lnL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</a:tr>
              <a:tr h="28353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1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$5.00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>
                          <a:tab pos="762000" algn="r"/>
                        </a:tabLst>
                      </a:pPr>
                      <a:r>
                        <a:rPr kumimoji="0" lang="en-US" sz="1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	700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$25,000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>
                          <a:tab pos="863600" algn="r"/>
                        </a:tabLst>
                      </a:pPr>
                      <a:r>
                        <a:rPr kumimoji="0" lang="en-US" sz="1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	$350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$350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>
                          <a:tab pos="88900" algn="l"/>
                        </a:tabLst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	$</a:t>
                      </a:r>
                      <a:r>
                        <a:rPr kumimoji="0" lang="en-US" sz="1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25,700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353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2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$4.80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>
                          <a:tab pos="762000" algn="r"/>
                        </a:tabLst>
                      </a:pPr>
                      <a:r>
                        <a:rPr kumimoji="0" lang="en-US" sz="1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	1,000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$24,000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>
                          <a:tab pos="863600" algn="r"/>
                        </a:tabLst>
                      </a:pPr>
                      <a:r>
                        <a:rPr kumimoji="0" lang="en-US" sz="1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	$245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$480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>
                          <a:tab pos="88900" algn="l"/>
                        </a:tabLst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	$</a:t>
                      </a:r>
                      <a:r>
                        <a:rPr kumimoji="0" lang="en-US" sz="1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24,725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353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3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$4.75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>
                          <a:tab pos="762000" algn="r"/>
                        </a:tabLst>
                      </a:pPr>
                      <a:r>
                        <a:rPr kumimoji="0" lang="en-US" sz="1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	2,000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$23.750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>
                          <a:tab pos="863600" algn="r"/>
                        </a:tabLst>
                      </a:pPr>
                      <a:r>
                        <a:rPr kumimoji="0" lang="en-US" sz="1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	$122.50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$950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rgbClr val="BF0922"/>
                        </a:buClr>
                        <a:buSzTx/>
                        <a:buFont typeface="Wingdings" charset="0"/>
                        <a:buNone/>
                        <a:tabLst>
                          <a:tab pos="88900" algn="l"/>
                        </a:tabLst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	$</a:t>
                      </a:r>
                      <a:r>
                        <a:rPr kumimoji="0" lang="en-US" sz="1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24,822.50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24972" name="Rectangle 44"/>
          <p:cNvSpPr>
            <a:spLocks noChangeArrowheads="1"/>
          </p:cNvSpPr>
          <p:nvPr/>
        </p:nvSpPr>
        <p:spPr bwMode="auto">
          <a:xfrm>
            <a:off x="1417638" y="4281488"/>
            <a:ext cx="6307137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40000"/>
              </a:spcBef>
            </a:pPr>
            <a:r>
              <a:rPr lang="en-US" altLang="id-ID" sz="2400"/>
              <a:t>Choose the price and quantity that gives the lowest total cost</a:t>
            </a:r>
          </a:p>
          <a:p>
            <a:pPr algn="ctr">
              <a:lnSpc>
                <a:spcPct val="90000"/>
              </a:lnSpc>
              <a:spcBef>
                <a:spcPct val="40000"/>
              </a:spcBef>
            </a:pPr>
            <a:r>
              <a:rPr lang="en-US" altLang="id-ID" sz="2400"/>
              <a:t>Buy 1,000 units at $4.80 per unit</a:t>
            </a:r>
          </a:p>
        </p:txBody>
      </p:sp>
      <p:sp>
        <p:nvSpPr>
          <p:cNvPr id="124973" name="Oval 45"/>
          <p:cNvSpPr>
            <a:spLocks noChangeArrowheads="1"/>
          </p:cNvSpPr>
          <p:nvPr/>
        </p:nvSpPr>
        <p:spPr bwMode="auto">
          <a:xfrm>
            <a:off x="7200900" y="3184525"/>
            <a:ext cx="1295400" cy="473075"/>
          </a:xfrm>
          <a:prstGeom prst="ellipse">
            <a:avLst/>
          </a:prstGeom>
          <a:noFill/>
          <a:ln w="762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endParaRPr lang="id-ID" altLang="id-ID"/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306387" y="169922"/>
            <a:ext cx="8441828" cy="72378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fontAlgn="base"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  <a:lvl2pPr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altLang="id-ID" sz="2400" dirty="0" smtClean="0">
                <a:latin typeface="Arial" pitchFamily="34" charset="0"/>
                <a:cs typeface="Arial" pitchFamily="34" charset="0"/>
              </a:rPr>
              <a:t>Quantity Discount Models (Example)</a:t>
            </a:r>
            <a:endParaRPr lang="en-US" altLang="id-ID" sz="2400" dirty="0" smtClean="0">
              <a:latin typeface="Corbel" panose="020B0503020204020204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124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124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1000"/>
                                        <p:tgtEl>
                                          <p:spTgt spid="1249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972" grpId="0" autoUpdateAnimBg="0"/>
      <p:bldP spid="124973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407" y="871539"/>
            <a:ext cx="8440614" cy="4919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9077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 noChangeArrowheads="1"/>
          </p:cNvSpPr>
          <p:nvPr>
            <p:ph type="title"/>
          </p:nvPr>
        </p:nvSpPr>
        <p:spPr>
          <a:xfrm>
            <a:off x="333632" y="126356"/>
            <a:ext cx="8452021" cy="726260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/>
          <a:lstStyle/>
          <a:p>
            <a:r>
              <a:rPr lang="en-US" altLang="id-ID" sz="2400" dirty="0" smtClean="0">
                <a:latin typeface="Arial" pitchFamily="34" charset="0"/>
                <a:cs typeface="Arial" pitchFamily="34" charset="0"/>
              </a:rPr>
              <a:t>Importance of Inventory</a:t>
            </a:r>
          </a:p>
        </p:txBody>
      </p:sp>
      <p:sp>
        <p:nvSpPr>
          <p:cNvPr id="30722" name="Content Placeholder 1"/>
          <p:cNvSpPr>
            <a:spLocks noGrp="1"/>
          </p:cNvSpPr>
          <p:nvPr>
            <p:ph idx="1"/>
          </p:nvPr>
        </p:nvSpPr>
        <p:spPr>
          <a:xfrm>
            <a:off x="333631" y="1131329"/>
            <a:ext cx="8452021" cy="5569722"/>
          </a:xfrm>
          <a:solidFill>
            <a:schemeClr val="bg1"/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/>
          <a:lstStyle/>
          <a:p>
            <a:pPr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Pressures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 for small inventories</a:t>
            </a:r>
          </a:p>
          <a:p>
            <a:pPr marL="860425" lvl="1" indent="-403225"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Inventory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holding cost</a:t>
            </a:r>
          </a:p>
          <a:p>
            <a:pPr marL="860425" lvl="1" indent="-403225"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Cost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 of capital</a:t>
            </a:r>
          </a:p>
          <a:p>
            <a:pPr marL="860425" lvl="1" indent="-403225"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Storage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and handling costs</a:t>
            </a:r>
          </a:p>
          <a:p>
            <a:pPr marL="860425" lvl="1" indent="-403225"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Taxes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 insurance, and shrinkage</a:t>
            </a:r>
          </a:p>
          <a:p>
            <a:pPr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Pressures for large inventories</a:t>
            </a:r>
          </a:p>
          <a:p>
            <a:pPr marL="860425" lvl="1" indent="-403225"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Customer service</a:t>
            </a:r>
          </a:p>
          <a:p>
            <a:pPr marL="860425" lvl="1" indent="-403225"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Ordering cost</a:t>
            </a:r>
          </a:p>
          <a:p>
            <a:pPr marL="860425" lvl="1" indent="-403225"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Setup cost</a:t>
            </a:r>
          </a:p>
          <a:p>
            <a:pPr marL="860425" lvl="1" indent="-403225"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Labor and equipment utilization</a:t>
            </a:r>
          </a:p>
          <a:p>
            <a:pPr marL="860425" lvl="1" indent="-403225"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Transportation cost</a:t>
            </a:r>
          </a:p>
          <a:p>
            <a:pPr marL="860425" lvl="1" indent="-403225"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Payments to suppliers</a:t>
            </a:r>
          </a:p>
          <a:p>
            <a:pPr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en-US" altLang="id-ID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en-US" altLang="id-ID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8254210"/>
      </p:ext>
    </p:extLst>
  </p:cSld>
  <p:clrMapOvr>
    <a:masterClrMapping/>
  </p:clrMapOvr>
  <p:transition>
    <p:pull dir="l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 noChangeArrowheads="1"/>
          </p:cNvSpPr>
          <p:nvPr>
            <p:ph type="title"/>
          </p:nvPr>
        </p:nvSpPr>
        <p:spPr>
          <a:xfrm>
            <a:off x="303662" y="189315"/>
            <a:ext cx="8403609" cy="779676"/>
          </a:xfrm>
          <a:solidFill>
            <a:schemeClr val="bg1"/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/>
          <a:lstStyle/>
          <a:p>
            <a:r>
              <a:rPr lang="en-US" altLang="id-ID" sz="2400" dirty="0" smtClean="0">
                <a:latin typeface="Arial" pitchFamily="34" charset="0"/>
                <a:cs typeface="Arial" pitchFamily="34" charset="0"/>
              </a:rPr>
              <a:t>Functions of Inventory</a:t>
            </a:r>
          </a:p>
        </p:txBody>
      </p:sp>
      <p:sp>
        <p:nvSpPr>
          <p:cNvPr id="36867" name="Rectangle 3"/>
          <p:cNvSpPr>
            <a:spLocks noChangeArrowheads="1"/>
          </p:cNvSpPr>
          <p:nvPr/>
        </p:nvSpPr>
        <p:spPr bwMode="auto">
          <a:xfrm>
            <a:off x="303662" y="1528763"/>
            <a:ext cx="8403609" cy="415498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 lIns="182880" tIns="274320" bIns="182880">
            <a:spAutoFit/>
          </a:bodyPr>
          <a:lstStyle>
            <a:lvl1pPr marL="533400" indent="-5334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lnSpc>
                <a:spcPct val="90000"/>
              </a:lnSpc>
              <a:spcAft>
                <a:spcPct val="40000"/>
              </a:spcAft>
              <a:buClr>
                <a:srgbClr val="BF0922"/>
              </a:buClr>
              <a:buFont typeface="Times" pitchFamily="18" charset="0"/>
              <a:buAutoNum type="arabicPeriod"/>
            </a:pPr>
            <a:r>
              <a:rPr lang="en-US" altLang="id-ID" sz="3200" dirty="0">
                <a:latin typeface="Calibri" panose="020F0502020204030204" pitchFamily="34" charset="0"/>
                <a:cs typeface="Calibri" panose="020F0502020204030204" pitchFamily="34" charset="0"/>
              </a:rPr>
              <a:t>To provide a selection of goods for anticipated demand and to separate the firm from fluctuations in demand</a:t>
            </a:r>
          </a:p>
          <a:p>
            <a:pPr>
              <a:lnSpc>
                <a:spcPct val="90000"/>
              </a:lnSpc>
              <a:spcAft>
                <a:spcPct val="40000"/>
              </a:spcAft>
              <a:buClr>
                <a:srgbClr val="BF0922"/>
              </a:buClr>
              <a:buFont typeface="Times" pitchFamily="18" charset="0"/>
              <a:buAutoNum type="arabicPeriod"/>
            </a:pPr>
            <a:r>
              <a:rPr lang="en-US" altLang="id-ID" sz="3200" dirty="0">
                <a:latin typeface="Calibri" panose="020F0502020204030204" pitchFamily="34" charset="0"/>
                <a:cs typeface="Calibri" panose="020F0502020204030204" pitchFamily="34" charset="0"/>
              </a:rPr>
              <a:t>To decouple or separate various parts of the production process</a:t>
            </a:r>
          </a:p>
          <a:p>
            <a:pPr>
              <a:lnSpc>
                <a:spcPct val="90000"/>
              </a:lnSpc>
              <a:spcAft>
                <a:spcPct val="40000"/>
              </a:spcAft>
              <a:buClr>
                <a:srgbClr val="BF0922"/>
              </a:buClr>
              <a:buFont typeface="Times" pitchFamily="18" charset="0"/>
              <a:buAutoNum type="arabicPeriod"/>
            </a:pPr>
            <a:r>
              <a:rPr lang="en-US" altLang="id-ID" sz="3200" dirty="0">
                <a:latin typeface="Calibri" panose="020F0502020204030204" pitchFamily="34" charset="0"/>
                <a:cs typeface="Calibri" panose="020F0502020204030204" pitchFamily="34" charset="0"/>
              </a:rPr>
              <a:t>To take advantage of quantity discounts</a:t>
            </a:r>
          </a:p>
          <a:p>
            <a:pPr>
              <a:lnSpc>
                <a:spcPct val="90000"/>
              </a:lnSpc>
              <a:spcAft>
                <a:spcPct val="40000"/>
              </a:spcAft>
              <a:buClr>
                <a:srgbClr val="BF0922"/>
              </a:buClr>
              <a:buFont typeface="Times" pitchFamily="18" charset="0"/>
              <a:buAutoNum type="arabicPeriod"/>
            </a:pPr>
            <a:r>
              <a:rPr lang="en-US" altLang="id-ID" sz="3200" dirty="0">
                <a:latin typeface="Calibri" panose="020F0502020204030204" pitchFamily="34" charset="0"/>
                <a:cs typeface="Calibri" panose="020F0502020204030204" pitchFamily="34" charset="0"/>
              </a:rPr>
              <a:t>To hedge against inflation</a:t>
            </a:r>
          </a:p>
        </p:txBody>
      </p:sp>
    </p:spTree>
  </p:cSld>
  <p:clrMapOvr>
    <a:masterClrMapping/>
  </p:clrMapOvr>
  <p:transition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36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7" grpId="0" animBg="1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 noChangeArrowheads="1"/>
          </p:cNvSpPr>
          <p:nvPr>
            <p:ph type="title"/>
          </p:nvPr>
        </p:nvSpPr>
        <p:spPr>
          <a:xfrm>
            <a:off x="303662" y="189315"/>
            <a:ext cx="8403609" cy="779676"/>
          </a:xfrm>
          <a:solidFill>
            <a:schemeClr val="bg1"/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/>
          <a:lstStyle/>
          <a:p>
            <a:pPr>
              <a:lnSpc>
                <a:spcPct val="90000"/>
              </a:lnSpc>
              <a:spcAft>
                <a:spcPct val="40000"/>
              </a:spcAft>
            </a:pPr>
            <a:r>
              <a:rPr lang="en-US" altLang="id-ID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Reasons for Holding Inventory</a:t>
            </a:r>
          </a:p>
        </p:txBody>
      </p:sp>
      <p:sp>
        <p:nvSpPr>
          <p:cNvPr id="36867" name="Rectangle 3"/>
          <p:cNvSpPr>
            <a:spLocks noChangeArrowheads="1"/>
          </p:cNvSpPr>
          <p:nvPr/>
        </p:nvSpPr>
        <p:spPr bwMode="auto">
          <a:xfrm>
            <a:off x="303662" y="1528763"/>
            <a:ext cx="8403609" cy="454893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 lIns="182880" tIns="274320" bIns="182880">
            <a:spAutoFit/>
          </a:bodyPr>
          <a:lstStyle>
            <a:lvl1pPr marL="533400" indent="-5334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463550" indent="-463550">
              <a:lnSpc>
                <a:spcPct val="90000"/>
              </a:lnSpc>
              <a:spcAft>
                <a:spcPct val="40000"/>
              </a:spcAft>
              <a:buClr>
                <a:srgbClr val="BF0922"/>
              </a:buClr>
              <a:buFont typeface="Wingdings" panose="05000000000000000000" pitchFamily="2" charset="2"/>
              <a:buChar char="§"/>
            </a:pPr>
            <a:r>
              <a:rPr lang="en-US" altLang="id-ID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To meet anticipated customer demand</a:t>
            </a:r>
          </a:p>
          <a:p>
            <a:pPr marL="463550" indent="-463550">
              <a:lnSpc>
                <a:spcPct val="90000"/>
              </a:lnSpc>
              <a:spcAft>
                <a:spcPct val="40000"/>
              </a:spcAft>
              <a:buClr>
                <a:srgbClr val="BF0922"/>
              </a:buClr>
              <a:buFont typeface="Wingdings" panose="05000000000000000000" pitchFamily="2" charset="2"/>
              <a:buChar char="§"/>
            </a:pPr>
            <a:r>
              <a:rPr lang="en-US" altLang="id-ID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To protect against stock outs</a:t>
            </a:r>
          </a:p>
          <a:p>
            <a:pPr marL="463550" indent="-463550">
              <a:lnSpc>
                <a:spcPct val="90000"/>
              </a:lnSpc>
              <a:spcAft>
                <a:spcPct val="40000"/>
              </a:spcAft>
              <a:buClr>
                <a:srgbClr val="BF0922"/>
              </a:buClr>
              <a:buFont typeface="Wingdings" panose="05000000000000000000" pitchFamily="2" charset="2"/>
              <a:buChar char="§"/>
            </a:pPr>
            <a:r>
              <a:rPr lang="en-US" altLang="id-ID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To take advantage of economic </a:t>
            </a:r>
            <a:r>
              <a:rPr lang="en-US" altLang="id-ID" sz="32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ordercycles</a:t>
            </a:r>
            <a:endParaRPr lang="en-US" altLang="id-ID" sz="32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63550" indent="-463550">
              <a:lnSpc>
                <a:spcPct val="90000"/>
              </a:lnSpc>
              <a:spcAft>
                <a:spcPct val="40000"/>
              </a:spcAft>
              <a:buClr>
                <a:srgbClr val="BF0922"/>
              </a:buClr>
              <a:buFont typeface="Wingdings" panose="05000000000000000000" pitchFamily="2" charset="2"/>
              <a:buChar char="§"/>
            </a:pPr>
            <a:r>
              <a:rPr lang="en-US" altLang="id-ID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To maintain independence of operations</a:t>
            </a:r>
          </a:p>
          <a:p>
            <a:pPr marL="463550" indent="-463550">
              <a:lnSpc>
                <a:spcPct val="90000"/>
              </a:lnSpc>
              <a:spcAft>
                <a:spcPct val="40000"/>
              </a:spcAft>
              <a:buClr>
                <a:srgbClr val="BF0922"/>
              </a:buClr>
              <a:buFont typeface="Wingdings" panose="05000000000000000000" pitchFamily="2" charset="2"/>
              <a:buChar char="§"/>
            </a:pPr>
            <a:r>
              <a:rPr lang="en-US" altLang="id-ID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To allow for smooth and </a:t>
            </a:r>
            <a:r>
              <a:rPr lang="en-US" altLang="id-ID" sz="32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ﬂexibleproduction</a:t>
            </a:r>
            <a:r>
              <a:rPr lang="en-US" altLang="id-ID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 operations</a:t>
            </a:r>
          </a:p>
          <a:p>
            <a:pPr marL="463550" indent="-463550">
              <a:lnSpc>
                <a:spcPct val="90000"/>
              </a:lnSpc>
              <a:spcAft>
                <a:spcPct val="40000"/>
              </a:spcAft>
              <a:buClr>
                <a:srgbClr val="BF0922"/>
              </a:buClr>
              <a:buFont typeface="Wingdings" panose="05000000000000000000" pitchFamily="2" charset="2"/>
              <a:buChar char="§"/>
            </a:pPr>
            <a:r>
              <a:rPr lang="en-US" altLang="id-ID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To guard against price increases</a:t>
            </a:r>
            <a:endParaRPr lang="en-US" altLang="id-ID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2443813"/>
      </p:ext>
    </p:extLst>
  </p:cSld>
  <p:clrMapOvr>
    <a:masterClrMapping/>
  </p:clrMapOvr>
  <p:transition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36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7" grpId="0" animBg="1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/>
          <p:cNvSpPr>
            <a:spLocks noGrp="1" noChangeArrowheads="1"/>
          </p:cNvSpPr>
          <p:nvPr>
            <p:ph type="title"/>
          </p:nvPr>
        </p:nvSpPr>
        <p:spPr>
          <a:xfrm>
            <a:off x="320722" y="138160"/>
            <a:ext cx="8495732" cy="639762"/>
          </a:xfrm>
          <a:solidFill>
            <a:schemeClr val="accent4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/>
          <a:lstStyle/>
          <a:p>
            <a:r>
              <a:rPr lang="en-US" altLang="id-ID" sz="2400" dirty="0" smtClean="0">
                <a:latin typeface="Arial" pitchFamily="34" charset="0"/>
                <a:cs typeface="Arial" pitchFamily="34" charset="0"/>
              </a:rPr>
              <a:t>Types of Inventory</a:t>
            </a:r>
          </a:p>
        </p:txBody>
      </p:sp>
      <p:sp>
        <p:nvSpPr>
          <p:cNvPr id="34818" name="Content Placeholder 2"/>
          <p:cNvSpPr>
            <a:spLocks noGrp="1"/>
          </p:cNvSpPr>
          <p:nvPr>
            <p:ph idx="1"/>
          </p:nvPr>
        </p:nvSpPr>
        <p:spPr>
          <a:xfrm>
            <a:off x="320722" y="1158330"/>
            <a:ext cx="8495732" cy="4314422"/>
          </a:xfrm>
          <a:solidFill>
            <a:schemeClr val="bg1">
              <a:lumMod val="95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lIns="182880" tIns="182880"/>
          <a:lstStyle/>
          <a:p>
            <a:pPr>
              <a:spcAft>
                <a:spcPts val="0"/>
              </a:spcAft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altLang="id-ID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Raw material</a:t>
            </a:r>
          </a:p>
          <a:p>
            <a:pPr lvl="1"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US" altLang="id-ID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Purchased but not processed</a:t>
            </a:r>
          </a:p>
          <a:p>
            <a:pPr>
              <a:spcAft>
                <a:spcPts val="0"/>
              </a:spcAft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altLang="id-ID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Work-in-process (WIP)</a:t>
            </a:r>
          </a:p>
          <a:p>
            <a:pPr lvl="1">
              <a:spcAft>
                <a:spcPts val="0"/>
              </a:spcAft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US" altLang="id-ID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Undergone some change but not completed</a:t>
            </a:r>
          </a:p>
          <a:p>
            <a:pPr lvl="1"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US" altLang="id-ID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A function of cycle time for a product</a:t>
            </a:r>
          </a:p>
          <a:p>
            <a:pPr>
              <a:spcAft>
                <a:spcPts val="0"/>
              </a:spcAft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altLang="id-ID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Maintenance/repair/operating (MRO)</a:t>
            </a:r>
          </a:p>
          <a:p>
            <a:pPr lvl="1"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US" altLang="id-ID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Necessary to keep machinery and processes productive</a:t>
            </a:r>
          </a:p>
          <a:p>
            <a:pPr>
              <a:spcAft>
                <a:spcPts val="0"/>
              </a:spcAft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altLang="id-ID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Finished goods</a:t>
            </a:r>
          </a:p>
          <a:p>
            <a:pPr lvl="1"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US" altLang="id-ID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Completed product awaiting shipment</a:t>
            </a:r>
          </a:p>
        </p:txBody>
      </p:sp>
    </p:spTree>
  </p:cSld>
  <p:clrMapOvr>
    <a:masterClrMapping/>
  </p:clrMapOvr>
  <p:transition>
    <p:pull dir="l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HR11">
      <a:dk1>
        <a:srgbClr val="000000"/>
      </a:dk1>
      <a:lt1>
        <a:srgbClr val="FFFFFF"/>
      </a:lt1>
      <a:dk2>
        <a:srgbClr val="255898"/>
      </a:dk2>
      <a:lt2>
        <a:srgbClr val="FFFCF2"/>
      </a:lt2>
      <a:accent1>
        <a:srgbClr val="D33320"/>
      </a:accent1>
      <a:accent2>
        <a:srgbClr val="9FACC7"/>
      </a:accent2>
      <a:accent3>
        <a:srgbClr val="F7D7AC"/>
      </a:accent3>
      <a:accent4>
        <a:srgbClr val="BDD6AE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7932</TotalTime>
  <Words>2311</Words>
  <Application>Microsoft Office PowerPoint</Application>
  <PresentationFormat>On-screen Show (4:3)</PresentationFormat>
  <Paragraphs>570</Paragraphs>
  <Slides>55</Slides>
  <Notes>38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55</vt:i4>
      </vt:variant>
    </vt:vector>
  </HeadingPairs>
  <TitlesOfParts>
    <vt:vector size="57" baseType="lpstr">
      <vt:lpstr>Office Theme</vt:lpstr>
      <vt:lpstr>Equation</vt:lpstr>
      <vt:lpstr> </vt:lpstr>
      <vt:lpstr>PowerPoint Presentation</vt:lpstr>
      <vt:lpstr>PowerPoint Presentation</vt:lpstr>
      <vt:lpstr>Inventory Management</vt:lpstr>
      <vt:lpstr>Importance of Inventory</vt:lpstr>
      <vt:lpstr>Importance of Inventory</vt:lpstr>
      <vt:lpstr>Functions of Inventory</vt:lpstr>
      <vt:lpstr>Reasons for Holding Inventory</vt:lpstr>
      <vt:lpstr>Types of Inventory</vt:lpstr>
      <vt:lpstr>The Material Flow Cycle</vt:lpstr>
      <vt:lpstr>Managing Inventory (ABC analysis)</vt:lpstr>
      <vt:lpstr>ABC Analysis</vt:lpstr>
      <vt:lpstr>ABC Analysis</vt:lpstr>
      <vt:lpstr>ABC Analysis</vt:lpstr>
      <vt:lpstr>ABC Analysis</vt:lpstr>
      <vt:lpstr>Record Accuracy</vt:lpstr>
      <vt:lpstr>Record Accuracy</vt:lpstr>
      <vt:lpstr>Control of Service Inventories</vt:lpstr>
      <vt:lpstr>Inventory Models</vt:lpstr>
      <vt:lpstr>Inventory Models</vt:lpstr>
      <vt:lpstr>Inventory Models</vt:lpstr>
      <vt:lpstr>Holding Costs</vt:lpstr>
      <vt:lpstr>Holding Costs</vt:lpstr>
      <vt:lpstr>Inventory Models for Independent Demand</vt:lpstr>
      <vt:lpstr>Basic EOQ Model</vt:lpstr>
      <vt:lpstr>Inventory Usage Over Time (EOQ Model)</vt:lpstr>
      <vt:lpstr>Minimizing Costs</vt:lpstr>
      <vt:lpstr>Minimizing Costs</vt:lpstr>
      <vt:lpstr>Minimizing Costs</vt:lpstr>
      <vt:lpstr>Minimizing Costs</vt:lpstr>
      <vt:lpstr>Minimizing Costs</vt:lpstr>
      <vt:lpstr>An EOQ Example</vt:lpstr>
      <vt:lpstr>An EOQ Example</vt:lpstr>
      <vt:lpstr>An EOQ Example</vt:lpstr>
      <vt:lpstr>An EOQ Example</vt:lpstr>
      <vt:lpstr>The EOQ Model</vt:lpstr>
      <vt:lpstr>Robust Model</vt:lpstr>
      <vt:lpstr>The EOQ Model</vt:lpstr>
      <vt:lpstr>Reorder Points</vt:lpstr>
      <vt:lpstr>Reorder Point Curve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Heizer/Render 11e</dc:title>
  <dc:subject>Chapter 12 - Inventory Management</dc:subject>
  <dc:creator>Rz Aziz</dc:creator>
  <cp:lastModifiedBy>Rz Aziz</cp:lastModifiedBy>
  <cp:revision>686</cp:revision>
  <dcterms:created xsi:type="dcterms:W3CDTF">2012-09-28T10:33:31Z</dcterms:created>
  <dcterms:modified xsi:type="dcterms:W3CDTF">2021-06-12T00:32:39Z</dcterms:modified>
</cp:coreProperties>
</file>