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61" r:id="rId4"/>
    <p:sldId id="363" r:id="rId5"/>
    <p:sldId id="364" r:id="rId6"/>
    <p:sldId id="365" r:id="rId7"/>
    <p:sldId id="366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EKUASAAN &amp; POLITIK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/>
          </a:p>
          <a:p>
            <a:r>
              <a:rPr lang="id-ID" dirty="0" smtClean="0">
                <a:latin typeface="+mj-lt"/>
                <a:cs typeface="Arial" pitchFamily="34" charset="0"/>
              </a:rPr>
              <a:t>Definisi kekuasaan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Kepemimpinan dan kekuasaan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Dasar-dasar kekuasaan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Kunci menuju kekuasaan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Kekuasaan taktik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Pengaruh kekuasaan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Kekuasaan </a:t>
            </a:r>
            <a:r>
              <a:rPr lang="id-ID" i="1" dirty="0" smtClean="0"/>
              <a:t>(power)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2" algn="ctr"/>
            <a:r>
              <a:rPr lang="id-ID" sz="3200" dirty="0" smtClean="0">
                <a:solidFill>
                  <a:srgbClr val="FF0000"/>
                </a:solidFill>
              </a:rPr>
              <a:t>Kapasitas</a:t>
            </a:r>
            <a:r>
              <a:rPr lang="id-ID" sz="3200" dirty="0" smtClean="0">
                <a:solidFill>
                  <a:schemeClr val="tx1"/>
                </a:solidFill>
              </a:rPr>
              <a:t> yang dimiliki A untuk </a:t>
            </a:r>
            <a:r>
              <a:rPr lang="id-ID" sz="3200" dirty="0" smtClean="0">
                <a:solidFill>
                  <a:srgbClr val="FF0000"/>
                </a:solidFill>
              </a:rPr>
              <a:t>memengaruhi</a:t>
            </a:r>
            <a:r>
              <a:rPr lang="id-ID" sz="3200" dirty="0" smtClean="0">
                <a:solidFill>
                  <a:schemeClr val="tx1"/>
                </a:solidFill>
              </a:rPr>
              <a:t> perilaku  B, sehingga B melakukannya sesuai keinginan A</a:t>
            </a:r>
          </a:p>
          <a:p>
            <a:pPr lvl="2" algn="ctr"/>
            <a:endParaRPr lang="id-ID" sz="3200" dirty="0" smtClean="0">
              <a:solidFill>
                <a:schemeClr val="tx1"/>
              </a:solidFill>
            </a:endParaRPr>
          </a:p>
          <a:p>
            <a:pPr lvl="2" algn="ctr"/>
            <a:endParaRPr lang="id-ID" sz="3200" dirty="0" smtClean="0">
              <a:solidFill>
                <a:schemeClr val="tx1"/>
              </a:solidFill>
            </a:endParaRPr>
          </a:p>
          <a:p>
            <a:pPr lvl="2" algn="ctr"/>
            <a:r>
              <a:rPr lang="id-ID" sz="3600" i="1" dirty="0" smtClean="0">
                <a:solidFill>
                  <a:schemeClr val="tx1"/>
                </a:solidFill>
              </a:rPr>
              <a:t>Kepemimpinan vs Kekuasaan??</a:t>
            </a:r>
            <a:endParaRPr lang="en-US" sz="36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Dasar-Dasar Kekuasaan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3716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2" algn="ctr"/>
            <a:endParaRPr lang="id-ID" sz="3200" dirty="0" smtClean="0">
              <a:solidFill>
                <a:schemeClr val="tx1"/>
              </a:solidFill>
            </a:endParaRPr>
          </a:p>
          <a:p>
            <a:pPr lvl="2" algn="ctr"/>
            <a:endParaRPr lang="id-ID" sz="3200" dirty="0" smtClean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124200" y="1447800"/>
            <a:ext cx="3581400" cy="990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dirty="0" smtClean="0"/>
              <a:t>Kekuasaan</a:t>
            </a:r>
            <a:endParaRPr lang="id-ID" sz="4000" dirty="0"/>
          </a:p>
        </p:txBody>
      </p:sp>
      <p:sp>
        <p:nvSpPr>
          <p:cNvPr id="11" name="Oval 10"/>
          <p:cNvSpPr/>
          <p:nvPr/>
        </p:nvSpPr>
        <p:spPr>
          <a:xfrm>
            <a:off x="1219200" y="2590800"/>
            <a:ext cx="2438400" cy="114300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Kekuasaan formal</a:t>
            </a:r>
            <a:endParaRPr lang="id-ID" sz="2800" dirty="0"/>
          </a:p>
        </p:txBody>
      </p:sp>
      <p:sp>
        <p:nvSpPr>
          <p:cNvPr id="13" name="Oval 12"/>
          <p:cNvSpPr/>
          <p:nvPr/>
        </p:nvSpPr>
        <p:spPr>
          <a:xfrm>
            <a:off x="5638800" y="2667000"/>
            <a:ext cx="2438400" cy="9906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Kekuasaan pribadi</a:t>
            </a:r>
            <a:endParaRPr lang="id-ID" sz="2800" dirty="0"/>
          </a:p>
        </p:txBody>
      </p:sp>
      <p:sp>
        <p:nvSpPr>
          <p:cNvPr id="14" name="Rounded Rectangle 13"/>
          <p:cNvSpPr/>
          <p:nvPr/>
        </p:nvSpPr>
        <p:spPr>
          <a:xfrm>
            <a:off x="990600" y="3810000"/>
            <a:ext cx="3200400" cy="1219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id-ID" dirty="0" smtClean="0"/>
              <a:t> </a:t>
            </a:r>
            <a:r>
              <a:rPr lang="id-ID" sz="2400" dirty="0" smtClean="0">
                <a:solidFill>
                  <a:schemeClr val="tx2">
                    <a:lumMod val="75000"/>
                  </a:schemeClr>
                </a:solidFill>
              </a:rPr>
              <a:t>Kekuasaan paksaan</a:t>
            </a:r>
          </a:p>
          <a:p>
            <a:pPr algn="ctr">
              <a:buFont typeface="Arial" pitchFamily="34" charset="0"/>
              <a:buChar char="•"/>
            </a:pPr>
            <a:r>
              <a:rPr lang="id-ID" sz="2400" dirty="0" smtClean="0">
                <a:solidFill>
                  <a:schemeClr val="tx2">
                    <a:lumMod val="75000"/>
                  </a:schemeClr>
                </a:solidFill>
              </a:rPr>
              <a:t> Kekuasaan imbalan</a:t>
            </a:r>
          </a:p>
          <a:p>
            <a:pPr algn="ctr">
              <a:buFont typeface="Arial" pitchFamily="34" charset="0"/>
              <a:buChar char="•"/>
            </a:pPr>
            <a:r>
              <a:rPr lang="id-ID" sz="2400" dirty="0" smtClean="0">
                <a:solidFill>
                  <a:schemeClr val="tx2">
                    <a:lumMod val="75000"/>
                  </a:schemeClr>
                </a:solidFill>
              </a:rPr>
              <a:t>Kekuasaan legitimasi</a:t>
            </a:r>
            <a:endParaRPr lang="id-ID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57800" y="3733800"/>
            <a:ext cx="3200400" cy="1219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id-ID" dirty="0" smtClean="0"/>
              <a:t> </a:t>
            </a:r>
            <a:r>
              <a:rPr lang="id-ID" sz="2400" dirty="0" smtClean="0">
                <a:solidFill>
                  <a:schemeClr val="tx2">
                    <a:lumMod val="75000"/>
                  </a:schemeClr>
                </a:solidFill>
              </a:rPr>
              <a:t>Kekuasaan karena keahlian</a:t>
            </a:r>
          </a:p>
          <a:p>
            <a:pPr algn="ctr">
              <a:buFont typeface="Arial" pitchFamily="34" charset="0"/>
              <a:buChar char="•"/>
            </a:pPr>
            <a:r>
              <a:rPr lang="id-ID" sz="2400" dirty="0" smtClean="0">
                <a:solidFill>
                  <a:schemeClr val="tx2">
                    <a:lumMod val="75000"/>
                  </a:schemeClr>
                </a:solidFill>
              </a:rPr>
              <a:t> Kekuasaan acuan</a:t>
            </a:r>
            <a:endParaRPr lang="id-ID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410200"/>
            <a:ext cx="6555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/>
              <a:t>Manakah yang paling efektif??</a:t>
            </a:r>
            <a:endParaRPr lang="id-ID" sz="3200" dirty="0"/>
          </a:p>
        </p:txBody>
      </p:sp>
      <p:cxnSp>
        <p:nvCxnSpPr>
          <p:cNvPr id="18" name="Straight Arrow Connector 17"/>
          <p:cNvCxnSpPr>
            <a:stCxn id="10" idx="4"/>
          </p:cNvCxnSpPr>
          <p:nvPr/>
        </p:nvCxnSpPr>
        <p:spPr>
          <a:xfrm rot="5400000">
            <a:off x="3943350" y="1695450"/>
            <a:ext cx="228600" cy="1714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4"/>
          </p:cNvCxnSpPr>
          <p:nvPr/>
        </p:nvCxnSpPr>
        <p:spPr>
          <a:xfrm rot="16200000" flipH="1">
            <a:off x="5772150" y="1581150"/>
            <a:ext cx="152400" cy="1866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Kunci Menuju Kekuasaan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Kekuasaan dapat dicapai dengan menciptakan kebergantungan</a:t>
            </a:r>
          </a:p>
          <a:p>
            <a:pPr algn="just"/>
            <a:endParaRPr lang="id-ID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Hal yang menciptakan kebergantungan</a:t>
            </a:r>
          </a:p>
          <a:p>
            <a:pPr algn="just"/>
            <a:r>
              <a:rPr lang="id-ID" sz="3200" dirty="0" smtClean="0">
                <a:solidFill>
                  <a:schemeClr val="tx1"/>
                </a:solidFill>
              </a:rPr>
              <a:t>	- Pentingnya</a:t>
            </a:r>
          </a:p>
          <a:p>
            <a:pPr algn="just"/>
            <a:r>
              <a:rPr lang="id-ID" sz="3200" dirty="0" smtClean="0">
                <a:solidFill>
                  <a:schemeClr val="tx1"/>
                </a:solidFill>
              </a:rPr>
              <a:t>	- Kelangkaan</a:t>
            </a:r>
          </a:p>
          <a:p>
            <a:pPr algn="just"/>
            <a:r>
              <a:rPr lang="id-ID" sz="3200" dirty="0" smtClean="0">
                <a:solidFill>
                  <a:schemeClr val="tx1"/>
                </a:solidFill>
              </a:rPr>
              <a:t>	- Tidak tergantikan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Kekuasaan Taktik 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Legitimasi</a:t>
            </a:r>
          </a:p>
          <a:p>
            <a:pPr algn="just"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Bujukan yang  rasional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Daya tarik yag menjadi sumber informasi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Konsultasi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Pertukaran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Daya tarik pribadi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Menjilat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Tekanan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Koalisi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Pengaruh Kekuasaan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533400" y="1676400"/>
          <a:ext cx="8153400" cy="46939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17800"/>
                <a:gridCol w="2717800"/>
                <a:gridCol w="2717800"/>
              </a:tblGrid>
              <a:tr h="929541"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Pengaruh</a:t>
                      </a:r>
                      <a:r>
                        <a:rPr lang="id-ID" sz="2800" baseline="0" dirty="0" smtClean="0"/>
                        <a:t> ke atas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Pengaruh ke bawah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Pengaruh lateral</a:t>
                      </a:r>
                      <a:endParaRPr lang="id-ID" sz="2800" dirty="0"/>
                    </a:p>
                  </a:txBody>
                  <a:tcPr/>
                </a:tc>
              </a:tr>
              <a:tr h="3688179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Bujukan secara rasional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Bujukan secara rasional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Daya tarik yang memberikan inspirasi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Tekanan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Konsultasi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Menjilat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Pertukaran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2400" dirty="0" smtClean="0"/>
                        <a:t>Legitimasi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-Bujukan secara rasional</a:t>
                      </a:r>
                    </a:p>
                    <a:p>
                      <a:r>
                        <a:rPr lang="id-ID" sz="2400" dirty="0" smtClean="0"/>
                        <a:t>-Konsultasi</a:t>
                      </a:r>
                    </a:p>
                    <a:p>
                      <a:r>
                        <a:rPr lang="id-ID" sz="2400" smtClean="0"/>
                        <a:t>-Menjilat</a:t>
                      </a:r>
                      <a:endParaRPr lang="id-ID" sz="2400" dirty="0" smtClean="0"/>
                    </a:p>
                    <a:p>
                      <a:r>
                        <a:rPr lang="id-ID" sz="2400" dirty="0" smtClean="0"/>
                        <a:t>-Pertukaran</a:t>
                      </a:r>
                    </a:p>
                    <a:p>
                      <a:r>
                        <a:rPr lang="id-ID" sz="2400" dirty="0" smtClean="0"/>
                        <a:t>-Legitimasi</a:t>
                      </a:r>
                    </a:p>
                    <a:p>
                      <a:r>
                        <a:rPr lang="id-ID" sz="2400" dirty="0" smtClean="0"/>
                        <a:t>-Daya</a:t>
                      </a:r>
                      <a:r>
                        <a:rPr lang="id-ID" sz="2400" baseline="0" dirty="0" smtClean="0"/>
                        <a:t> tarik pribadi</a:t>
                      </a:r>
                    </a:p>
                    <a:p>
                      <a:r>
                        <a:rPr lang="id-ID" sz="2400" baseline="0" dirty="0" smtClean="0"/>
                        <a:t>-Koalisi</a:t>
                      </a:r>
                      <a:endParaRPr lang="id-ID" sz="2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15368</TotalTime>
  <Words>291</Words>
  <Application>Microsoft Office PowerPoint</Application>
  <PresentationFormat>On-screen Show (4:3)</PresentationFormat>
  <Paragraphs>90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Kekuasaan (power)</vt:lpstr>
      <vt:lpstr>Dasar-Dasar Kekuasaan</vt:lpstr>
      <vt:lpstr>Kunci Menuju Kekuasaan</vt:lpstr>
      <vt:lpstr>Kekuasaan Taktik </vt:lpstr>
      <vt:lpstr>Pengaruh Kekuasaan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662</cp:revision>
  <cp:lastPrinted>2015-09-17T08:41:14Z</cp:lastPrinted>
  <dcterms:created xsi:type="dcterms:W3CDTF">2010-04-18T12:06:30Z</dcterms:created>
  <dcterms:modified xsi:type="dcterms:W3CDTF">2021-07-07T02:46:06Z</dcterms:modified>
</cp:coreProperties>
</file>