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576" autoAdjust="0"/>
  </p:normalViewPr>
  <p:slideViewPr>
    <p:cSldViewPr>
      <p:cViewPr varScale="1">
        <p:scale>
          <a:sx n="49" d="100"/>
          <a:sy n="49" d="100"/>
        </p:scale>
        <p:origin x="1732"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073BD-331A-88E9-E415-FD686423F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6A60F-9658-EF87-CF00-2E3F084D2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DB3E8-0985-811E-7834-B313AB5F776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816A91C-EC7F-1A9C-0850-9697123A61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8193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51DF-7130-AA77-02D3-1539E8F60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436C6-CE92-EDB2-A1FE-06C0112789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FCEB1-86DD-3C92-9280-E3D16F365DA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6EB0313-3F1E-6C2C-F34A-D052E730D7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509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8157-58F3-E5ED-AEEC-F2B9AD056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4DD01-162A-EE71-A47A-EF22F53065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DDF89-8BB1-8E1E-4A34-65BA6306CE1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EDD1FD9-B36C-46EA-40A7-A76B0E05F5E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0149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3E969-62D3-08C9-5625-BE77EC874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7A9F3-0F06-9BE6-DB67-36F6E4FAD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A33180-2B5A-45DB-88C9-AA3A25669CD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D30ADF4-39A6-2974-B97F-9B8A7D69FC5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51998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D4AF-548F-1C8E-14A4-B41EC6B6F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71341-4B38-555B-0DB8-CD01BF64D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C2CE6-A987-F848-FFC2-525BD30E8DD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557DF69-EF17-E808-6E67-CBD50029C0A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51980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D9604-C614-3005-260B-D51C2EB9B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576F3-C916-B210-0EAC-9405E4FF50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8B24E-ABD2-B586-75C6-BF58616419B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ECA65BB-0D7A-2FAA-9052-CA9D3329CA6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40551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A7F14-B942-8123-75AF-0F1516F2C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D6680-D1A3-8A85-2AAE-1131278AB8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391A2-EB35-FB19-F416-F96C7B3EA89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1F93430-8906-2E39-F2B8-78E3134228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3966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093DD-E617-9B84-0BDC-044D877AC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47CD8-4D8F-A588-E619-6F1445740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E5C45-EA73-E7B7-76FF-27581CAC0AC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E73F7D7-0311-0B47-91FC-F020C35E05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5146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2E60C-61BB-9636-BB37-DF1CBB31F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20DFA-FB41-CC9B-651C-8BF8EDF6B8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2EB86-E235-030A-08BD-69C45EB8276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AAFEC72-9390-957A-9310-713F12D39A0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06792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99C99-8BE8-3158-1D1B-AD17E2A27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52553-16F5-4A82-531E-0C5213D7A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1B3DB-3962-E0E1-264B-B135F6F1C75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524726F-E979-1E7B-C597-D70E0DF2BA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55110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2FDB-3515-CC07-E0BE-3AA553CF034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4E56A9A-C4FB-8784-2C0B-E4C0C1D03A04}"/>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a:solidFill>
                  <a:schemeClr val="tx1"/>
                </a:solidFill>
                <a:latin typeface="Cambria" panose="02040503050406030204" pitchFamily="18" charset="0"/>
                <a:cs typeface="Arial" panose="020B0604020202020204" pitchFamily="34" charset="0"/>
              </a:rPr>
              <a:t>Peran </a:t>
            </a:r>
            <a:r>
              <a:rPr lang="en-US" b="1" dirty="0" err="1">
                <a:solidFill>
                  <a:schemeClr val="tx1"/>
                </a:solidFill>
                <a:latin typeface="Cambria" panose="02040503050406030204" pitchFamily="18" charset="0"/>
                <a:cs typeface="Arial" panose="020B0604020202020204" pitchFamily="34" charset="0"/>
              </a:rPr>
              <a:t>Manajer</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algn="l"/>
            <a:r>
              <a:rPr lang="en-US" dirty="0" err="1">
                <a:solidFill>
                  <a:schemeClr val="tx1"/>
                </a:solidFill>
                <a:latin typeface="Cambria" panose="02040503050406030204" pitchFamily="18" charset="0"/>
                <a:cs typeface="Arial" panose="020B0604020202020204" pitchFamily="34" charset="0"/>
              </a:rPr>
              <a:t>Seorang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manajer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bertanggung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jawab</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Memastikan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semua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aspek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berjalan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rencana</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Mengelola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komunikasi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pemangku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kepentingan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Menyelesaikan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konflik</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terjadi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tim.</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Mengoptimalkan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waktu</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anggaran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3589483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43F3C-E421-0F77-07D2-1F75E7B5F77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0628B60-A8A2-8313-F318-C664946973AF}"/>
              </a:ext>
            </a:extLst>
          </p:cNvPr>
          <p:cNvSpPr txBox="1">
            <a:spLocks/>
          </p:cNvSpPr>
          <p:nvPr/>
        </p:nvSpPr>
        <p:spPr>
          <a:xfrm>
            <a:off x="457200" y="620688"/>
            <a:ext cx="8229600" cy="550547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a:solidFill>
                  <a:schemeClr val="tx1"/>
                </a:solidFill>
                <a:latin typeface="Cambria" panose="02040503050406030204" pitchFamily="18" charset="0"/>
                <a:cs typeface="Arial" panose="020B0604020202020204" pitchFamily="34" charset="0"/>
              </a:rPr>
              <a:t>Alat dan Metode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Software </a:t>
            </a:r>
            <a:r>
              <a:rPr lang="en-US" dirty="0" err="1">
                <a:solidFill>
                  <a:schemeClr val="tx1"/>
                </a:solidFill>
                <a:latin typeface="Cambria" panose="02040503050406030204" pitchFamily="18" charset="0"/>
                <a:cs typeface="Arial" panose="020B0604020202020204" pitchFamily="34" charset="0"/>
              </a:rPr>
              <a:t>Manajemen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Trello, Asana, Monday.com, </a:t>
            </a:r>
            <a:r>
              <a:rPr lang="en-US" dirty="0" err="1">
                <a:solidFill>
                  <a:schemeClr val="tx1"/>
                </a:solidFill>
                <a:latin typeface="Cambria" panose="02040503050406030204" pitchFamily="18" charset="0"/>
                <a:cs typeface="Arial" panose="020B0604020202020204" pitchFamily="34" charset="0"/>
              </a:rPr>
              <a:t>ClickUp</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Metode Agile &amp; Scrum: </a:t>
            </a:r>
            <a:r>
              <a:rPr lang="en-US" dirty="0" err="1">
                <a:solidFill>
                  <a:schemeClr val="tx1"/>
                </a:solidFill>
                <a:latin typeface="Cambria" panose="02040503050406030204" pitchFamily="18" charset="0"/>
                <a:cs typeface="Arial" panose="020B0604020202020204" pitchFamily="34" charset="0"/>
              </a:rPr>
              <a:t>Fleksibel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perubahan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dinamis</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Diagram Gantt: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visualisasi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jadwal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Design Thinking: </a:t>
            </a:r>
            <a:r>
              <a:rPr lang="en-US" dirty="0" err="1">
                <a:solidFill>
                  <a:schemeClr val="tx1"/>
                </a:solidFill>
                <a:latin typeface="Cambria" panose="02040503050406030204" pitchFamily="18" charset="0"/>
                <a:cs typeface="Arial" panose="020B0604020202020204" pitchFamily="34" charset="0"/>
              </a:rPr>
              <a:t>Pendekatan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berbasis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pemecahan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masalah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hasil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16006345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347DE-C70F-21E9-3F6C-FDF0436483C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1C33C22-B448-90F6-F828-D190A196A013}"/>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Tantangan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Perubahan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permintaan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klien</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tengah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Keterbatasan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anggaran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Kolaborasi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bidang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keahlian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Ketepatan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waktu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penyelesaian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831517950"/>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Manajemen dalam Sebuah Proyek Desain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Pengertian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Manajemen proyek desain adalah proses perencanaan, pengorganisasian, pengarahan, dan pengendalian sumber daya untuk mencapai tujuan proyek desain dengan efisien dan efektif. Proyek desain dapat mencakup berbagai bidang, seperti desain grafis, arsitektur, interior, produk, dan teknologi digital.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2857B-C858-6C4E-773A-53562F5B685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7DE0B7B-82BA-9850-8EEE-7A66270FF60D}"/>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Utama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Tujuan Proyek</a:t>
            </a:r>
            <a:r>
              <a:rPr lang="id-ID" dirty="0">
                <a:solidFill>
                  <a:schemeClr val="tx1"/>
                </a:solidFill>
                <a:latin typeface="Cambria" panose="02040503050406030204" pitchFamily="18" charset="0"/>
                <a:cs typeface="Arial" panose="020B0604020202020204" pitchFamily="34" charset="0"/>
              </a:rPr>
              <a:t>: Menentukan hasil akhir yang ingin dicapai dalam desain.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Sumber Daya</a:t>
            </a:r>
            <a:r>
              <a:rPr lang="id-ID" dirty="0">
                <a:solidFill>
                  <a:schemeClr val="tx1"/>
                </a:solidFill>
                <a:latin typeface="Cambria" panose="02040503050406030204" pitchFamily="18" charset="0"/>
                <a:cs typeface="Arial" panose="020B0604020202020204" pitchFamily="34" charset="0"/>
              </a:rPr>
              <a:t>: Manusia, teknologi, dan material yang diperlukan.</a:t>
            </a:r>
            <a:endParaRPr lang="en-US" dirty="0">
              <a:solidFill>
                <a:schemeClr val="tx1"/>
              </a:solidFill>
              <a:latin typeface="Cambria" panose="02040503050406030204" pitchFamily="18" charset="0"/>
              <a:cs typeface="Arial" panose="020B0604020202020204" pitchFamily="34" charset="0"/>
            </a:endParaRPr>
          </a:p>
          <a:p>
            <a:pPr algn="l"/>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3872828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ACC4E-5D8A-62A0-4643-83AD1C5E491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CBD19C3-4BFE-E355-8DF0-945E61C86432}"/>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Utama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Anggaran:</a:t>
            </a:r>
            <a:r>
              <a:rPr lang="id-ID" dirty="0">
                <a:solidFill>
                  <a:schemeClr val="tx1"/>
                </a:solidFill>
                <a:latin typeface="Cambria" panose="02040503050406030204" pitchFamily="18" charset="0"/>
                <a:cs typeface="Arial" panose="020B0604020202020204" pitchFamily="34" charset="0"/>
              </a:rPr>
              <a:t> Perhitungan biaya proyek agar tetap dalam batas yang direncanakan.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startAt="3"/>
            </a:pPr>
            <a:r>
              <a:rPr lang="id-ID" b="1" dirty="0">
                <a:solidFill>
                  <a:schemeClr val="tx1"/>
                </a:solidFill>
                <a:latin typeface="Cambria" panose="02040503050406030204" pitchFamily="18" charset="0"/>
                <a:cs typeface="Arial" panose="020B0604020202020204" pitchFamily="34" charset="0"/>
              </a:rPr>
              <a:t>Jadwal Waktu: </a:t>
            </a:r>
            <a:r>
              <a:rPr lang="id-ID" dirty="0">
                <a:solidFill>
                  <a:schemeClr val="tx1"/>
                </a:solidFill>
                <a:latin typeface="Cambria" panose="02040503050406030204" pitchFamily="18" charset="0"/>
                <a:cs typeface="Arial" panose="020B0604020202020204" pitchFamily="34" charset="0"/>
              </a:rPr>
              <a:t>Penetapan timeline kerja untuk setiap tahap proyek.</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startAt="3"/>
            </a:pPr>
            <a:r>
              <a:rPr lang="id-ID" b="1" dirty="0">
                <a:solidFill>
                  <a:schemeClr val="tx1"/>
                </a:solidFill>
                <a:latin typeface="Cambria" panose="02040503050406030204" pitchFamily="18" charset="0"/>
                <a:cs typeface="Arial" panose="020B0604020202020204" pitchFamily="34" charset="0"/>
              </a:rPr>
              <a:t>Kualitas: </a:t>
            </a:r>
            <a:r>
              <a:rPr lang="id-ID" dirty="0">
                <a:solidFill>
                  <a:schemeClr val="tx1"/>
                </a:solidFill>
                <a:latin typeface="Cambria" panose="02040503050406030204" pitchFamily="18" charset="0"/>
                <a:cs typeface="Arial" panose="020B0604020202020204" pitchFamily="34" charset="0"/>
              </a:rPr>
              <a:t>Standar yang harus dipenuhi oleh hasil desain.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2704332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5DD0D-5E88-7D5F-142F-8F80DF57B50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FF5071D-49EF-D9FB-C01A-0340663C19E6}"/>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Tahapan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UcPeriod"/>
            </a:pPr>
            <a:r>
              <a:rPr lang="en-US" b="1" dirty="0" err="1">
                <a:solidFill>
                  <a:schemeClr val="tx1"/>
                </a:solidFill>
                <a:latin typeface="Cambria" panose="02040503050406030204" pitchFamily="18" charset="0"/>
                <a:cs typeface="Arial" panose="020B0604020202020204" pitchFamily="34" charset="0"/>
              </a:rPr>
              <a:t>Inisiasi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Mengidentifikasi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kebutuhan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klien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pasar.</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Menentukan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tujuan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ruang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lingkup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a:solidFill>
                  <a:schemeClr val="tx1"/>
                </a:solidFill>
                <a:latin typeface="Cambria" panose="02040503050406030204" pitchFamily="18" charset="0"/>
                <a:cs typeface="Arial" panose="020B0604020202020204" pitchFamily="34" charset="0"/>
              </a:rPr>
              <a:t>Menyusun </a:t>
            </a:r>
            <a:r>
              <a:rPr lang="en-US" dirty="0" err="1">
                <a:solidFill>
                  <a:schemeClr val="tx1"/>
                </a:solidFill>
                <a:latin typeface="Cambria" panose="02040503050406030204" pitchFamily="18" charset="0"/>
                <a:cs typeface="Arial" panose="020B0604020202020204" pitchFamily="34" charset="0"/>
              </a:rPr>
              <a:t>tim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52315481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4888-E80D-4B65-E060-8C02213BDDA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8FEA603-C046-EBC0-88B6-A62C1A94488B}"/>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Tahapan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B. </a:t>
            </a:r>
            <a:r>
              <a:rPr lang="en-US" b="1" dirty="0" err="1">
                <a:solidFill>
                  <a:schemeClr val="tx1"/>
                </a:solidFill>
                <a:latin typeface="Cambria" panose="02040503050406030204" pitchFamily="18" charset="0"/>
                <a:cs typeface="Arial" panose="020B0604020202020204" pitchFamily="34" charset="0"/>
              </a:rPr>
              <a:t>Perencanaan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Menyusun timeline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(Gantt Chart, milestone, dan deadline).</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Menentukan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anggaran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Mengalokasikan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tenaga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perangkat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lunak</a:t>
            </a:r>
            <a:r>
              <a:rPr lang="en-US" dirty="0">
                <a:solidFill>
                  <a:schemeClr val="tx1"/>
                </a:solidFill>
                <a:latin typeface="Cambria" panose="02040503050406030204" pitchFamily="18" charset="0"/>
                <a:cs typeface="Arial" panose="020B0604020202020204" pitchFamily="34" charset="0"/>
              </a:rPr>
              <a:t>, material).</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Menetapkan</a:t>
            </a:r>
            <a:r>
              <a:rPr lang="en-US" dirty="0">
                <a:solidFill>
                  <a:schemeClr val="tx1"/>
                </a:solidFill>
                <a:latin typeface="Cambria" panose="02040503050406030204" pitchFamily="18" charset="0"/>
                <a:cs typeface="Arial" panose="020B0604020202020204" pitchFamily="34" charset="0"/>
              </a:rPr>
              <a:t> strategi </a:t>
            </a:r>
            <a:r>
              <a:rPr lang="en-US" dirty="0" err="1">
                <a:solidFill>
                  <a:schemeClr val="tx1"/>
                </a:solidFill>
                <a:latin typeface="Cambria" panose="02040503050406030204" pitchFamily="18" charset="0"/>
                <a:cs typeface="Arial" panose="020B0604020202020204" pitchFamily="34" charset="0"/>
              </a:rPr>
              <a:t>komunikasi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tim.</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68803167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0ADC1-E414-A754-F364-90F86BA1360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0E1645F-B45B-859F-7183-91D1D1EE26D9}"/>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Tahapan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C. </a:t>
            </a:r>
            <a:r>
              <a:rPr lang="en-US" b="1" dirty="0" err="1">
                <a:solidFill>
                  <a:schemeClr val="tx1"/>
                </a:solidFill>
                <a:latin typeface="Cambria" panose="02040503050406030204" pitchFamily="18" charset="0"/>
                <a:cs typeface="Arial" panose="020B0604020202020204" pitchFamily="34" charset="0"/>
              </a:rPr>
              <a:t>Eksekusi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Membagi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tugas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anggota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keahlian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Menggunakan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alat</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pendukung</a:t>
            </a:r>
            <a:r>
              <a:rPr lang="en-US" dirty="0">
                <a:solidFill>
                  <a:schemeClr val="tx1"/>
                </a:solidFill>
                <a:latin typeface="Cambria" panose="02040503050406030204" pitchFamily="18" charset="0"/>
                <a:cs typeface="Arial" panose="020B0604020202020204" pitchFamily="34" charset="0"/>
              </a:rPr>
              <a:t> (software </a:t>
            </a:r>
            <a:r>
              <a:rPr lang="en-US" dirty="0" err="1">
                <a:solidFill>
                  <a:schemeClr val="tx1"/>
                </a:solidFill>
                <a:latin typeface="Cambria" panose="02040503050406030204" pitchFamily="18" charset="0"/>
                <a:cs typeface="Arial" panose="020B0604020202020204" pitchFamily="34" charset="0"/>
              </a:rPr>
              <a:t>desain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manajemen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Memastikan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semua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tahap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dikerjakan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jadwal</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962831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E1C99-0534-F7FD-A65F-2853E973CE6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947EAED-5AB6-33C1-E7DF-24AB148C6D7B}"/>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Tahapan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D. Monitoring dan </a:t>
            </a:r>
            <a:r>
              <a:rPr lang="en-US" b="1" dirty="0" err="1">
                <a:solidFill>
                  <a:schemeClr val="tx1"/>
                </a:solidFill>
                <a:latin typeface="Cambria" panose="02040503050406030204" pitchFamily="18" charset="0"/>
                <a:cs typeface="Arial" panose="020B0604020202020204" pitchFamily="34" charset="0"/>
              </a:rPr>
              <a:t>Pengendalian</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Mengevaluasi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progres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berkala</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Mengatasi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hambatan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tantangan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muncul</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Melakukan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revisi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jika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diperlukan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berdasarkan</a:t>
            </a:r>
            <a:r>
              <a:rPr lang="en-US" dirty="0">
                <a:solidFill>
                  <a:schemeClr val="tx1"/>
                </a:solidFill>
                <a:latin typeface="Cambria" panose="02040503050406030204" pitchFamily="18" charset="0"/>
                <a:cs typeface="Arial" panose="020B0604020202020204" pitchFamily="34" charset="0"/>
              </a:rPr>
              <a:t> feedback </a:t>
            </a:r>
            <a:r>
              <a:rPr lang="en-US" dirty="0" err="1">
                <a:solidFill>
                  <a:schemeClr val="tx1"/>
                </a:solidFill>
                <a:latin typeface="Cambria" panose="02040503050406030204" pitchFamily="18" charset="0"/>
                <a:cs typeface="Arial" panose="020B0604020202020204" pitchFamily="34" charset="0"/>
              </a:rPr>
              <a:t>klien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pengguna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0259600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D8E9-BC41-072F-3D7A-D99EFC93097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37D323C-ED39-A738-D7F0-978FC620A80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Tahapan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Manajemen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Proyek</a:t>
            </a:r>
            <a:r>
              <a:rPr lang="en-US" b="1" dirty="0">
                <a:solidFill>
                  <a:schemeClr val="tx1"/>
                </a:solidFill>
                <a:latin typeface="Cambria" panose="02040503050406030204" pitchFamily="18" charset="0"/>
                <a:cs typeface="Arial" panose="020B0604020202020204" pitchFamily="34" charset="0"/>
              </a:rPr>
              <a:t> Desain</a:t>
            </a:r>
          </a:p>
          <a:p>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E. </a:t>
            </a:r>
            <a:r>
              <a:rPr lang="en-US" b="1" dirty="0" err="1">
                <a:solidFill>
                  <a:schemeClr val="tx1"/>
                </a:solidFill>
                <a:latin typeface="Cambria" panose="02040503050406030204" pitchFamily="18" charset="0"/>
                <a:cs typeface="Arial" panose="020B0604020202020204" pitchFamily="34" charset="0"/>
              </a:rPr>
              <a:t>Penyelesaian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Evaluasi</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Menyusun </a:t>
            </a:r>
            <a:r>
              <a:rPr lang="en-US" dirty="0" err="1">
                <a:solidFill>
                  <a:schemeClr val="tx1"/>
                </a:solidFill>
                <a:latin typeface="Cambria" panose="02040503050406030204" pitchFamily="18" charset="0"/>
                <a:cs typeface="Arial" panose="020B0604020202020204" pitchFamily="34" charset="0"/>
              </a:rPr>
              <a:t>laporan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akhir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Mengevaluasi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keberhasilan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berdasarkan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kriteria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ditentukan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Menyampaikan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hasil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klien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mendapatkan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umpan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balik</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658658350"/>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6238</TotalTime>
  <Words>427</Words>
  <Application>Microsoft Office PowerPoint</Application>
  <PresentationFormat>On-screen Show (4:3)</PresentationFormat>
  <Paragraphs>84</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Cambria</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477</cp:revision>
  <cp:lastPrinted>2017-08-29T02:54:51Z</cp:lastPrinted>
  <dcterms:created xsi:type="dcterms:W3CDTF">2010-04-18T12:06:30Z</dcterms:created>
  <dcterms:modified xsi:type="dcterms:W3CDTF">2025-04-08T03:31:34Z</dcterms:modified>
</cp:coreProperties>
</file>