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18" r:id="rId3"/>
    <p:sldId id="336" r:id="rId4"/>
    <p:sldId id="335" r:id="rId5"/>
    <p:sldId id="334" r:id="rId6"/>
    <p:sldId id="331" r:id="rId7"/>
    <p:sldId id="305" r:id="rId8"/>
    <p:sldId id="321" r:id="rId9"/>
    <p:sldId id="337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SEJARAH TATA HUKUM INDONESIA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SEJARAH TATA HUKUM INDONESIA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PAJAK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792088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</a:rPr>
              <a:t>Pajak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adalah</a:t>
            </a:r>
            <a:r>
              <a:rPr lang="en-US" sz="2400" dirty="0" smtClean="0">
                <a:solidFill>
                  <a:schemeClr val="tx1"/>
                </a:solidFill>
              </a:rPr>
              <a:t> 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tx1"/>
                </a:solidFill>
              </a:rPr>
              <a:t>Merupakan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iuran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pungutan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wajib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rakyat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negara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jumlah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sama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setiap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tahunnya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bersifat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memaksa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sesuai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tanpa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balasan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langsung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 err="1" smtClean="0">
                <a:solidFill>
                  <a:schemeClr val="tx1"/>
                </a:solidFill>
              </a:rPr>
              <a:t>Undang-undang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hukum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pajak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tx1"/>
                </a:solidFill>
              </a:rPr>
              <a:t>Undang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dasar</a:t>
            </a:r>
            <a:r>
              <a:rPr lang="en-US" sz="2400" dirty="0">
                <a:solidFill>
                  <a:schemeClr val="tx1"/>
                </a:solidFill>
              </a:rPr>
              <a:t> 1945 </a:t>
            </a:r>
            <a:r>
              <a:rPr lang="en-US" sz="2400" dirty="0" err="1">
                <a:solidFill>
                  <a:schemeClr val="tx1"/>
                </a:solidFill>
              </a:rPr>
              <a:t>pasal</a:t>
            </a:r>
            <a:r>
              <a:rPr lang="en-US" sz="2400" dirty="0">
                <a:solidFill>
                  <a:schemeClr val="tx1"/>
                </a:solidFill>
              </a:rPr>
              <a:t> 23 </a:t>
            </a:r>
            <a:r>
              <a:rPr lang="en-US" sz="2400" dirty="0" err="1">
                <a:solidFill>
                  <a:schemeClr val="tx1"/>
                </a:solidFill>
              </a:rPr>
              <a:t>ayat</a:t>
            </a:r>
            <a:r>
              <a:rPr lang="en-US" sz="2400" dirty="0">
                <a:solidFill>
                  <a:schemeClr val="tx1"/>
                </a:solidFill>
              </a:rPr>
              <a:t> (2) yang </a:t>
            </a:r>
            <a:r>
              <a:rPr lang="en-US" sz="2400" dirty="0" err="1">
                <a:solidFill>
                  <a:schemeClr val="tx1"/>
                </a:solidFill>
              </a:rPr>
              <a:t>berbunyi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segala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pajak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keperluan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negara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berdasarkan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undangundang</a:t>
            </a:r>
            <a:endParaRPr lang="en-ID" sz="2400" b="1" dirty="0" smtClean="0">
              <a:solidFill>
                <a:schemeClr val="tx1"/>
              </a:solidFill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1340768"/>
            <a:ext cx="6984776" cy="429803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: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Keseluruhan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peraturan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memberi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wewenang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pemerintah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mengambil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kekayaan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seseorang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menyerahkannya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kembali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masyarakatmemalui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negara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bertugas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menelaah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keadaan-keadaan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masyarakat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berkaitan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penetapan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kemudian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merumuskannya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peraturan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menafsirkannya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memperhatikan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latar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belakang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ekonomis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5022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268760"/>
            <a:ext cx="7820027" cy="437004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400" dirty="0" err="1" smtClean="0">
                <a:solidFill>
                  <a:schemeClr val="tx1"/>
                </a:solidFill>
              </a:rPr>
              <a:t>Ciri-ciri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melekat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pajak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adalah</a:t>
            </a:r>
            <a:r>
              <a:rPr lang="en-US" sz="2400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Pajak</a:t>
            </a:r>
            <a:r>
              <a:rPr lang="en-US" sz="2400" dirty="0" smtClean="0">
                <a:solidFill>
                  <a:schemeClr val="tx1"/>
                </a:solidFill>
              </a:rPr>
              <a:t> di </a:t>
            </a:r>
            <a:r>
              <a:rPr lang="en-US" sz="2400" dirty="0" err="1" smtClean="0">
                <a:solidFill>
                  <a:schemeClr val="tx1"/>
                </a:solidFill>
              </a:rPr>
              <a:t>pungut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berdasarkan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ketentuan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undang-undang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peraturan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pelaksanaanya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Dalam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pembayaran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tidak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dapat</a:t>
            </a:r>
            <a:r>
              <a:rPr lang="en-US" sz="2400" dirty="0" smtClean="0">
                <a:solidFill>
                  <a:schemeClr val="tx1"/>
                </a:solidFill>
              </a:rPr>
              <a:t> di </a:t>
            </a:r>
            <a:r>
              <a:rPr lang="en-US" sz="2400" dirty="0" err="1" smtClean="0">
                <a:solidFill>
                  <a:schemeClr val="tx1"/>
                </a:solidFill>
              </a:rPr>
              <a:t>tunjukkan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kontraprestasi</a:t>
            </a:r>
            <a:r>
              <a:rPr lang="en-US" sz="2400" dirty="0" smtClean="0">
                <a:solidFill>
                  <a:schemeClr val="tx1"/>
                </a:solidFill>
              </a:rPr>
              <a:t> individual </a:t>
            </a:r>
            <a:r>
              <a:rPr lang="en-US" sz="2400" dirty="0" err="1" smtClean="0">
                <a:solidFill>
                  <a:schemeClr val="tx1"/>
                </a:solidFill>
              </a:rPr>
              <a:t>oleh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pemerintah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Pajak</a:t>
            </a:r>
            <a:r>
              <a:rPr lang="en-US" sz="2400" dirty="0" smtClean="0">
                <a:solidFill>
                  <a:schemeClr val="tx1"/>
                </a:solidFill>
              </a:rPr>
              <a:t> di </a:t>
            </a:r>
            <a:r>
              <a:rPr lang="en-US" sz="2400" dirty="0" err="1" smtClean="0">
                <a:solidFill>
                  <a:schemeClr val="tx1"/>
                </a:solidFill>
              </a:rPr>
              <a:t>pungut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oleh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pemerintah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pusat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atupaun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daerah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Pajak</a:t>
            </a:r>
            <a:r>
              <a:rPr lang="en-US" sz="2400" dirty="0" smtClean="0">
                <a:solidFill>
                  <a:schemeClr val="tx1"/>
                </a:solidFill>
              </a:rPr>
              <a:t> di </a:t>
            </a:r>
            <a:r>
              <a:rPr lang="en-US" sz="2400" dirty="0" err="1" smtClean="0">
                <a:solidFill>
                  <a:schemeClr val="tx1"/>
                </a:solidFill>
              </a:rPr>
              <a:t>gunakan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untuk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pengeluaran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pemerintah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bila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pemasukannya</a:t>
            </a:r>
            <a:r>
              <a:rPr lang="en-US" sz="2400" dirty="0" smtClean="0">
                <a:solidFill>
                  <a:schemeClr val="tx1"/>
                </a:solidFill>
              </a:rPr>
              <a:t> surplus di </a:t>
            </a:r>
            <a:r>
              <a:rPr lang="en-US" sz="2400" dirty="0" err="1" smtClean="0">
                <a:solidFill>
                  <a:schemeClr val="tx1"/>
                </a:solidFill>
              </a:rPr>
              <a:t>gunakan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untuk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membiayai</a:t>
            </a:r>
            <a:r>
              <a:rPr lang="en-US" sz="2400" dirty="0" smtClean="0">
                <a:solidFill>
                  <a:schemeClr val="tx1"/>
                </a:solidFill>
              </a:rPr>
              <a:t> public investment</a:t>
            </a:r>
          </a:p>
          <a:p>
            <a:pPr marL="514350" indent="-514350" algn="l"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Pajak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juga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mempunyai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tujuan</a:t>
            </a:r>
            <a:r>
              <a:rPr lang="en-US" sz="2400" dirty="0" smtClean="0">
                <a:solidFill>
                  <a:schemeClr val="tx1"/>
                </a:solidFill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</a:rPr>
              <a:t>tidak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bujeter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tetapi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bertujuan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mengatur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8224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1196752"/>
            <a:ext cx="7272808" cy="4442048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Retribusi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Pungutan-pungutan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ganti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jasa</a:t>
            </a:r>
            <a:r>
              <a:rPr lang="en-US" dirty="0" smtClean="0">
                <a:solidFill>
                  <a:schemeClr val="tx1"/>
                </a:solidFill>
              </a:rPr>
              <a:t>, yang di </a:t>
            </a:r>
            <a:r>
              <a:rPr lang="en-US" dirty="0" err="1" smtClean="0">
                <a:solidFill>
                  <a:schemeClr val="tx1"/>
                </a:solidFill>
              </a:rPr>
              <a:t>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penguasa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kelompok</a:t>
            </a:r>
            <a:r>
              <a:rPr lang="en-US" dirty="0" smtClean="0">
                <a:solidFill>
                  <a:schemeClr val="tx1"/>
                </a:solidFill>
              </a:rPr>
              <a:t> orang </a:t>
            </a:r>
            <a:r>
              <a:rPr lang="en-US" dirty="0" err="1" smtClean="0">
                <a:solidFill>
                  <a:schemeClr val="tx1"/>
                </a:solidFill>
              </a:rPr>
              <a:t>tertentu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meminta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jasa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Sumbangan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Pemungutan</a:t>
            </a:r>
            <a:r>
              <a:rPr lang="en-US" dirty="0" smtClean="0">
                <a:solidFill>
                  <a:schemeClr val="tx1"/>
                </a:solidFill>
              </a:rPr>
              <a:t> yang di </a:t>
            </a:r>
            <a:r>
              <a:rPr lang="en-US" dirty="0" err="1" smtClean="0">
                <a:solidFill>
                  <a:schemeClr val="tx1"/>
                </a:solidFill>
              </a:rPr>
              <a:t>lakukan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oleh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pemerintah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sekelompok</a:t>
            </a:r>
            <a:r>
              <a:rPr lang="en-US" dirty="0" smtClean="0">
                <a:solidFill>
                  <a:schemeClr val="tx1"/>
                </a:solidFill>
              </a:rPr>
              <a:t> orang </a:t>
            </a:r>
            <a:r>
              <a:rPr lang="en-US" dirty="0" err="1" smtClean="0">
                <a:solidFill>
                  <a:schemeClr val="tx1"/>
                </a:solidFill>
              </a:rPr>
              <a:t>tertentu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kontaprestasi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langsung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pemerintah</a:t>
            </a:r>
            <a:r>
              <a:rPr lang="en-US" dirty="0" smtClean="0">
                <a:solidFill>
                  <a:schemeClr val="tx1"/>
                </a:solidFill>
              </a:rPr>
              <a:t> yang di </a:t>
            </a:r>
            <a:r>
              <a:rPr lang="en-US" dirty="0" err="1" smtClean="0">
                <a:solidFill>
                  <a:schemeClr val="tx1"/>
                </a:solidFill>
              </a:rPr>
              <a:t>berikan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sekelompok</a:t>
            </a:r>
            <a:r>
              <a:rPr lang="en-US" dirty="0" smtClean="0">
                <a:solidFill>
                  <a:schemeClr val="tx1"/>
                </a:solidFill>
              </a:rPr>
              <a:t> orang </a:t>
            </a:r>
            <a:r>
              <a:rPr lang="en-US" dirty="0" err="1" smtClean="0">
                <a:solidFill>
                  <a:schemeClr val="tx1"/>
                </a:solidFill>
              </a:rPr>
              <a:t>tersebut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8801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632848" cy="482453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JENIS-JENIS PAJAK </a:t>
            </a:r>
            <a:r>
              <a:rPr lang="en-US" dirty="0" smtClean="0"/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menurut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sifatnya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pendapatan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bagian-bagian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seseorang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meliputi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meliputi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pendapatan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pembangunan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Bangunan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menurut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cirinya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subjektif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objektif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Sumbangan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retribusi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lphaLcPeriod"/>
            </a:pP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daerah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8596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tx1"/>
                </a:solidFill>
              </a:rPr>
              <a:t>FUNGSI PAJAK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rangka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pembangunan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pajak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memiliki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dua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fungsi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yaitu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</a:p>
          <a:p>
            <a:pPr marL="457200" indent="-457200" algn="l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FUNGSI BUJETER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Fungsi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bujuter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fungsi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letaknya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publik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Pajak-pajak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disini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merupakan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sumber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pemasukan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sebanyak</a:t>
            </a:r>
            <a:r>
              <a:rPr lang="en-US" sz="2400" dirty="0">
                <a:solidFill>
                  <a:schemeClr val="tx1"/>
                </a:solidFill>
              </a:rPr>
              <a:t> -</a:t>
            </a:r>
            <a:r>
              <a:rPr lang="en-US" sz="2400" dirty="0" err="1">
                <a:solidFill>
                  <a:schemeClr val="tx1"/>
                </a:solidFill>
              </a:rPr>
              <a:t>banyaknya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negara</a:t>
            </a:r>
            <a:r>
              <a:rPr lang="en-US" sz="2400" dirty="0">
                <a:solidFill>
                  <a:schemeClr val="tx1"/>
                </a:solidFill>
              </a:rPr>
              <a:t>, yang </a:t>
            </a:r>
            <a:r>
              <a:rPr lang="en-US" sz="2400" dirty="0" err="1">
                <a:solidFill>
                  <a:schemeClr val="tx1"/>
                </a:solidFill>
              </a:rPr>
              <a:t>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digunakan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membiayai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pengeluaran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negara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2. </a:t>
            </a:r>
            <a:r>
              <a:rPr lang="en-US" sz="2400" dirty="0">
                <a:solidFill>
                  <a:schemeClr val="tx1"/>
                </a:solidFill>
              </a:rPr>
              <a:t>FUNGSI MENGATUR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Fungsi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mengatur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letaknya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swasta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fungsi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mengatur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pajak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digunakan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alat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mencapai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tujuan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tertentu</a:t>
            </a:r>
            <a:r>
              <a:rPr lang="en-US" sz="2400" dirty="0">
                <a:solidFill>
                  <a:schemeClr val="tx1"/>
                </a:solidFill>
              </a:rPr>
              <a:t> di </a:t>
            </a:r>
            <a:r>
              <a:rPr lang="en-US" sz="2400" dirty="0" err="1">
                <a:solidFill>
                  <a:schemeClr val="tx1"/>
                </a:solidFill>
              </a:rPr>
              <a:t>luar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bidang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keuangan</a:t>
            </a:r>
            <a:r>
              <a:rPr lang="en-US" sz="2400" dirty="0">
                <a:solidFill>
                  <a:schemeClr val="tx1"/>
                </a:solidFill>
              </a:rPr>
              <a:t>, yang </a:t>
            </a:r>
            <a:r>
              <a:rPr lang="en-US" sz="2400" dirty="0" err="1">
                <a:solidFill>
                  <a:schemeClr val="tx1"/>
                </a:solidFill>
              </a:rPr>
              <a:t>ditujukan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terhadap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sektor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swasta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7715200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ASAS- </a:t>
            </a:r>
            <a:r>
              <a:rPr lang="en-US" dirty="0" smtClean="0">
                <a:solidFill>
                  <a:schemeClr val="tx1"/>
                </a:solidFill>
              </a:rPr>
              <a:t>ASAS PEMUNGUTAN PAJAK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wilayah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teritorial</a:t>
            </a:r>
            <a:r>
              <a:rPr lang="en-US" dirty="0">
                <a:solidFill>
                  <a:schemeClr val="tx1"/>
                </a:solidFill>
              </a:rPr>
              <a:t>) 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kebangsaan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Nasionalitas</a:t>
            </a:r>
            <a:r>
              <a:rPr lang="en-US" dirty="0">
                <a:solidFill>
                  <a:schemeClr val="tx1"/>
                </a:solidFill>
              </a:rPr>
              <a:t>) 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Sumber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Yuridis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Ekonomis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Finansial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344816" cy="4586064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Teori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Pemungutan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Pajak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Teori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Asuransi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Teori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kepentingan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Teori</a:t>
            </a:r>
            <a:r>
              <a:rPr lang="en-US" dirty="0" smtClean="0">
                <a:solidFill>
                  <a:schemeClr val="tx1"/>
                </a:solidFill>
              </a:rPr>
              <a:t> Gaya </a:t>
            </a:r>
            <a:r>
              <a:rPr lang="en-US" dirty="0" err="1" smtClean="0">
                <a:solidFill>
                  <a:schemeClr val="tx1"/>
                </a:solidFill>
              </a:rPr>
              <a:t>Pikul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Teori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kewajiban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Pajak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mutlak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Teori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153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5465</TotalTime>
  <Words>392</Words>
  <Application>Microsoft Office PowerPoint</Application>
  <PresentationFormat>On-screen Show (4:3)</PresentationFormat>
  <Paragraphs>54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548</cp:revision>
  <cp:lastPrinted>2017-08-29T02:54:51Z</cp:lastPrinted>
  <dcterms:created xsi:type="dcterms:W3CDTF">2010-04-18T12:06:30Z</dcterms:created>
  <dcterms:modified xsi:type="dcterms:W3CDTF">2024-01-12T07:40:32Z</dcterms:modified>
</cp:coreProperties>
</file>