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altLang="en-US" b="1" dirty="0"/>
              <a:t>Optimalisasi </a:t>
            </a:r>
            <a:br>
              <a:rPr lang="en-GB" altLang="en-US" b="1" dirty="0"/>
            </a:br>
            <a:r>
              <a:rPr lang="en-GB" altLang="en-US" b="1" dirty="0"/>
              <a:t>Media Lini Bawah</a:t>
            </a:r>
            <a:endParaRPr lang="en-GB" altLang="en-US" b="1" dirty="0"/>
          </a:p>
        </p:txBody>
      </p:sp>
      <p:sp>
        <p:nvSpPr>
          <p:cNvPr id="4" name="Text Box 3"/>
          <p:cNvSpPr txBox="1"/>
          <p:nvPr/>
        </p:nvSpPr>
        <p:spPr>
          <a:xfrm>
            <a:off x="1626235" y="3558540"/>
            <a:ext cx="5201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/>
              <a:t>Oleh : Ade Moussadecq, S.Pd., M.Sn</a:t>
            </a:r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02665" y="576263"/>
            <a:ext cx="9144000" cy="1655762"/>
          </a:xfrm>
        </p:spPr>
        <p:txBody>
          <a:bodyPr/>
          <a:p>
            <a:pPr algn="l"/>
            <a:r>
              <a:rPr lang="en-GB" altLang="en-US" sz="2800" b="1"/>
              <a:t>Pengantar</a:t>
            </a:r>
            <a:endParaRPr lang="en-GB" altLang="en-US" sz="2800" b="1"/>
          </a:p>
        </p:txBody>
      </p:sp>
      <p:sp>
        <p:nvSpPr>
          <p:cNvPr id="6" name="Text Box 5"/>
          <p:cNvSpPr txBox="1"/>
          <p:nvPr/>
        </p:nvSpPr>
        <p:spPr>
          <a:xfrm>
            <a:off x="1020445" y="1158875"/>
            <a:ext cx="49618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Optimalisasi media lini bawah adalah sebuah strategi branding yang penting untuk membantu meningkatkan </a:t>
            </a:r>
            <a:r>
              <a:rPr lang="en-US" i="1"/>
              <a:t>brand awareness</a:t>
            </a:r>
            <a:r>
              <a:rPr lang="en-GB" altLang="en-US" i="1"/>
              <a:t>. </a:t>
            </a:r>
            <a:r>
              <a:rPr lang="en-US"/>
              <a:t>Media lini bawah merupakan media pemasaran </a:t>
            </a:r>
            <a:r>
              <a:rPr lang="en-GB" altLang="en-US"/>
              <a:t>pendukung</a:t>
            </a:r>
            <a:r>
              <a:rPr lang="en-US"/>
              <a:t> namun tetap memiliki peran yang cukup penting dalam menjangkau konsumen.</a:t>
            </a:r>
            <a:endParaRPr lang="en-US"/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6083300" y="749935"/>
            <a:ext cx="6858635" cy="535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3127375" y="2552065"/>
            <a:ext cx="59372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GB" altLang="en-US" sz="3600" b="1"/>
              <a:t>Langkah - Langkah Memaksimalkan Optimalisasi </a:t>
            </a:r>
            <a:endParaRPr lang="en-GB" altLang="en-US" sz="3600" b="1"/>
          </a:p>
          <a:p>
            <a:pPr algn="ctr"/>
            <a:r>
              <a:rPr lang="en-GB" altLang="en-US" sz="3600" b="1"/>
              <a:t>Media Lini Bawah </a:t>
            </a:r>
            <a:endParaRPr lang="en-GB" altLang="en-US" sz="3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907415" y="766445"/>
            <a:ext cx="50126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sz="2000" b="1"/>
              <a:t>Tentukan target pasar yang ingin dituju</a:t>
            </a:r>
            <a:endParaRPr lang="en-GB" sz="2000" b="1"/>
          </a:p>
        </p:txBody>
      </p:sp>
      <p:sp>
        <p:nvSpPr>
          <p:cNvPr id="5" name="Text Box 4"/>
          <p:cNvSpPr txBox="1"/>
          <p:nvPr/>
        </p:nvSpPr>
        <p:spPr>
          <a:xfrm>
            <a:off x="907415" y="1790700"/>
            <a:ext cx="48298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Media lini bawah umumnya memiliki audiens yang lebih tersegmentasi, </a:t>
            </a:r>
            <a:r>
              <a:rPr lang="en-GB" altLang="en-US"/>
              <a:t>o</a:t>
            </a:r>
            <a:r>
              <a:rPr lang="en-US"/>
              <a:t>leh karena itu, perlu memilih media lini bawah yang tepat dan sesuai dengan target pasar yang dituju.</a:t>
            </a:r>
            <a:endParaRPr lang="en-US"/>
          </a:p>
          <a:p>
            <a:endParaRPr lang="en-US"/>
          </a:p>
          <a:p>
            <a:r>
              <a:rPr lang="en-GB" altLang="en-US"/>
              <a:t>Contoh = Flyer dan Brousur</a:t>
            </a:r>
            <a:endParaRPr lang="en-GB" altLang="en-US"/>
          </a:p>
        </p:txBody>
      </p:sp>
      <p:pic>
        <p:nvPicPr>
          <p:cNvPr id="101" name="Content Placeholder 100"/>
          <p:cNvPicPr/>
          <p:nvPr>
            <p:ph idx="1"/>
          </p:nvPr>
        </p:nvPicPr>
        <p:blipFill>
          <a:blip r:embed="rId1">
            <a:clrChange>
              <a:clrFrom>
                <a:srgbClr val="FBFBFD">
                  <a:alpha val="100000"/>
                </a:srgbClr>
              </a:clrFrom>
              <a:clrTo>
                <a:srgbClr val="FBFBFD">
                  <a:alpha val="100000"/>
                  <a:alpha val="0"/>
                </a:srgbClr>
              </a:clrTo>
            </a:clrChange>
          </a:blip>
          <a:srcRect l="44649"/>
          <a:stretch>
            <a:fillRect/>
          </a:stretch>
        </p:blipFill>
        <p:spPr>
          <a:xfrm>
            <a:off x="6036945" y="0"/>
            <a:ext cx="615505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61670" y="586740"/>
            <a:ext cx="3792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/>
              <a:t>Pilih media lini bawah yang sesuai</a:t>
            </a:r>
            <a:endParaRPr lang="en-US" sz="2000" b="1"/>
          </a:p>
        </p:txBody>
      </p:sp>
      <p:sp>
        <p:nvSpPr>
          <p:cNvPr id="5" name="Text Box 4"/>
          <p:cNvSpPr txBox="1"/>
          <p:nvPr/>
        </p:nvSpPr>
        <p:spPr>
          <a:xfrm>
            <a:off x="676275" y="1356995"/>
            <a:ext cx="522478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Pilih media lini bawah yang paling sesuai dengan karakteristik </a:t>
            </a:r>
            <a:r>
              <a:rPr lang="en-GB" altLang="en-US"/>
              <a:t>audience </a:t>
            </a:r>
            <a:r>
              <a:rPr lang="en-US"/>
              <a:t>dan kebutuhan merek  yang dipromosikan.</a:t>
            </a:r>
            <a:endParaRPr lang="en-US"/>
          </a:p>
          <a:p>
            <a:endParaRPr lang="en-US"/>
          </a:p>
          <a:p>
            <a:r>
              <a:rPr lang="en-GB" altLang="en-US"/>
              <a:t>Contoh : </a:t>
            </a:r>
            <a:endParaRPr lang="en-GB" altLang="en-US"/>
          </a:p>
          <a:p>
            <a:endParaRPr lang="en-GB" altLang="en-US"/>
          </a:p>
          <a:p>
            <a:r>
              <a:rPr lang="en-GB" altLang="en-US"/>
              <a:t>Podcast karena mampu memberikan informasi yang terperinci dan mendalam.</a:t>
            </a:r>
            <a:endParaRPr lang="en-GB" altLang="en-US"/>
          </a:p>
          <a:p>
            <a:endParaRPr lang="en-GB" altLang="en-US"/>
          </a:p>
          <a:p>
            <a:r>
              <a:rPr lang="en-GB" altLang="en-US"/>
              <a:t>Media cetak seperti majalah dan brosur karena sebagian audience masih suka membaca media konvensional.</a:t>
            </a:r>
            <a:endParaRPr lang="en-GB" altLang="en-US"/>
          </a:p>
        </p:txBody>
      </p:sp>
      <p:pic>
        <p:nvPicPr>
          <p:cNvPr id="102" name="Content Placeholder 101"/>
          <p:cNvPicPr/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2835" t="11090" r="9076" b="11776"/>
          <a:stretch>
            <a:fillRect/>
          </a:stretch>
        </p:blipFill>
        <p:spPr>
          <a:xfrm>
            <a:off x="6566535" y="0"/>
            <a:ext cx="562546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52475" y="676910"/>
            <a:ext cx="4064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/>
              <a:t>Buat desain yang menarik</a:t>
            </a:r>
            <a:endParaRPr lang="en-US" sz="2000" b="1"/>
          </a:p>
        </p:txBody>
      </p:sp>
      <p:sp>
        <p:nvSpPr>
          <p:cNvPr id="5" name="Text Box 4"/>
          <p:cNvSpPr txBox="1"/>
          <p:nvPr/>
        </p:nvSpPr>
        <p:spPr>
          <a:xfrm>
            <a:off x="741680" y="1366520"/>
            <a:ext cx="542226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Desain yang menarik dan informatif dapat memikat perhatian konsumen </a:t>
            </a:r>
            <a:r>
              <a:rPr lang="en-GB" altLang="en-US"/>
              <a:t>(mimiliki pemantik visual). Desain yang dibuat untuk media lini bawah harus sesuai dengan karakter merek atau produk (konsisten) dan mudah dipahami oleh konsumen.</a:t>
            </a:r>
            <a:endParaRPr lang="en-GB" altLang="en-US"/>
          </a:p>
        </p:txBody>
      </p:sp>
      <p:pic>
        <p:nvPicPr>
          <p:cNvPr id="6" name="Content Placeholder 5" descr="2d1d8324aa7b262ebf721580b819997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64095" y="304165"/>
            <a:ext cx="4418330" cy="6250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67080" y="647065"/>
            <a:ext cx="37312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/>
              <a:t>Gunakan kata-kata yang tepat</a:t>
            </a:r>
            <a:endParaRPr lang="en-US" sz="2000" b="1"/>
          </a:p>
        </p:txBody>
      </p:sp>
      <p:sp>
        <p:nvSpPr>
          <p:cNvPr id="5" name="Text Box 4"/>
          <p:cNvSpPr txBox="1"/>
          <p:nvPr/>
        </p:nvSpPr>
        <p:spPr>
          <a:xfrm>
            <a:off x="740410" y="1355090"/>
            <a:ext cx="39884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/>
              <a:t>P</a:t>
            </a:r>
            <a:r>
              <a:rPr lang="en-US"/>
              <a:t>emilihan kata-kata yang tepat juga sangat penting</a:t>
            </a:r>
            <a:r>
              <a:rPr lang="en-GB" altLang="en-US"/>
              <a:t>. </a:t>
            </a:r>
            <a:r>
              <a:rPr lang="en-US"/>
              <a:t>Pastikan kata-kata yang dipilih mudah dimengerti dan memikat perhatian konsumen.</a:t>
            </a:r>
            <a:endParaRPr lang="en-US"/>
          </a:p>
        </p:txBody>
      </p:sp>
      <p:pic>
        <p:nvPicPr>
          <p:cNvPr id="103" name="Content Placeholder 102"/>
          <p:cNvPicPr/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8870" y="1192530"/>
            <a:ext cx="8690610" cy="6055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15950" y="466090"/>
            <a:ext cx="46659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/>
              <a:t>Evaluasi dan monitoring secara berkala</a:t>
            </a:r>
            <a:endParaRPr lang="en-US" sz="2000" b="1"/>
          </a:p>
        </p:txBody>
      </p:sp>
      <p:sp>
        <p:nvSpPr>
          <p:cNvPr id="5" name="Text Box 4"/>
          <p:cNvSpPr txBox="1"/>
          <p:nvPr/>
        </p:nvSpPr>
        <p:spPr>
          <a:xfrm>
            <a:off x="619760" y="1176020"/>
            <a:ext cx="57689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/>
              <a:t>E</a:t>
            </a:r>
            <a:r>
              <a:rPr lang="en-US"/>
              <a:t>valuasi secara teratur, dapat mengidentifikasi apakah perlu melakukan perubahan atau penyesuaian dalam strategi branding yang sedang dijalankan.</a:t>
            </a:r>
            <a:endParaRPr lang="en-US"/>
          </a:p>
        </p:txBody>
      </p:sp>
      <p:pic>
        <p:nvPicPr>
          <p:cNvPr id="104" name="Content Placeholder 103"/>
          <p:cNvPicPr/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5310" y="1704340"/>
            <a:ext cx="7994015" cy="557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WPS Presentation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Optimalisasi  Media Lini Bawah</dc:title>
  <dc:creator/>
  <cp:lastModifiedBy>ade moushadeq</cp:lastModifiedBy>
  <cp:revision>1</cp:revision>
  <dcterms:created xsi:type="dcterms:W3CDTF">2023-04-10T03:18:26Z</dcterms:created>
  <dcterms:modified xsi:type="dcterms:W3CDTF">2023-04-10T03:18:26Z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47FEED2EAAB74C45A45820B7CAE6A421</vt:lpwstr>
  </property>
  <property fmtid="{D5CDD505-2E9C-101B-9397-08002B2CF9AE}" pid="3" name="KSOProductBuildVer">
    <vt:lpwstr>1033-11.2.0.11516</vt:lpwstr>
  </property>
</Properties>
</file>