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9636" y="1387220"/>
            <a:ext cx="4284726" cy="1367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5732" y="3796893"/>
            <a:ext cx="4272534" cy="1196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5606" y="191846"/>
            <a:ext cx="7412786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164081"/>
            <a:ext cx="8071484" cy="3378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429636" y="1387220"/>
            <a:ext cx="4284726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1305" marR="5080" indent="-268605">
              <a:lnSpc>
                <a:spcPct val="100000"/>
              </a:lnSpc>
              <a:spcBef>
                <a:spcPts val="105"/>
              </a:spcBef>
            </a:pPr>
            <a:r>
              <a:rPr lang="en-US" spc="-400" dirty="0" smtClean="0"/>
              <a:t>    </a:t>
            </a:r>
            <a:r>
              <a:rPr spc="-400" dirty="0" smtClean="0"/>
              <a:t>MANAJEMEN </a:t>
            </a:r>
            <a:r>
              <a:rPr lang="en-US" spc="-400" dirty="0" smtClean="0"/>
              <a:t> </a:t>
            </a:r>
            <a:r>
              <a:rPr spc="-434" dirty="0" smtClean="0"/>
              <a:t>SDM  </a:t>
            </a:r>
            <a:r>
              <a:rPr lang="en-US" spc="-434" dirty="0" smtClean="0"/>
              <a:t> </a:t>
            </a:r>
            <a:r>
              <a:rPr lang="en-US" spc="-475" dirty="0" smtClean="0"/>
              <a:t>GLOBAL</a:t>
            </a:r>
            <a:endParaRPr spc="-4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7082" y="321310"/>
            <a:ext cx="747077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b="1" spc="-5" dirty="0" smtClean="0">
                <a:latin typeface="Carlito"/>
                <a:cs typeface="Carlito"/>
              </a:rPr>
              <a:t>  </a:t>
            </a:r>
            <a:r>
              <a:rPr sz="3200" b="1" spc="-5" dirty="0" err="1" smtClean="0">
                <a:latin typeface="Carlito"/>
                <a:cs typeface="Carlito"/>
              </a:rPr>
              <a:t>Ruang</a:t>
            </a:r>
            <a:r>
              <a:rPr sz="3200" b="1" spc="-5" dirty="0" smtClean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lingkup MSDM</a:t>
            </a:r>
            <a:r>
              <a:rPr sz="3200" b="1" spc="60" dirty="0">
                <a:latin typeface="Carlito"/>
                <a:cs typeface="Carlito"/>
              </a:rPr>
              <a:t> </a:t>
            </a:r>
            <a:r>
              <a:rPr lang="en-US" sz="3200" b="1" spc="-15" dirty="0" smtClean="0">
                <a:latin typeface="Carlito"/>
                <a:cs typeface="Carlito"/>
              </a:rPr>
              <a:t>Global</a:t>
            </a:r>
            <a:endParaRPr sz="3200" b="1" spc="-15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695"/>
              </a:spcBef>
            </a:pPr>
            <a:r>
              <a:rPr spc="-215" dirty="0"/>
              <a:t>Secara </a:t>
            </a:r>
            <a:r>
              <a:rPr spc="-85" dirty="0"/>
              <a:t>umum, </a:t>
            </a:r>
            <a:r>
              <a:rPr spc="-95" dirty="0"/>
              <a:t>Dowling </a:t>
            </a:r>
            <a:r>
              <a:rPr spc="-114" dirty="0"/>
              <a:t>dalam</a:t>
            </a:r>
            <a:r>
              <a:rPr spc="459" dirty="0"/>
              <a:t> </a:t>
            </a:r>
            <a:r>
              <a:rPr spc="-145" dirty="0"/>
              <a:t>Schuler </a:t>
            </a:r>
            <a:r>
              <a:rPr spc="-114" dirty="0"/>
              <a:t>(1994)  </a:t>
            </a:r>
            <a:r>
              <a:rPr spc="-110" dirty="0"/>
              <a:t>membatasi  ruang </a:t>
            </a:r>
            <a:r>
              <a:rPr spc="-85" dirty="0"/>
              <a:t>lingkup </a:t>
            </a:r>
            <a:r>
              <a:rPr spc="-95" dirty="0"/>
              <a:t>Manajemen </a:t>
            </a:r>
            <a:r>
              <a:rPr spc="-150" dirty="0"/>
              <a:t>Sumber </a:t>
            </a:r>
            <a:r>
              <a:rPr spc="-220" dirty="0"/>
              <a:t>Daya </a:t>
            </a:r>
            <a:r>
              <a:rPr spc="-110" dirty="0" err="1"/>
              <a:t>Manusia</a:t>
            </a:r>
            <a:r>
              <a:rPr spc="-110" dirty="0"/>
              <a:t>  </a:t>
            </a:r>
            <a:r>
              <a:rPr lang="en-US" spc="-85" dirty="0" smtClean="0"/>
              <a:t>Global</a:t>
            </a:r>
            <a:r>
              <a:rPr spc="-85" dirty="0" smtClean="0"/>
              <a:t> </a:t>
            </a:r>
            <a:r>
              <a:rPr spc="-25" dirty="0"/>
              <a:t>meliputi </a:t>
            </a:r>
            <a:r>
              <a:rPr spc="-105" dirty="0"/>
              <a:t>fungsi </a:t>
            </a:r>
            <a:r>
              <a:rPr spc="-155" dirty="0"/>
              <a:t>MSDM, </a:t>
            </a:r>
            <a:r>
              <a:rPr spc="-20" dirty="0"/>
              <a:t>tipe </a:t>
            </a:r>
            <a:r>
              <a:rPr spc="-100" dirty="0"/>
              <a:t>pekerja </a:t>
            </a:r>
            <a:r>
              <a:rPr spc="-120" dirty="0"/>
              <a:t>dan  </a:t>
            </a:r>
            <a:r>
              <a:rPr spc="-150" dirty="0"/>
              <a:t>negara </a:t>
            </a:r>
            <a:r>
              <a:rPr spc="-160" dirty="0"/>
              <a:t>yang </a:t>
            </a:r>
            <a:r>
              <a:rPr spc="-20" dirty="0"/>
              <a:t>terlibat. </a:t>
            </a:r>
            <a:r>
              <a:rPr spc="-204" dirty="0"/>
              <a:t>Ruang </a:t>
            </a:r>
            <a:r>
              <a:rPr spc="-80" dirty="0"/>
              <a:t>lingkup </a:t>
            </a:r>
            <a:r>
              <a:rPr spc="-165" dirty="0"/>
              <a:t>yang </a:t>
            </a:r>
            <a:r>
              <a:rPr spc="-120" dirty="0"/>
              <a:t>dimaksud </a:t>
            </a:r>
            <a:r>
              <a:rPr spc="-175" dirty="0"/>
              <a:t>secara  </a:t>
            </a:r>
            <a:r>
              <a:rPr spc="-55" dirty="0"/>
              <a:t>lebih </a:t>
            </a:r>
            <a:r>
              <a:rPr spc="-45" dirty="0"/>
              <a:t>terperinci </a:t>
            </a:r>
            <a:r>
              <a:rPr spc="-90" dirty="0"/>
              <a:t>dapat </a:t>
            </a:r>
            <a:r>
              <a:rPr spc="-110" dirty="0"/>
              <a:t>dijelaskan </a:t>
            </a:r>
            <a:r>
              <a:rPr spc="-170" dirty="0"/>
              <a:t>sebagai</a:t>
            </a:r>
            <a:r>
              <a:rPr spc="-280" dirty="0"/>
              <a:t> </a:t>
            </a:r>
            <a:r>
              <a:rPr spc="-40" dirty="0"/>
              <a:t>berikut:</a:t>
            </a:r>
          </a:p>
          <a:p>
            <a:pPr marL="12700" algn="just">
              <a:lnSpc>
                <a:spcPct val="100000"/>
              </a:lnSpc>
            </a:pPr>
            <a:r>
              <a:rPr spc="-175" dirty="0"/>
              <a:t>Fungsi MSDM </a:t>
            </a:r>
            <a:r>
              <a:rPr spc="-30" dirty="0"/>
              <a:t>meliputi </a:t>
            </a:r>
            <a:r>
              <a:rPr spc="-80" dirty="0"/>
              <a:t>empat </a:t>
            </a:r>
            <a:r>
              <a:rPr spc="-70" dirty="0"/>
              <a:t>aktivitas</a:t>
            </a:r>
            <a:r>
              <a:rPr spc="-165" dirty="0"/>
              <a:t> </a:t>
            </a:r>
            <a:r>
              <a:rPr spc="-55" dirty="0"/>
              <a:t>yaitu:</a:t>
            </a:r>
          </a:p>
          <a:p>
            <a:pPr marL="527685" marR="5080" indent="-515620" algn="just">
              <a:lnSpc>
                <a:spcPts val="2400"/>
              </a:lnSpc>
              <a:spcBef>
                <a:spcPts val="580"/>
              </a:spcBef>
              <a:buAutoNum type="alphaLcPeriod"/>
              <a:tabLst>
                <a:tab pos="528320" algn="l"/>
              </a:tabLst>
            </a:pPr>
            <a:r>
              <a:rPr spc="-100" dirty="0"/>
              <a:t>fungsi </a:t>
            </a:r>
            <a:r>
              <a:rPr spc="-110" dirty="0"/>
              <a:t>akuisisi, </a:t>
            </a:r>
            <a:r>
              <a:rPr spc="-25" dirty="0"/>
              <a:t>meliputi: </a:t>
            </a:r>
            <a:r>
              <a:rPr spc="-125" dirty="0"/>
              <a:t>perencanaan, </a:t>
            </a:r>
            <a:r>
              <a:rPr spc="-100" dirty="0"/>
              <a:t>penarikan </a:t>
            </a:r>
            <a:r>
              <a:rPr spc="-120" dirty="0"/>
              <a:t>dan  </a:t>
            </a:r>
            <a:r>
              <a:rPr spc="-135" dirty="0"/>
              <a:t>sosialisasi.</a:t>
            </a:r>
          </a:p>
          <a:p>
            <a:pPr marL="527685" marR="23495" indent="-515620" algn="just">
              <a:lnSpc>
                <a:spcPts val="2400"/>
              </a:lnSpc>
              <a:spcBef>
                <a:spcPts val="600"/>
              </a:spcBef>
              <a:buAutoNum type="alphaLcPeriod"/>
              <a:tabLst>
                <a:tab pos="528320" algn="l"/>
              </a:tabLst>
            </a:pPr>
            <a:r>
              <a:rPr spc="-100" dirty="0"/>
              <a:t>fungsi </a:t>
            </a:r>
            <a:r>
              <a:rPr spc="-140" dirty="0"/>
              <a:t>pengembangan, </a:t>
            </a:r>
            <a:r>
              <a:rPr spc="-25" dirty="0"/>
              <a:t>meliputi: </a:t>
            </a:r>
            <a:r>
              <a:rPr spc="-110" dirty="0"/>
              <a:t>pelatihan,pengembangan  </a:t>
            </a:r>
            <a:r>
              <a:rPr spc="-125" dirty="0"/>
              <a:t>dan</a:t>
            </a:r>
            <a:r>
              <a:rPr spc="-140" dirty="0"/>
              <a:t> </a:t>
            </a:r>
            <a:r>
              <a:rPr spc="-110" dirty="0"/>
              <a:t>pembinaan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4517516"/>
            <a:ext cx="398399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  <a:tab pos="2112645" algn="l"/>
              </a:tabLst>
            </a:pP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c.	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fungsi	pemeliharaan,</a:t>
            </a:r>
            <a:endParaRPr sz="2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3901" y="4517516"/>
            <a:ext cx="330327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78660" algn="l"/>
              </a:tabLst>
            </a:pPr>
            <a:r>
              <a:rPr sz="2500" spc="-25" dirty="0">
                <a:solidFill>
                  <a:srgbClr val="FFFFFF"/>
                </a:solidFill>
                <a:latin typeface="Arial"/>
                <a:cs typeface="Arial"/>
              </a:rPr>
              <a:t>meliputi:	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kesehatan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1356" y="4822697"/>
            <a:ext cx="578358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keselamatan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hubungan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kerja.</a:t>
            </a:r>
            <a:endParaRPr sz="2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25690" y="5203697"/>
            <a:ext cx="118046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30" dirty="0">
                <a:solidFill>
                  <a:srgbClr val="FFFFFF"/>
                </a:solidFill>
                <a:latin typeface="Arial"/>
                <a:cs typeface="Arial"/>
              </a:rPr>
              <a:t>meliput</a:t>
            </a:r>
            <a:r>
              <a:rPr sz="25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500" spc="-3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5203697"/>
            <a:ext cx="6704330" cy="710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700"/>
              </a:lnSpc>
              <a:spcBef>
                <a:spcPts val="95"/>
              </a:spcBef>
              <a:tabLst>
                <a:tab pos="527685" algn="l"/>
                <a:tab pos="3543935" algn="l"/>
              </a:tabLst>
            </a:pP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d.	</a:t>
            </a:r>
            <a:r>
              <a:rPr sz="2500" spc="-175" dirty="0">
                <a:solidFill>
                  <a:srgbClr val="FFFFFF"/>
                </a:solidFill>
                <a:latin typeface="Arial"/>
                <a:cs typeface="Arial"/>
              </a:rPr>
              <a:t>Fungsi	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motivasi,</a:t>
            </a:r>
            <a:endParaRPr sz="2500">
              <a:latin typeface="Arial"/>
              <a:cs typeface="Arial"/>
            </a:endParaRPr>
          </a:p>
          <a:p>
            <a:pPr marL="527685">
              <a:lnSpc>
                <a:spcPts val="2700"/>
              </a:lnSpc>
            </a:pP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evaluasi,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penghargaan,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disiplin.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27685"/>
            <a:ext cx="8042909" cy="58286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55600" marR="28575" indent="-342900">
              <a:lnSpc>
                <a:spcPts val="2920"/>
              </a:lnSpc>
              <a:spcBef>
                <a:spcPts val="465"/>
              </a:spcBef>
            </a:pPr>
            <a:r>
              <a:rPr sz="2700" spc="-145" dirty="0">
                <a:solidFill>
                  <a:srgbClr val="FFFFFF"/>
                </a:solidFill>
                <a:latin typeface="Arial"/>
                <a:cs typeface="Arial"/>
              </a:rPr>
              <a:t>Tipe </a:t>
            </a:r>
            <a:r>
              <a:rPr sz="2700" spc="-110" dirty="0">
                <a:solidFill>
                  <a:srgbClr val="FFFFFF"/>
                </a:solidFill>
                <a:latin typeface="Arial"/>
                <a:cs typeface="Arial"/>
              </a:rPr>
              <a:t>pekerja </a:t>
            </a:r>
            <a:r>
              <a:rPr sz="2700" spc="-10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700" spc="-135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700" spc="-95" dirty="0">
                <a:solidFill>
                  <a:srgbClr val="FFFFFF"/>
                </a:solidFill>
                <a:latin typeface="Arial"/>
                <a:cs typeface="Arial"/>
              </a:rPr>
              <a:t>dapat </a:t>
            </a:r>
            <a:r>
              <a:rPr sz="2700" spc="-125" dirty="0">
                <a:solidFill>
                  <a:srgbClr val="FFFFFF"/>
                </a:solidFill>
                <a:latin typeface="Arial"/>
                <a:cs typeface="Arial"/>
              </a:rPr>
              <a:t>dibedakan</a:t>
            </a:r>
            <a:r>
              <a:rPr sz="2700" spc="-3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140" dirty="0">
                <a:solidFill>
                  <a:srgbClr val="FFFFFF"/>
                </a:solidFill>
                <a:latin typeface="Arial"/>
                <a:cs typeface="Arial"/>
              </a:rPr>
              <a:t>berdasarkan 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160" dirty="0">
                <a:solidFill>
                  <a:srgbClr val="FFFFFF"/>
                </a:solidFill>
                <a:latin typeface="Arial"/>
                <a:cs typeface="Arial"/>
              </a:rPr>
              <a:t>asalnya,</a:t>
            </a:r>
            <a:r>
              <a:rPr sz="27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55" dirty="0">
                <a:solidFill>
                  <a:srgbClr val="FFFFFF"/>
                </a:solidFill>
                <a:latin typeface="Arial"/>
                <a:cs typeface="Arial"/>
              </a:rPr>
              <a:t>yaitu:</a:t>
            </a:r>
            <a:endParaRPr sz="2700">
              <a:latin typeface="Arial"/>
              <a:cs typeface="Arial"/>
            </a:endParaRPr>
          </a:p>
          <a:p>
            <a:pPr marL="355600" marR="75565" indent="-342900">
              <a:lnSpc>
                <a:spcPts val="2920"/>
              </a:lnSpc>
              <a:spcBef>
                <a:spcPts val="64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7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700" spc="-140" dirty="0">
                <a:solidFill>
                  <a:srgbClr val="FFFFFF"/>
                </a:solidFill>
                <a:latin typeface="Arial"/>
                <a:cs typeface="Arial"/>
              </a:rPr>
              <a:t>berasal </a:t>
            </a:r>
            <a:r>
              <a:rPr sz="2700" spc="-65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50" dirty="0">
                <a:solidFill>
                  <a:srgbClr val="FFFFFF"/>
                </a:solidFill>
                <a:latin typeface="Arial"/>
                <a:cs typeface="Arial"/>
              </a:rPr>
              <a:t>tempat</a:t>
            </a:r>
            <a:r>
              <a:rPr sz="2700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14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700" spc="-114" dirty="0">
                <a:solidFill>
                  <a:srgbClr val="FFFFFF"/>
                </a:solidFill>
                <a:latin typeface="Arial"/>
                <a:cs typeface="Arial"/>
              </a:rPr>
              <a:t>beroperasi </a:t>
            </a:r>
            <a:r>
              <a:rPr sz="2700" spc="-95" dirty="0">
                <a:solidFill>
                  <a:srgbClr val="FFFFFF"/>
                </a:solidFill>
                <a:latin typeface="Arial"/>
                <a:cs typeface="Arial"/>
              </a:rPr>
              <a:t>(local</a:t>
            </a:r>
            <a:r>
              <a:rPr sz="27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65" dirty="0">
                <a:solidFill>
                  <a:srgbClr val="FFFFFF"/>
                </a:solidFill>
                <a:latin typeface="Arial"/>
                <a:cs typeface="Arial"/>
              </a:rPr>
              <a:t>national)</a:t>
            </a:r>
            <a:endParaRPr sz="2700">
              <a:latin typeface="Arial"/>
              <a:cs typeface="Arial"/>
            </a:endParaRPr>
          </a:p>
          <a:p>
            <a:pPr marL="355600" marR="545465" indent="-342900">
              <a:lnSpc>
                <a:spcPts val="2920"/>
              </a:lnSpc>
              <a:spcBef>
                <a:spcPts val="64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7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700" spc="-140" dirty="0">
                <a:solidFill>
                  <a:srgbClr val="FFFFFF"/>
                </a:solidFill>
                <a:latin typeface="Arial"/>
                <a:cs typeface="Arial"/>
              </a:rPr>
              <a:t>berasal </a:t>
            </a:r>
            <a:r>
              <a:rPr sz="2700" spc="-65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asal </a:t>
            </a:r>
            <a:r>
              <a:rPr sz="2700" spc="-14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700" spc="-80" dirty="0">
                <a:solidFill>
                  <a:srgbClr val="FFFFFF"/>
                </a:solidFill>
                <a:latin typeface="Arial"/>
                <a:cs typeface="Arial"/>
              </a:rPr>
              <a:t>(expatriate)</a:t>
            </a:r>
            <a:endParaRPr sz="2700">
              <a:latin typeface="Arial"/>
              <a:cs typeface="Arial"/>
            </a:endParaRPr>
          </a:p>
          <a:p>
            <a:pPr marL="355600" marR="1044575" indent="-342900">
              <a:lnSpc>
                <a:spcPts val="2920"/>
              </a:lnSpc>
              <a:spcBef>
                <a:spcPts val="640"/>
              </a:spcBef>
              <a:buClr>
                <a:srgbClr val="FFFFFF"/>
              </a:buClr>
              <a:buFont typeface="Arial"/>
              <a:buChar char="•"/>
              <a:tabLst>
                <a:tab pos="431800" algn="l"/>
                <a:tab pos="432434" algn="l"/>
              </a:tabLst>
            </a:pPr>
            <a:r>
              <a:rPr dirty="0"/>
              <a:t>	</a:t>
            </a:r>
            <a:r>
              <a:rPr sz="2700" spc="-17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700" spc="-140" dirty="0">
                <a:solidFill>
                  <a:srgbClr val="FFFFFF"/>
                </a:solidFill>
                <a:latin typeface="Arial"/>
                <a:cs typeface="Arial"/>
              </a:rPr>
              <a:t>berasal </a:t>
            </a:r>
            <a:r>
              <a:rPr sz="2700" spc="-65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120" dirty="0">
                <a:solidFill>
                  <a:srgbClr val="FFFFFF"/>
                </a:solidFill>
                <a:latin typeface="Arial"/>
                <a:cs typeface="Arial"/>
              </a:rPr>
              <a:t>ketiga </a:t>
            </a:r>
            <a:r>
              <a:rPr sz="2700" spc="-20" dirty="0">
                <a:solidFill>
                  <a:srgbClr val="FFFFFF"/>
                </a:solidFill>
                <a:latin typeface="Arial"/>
                <a:cs typeface="Arial"/>
              </a:rPr>
              <a:t>(third  </a:t>
            </a:r>
            <a:r>
              <a:rPr sz="2700" spc="-65" dirty="0">
                <a:solidFill>
                  <a:srgbClr val="FFFFFF"/>
                </a:solidFill>
                <a:latin typeface="Arial"/>
                <a:cs typeface="Arial"/>
              </a:rPr>
              <a:t>country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65" dirty="0">
                <a:solidFill>
                  <a:srgbClr val="FFFFFF"/>
                </a:solidFill>
                <a:latin typeface="Arial"/>
                <a:cs typeface="Arial"/>
              </a:rPr>
              <a:t>national)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700" spc="-204" dirty="0">
                <a:solidFill>
                  <a:srgbClr val="FFFFFF"/>
                </a:solidFill>
                <a:latin typeface="Arial"/>
                <a:cs typeface="Arial"/>
              </a:rPr>
              <a:t>Sedangkan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700" spc="-15" dirty="0">
                <a:solidFill>
                  <a:srgbClr val="FFFFFF"/>
                </a:solidFill>
                <a:latin typeface="Arial"/>
                <a:cs typeface="Arial"/>
              </a:rPr>
              <a:t>terlibat </a:t>
            </a:r>
            <a:r>
              <a:rPr sz="2700" spc="-12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700" spc="-114" dirty="0">
                <a:solidFill>
                  <a:srgbClr val="FFFFFF"/>
                </a:solidFill>
                <a:latin typeface="Arial"/>
                <a:cs typeface="Arial"/>
              </a:rPr>
              <a:t>operasi,</a:t>
            </a:r>
            <a:r>
              <a:rPr sz="2700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55" dirty="0">
                <a:solidFill>
                  <a:srgbClr val="FFFFFF"/>
                </a:solidFill>
                <a:latin typeface="Arial"/>
                <a:cs typeface="Arial"/>
              </a:rPr>
              <a:t>yaitu:</a:t>
            </a:r>
            <a:endParaRPr sz="2700">
              <a:latin typeface="Arial"/>
              <a:cs typeface="Arial"/>
            </a:endParaRPr>
          </a:p>
          <a:p>
            <a:pPr marL="355600" marR="631190" indent="-342900">
              <a:lnSpc>
                <a:spcPts val="292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8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55" dirty="0">
                <a:solidFill>
                  <a:srgbClr val="FFFFFF"/>
                </a:solidFill>
                <a:latin typeface="Arial"/>
                <a:cs typeface="Arial"/>
              </a:rPr>
              <a:t>tuan </a:t>
            </a:r>
            <a:r>
              <a:rPr sz="2700" spc="-85" dirty="0">
                <a:solidFill>
                  <a:srgbClr val="FFFFFF"/>
                </a:solidFill>
                <a:latin typeface="Arial"/>
                <a:cs typeface="Arial"/>
              </a:rPr>
              <a:t>rumah </a:t>
            </a:r>
            <a:r>
              <a:rPr sz="2700" spc="-50" dirty="0">
                <a:solidFill>
                  <a:srgbClr val="FFFFFF"/>
                </a:solidFill>
                <a:latin typeface="Arial"/>
                <a:cs typeface="Arial"/>
              </a:rPr>
              <a:t>tempat </a:t>
            </a:r>
            <a:r>
              <a:rPr sz="2700" spc="-145" dirty="0">
                <a:solidFill>
                  <a:srgbClr val="FFFFFF"/>
                </a:solidFill>
                <a:latin typeface="Arial"/>
                <a:cs typeface="Arial"/>
              </a:rPr>
              <a:t>perusahaan</a:t>
            </a:r>
            <a:r>
              <a:rPr sz="2700" spc="-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114" dirty="0">
                <a:solidFill>
                  <a:srgbClr val="FFFFFF"/>
                </a:solidFill>
                <a:latin typeface="Arial"/>
                <a:cs typeface="Arial"/>
              </a:rPr>
              <a:t>beroperasi  </a:t>
            </a:r>
            <a:r>
              <a:rPr sz="2700" spc="-90" dirty="0">
                <a:solidFill>
                  <a:srgbClr val="FFFFFF"/>
                </a:solidFill>
                <a:latin typeface="Arial"/>
                <a:cs typeface="Arial"/>
              </a:rPr>
              <a:t>(host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70" dirty="0">
                <a:solidFill>
                  <a:srgbClr val="FFFFFF"/>
                </a:solidFill>
                <a:latin typeface="Arial"/>
                <a:cs typeface="Arial"/>
              </a:rPr>
              <a:t>country)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8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8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asal </a:t>
            </a:r>
            <a:r>
              <a:rPr sz="2700" spc="-14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700" spc="-105" dirty="0">
                <a:solidFill>
                  <a:srgbClr val="FFFFFF"/>
                </a:solidFill>
                <a:latin typeface="Arial"/>
                <a:cs typeface="Arial"/>
              </a:rPr>
              <a:t>(home</a:t>
            </a:r>
            <a:r>
              <a:rPr sz="27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70" dirty="0">
                <a:solidFill>
                  <a:srgbClr val="FFFFFF"/>
                </a:solidFill>
                <a:latin typeface="Arial"/>
                <a:cs typeface="Arial"/>
              </a:rPr>
              <a:t>country)</a:t>
            </a:r>
            <a:endParaRPr sz="2700">
              <a:latin typeface="Arial"/>
              <a:cs typeface="Arial"/>
            </a:endParaRPr>
          </a:p>
          <a:p>
            <a:pPr marL="355600" marR="5080" indent="-342900">
              <a:lnSpc>
                <a:spcPts val="292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Negara-negara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700" spc="-130" dirty="0">
                <a:solidFill>
                  <a:srgbClr val="FFFFFF"/>
                </a:solidFill>
                <a:latin typeface="Arial"/>
                <a:cs typeface="Arial"/>
              </a:rPr>
              <a:t>bukan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175" dirty="0">
                <a:solidFill>
                  <a:srgbClr val="FFFFFF"/>
                </a:solidFill>
                <a:latin typeface="Arial"/>
                <a:cs typeface="Arial"/>
              </a:rPr>
              <a:t>asal </a:t>
            </a:r>
            <a:r>
              <a:rPr sz="2700" spc="-13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700" spc="-165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700" spc="-55" dirty="0">
                <a:solidFill>
                  <a:srgbClr val="FFFFFF"/>
                </a:solidFill>
                <a:latin typeface="Arial"/>
                <a:cs typeface="Arial"/>
              </a:rPr>
              <a:t>tuan  </a:t>
            </a:r>
            <a:r>
              <a:rPr sz="2700" spc="-85" dirty="0">
                <a:solidFill>
                  <a:srgbClr val="FFFFFF"/>
                </a:solidFill>
                <a:latin typeface="Arial"/>
                <a:cs typeface="Arial"/>
              </a:rPr>
              <a:t>rumah </a:t>
            </a:r>
            <a:r>
              <a:rPr sz="2700" spc="-40" dirty="0">
                <a:solidFill>
                  <a:srgbClr val="FFFFFF"/>
                </a:solidFill>
                <a:latin typeface="Arial"/>
                <a:cs typeface="Arial"/>
              </a:rPr>
              <a:t>(other</a:t>
            </a:r>
            <a:r>
              <a:rPr sz="2700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spc="-85" dirty="0">
                <a:solidFill>
                  <a:srgbClr val="FFFFFF"/>
                </a:solidFill>
                <a:latin typeface="Arial"/>
                <a:cs typeface="Arial"/>
              </a:rPr>
              <a:t>countries)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11861"/>
            <a:ext cx="7770495" cy="45685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spc="-135" dirty="0">
                <a:solidFill>
                  <a:srgbClr val="FFFFFF"/>
                </a:solidFill>
                <a:latin typeface="Arial"/>
                <a:cs typeface="Arial"/>
              </a:rPr>
              <a:t>Strategi </a:t>
            </a:r>
            <a:r>
              <a:rPr sz="3200" spc="-14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3200" spc="-145" dirty="0">
                <a:solidFill>
                  <a:srgbClr val="FFFFFF"/>
                </a:solidFill>
                <a:latin typeface="Arial"/>
                <a:cs typeface="Arial"/>
              </a:rPr>
              <a:t>penerapan </a:t>
            </a:r>
            <a:r>
              <a:rPr sz="3200" spc="-215" dirty="0">
                <a:solidFill>
                  <a:srgbClr val="FFFFFF"/>
                </a:solidFill>
                <a:latin typeface="Arial"/>
                <a:cs typeface="Arial"/>
              </a:rPr>
              <a:t>MSDM </a:t>
            </a:r>
            <a:r>
              <a:rPr lang="en-US" sz="3200" spc="-100" dirty="0" smtClean="0">
                <a:solidFill>
                  <a:srgbClr val="FFFFFF"/>
                </a:solidFill>
                <a:latin typeface="Arial"/>
                <a:cs typeface="Arial"/>
              </a:rPr>
              <a:t>Glob</a:t>
            </a:r>
            <a:r>
              <a:rPr sz="3200" spc="-100" dirty="0" smtClean="0">
                <a:solidFill>
                  <a:srgbClr val="FFFFFF"/>
                </a:solidFill>
                <a:latin typeface="Arial"/>
                <a:cs typeface="Arial"/>
              </a:rPr>
              <a:t>al  </a:t>
            </a:r>
            <a:r>
              <a:rPr sz="3200" spc="-130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3200" spc="-85" dirty="0">
                <a:solidFill>
                  <a:srgbClr val="FFFFFF"/>
                </a:solidFill>
                <a:latin typeface="Arial"/>
                <a:cs typeface="Arial"/>
              </a:rPr>
              <a:t>melalui </a:t>
            </a:r>
            <a:r>
              <a:rPr sz="3200" spc="-145" dirty="0">
                <a:solidFill>
                  <a:srgbClr val="FFFFFF"/>
                </a:solidFill>
                <a:latin typeface="Arial"/>
                <a:cs typeface="Arial"/>
              </a:rPr>
              <a:t>berbagai</a:t>
            </a:r>
            <a:r>
              <a:rPr sz="32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10" dirty="0">
                <a:solidFill>
                  <a:srgbClr val="FFFFFF"/>
                </a:solidFill>
                <a:latin typeface="Arial"/>
                <a:cs typeface="Arial"/>
              </a:rPr>
              <a:t>kegiatan,yaitu:</a:t>
            </a:r>
            <a:endParaRPr sz="3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200" dirty="0">
                <a:solidFill>
                  <a:srgbClr val="FFFFFF"/>
                </a:solidFill>
                <a:latin typeface="Arial"/>
                <a:cs typeface="Arial"/>
              </a:rPr>
              <a:t>Perencanaan</a:t>
            </a:r>
            <a:endParaRPr sz="3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40" dirty="0">
                <a:solidFill>
                  <a:srgbClr val="FFFFFF"/>
                </a:solidFill>
                <a:latin typeface="Arial"/>
                <a:cs typeface="Arial"/>
              </a:rPr>
              <a:t>Rekrutmen </a:t>
            </a:r>
            <a:r>
              <a:rPr sz="3200" spc="-15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32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75" dirty="0">
                <a:solidFill>
                  <a:srgbClr val="FFFFFF"/>
                </a:solidFill>
                <a:latin typeface="Arial"/>
                <a:cs typeface="Arial"/>
              </a:rPr>
              <a:t>seleksi</a:t>
            </a:r>
            <a:endParaRPr sz="3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70" dirty="0">
                <a:solidFill>
                  <a:srgbClr val="FFFFFF"/>
                </a:solidFill>
                <a:latin typeface="Arial"/>
                <a:cs typeface="Arial"/>
              </a:rPr>
              <a:t>Pengaturan </a:t>
            </a:r>
            <a:r>
              <a:rPr sz="3200" spc="-120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3200" spc="-140" dirty="0">
                <a:solidFill>
                  <a:srgbClr val="FFFFFF"/>
                </a:solidFill>
                <a:latin typeface="Arial"/>
                <a:cs typeface="Arial"/>
              </a:rPr>
              <a:t>pengelolaan</a:t>
            </a:r>
            <a:r>
              <a:rPr sz="32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10" dirty="0">
                <a:solidFill>
                  <a:srgbClr val="FFFFFF"/>
                </a:solidFill>
                <a:latin typeface="Arial"/>
                <a:cs typeface="Arial"/>
              </a:rPr>
              <a:t>staf</a:t>
            </a:r>
            <a:endParaRPr sz="3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55" dirty="0">
                <a:solidFill>
                  <a:srgbClr val="FFFFFF"/>
                </a:solidFill>
                <a:latin typeface="Arial"/>
                <a:cs typeface="Arial"/>
              </a:rPr>
              <a:t>Pemberian </a:t>
            </a:r>
            <a:r>
              <a:rPr sz="3200" spc="-90" dirty="0">
                <a:solidFill>
                  <a:srgbClr val="FFFFFF"/>
                </a:solidFill>
                <a:latin typeface="Arial"/>
                <a:cs typeface="Arial"/>
              </a:rPr>
              <a:t>orientasi </a:t>
            </a:r>
            <a:r>
              <a:rPr sz="3200" spc="-120" dirty="0">
                <a:solidFill>
                  <a:srgbClr val="FFFFFF"/>
                </a:solidFill>
                <a:latin typeface="Arial"/>
                <a:cs typeface="Arial"/>
              </a:rPr>
              <a:t>atau</a:t>
            </a:r>
            <a:r>
              <a:rPr sz="3200"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50" dirty="0">
                <a:solidFill>
                  <a:srgbClr val="FFFFFF"/>
                </a:solidFill>
                <a:latin typeface="Arial"/>
                <a:cs typeface="Arial"/>
              </a:rPr>
              <a:t>pembekalan</a:t>
            </a:r>
            <a:endParaRPr sz="3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40" dirty="0">
                <a:solidFill>
                  <a:srgbClr val="FFFFFF"/>
                </a:solidFill>
                <a:latin typeface="Arial"/>
                <a:cs typeface="Arial"/>
              </a:rPr>
              <a:t>Pelatihan </a:t>
            </a:r>
            <a:r>
              <a:rPr sz="3200" spc="-15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3200" spc="-180" dirty="0">
                <a:solidFill>
                  <a:srgbClr val="FFFFFF"/>
                </a:solidFill>
                <a:latin typeface="Arial"/>
                <a:cs typeface="Arial"/>
              </a:rPr>
              <a:t>pengembangan</a:t>
            </a:r>
            <a:r>
              <a:rPr sz="3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315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3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55" dirty="0">
                <a:solidFill>
                  <a:srgbClr val="FFFFFF"/>
                </a:solidFill>
                <a:latin typeface="Arial"/>
                <a:cs typeface="Arial"/>
              </a:rPr>
              <a:t>Pemberian </a:t>
            </a:r>
            <a:r>
              <a:rPr sz="3200" spc="-180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3200" spc="-15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32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10" dirty="0">
                <a:solidFill>
                  <a:srgbClr val="FFFFFF"/>
                </a:solidFill>
                <a:latin typeface="Arial"/>
                <a:cs typeface="Arial"/>
              </a:rPr>
              <a:t>imbalan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25323"/>
            <a:ext cx="8072755" cy="6046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5" dirty="0">
                <a:solidFill>
                  <a:srgbClr val="FFFFFF"/>
                </a:solidFill>
                <a:latin typeface="Carlito"/>
                <a:cs typeface="Carlito"/>
              </a:rPr>
              <a:t>A. </a:t>
            </a:r>
            <a:r>
              <a:rPr sz="2500" b="1" spc="-10" dirty="0">
                <a:solidFill>
                  <a:srgbClr val="FFFFFF"/>
                </a:solidFill>
                <a:latin typeface="Carlito"/>
                <a:cs typeface="Carlito"/>
              </a:rPr>
              <a:t>Perencanaan </a:t>
            </a:r>
            <a:r>
              <a:rPr sz="2500" b="1" spc="-5" dirty="0">
                <a:solidFill>
                  <a:srgbClr val="FFFFFF"/>
                </a:solidFill>
                <a:latin typeface="Carlito"/>
                <a:cs typeface="Carlito"/>
              </a:rPr>
              <a:t>dalam MSDM</a:t>
            </a:r>
            <a:r>
              <a:rPr sz="2500" b="1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lang="en-US" sz="2500" b="1" spc="-10" dirty="0" smtClean="0">
                <a:solidFill>
                  <a:srgbClr val="FFFFFF"/>
                </a:solidFill>
                <a:latin typeface="Carlito"/>
                <a:cs typeface="Carlito"/>
              </a:rPr>
              <a:t>Glob</a:t>
            </a:r>
            <a:r>
              <a:rPr sz="2500" b="1" spc="-10" dirty="0" smtClean="0">
                <a:solidFill>
                  <a:srgbClr val="FFFFFF"/>
                </a:solidFill>
                <a:latin typeface="Carlito"/>
                <a:cs typeface="Carlito"/>
              </a:rPr>
              <a:t>al</a:t>
            </a:r>
            <a:endParaRPr sz="2500" dirty="0">
              <a:latin typeface="Carlito"/>
              <a:cs typeface="Carlito"/>
            </a:endParaRPr>
          </a:p>
          <a:p>
            <a:pPr marL="355600" marR="5715" indent="-342900" algn="just">
              <a:lnSpc>
                <a:spcPts val="2400"/>
              </a:lnSpc>
              <a:spcBef>
                <a:spcPts val="585"/>
              </a:spcBef>
            </a:pPr>
            <a:r>
              <a:rPr sz="2500" spc="-25" dirty="0">
                <a:solidFill>
                  <a:srgbClr val="FFFFFF"/>
                </a:solidFill>
                <a:latin typeface="Arial"/>
                <a:cs typeface="Arial"/>
              </a:rPr>
              <a:t>Menurut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Schuler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(1994)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175" dirty="0">
                <a:solidFill>
                  <a:srgbClr val="FFFFFF"/>
                </a:solidFill>
                <a:latin typeface="Arial"/>
                <a:cs typeface="Arial"/>
              </a:rPr>
              <a:t>secara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umum </a:t>
            </a:r>
            <a:r>
              <a:rPr sz="2500" spc="-160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500" spc="-40" dirty="0" err="1">
                <a:solidFill>
                  <a:srgbClr val="FFFFFF"/>
                </a:solidFill>
                <a:latin typeface="Arial"/>
                <a:cs typeface="Arial"/>
              </a:rPr>
              <a:t>tepat</a:t>
            </a:r>
            <a:r>
              <a:rPr sz="2500" spc="6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10" dirty="0" err="1" smtClean="0">
                <a:solidFill>
                  <a:srgbClr val="FFFFFF"/>
                </a:solidFill>
                <a:latin typeface="Arial"/>
                <a:cs typeface="Arial"/>
              </a:rPr>
              <a:t>membutuhkan</a:t>
            </a:r>
            <a:r>
              <a:rPr lang="en-US" sz="2500" spc="-1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10" dirty="0" err="1" smtClean="0">
                <a:solidFill>
                  <a:srgbClr val="FFFFFF"/>
                </a:solidFill>
                <a:latin typeface="Arial"/>
                <a:cs typeface="Arial"/>
              </a:rPr>
              <a:t>langkah-langkah</a:t>
            </a:r>
            <a:r>
              <a:rPr sz="2500" spc="-1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Arial"/>
                <a:cs typeface="Arial"/>
              </a:rPr>
              <a:t>tertentu </a:t>
            </a:r>
            <a:r>
              <a:rPr sz="2500" spc="-80" dirty="0">
                <a:solidFill>
                  <a:srgbClr val="FFFFFF"/>
                </a:solidFill>
                <a:latin typeface="Arial"/>
                <a:cs typeface="Arial"/>
              </a:rPr>
              <a:t>berkaitan 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aktifitas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perencana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menuju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suatu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kompetitif.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Langkah-langkah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dimaksud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adalah:</a:t>
            </a:r>
            <a:endParaRPr sz="2500" dirty="0">
              <a:latin typeface="Arial"/>
              <a:cs typeface="Arial"/>
            </a:endParaRPr>
          </a:p>
          <a:p>
            <a:pPr marL="527685" marR="1054735" indent="-515620">
              <a:lnSpc>
                <a:spcPts val="2400"/>
              </a:lnSpc>
              <a:spcBef>
                <a:spcPts val="6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Pengumpulan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dan analisis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data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untuk</a:t>
            </a:r>
            <a:r>
              <a:rPr sz="25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meramalkan 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permintaan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maupun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persediaanSDM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diekspektasikan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bagi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perencana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bisnis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500" spc="-190" dirty="0">
                <a:solidFill>
                  <a:srgbClr val="FFFFFF"/>
                </a:solidFill>
                <a:latin typeface="Arial"/>
                <a:cs typeface="Arial"/>
              </a:rPr>
              <a:t>masa 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mendatang.</a:t>
            </a:r>
            <a:endParaRPr sz="25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Mengembangkan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perencanaan</a:t>
            </a:r>
            <a:r>
              <a:rPr sz="25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204" dirty="0">
                <a:solidFill>
                  <a:srgbClr val="FFFFFF"/>
                </a:solidFill>
                <a:latin typeface="Arial"/>
                <a:cs typeface="Arial"/>
              </a:rPr>
              <a:t>SDM.</a:t>
            </a:r>
            <a:endParaRPr sz="2500" dirty="0">
              <a:latin typeface="Arial"/>
              <a:cs typeface="Arial"/>
            </a:endParaRPr>
          </a:p>
          <a:p>
            <a:pPr marL="527685" marR="144780" indent="-515620">
              <a:lnSpc>
                <a:spcPts val="24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Merancang dan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mengimplementasikan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program-program 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dapat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memudahkan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pencapaian 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perencanaan</a:t>
            </a:r>
            <a:r>
              <a:rPr sz="2500" spc="-204" dirty="0">
                <a:solidFill>
                  <a:srgbClr val="FFFFFF"/>
                </a:solidFill>
                <a:latin typeface="Arial"/>
                <a:cs typeface="Arial"/>
              </a:rPr>
              <a:t> SDM.</a:t>
            </a:r>
            <a:endParaRPr sz="2500" dirty="0">
              <a:latin typeface="Arial"/>
              <a:cs typeface="Arial"/>
            </a:endParaRPr>
          </a:p>
          <a:p>
            <a:pPr marL="527685" marR="637540" indent="-515620">
              <a:lnSpc>
                <a:spcPts val="2400"/>
              </a:lnSpc>
              <a:spcBef>
                <a:spcPts val="6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Mengawasi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mengevaluasi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program-program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berjalan.</a:t>
            </a:r>
            <a:endParaRPr sz="2500" dirty="0">
              <a:latin typeface="Arial"/>
              <a:cs typeface="Arial"/>
            </a:endParaRPr>
          </a:p>
          <a:p>
            <a:pPr marL="527685" marR="5080" indent="-515620" algn="just">
              <a:lnSpc>
                <a:spcPts val="2400"/>
              </a:lnSpc>
              <a:spcBef>
                <a:spcPts val="600"/>
              </a:spcBef>
            </a:pP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Keempat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tahap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tersebut </a:t>
            </a:r>
            <a:r>
              <a:rPr sz="2500" spc="-85" dirty="0">
                <a:solidFill>
                  <a:srgbClr val="FFFFFF"/>
                </a:solidFill>
                <a:latin typeface="Arial"/>
                <a:cs typeface="Arial"/>
              </a:rPr>
              <a:t>dapat diimplentasikan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untuk 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pencapaian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jangka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pendek </a:t>
            </a:r>
            <a:r>
              <a:rPr sz="2500" spc="-220" dirty="0">
                <a:solidFill>
                  <a:srgbClr val="FFFFFF"/>
                </a:solidFill>
                <a:latin typeface="Arial"/>
                <a:cs typeface="Arial"/>
              </a:rPr>
              <a:t>&lt;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1 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tahun,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menengah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2- 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tahun,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maupun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jangka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panjang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yaitu </a:t>
            </a:r>
            <a:r>
              <a:rPr sz="2500" spc="-220" dirty="0">
                <a:solidFill>
                  <a:srgbClr val="FFFFFF"/>
                </a:solidFill>
                <a:latin typeface="Arial"/>
                <a:cs typeface="Arial"/>
              </a:rPr>
              <a:t>&gt;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5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tahun.</a:t>
            </a:r>
            <a:endParaRPr sz="2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5991"/>
            <a:ext cx="7959090" cy="612902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25"/>
              </a:spcBef>
            </a:pP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Seperti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halnya </a:t>
            </a:r>
            <a:r>
              <a:rPr sz="2200" spc="-45" dirty="0">
                <a:solidFill>
                  <a:srgbClr val="FFFFFF"/>
                </a:solidFill>
                <a:latin typeface="Arial"/>
                <a:cs typeface="Arial"/>
              </a:rPr>
              <a:t>aktifitas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2200" spc="-22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lang="en-US" sz="2200" spc="-2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60" dirty="0" err="1" smtClean="0">
                <a:solidFill>
                  <a:srgbClr val="FFFFFF"/>
                </a:solidFill>
                <a:latin typeface="Arial"/>
                <a:cs typeface="Arial"/>
              </a:rPr>
              <a:t>secara</a:t>
            </a:r>
            <a:r>
              <a:rPr sz="2200" spc="-1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umum </a:t>
            </a:r>
            <a:r>
              <a:rPr sz="2200" spc="-30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atas, </a:t>
            </a:r>
            <a:r>
              <a:rPr sz="2200" spc="-100" dirty="0" err="1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200" spc="-140" dirty="0" err="1" smtClean="0">
                <a:solidFill>
                  <a:srgbClr val="FFFFFF"/>
                </a:solidFill>
                <a:latin typeface="Arial"/>
                <a:cs typeface="Arial"/>
              </a:rPr>
              <a:t>perencanaan</a:t>
            </a:r>
            <a:r>
              <a:rPr lang="en-US" sz="2200" spc="-1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40" smtClean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lang="en-US" sz="2200" spc="-70" smtClean="0">
                <a:solidFill>
                  <a:srgbClr val="FFFFFF"/>
                </a:solidFill>
                <a:latin typeface="Arial"/>
                <a:cs typeface="Arial"/>
              </a:rPr>
              <a:t>global </a:t>
            </a:r>
            <a:r>
              <a:rPr sz="2200" spc="-130" smtClean="0">
                <a:solidFill>
                  <a:srgbClr val="FFFFFF"/>
                </a:solidFill>
                <a:latin typeface="Arial"/>
                <a:cs typeface="Arial"/>
              </a:rPr>
              <a:t>sebuah</a:t>
            </a:r>
            <a:r>
              <a:rPr sz="2200" spc="-1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analisis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pasar 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kerja eksternal,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baik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bersifat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lokal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domestik 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maupun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internasional.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Analisis </a:t>
            </a:r>
            <a:r>
              <a:rPr sz="2200" spc="-15" dirty="0">
                <a:solidFill>
                  <a:srgbClr val="FFFFFF"/>
                </a:solidFill>
                <a:latin typeface="Arial"/>
                <a:cs typeface="Arial"/>
              </a:rPr>
              <a:t>ini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diperlukan </a:t>
            </a:r>
            <a:r>
              <a:rPr sz="2200" spc="-45" dirty="0" err="1">
                <a:solidFill>
                  <a:srgbClr val="FFFFFF"/>
                </a:solidFill>
                <a:latin typeface="Arial"/>
                <a:cs typeface="Arial"/>
              </a:rPr>
              <a:t>untuk</a:t>
            </a:r>
            <a:r>
              <a:rPr sz="2200" spc="-4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200" spc="-85" dirty="0" err="1" smtClean="0">
                <a:solidFill>
                  <a:srgbClr val="FFFFFF"/>
                </a:solidFill>
                <a:latin typeface="Arial"/>
                <a:cs typeface="Arial"/>
              </a:rPr>
              <a:t>mengetahui</a:t>
            </a:r>
            <a:r>
              <a:rPr lang="en-US" sz="2200" spc="-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5" dirty="0" err="1" smtClean="0">
                <a:solidFill>
                  <a:srgbClr val="FFFFFF"/>
                </a:solidFill>
                <a:latin typeface="Arial"/>
                <a:cs typeface="Arial"/>
              </a:rPr>
              <a:t>kebutuhan</a:t>
            </a:r>
            <a:r>
              <a:rPr sz="2200" spc="-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rangka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penyediaan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kerja 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dihubungkan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denganketrampilan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keahlian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dipersyaratkan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bisnis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internasional.</a:t>
            </a:r>
            <a:r>
              <a:rPr sz="2200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endParaRPr sz="2200" dirty="0">
              <a:latin typeface="Arial"/>
              <a:cs typeface="Arial"/>
            </a:endParaRPr>
          </a:p>
          <a:p>
            <a:pPr marL="355600" marR="79375">
              <a:lnSpc>
                <a:spcPct val="80000"/>
              </a:lnSpc>
            </a:pP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rangka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2200" spc="-15" dirty="0">
                <a:solidFill>
                  <a:srgbClr val="FFFFFF"/>
                </a:solidFill>
                <a:latin typeface="Arial"/>
                <a:cs typeface="Arial"/>
              </a:rPr>
              <a:t>ini 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perlu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mempertimbangkan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beberapa</a:t>
            </a:r>
            <a:r>
              <a:rPr sz="2200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aspek  yang</a:t>
            </a:r>
            <a:r>
              <a:rPr sz="22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Arial"/>
                <a:cs typeface="Arial"/>
              </a:rPr>
              <a:t>meliputi:</a:t>
            </a:r>
            <a:endParaRPr sz="2200" dirty="0">
              <a:latin typeface="Arial"/>
              <a:cs typeface="Arial"/>
            </a:endParaRPr>
          </a:p>
          <a:p>
            <a:pPr marL="527685" marR="647700" indent="-515620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200" spc="-125" dirty="0">
                <a:solidFill>
                  <a:srgbClr val="FFFFFF"/>
                </a:solidFill>
                <a:latin typeface="Arial"/>
                <a:cs typeface="Arial"/>
              </a:rPr>
              <a:t>Penetapan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identifikasi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potensi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200" spc="-30" dirty="0">
                <a:solidFill>
                  <a:srgbClr val="FFFFFF"/>
                </a:solidFill>
                <a:latin typeface="Arial"/>
                <a:cs typeface="Arial"/>
              </a:rPr>
              <a:t>kriteria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200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harus 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dipenuhi </a:t>
            </a:r>
            <a:r>
              <a:rPr sz="2200" spc="-125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setiap</a:t>
            </a:r>
            <a:r>
              <a:rPr sz="22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levelmanejemen.</a:t>
            </a:r>
            <a:endParaRPr sz="2200" dirty="0">
              <a:latin typeface="Arial"/>
              <a:cs typeface="Arial"/>
            </a:endParaRPr>
          </a:p>
          <a:p>
            <a:pPr marL="527685" indent="-515620">
              <a:lnSpc>
                <a:spcPts val="2375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Melakukan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proses 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identifikasi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terhadap </a:t>
            </a:r>
            <a:r>
              <a:rPr sz="2200" spc="-40" dirty="0">
                <a:solidFill>
                  <a:srgbClr val="FFFFFF"/>
                </a:solidFill>
                <a:latin typeface="Arial"/>
                <a:cs typeface="Arial"/>
              </a:rPr>
              <a:t>faktor-faktor</a:t>
            </a:r>
            <a:r>
              <a:rPr sz="2200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penting</a:t>
            </a:r>
            <a:endParaRPr sz="2200" dirty="0">
              <a:latin typeface="Arial"/>
              <a:cs typeface="Arial"/>
            </a:endParaRPr>
          </a:p>
          <a:p>
            <a:pPr marL="527685">
              <a:lnSpc>
                <a:spcPts val="2375"/>
              </a:lnSpc>
            </a:pP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bisnisInternasional.</a:t>
            </a:r>
            <a:endParaRPr sz="2200" dirty="0">
              <a:latin typeface="Arial"/>
              <a:cs typeface="Arial"/>
            </a:endParaRPr>
          </a:p>
          <a:p>
            <a:pPr marL="527685" marR="221615" indent="-515620">
              <a:lnSpc>
                <a:spcPct val="80000"/>
              </a:lnSpc>
              <a:spcBef>
                <a:spcPts val="530"/>
              </a:spcBef>
              <a:buAutoNum type="arabicPeriod" startAt="3"/>
              <a:tabLst>
                <a:tab pos="527685" algn="l"/>
                <a:tab pos="528320" algn="l"/>
              </a:tabLst>
            </a:pPr>
            <a:r>
              <a:rPr sz="2200" spc="-135" dirty="0">
                <a:solidFill>
                  <a:srgbClr val="FFFFFF"/>
                </a:solidFill>
                <a:latin typeface="Arial"/>
                <a:cs typeface="Arial"/>
              </a:rPr>
              <a:t>Perumusan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langkah-langkah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rangka 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penguatan </a:t>
            </a:r>
            <a:r>
              <a:rPr sz="2200" spc="-60" dirty="0">
                <a:solidFill>
                  <a:srgbClr val="FFFFFF"/>
                </a:solidFill>
                <a:latin typeface="Arial"/>
                <a:cs typeface="Arial"/>
              </a:rPr>
              <a:t>komitmen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bagi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pengembangan 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karir</a:t>
            </a:r>
            <a:r>
              <a:rPr sz="22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internasional.</a:t>
            </a:r>
            <a:endParaRPr sz="2200" dirty="0">
              <a:latin typeface="Arial"/>
              <a:cs typeface="Arial"/>
            </a:endParaRPr>
          </a:p>
          <a:p>
            <a:pPr marL="527685" marR="355600" indent="-515620">
              <a:lnSpc>
                <a:spcPct val="80000"/>
              </a:lnSpc>
              <a:spcBef>
                <a:spcPts val="530"/>
              </a:spcBef>
              <a:buAutoNum type="arabicPeriod" startAt="3"/>
              <a:tabLst>
                <a:tab pos="527685" algn="l"/>
                <a:tab pos="528320" algn="l"/>
              </a:tabLst>
            </a:pP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Mengaitkan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2200" spc="-22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penguatan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ketrampilan 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dibutuhkan oleh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pelaksana dengan </a:t>
            </a:r>
            <a:r>
              <a:rPr sz="2200" spc="-125" dirty="0">
                <a:solidFill>
                  <a:srgbClr val="FFFFFF"/>
                </a:solidFill>
                <a:latin typeface="Arial"/>
                <a:cs typeface="Arial"/>
              </a:rPr>
              <a:t>menggunakan 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strategi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bisnis.</a:t>
            </a:r>
            <a:endParaRPr sz="22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buAutoNum type="arabicPeriod" startAt="3"/>
              <a:tabLst>
                <a:tab pos="527685" algn="l"/>
                <a:tab pos="528320" algn="l"/>
              </a:tabLst>
            </a:pPr>
            <a:r>
              <a:rPr sz="2200" spc="-135" dirty="0">
                <a:solidFill>
                  <a:srgbClr val="FFFFFF"/>
                </a:solidFill>
                <a:latin typeface="Arial"/>
                <a:cs typeface="Arial"/>
              </a:rPr>
              <a:t>Perluasan </a:t>
            </a:r>
            <a:r>
              <a:rPr sz="2200" spc="-120" dirty="0">
                <a:solidFill>
                  <a:srgbClr val="FFFFFF"/>
                </a:solidFill>
                <a:latin typeface="Arial"/>
                <a:cs typeface="Arial"/>
              </a:rPr>
              <a:t>kesempatan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bagi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pengembangan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diri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pekerja.</a:t>
            </a:r>
            <a:endParaRPr sz="2200" dirty="0">
              <a:latin typeface="Arial"/>
              <a:cs typeface="Arial"/>
            </a:endParaRPr>
          </a:p>
          <a:p>
            <a:pPr marL="527685" indent="-515620">
              <a:lnSpc>
                <a:spcPts val="2375"/>
              </a:lnSpc>
              <a:buAutoNum type="arabicPeriod" startAt="3"/>
              <a:tabLst>
                <a:tab pos="527685" algn="l"/>
                <a:tab pos="528320" algn="l"/>
              </a:tabLst>
            </a:pPr>
            <a:r>
              <a:rPr sz="2200" spc="-140" dirty="0">
                <a:solidFill>
                  <a:srgbClr val="FFFFFF"/>
                </a:solidFill>
                <a:latin typeface="Arial"/>
                <a:cs typeface="Arial"/>
              </a:rPr>
              <a:t>Pembagian </a:t>
            </a:r>
            <a:r>
              <a:rPr sz="2200" spc="-15" dirty="0">
                <a:solidFill>
                  <a:srgbClr val="FFFFFF"/>
                </a:solidFill>
                <a:latin typeface="Arial"/>
                <a:cs typeface="Arial"/>
              </a:rPr>
              <a:t>unit-unit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bisnis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120" dirty="0" err="1">
                <a:solidFill>
                  <a:srgbClr val="FFFFFF"/>
                </a:solidFill>
                <a:latin typeface="Arial"/>
                <a:cs typeface="Arial"/>
              </a:rPr>
              <a:t>diselenggarakan</a:t>
            </a:r>
            <a:r>
              <a:rPr sz="22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200" spc="-1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30" dirty="0" err="1" smtClean="0">
                <a:solidFill>
                  <a:srgbClr val="FFFFFF"/>
                </a:solidFill>
                <a:latin typeface="Arial"/>
                <a:cs typeface="Arial"/>
              </a:rPr>
              <a:t>dengan</a:t>
            </a:r>
            <a:endParaRPr sz="2200" dirty="0">
              <a:latin typeface="Arial"/>
              <a:cs typeface="Arial"/>
            </a:endParaRPr>
          </a:p>
          <a:p>
            <a:pPr marL="527685">
              <a:lnSpc>
                <a:spcPts val="2375"/>
              </a:lnSpc>
            </a:pP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memfokuskan </a:t>
            </a:r>
            <a:r>
              <a:rPr sz="2200" spc="-140" dirty="0">
                <a:solidFill>
                  <a:srgbClr val="FFFFFF"/>
                </a:solidFill>
                <a:latin typeface="Arial"/>
                <a:cs typeface="Arial"/>
              </a:rPr>
              <a:t>padausaha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pencapaian </a:t>
            </a:r>
            <a:r>
              <a:rPr sz="2200" spc="-40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bisnis</a:t>
            </a:r>
            <a:r>
              <a:rPr sz="2200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internasional.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6191"/>
            <a:ext cx="27051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Carlito"/>
                <a:cs typeface="Carlito"/>
              </a:rPr>
              <a:t>B. </a:t>
            </a: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Rekrutmen </a:t>
            </a:r>
            <a:r>
              <a:rPr sz="1600" b="1" dirty="0">
                <a:solidFill>
                  <a:srgbClr val="FFFFFF"/>
                </a:solidFill>
                <a:latin typeface="Carlito"/>
                <a:cs typeface="Carlito"/>
              </a:rPr>
              <a:t>dan</a:t>
            </a:r>
            <a:r>
              <a:rPr sz="1600" b="1" spc="-8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Seleksi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813" y="540321"/>
            <a:ext cx="47853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32230" algn="l"/>
                <a:tab pos="2056130" algn="l"/>
                <a:tab pos="4081779" algn="l"/>
              </a:tabLst>
            </a:pPr>
            <a:r>
              <a:rPr sz="2000" spc="-3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ek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utm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6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22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ar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dalah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6969" y="570941"/>
            <a:ext cx="7023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proses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15836" y="570941"/>
            <a:ext cx="5130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73061" y="570941"/>
            <a:ext cx="101091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dil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kan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31302" y="570941"/>
            <a:ext cx="47879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eh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815086"/>
            <a:ext cx="8074025" cy="545274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algn="just">
              <a:lnSpc>
                <a:spcPct val="80000"/>
              </a:lnSpc>
              <a:spcBef>
                <a:spcPts val="585"/>
              </a:spcBef>
            </a:pPr>
            <a:r>
              <a:rPr lang="en-US" sz="2000" spc="-100" dirty="0" smtClean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100" dirty="0" smtClean="0">
                <a:solidFill>
                  <a:srgbClr val="FFFFFF"/>
                </a:solidFill>
                <a:latin typeface="Arial"/>
                <a:cs typeface="Arial"/>
              </a:rPr>
              <a:t>erusahaan</a:t>
            </a:r>
            <a:r>
              <a:rPr lang="en-US" sz="20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0" dirty="0" err="1" smtClean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sz="20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rangka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mencari pekerja-pekerja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potensial, 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sedangkan </a:t>
            </a:r>
            <a:r>
              <a:rPr sz="2000" spc="-110" dirty="0" err="1">
                <a:solidFill>
                  <a:srgbClr val="FFFFFF"/>
                </a:solidFill>
                <a:latin typeface="Arial"/>
                <a:cs typeface="Arial"/>
              </a:rPr>
              <a:t>seleksi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5" dirty="0" err="1" smtClean="0">
                <a:solidFill>
                  <a:srgbClr val="FFFFFF"/>
                </a:solidFill>
                <a:latin typeface="Arial"/>
                <a:cs typeface="Arial"/>
              </a:rPr>
              <a:t>berhubungan</a:t>
            </a:r>
            <a:r>
              <a:rPr lang="en-US" sz="2000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5" dirty="0" err="1" smtClean="0">
                <a:solidFill>
                  <a:srgbClr val="FFFFFF"/>
                </a:solidFill>
                <a:latin typeface="Arial"/>
                <a:cs typeface="Arial"/>
              </a:rPr>
              <a:t>dengan</a:t>
            </a:r>
            <a:r>
              <a:rPr sz="2000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proses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dimana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 berusaha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mengidentifikasi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pencari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kerja/pelamar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dengan 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menggunakan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pengetahuan,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keterampilan,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kemampuan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ciri-ciri 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lainnya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membantu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mencapai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tujuannya.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Strategi suatu 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akan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dampak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langsung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jenis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pekerja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sedang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dicari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direkrut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diseleksi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oleh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perusahaan.  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Proses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rekrutmen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seleksi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expatriate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secara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lebih 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ketat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danlebih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selektif.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pekerja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dibutuhkan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adalah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benar-  benar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siap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menghadapi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tantangan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karena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adanya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lintas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budaya,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kompetensi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tinggi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2000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bidangnya.</a:t>
            </a:r>
            <a:endParaRPr sz="20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480"/>
              </a:spcBef>
            </a:pP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Model-model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dapat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diterapkan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rekrutmen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seleksi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oleh 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perusahaan-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beroperasi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skala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internasional 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menurut 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Pearson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(1998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antara</a:t>
            </a:r>
            <a:r>
              <a:rPr sz="200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lain:</a:t>
            </a:r>
            <a:endParaRPr sz="2000" dirty="0">
              <a:latin typeface="Arial"/>
              <a:cs typeface="Arial"/>
            </a:endParaRPr>
          </a:p>
          <a:p>
            <a:pPr marL="527685" marR="5080" indent="-515620" algn="just">
              <a:lnSpc>
                <a:spcPct val="80100"/>
              </a:lnSpc>
              <a:spcBef>
                <a:spcPts val="475"/>
              </a:spcBef>
              <a:buAutoNum type="arabicPeriod"/>
              <a:tabLst>
                <a:tab pos="528320" algn="l"/>
              </a:tabLst>
            </a:pP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Dipilih dari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kelompok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eksekutif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nasional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berada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induk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(homecountry),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ditempatkan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cabang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(host 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country)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negara</a:t>
            </a:r>
            <a:r>
              <a:rPr sz="2000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lain.</a:t>
            </a:r>
            <a:endParaRPr sz="2000" dirty="0">
              <a:latin typeface="Arial"/>
              <a:cs typeface="Arial"/>
            </a:endParaRPr>
          </a:p>
          <a:p>
            <a:pPr marL="527685" marR="7620" indent="-515620" algn="just">
              <a:lnSpc>
                <a:spcPct val="80000"/>
              </a:lnSpc>
              <a:spcBef>
                <a:spcPts val="480"/>
              </a:spcBef>
              <a:buAutoNum type="arabicPeriod"/>
              <a:tabLst>
                <a:tab pos="528320" algn="l"/>
              </a:tabLst>
            </a:pP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Merekrut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eksekutif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tempat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negeri  atau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lokal.</a:t>
            </a:r>
            <a:endParaRPr sz="2000" dirty="0">
              <a:latin typeface="Arial"/>
              <a:cs typeface="Arial"/>
            </a:endParaRPr>
          </a:p>
          <a:p>
            <a:pPr marL="527685" marR="8890" indent="-515620" algn="just">
              <a:lnSpc>
                <a:spcPts val="1920"/>
              </a:lnSpc>
              <a:spcBef>
                <a:spcPts val="465"/>
              </a:spcBef>
              <a:buAutoNum type="arabicPeriod"/>
              <a:tabLst>
                <a:tab pos="528320" algn="l"/>
              </a:tabLst>
            </a:pP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Berusaha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mengadopsi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eksekutif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perspektif  </a:t>
            </a:r>
            <a:r>
              <a:rPr sz="2000" spc="-60" dirty="0" err="1">
                <a:solidFill>
                  <a:srgbClr val="FFFFFF"/>
                </a:solidFill>
                <a:latin typeface="Arial"/>
                <a:cs typeface="Arial"/>
              </a:rPr>
              <a:t>internasional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0" dirty="0" err="1" smtClean="0">
                <a:solidFill>
                  <a:srgbClr val="FFFFFF"/>
                </a:solidFill>
                <a:latin typeface="Arial"/>
                <a:cs typeface="Arial"/>
              </a:rPr>
              <a:t>tanpa</a:t>
            </a:r>
            <a:r>
              <a:rPr lang="en-US" sz="2000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0" dirty="0" err="1" smtClean="0">
                <a:solidFill>
                  <a:srgbClr val="FFFFFF"/>
                </a:solidFill>
                <a:latin typeface="Arial"/>
                <a:cs typeface="Arial"/>
              </a:rPr>
              <a:t>membatasi</a:t>
            </a:r>
            <a:r>
              <a:rPr sz="2000" spc="-11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kewarganegaraan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42391"/>
            <a:ext cx="8074025" cy="606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C.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Pengaturan atau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Pengelolaan</a:t>
            </a:r>
            <a:r>
              <a:rPr sz="2000" b="1" spc="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Staf</a:t>
            </a:r>
            <a:endParaRPr sz="2000" dirty="0">
              <a:latin typeface="Carlito"/>
              <a:cs typeface="Carlito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484"/>
              </a:spcBef>
            </a:pP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rangka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pengaturan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pengelolaan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staf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memperhatikan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berbagai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asumsisebagai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berikut: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jabatan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yang sama,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namun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pada 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tempat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berbeda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maka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akanmemerlukan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keahlian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berbeda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pula,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pengaruh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budaya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lingkungan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fisik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setempatharus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diperhitungkan 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seksama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harus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dihindari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estimasi-estimasi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keliru.Selain 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daripada 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itu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menurut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Hollinshead (1995)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pengaturan atau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pengelolaan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staf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menggunakan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berbagai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kriteria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Internasional, 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antara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lain:</a:t>
            </a:r>
            <a:endParaRPr sz="2000" dirty="0">
              <a:latin typeface="Arial"/>
              <a:cs typeface="Arial"/>
            </a:endParaRPr>
          </a:p>
          <a:p>
            <a:pPr marL="527685" marR="166370" indent="-515620">
              <a:lnSpc>
                <a:spcPct val="80000"/>
              </a:lnSpc>
              <a:spcBef>
                <a:spcPts val="4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kepribadian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sabar,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tekun,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penuh 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inisiatif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danfleksibel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menerima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bereksperimen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terhadap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hal 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baru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pekerjaan.</a:t>
            </a:r>
            <a:endParaRPr sz="2000" dirty="0">
              <a:latin typeface="Arial"/>
              <a:cs typeface="Arial"/>
            </a:endParaRPr>
          </a:p>
          <a:p>
            <a:pPr marL="527685" marR="47625" indent="-515620">
              <a:lnSpc>
                <a:spcPts val="1920"/>
              </a:lnSpc>
              <a:spcBef>
                <a:spcPts val="46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ketrampilan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teknis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tinggi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000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5" dirty="0" err="1">
                <a:solidFill>
                  <a:srgbClr val="FFFFFF"/>
                </a:solidFill>
                <a:latin typeface="Arial"/>
                <a:cs typeface="Arial"/>
              </a:rPr>
              <a:t>sesuai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spc="-100" dirty="0" err="1" smtClean="0">
                <a:solidFill>
                  <a:srgbClr val="FFFFFF"/>
                </a:solidFill>
                <a:latin typeface="Arial"/>
                <a:cs typeface="Arial"/>
              </a:rPr>
              <a:t>dengan</a:t>
            </a:r>
            <a:r>
              <a:rPr lang="en-US" sz="20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0" dirty="0" err="1" smtClean="0">
                <a:solidFill>
                  <a:srgbClr val="FFFFFF"/>
                </a:solidFill>
                <a:latin typeface="Arial"/>
                <a:cs typeface="Arial"/>
              </a:rPr>
              <a:t>kemajuan</a:t>
            </a:r>
            <a:r>
              <a:rPr sz="20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teknologi.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Selain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ketrampilan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teknis,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 juga </a:t>
            </a:r>
            <a:r>
              <a:rPr sz="2000" spc="-95" dirty="0" err="1">
                <a:solidFill>
                  <a:srgbClr val="FFFFFF"/>
                </a:solidFill>
                <a:latin typeface="Arial"/>
                <a:cs typeface="Arial"/>
              </a:rPr>
              <a:t>harus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 dirty="0" err="1" smtClean="0">
                <a:solidFill>
                  <a:srgbClr val="FFFFFF"/>
                </a:solidFill>
                <a:latin typeface="Arial"/>
                <a:cs typeface="Arial"/>
              </a:rPr>
              <a:t>memiliki</a:t>
            </a:r>
            <a:r>
              <a:rPr lang="en-US" sz="200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 dirty="0" err="1" smtClean="0">
                <a:solidFill>
                  <a:srgbClr val="FFFFFF"/>
                </a:solidFill>
                <a:latin typeface="Arial"/>
                <a:cs typeface="Arial"/>
              </a:rPr>
              <a:t>ketrampilan</a:t>
            </a:r>
            <a:r>
              <a:rPr sz="200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berkomunikasi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mencakup 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penguasaan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bahasa.</a:t>
            </a:r>
            <a:endParaRPr sz="2000" dirty="0">
              <a:latin typeface="Arial"/>
              <a:cs typeface="Arial"/>
            </a:endParaRPr>
          </a:p>
          <a:p>
            <a:pPr marL="527685" marR="1049020" indent="-515620">
              <a:lnSpc>
                <a:spcPct val="80100"/>
              </a:lnSpc>
              <a:spcBef>
                <a:spcPts val="49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sikap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toleransi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tinggi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atas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perbedaan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ras,kepercayaan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agama,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warna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kulit,</a:t>
            </a:r>
            <a:r>
              <a:rPr sz="20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nilai-nilai, 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kebiasaan,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adat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istiadat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dantradisi.</a:t>
            </a:r>
            <a:endParaRPr sz="2000" dirty="0">
              <a:latin typeface="Arial"/>
              <a:cs typeface="Arial"/>
            </a:endParaRPr>
          </a:p>
          <a:p>
            <a:pPr marL="527685" marR="2225675" indent="-515620">
              <a:lnSpc>
                <a:spcPct val="80000"/>
              </a:lnSpc>
              <a:spcBef>
                <a:spcPts val="4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motivasi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0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tinggi 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serta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mempertahankannya.</a:t>
            </a:r>
            <a:endParaRPr sz="2000" dirty="0">
              <a:latin typeface="Arial"/>
              <a:cs typeface="Arial"/>
            </a:endParaRPr>
          </a:p>
          <a:p>
            <a:pPr marL="527685" indent="-515620">
              <a:lnSpc>
                <a:spcPts val="216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perilaku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baik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keanggotaan</a:t>
            </a:r>
            <a:endParaRPr sz="2000" dirty="0">
              <a:latin typeface="Arial"/>
              <a:cs typeface="Arial"/>
            </a:endParaRPr>
          </a:p>
          <a:p>
            <a:pPr marL="527685">
              <a:lnSpc>
                <a:spcPts val="2160"/>
              </a:lnSpc>
            </a:pP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sebuahkomunitas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lebih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besar.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350011"/>
            <a:ext cx="8149590" cy="568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0"/>
              </a:spcBef>
            </a:pPr>
            <a:r>
              <a:rPr sz="1800" spc="-140" dirty="0">
                <a:solidFill>
                  <a:srgbClr val="FFFFFF"/>
                </a:solidFill>
                <a:latin typeface="Arial"/>
                <a:cs typeface="Arial"/>
              </a:rPr>
              <a:t>D. </a:t>
            </a:r>
            <a:r>
              <a:rPr sz="1800" b="1" spc="-5" dirty="0">
                <a:solidFill>
                  <a:srgbClr val="FFFFFF"/>
                </a:solidFill>
                <a:latin typeface="Carlito"/>
                <a:cs typeface="Carlito"/>
              </a:rPr>
              <a:t>Orientasi </a:t>
            </a:r>
            <a:r>
              <a:rPr sz="1800" b="1" spc="-10" dirty="0">
                <a:solidFill>
                  <a:srgbClr val="FFFFFF"/>
                </a:solidFill>
                <a:latin typeface="Carlito"/>
                <a:cs typeface="Carlito"/>
              </a:rPr>
              <a:t>atau</a:t>
            </a:r>
            <a:r>
              <a:rPr sz="1800" b="1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rlito"/>
                <a:cs typeface="Carlito"/>
              </a:rPr>
              <a:t>pembekalan</a:t>
            </a:r>
            <a:endParaRPr sz="1800" dirty="0">
              <a:latin typeface="Carlito"/>
              <a:cs typeface="Carlito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455"/>
              </a:spcBef>
            </a:pP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Kegiatan </a:t>
            </a:r>
            <a:r>
              <a:rPr sz="1900" spc="-15" dirty="0">
                <a:solidFill>
                  <a:srgbClr val="FFFFFF"/>
                </a:solidFill>
                <a:latin typeface="Arial"/>
                <a:cs typeface="Arial"/>
              </a:rPr>
              <a:t>ini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1900" spc="-4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membekali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akan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berangkat  </a:t>
            </a:r>
            <a:r>
              <a:rPr sz="1900" spc="-135" dirty="0">
                <a:solidFill>
                  <a:srgbClr val="FFFFFF"/>
                </a:solidFill>
                <a:latin typeface="Arial"/>
                <a:cs typeface="Arial"/>
              </a:rPr>
              <a:t>ke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lain </a:t>
            </a:r>
            <a:r>
              <a:rPr sz="1900" spc="-40" dirty="0">
                <a:solidFill>
                  <a:srgbClr val="FFFFFF"/>
                </a:solidFill>
                <a:latin typeface="Arial"/>
                <a:cs typeface="Arial"/>
              </a:rPr>
              <a:t>tempat </a:t>
            </a:r>
            <a:r>
              <a:rPr sz="1900" spc="-70" dirty="0">
                <a:solidFill>
                  <a:srgbClr val="FFFFFF"/>
                </a:solidFill>
                <a:latin typeface="Arial"/>
                <a:cs typeface="Arial"/>
              </a:rPr>
              <a:t>dia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ditugaskan.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Disamping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pembekalan dalam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bidang 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tugasnya,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pembekalan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juga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diberikan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1900" spc="-35" dirty="0">
                <a:solidFill>
                  <a:srgbClr val="FFFFFF"/>
                </a:solidFill>
                <a:latin typeface="Arial"/>
                <a:cs typeface="Arial"/>
              </a:rPr>
              <a:t>tujuan untuk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beradaptasi 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cara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mempelajari </a:t>
            </a:r>
            <a:r>
              <a:rPr sz="1900" spc="-65" dirty="0">
                <a:solidFill>
                  <a:srgbClr val="FFFFFF"/>
                </a:solidFill>
                <a:latin typeface="Arial"/>
                <a:cs typeface="Arial"/>
              </a:rPr>
              <a:t>pola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kehidupan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budaya </a:t>
            </a:r>
            <a:r>
              <a:rPr sz="1900" spc="-114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yang akan </a:t>
            </a:r>
            <a:r>
              <a:rPr sz="1900" spc="-15" dirty="0">
                <a:solidFill>
                  <a:srgbClr val="FFFFFF"/>
                </a:solidFill>
                <a:latin typeface="Arial"/>
                <a:cs typeface="Arial"/>
              </a:rPr>
              <a:t>dituju.  </a:t>
            </a: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Pemahaman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kebudayaan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disinidimaksudkan </a:t>
            </a: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sebagai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karakteristik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dalam 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berperilaku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cara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mengerjakan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sesuatu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yangtelah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dibentuk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oleh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lingkungan  sekitarnya dalam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tenggang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waktu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cukup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lama. </a:t>
            </a:r>
            <a:r>
              <a:rPr sz="1900" spc="-100" dirty="0" err="1" smtClean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lang="en-US" sz="19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00" dirty="0" err="1" smtClean="0">
                <a:solidFill>
                  <a:srgbClr val="FFFFFF"/>
                </a:solidFill>
                <a:latin typeface="Arial"/>
                <a:cs typeface="Arial"/>
              </a:rPr>
              <a:t>hal</a:t>
            </a:r>
            <a:r>
              <a:rPr sz="19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Arial"/>
                <a:cs typeface="Arial"/>
              </a:rPr>
              <a:t>ini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1900" spc="-65" dirty="0">
                <a:solidFill>
                  <a:srgbClr val="FFFFFF"/>
                </a:solidFill>
                <a:latin typeface="Arial"/>
                <a:cs typeface="Arial"/>
              </a:rPr>
              <a:t>membantu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pekerjanya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yang akan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ditempatkan </a:t>
            </a:r>
            <a:r>
              <a:rPr sz="1900" spc="-30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lainagar 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menjadi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bagian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kebudayaan </a:t>
            </a:r>
            <a:r>
              <a:rPr sz="1900" spc="-70" dirty="0">
                <a:solidFill>
                  <a:srgbClr val="FFFFFF"/>
                </a:solidFill>
                <a:latin typeface="Arial"/>
                <a:cs typeface="Arial"/>
              </a:rPr>
              <a:t>dunia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19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identitas </a:t>
            </a: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sebagai 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expatriate. </a:t>
            </a:r>
            <a:r>
              <a:rPr sz="1900" spc="-145" dirty="0">
                <a:solidFill>
                  <a:srgbClr val="FFFFFF"/>
                </a:solidFill>
                <a:latin typeface="Arial"/>
                <a:cs typeface="Arial"/>
              </a:rPr>
              <a:t>Usaha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menjadi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bagian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kebudayaan </a:t>
            </a:r>
            <a:r>
              <a:rPr sz="1900" spc="-114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lain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bukan 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dimaksudkan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sebagai </a:t>
            </a: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usaha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agar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betahtinggal </a:t>
            </a:r>
            <a:r>
              <a:rPr sz="1900" spc="-30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lain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saja,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melainkan 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juga </a:t>
            </a: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sebagai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usaha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meningkatkan </a:t>
            </a:r>
            <a:r>
              <a:rPr sz="1900" spc="-100" dirty="0" err="1">
                <a:solidFill>
                  <a:srgbClr val="FFFFFF"/>
                </a:solidFill>
                <a:latin typeface="Arial"/>
                <a:cs typeface="Arial"/>
              </a:rPr>
              <a:t>kemampuan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90" dirty="0" err="1" smtClean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lang="en-US" sz="1900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90" dirty="0" err="1" smtClean="0">
                <a:solidFill>
                  <a:srgbClr val="FFFFFF"/>
                </a:solidFill>
                <a:latin typeface="Arial"/>
                <a:cs typeface="Arial"/>
              </a:rPr>
              <a:t>memahami</a:t>
            </a:r>
            <a:r>
              <a:rPr sz="1900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orang </a:t>
            </a:r>
            <a:r>
              <a:rPr sz="1900" spc="-114" dirty="0">
                <a:solidFill>
                  <a:srgbClr val="FFFFFF"/>
                </a:solidFill>
                <a:latin typeface="Arial"/>
                <a:cs typeface="Arial"/>
              </a:rPr>
              <a:t>asing 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melalui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sikap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perilakunya, termasuk </a:t>
            </a:r>
            <a:r>
              <a:rPr sz="1900" spc="-30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1900" spc="-100" dirty="0" err="1">
                <a:solidFill>
                  <a:srgbClr val="FFFFFF"/>
                </a:solidFill>
                <a:latin typeface="Arial"/>
                <a:cs typeface="Arial"/>
              </a:rPr>
              <a:t>dalamnya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85" dirty="0" err="1" smtClean="0">
                <a:solidFill>
                  <a:srgbClr val="FFFFFF"/>
                </a:solidFill>
                <a:latin typeface="Arial"/>
                <a:cs typeface="Arial"/>
              </a:rPr>
              <a:t>penekanan</a:t>
            </a:r>
            <a:r>
              <a:rPr lang="en-US" sz="1900" spc="-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85" dirty="0" err="1" smtClean="0">
                <a:solidFill>
                  <a:srgbClr val="FFFFFF"/>
                </a:solidFill>
                <a:latin typeface="Arial"/>
                <a:cs typeface="Arial"/>
              </a:rPr>
              <a:t>terhadap</a:t>
            </a:r>
            <a:r>
              <a:rPr sz="1900" spc="-85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penguasaan bahasa. </a:t>
            </a:r>
            <a:r>
              <a:rPr sz="1900" spc="-145" dirty="0">
                <a:solidFill>
                  <a:srgbClr val="FFFFFF"/>
                </a:solidFill>
                <a:latin typeface="Arial"/>
                <a:cs typeface="Arial"/>
              </a:rPr>
              <a:t>Penguasaan </a:t>
            </a:r>
            <a:r>
              <a:rPr sz="1900" spc="-135" dirty="0">
                <a:solidFill>
                  <a:srgbClr val="FFFFFF"/>
                </a:solidFill>
                <a:latin typeface="Arial"/>
                <a:cs typeface="Arial"/>
              </a:rPr>
              <a:t>bahasa </a:t>
            </a:r>
            <a:r>
              <a:rPr sz="1900" spc="-20" dirty="0">
                <a:solidFill>
                  <a:srgbClr val="FFFFFF"/>
                </a:solidFill>
                <a:latin typeface="Arial"/>
                <a:cs typeface="Arial"/>
              </a:rPr>
              <a:t>meliputi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penguasaan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berkomunikasi 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baik </a:t>
            </a:r>
            <a:r>
              <a:rPr sz="1900" spc="-135" dirty="0">
                <a:solidFill>
                  <a:srgbClr val="FFFFFF"/>
                </a:solidFill>
                <a:latin typeface="Arial"/>
                <a:cs typeface="Arial"/>
              </a:rPr>
              <a:t>secara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lisan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maupun </a:t>
            </a:r>
            <a:r>
              <a:rPr sz="1900" spc="-30" dirty="0">
                <a:solidFill>
                  <a:srgbClr val="FFFFFF"/>
                </a:solidFill>
                <a:latin typeface="Arial"/>
                <a:cs typeface="Arial"/>
              </a:rPr>
              <a:t>tulis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penguasaan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etika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berkomunikasi.  </a:t>
            </a:r>
            <a:r>
              <a:rPr sz="1900" spc="-145" dirty="0">
                <a:solidFill>
                  <a:srgbClr val="FFFFFF"/>
                </a:solidFill>
                <a:latin typeface="Arial"/>
                <a:cs typeface="Arial"/>
              </a:rPr>
              <a:t>Penguasaan</a:t>
            </a:r>
            <a:r>
              <a:rPr sz="1900" spc="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etika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berkomunikasi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penting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karena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etika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antar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dalam 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berkomunikasi berbeda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satu 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denganyang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lain.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Ketidak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pahaman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etika 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berkomunikasi </a:t>
            </a:r>
            <a:r>
              <a:rPr sz="1900" spc="-70" dirty="0">
                <a:solidFill>
                  <a:srgbClr val="FFFFFF"/>
                </a:solidFill>
                <a:latin typeface="Arial"/>
                <a:cs typeface="Arial"/>
              </a:rPr>
              <a:t>dapat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menyebabkan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pekerja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gagalatau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dipulangkan </a:t>
            </a:r>
            <a:r>
              <a:rPr sz="1900" spc="-135" dirty="0">
                <a:solidFill>
                  <a:srgbClr val="FFFFFF"/>
                </a:solidFill>
                <a:latin typeface="Arial"/>
                <a:cs typeface="Arial"/>
              </a:rPr>
              <a:t>ke </a:t>
            </a:r>
            <a:r>
              <a:rPr sz="1900" spc="-114" dirty="0">
                <a:solidFill>
                  <a:srgbClr val="FFFFFF"/>
                </a:solidFill>
                <a:latin typeface="Arial"/>
                <a:cs typeface="Arial"/>
              </a:rPr>
              <a:t>negara 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asal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sebelum </a:t>
            </a:r>
            <a:r>
              <a:rPr sz="1900" spc="-145" dirty="0">
                <a:solidFill>
                  <a:srgbClr val="FFFFFF"/>
                </a:solidFill>
                <a:latin typeface="Arial"/>
                <a:cs typeface="Arial"/>
              </a:rPr>
              <a:t>masa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kerjanya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selesai. </a:t>
            </a:r>
            <a:r>
              <a:rPr sz="1900" spc="-110" dirty="0" err="1">
                <a:solidFill>
                  <a:srgbClr val="FFFFFF"/>
                </a:solidFill>
                <a:latin typeface="Arial"/>
                <a:cs typeface="Arial"/>
              </a:rPr>
              <a:t>Kegiatan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65" dirty="0" err="1" smtClean="0">
                <a:solidFill>
                  <a:srgbClr val="FFFFFF"/>
                </a:solidFill>
                <a:latin typeface="Arial"/>
                <a:cs typeface="Arial"/>
              </a:rPr>
              <a:t>orientasi</a:t>
            </a:r>
            <a:r>
              <a:rPr lang="en-US" sz="1900" spc="-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65" dirty="0" err="1" smtClean="0">
                <a:solidFill>
                  <a:srgbClr val="FFFFFF"/>
                </a:solidFill>
                <a:latin typeface="Arial"/>
                <a:cs typeface="Arial"/>
              </a:rPr>
              <a:t>selanjutnya</a:t>
            </a:r>
            <a:r>
              <a:rPr sz="1900" spc="-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dilakukan,  ketika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telah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sampai </a:t>
            </a:r>
            <a:r>
              <a:rPr sz="1900" spc="-20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1900" spc="-114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1900" spc="-40" dirty="0">
                <a:solidFill>
                  <a:srgbClr val="FFFFFF"/>
                </a:solidFill>
                <a:latin typeface="Arial"/>
                <a:cs typeface="Arial"/>
              </a:rPr>
              <a:t>tempat </a:t>
            </a:r>
            <a:r>
              <a:rPr sz="1900" spc="-35" dirty="0">
                <a:solidFill>
                  <a:srgbClr val="FFFFFF"/>
                </a:solidFill>
                <a:latin typeface="Arial"/>
                <a:cs typeface="Arial"/>
              </a:rPr>
              <a:t>tujuan. </a:t>
            </a:r>
            <a:r>
              <a:rPr sz="1900" spc="-75" dirty="0" err="1">
                <a:solidFill>
                  <a:srgbClr val="FFFFFF"/>
                </a:solidFill>
                <a:latin typeface="Arial"/>
                <a:cs typeface="Arial"/>
              </a:rPr>
              <a:t>Orientasi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80" dirty="0" err="1" smtClean="0">
                <a:solidFill>
                  <a:srgbClr val="FFFFFF"/>
                </a:solidFill>
                <a:latin typeface="Arial"/>
                <a:cs typeface="Arial"/>
              </a:rPr>
              <a:t>ini</a:t>
            </a:r>
            <a:r>
              <a:rPr lang="en-US" sz="1900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80" dirty="0" err="1" smtClean="0">
                <a:solidFill>
                  <a:srgbClr val="FFFFFF"/>
                </a:solidFill>
                <a:latin typeface="Arial"/>
                <a:cs typeface="Arial"/>
              </a:rPr>
              <a:t>dimaksudkan</a:t>
            </a:r>
            <a:r>
              <a:rPr sz="1900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untuk 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melakukan pengenalan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terhadap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lingkungan,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pengenalan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terhadap </a:t>
            </a:r>
            <a:r>
              <a:rPr sz="1900" spc="-40" dirty="0">
                <a:solidFill>
                  <a:srgbClr val="FFFFFF"/>
                </a:solidFill>
                <a:latin typeface="Arial"/>
                <a:cs typeface="Arial"/>
              </a:rPr>
              <a:t>unitkerja 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dan para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pekerjanya,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orientasi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pekerjaan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menjadi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tugas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pokok 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pekerja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19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bersangkutan.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97256"/>
            <a:ext cx="33343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4" dirty="0">
                <a:solidFill>
                  <a:srgbClr val="FFFFFF"/>
                </a:solidFill>
                <a:latin typeface="Arial"/>
                <a:cs typeface="Arial"/>
              </a:rPr>
              <a:t>E.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Pelatihan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Pengembangan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763270"/>
            <a:ext cx="42989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95070" algn="l"/>
                <a:tab pos="2717800" algn="l"/>
                <a:tab pos="3714750" algn="l"/>
              </a:tabLst>
            </a:pPr>
            <a:r>
              <a:rPr sz="2000" spc="-3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tihan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did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finisi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eba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su</a:t>
            </a:r>
            <a:r>
              <a:rPr sz="2000" spc="-17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tu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28057" y="763270"/>
            <a:ext cx="636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usaha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57113" y="763270"/>
            <a:ext cx="512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62725" y="763270"/>
            <a:ext cx="1064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terencana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1068070"/>
            <a:ext cx="51809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29080" algn="l"/>
                <a:tab pos="2510790" algn="l"/>
                <a:tab pos="4146550" algn="l"/>
              </a:tabLst>
            </a:pP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mberi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asil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85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belaja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2000" spc="-16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erjaan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41160" y="1068070"/>
            <a:ext cx="5111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33438" y="1068070"/>
            <a:ext cx="7010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ait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15833" y="763270"/>
            <a:ext cx="79121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>
              <a:lnSpc>
                <a:spcPct val="100000"/>
              </a:lnSpc>
              <a:spcBef>
                <a:spcPts val="105"/>
              </a:spcBef>
            </a:pP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839" y="1372870"/>
            <a:ext cx="46932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58620" algn="l"/>
                <a:tab pos="3237865" algn="l"/>
                <a:tab pos="3845560" algn="l"/>
              </a:tabLst>
            </a:pP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pengetahuan,	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keterampilan	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dan	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perilaku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67196" y="1372870"/>
            <a:ext cx="4870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6901" y="1372870"/>
            <a:ext cx="8896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pekerja/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30845" y="1372870"/>
            <a:ext cx="10788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8839" y="1677670"/>
            <a:ext cx="5364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85570" algn="l"/>
                <a:tab pos="3239135" algn="l"/>
                <a:tab pos="4588510" algn="l"/>
              </a:tabLst>
            </a:pPr>
            <a:r>
              <a:rPr sz="2000" spc="-21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000" spc="-18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eng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mb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204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ber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enaan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204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71284" y="1677670"/>
            <a:ext cx="4584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6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57466" y="1677670"/>
            <a:ext cx="14497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ap</a:t>
            </a: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8839" y="1982546"/>
            <a:ext cx="53511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16075" algn="l"/>
                <a:tab pos="2247265" algn="l"/>
                <a:tab pos="2938780" algn="l"/>
                <a:tab pos="4017010" algn="l"/>
                <a:tab pos="4743450" algn="l"/>
              </a:tabLst>
            </a:pP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pol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per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dap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48425" y="1982546"/>
            <a:ext cx="13957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memperbaiki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78839" y="2287651"/>
            <a:ext cx="7152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46555" algn="l"/>
                <a:tab pos="3467735" algn="l"/>
                <a:tab pos="4090035" algn="l"/>
                <a:tab pos="4857750" algn="l"/>
                <a:tab pos="6096000" algn="l"/>
              </a:tabLst>
            </a:pP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meningkatkan	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kemampuannya	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agar	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dapat	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mengatasi	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tantangan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62721" y="1982546"/>
            <a:ext cx="5454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9539">
              <a:lnSpc>
                <a:spcPct val="100000"/>
              </a:lnSpc>
            </a:pP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ari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5940" y="2592451"/>
            <a:ext cx="8074025" cy="405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pekerjaan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dihadapi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saat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ini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pekerjaan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000" spc="-145" dirty="0" err="1" smtClean="0">
                <a:solidFill>
                  <a:srgbClr val="FFFFFF"/>
                </a:solidFill>
                <a:latin typeface="Arial"/>
                <a:cs typeface="Arial"/>
              </a:rPr>
              <a:t>masa</a:t>
            </a:r>
            <a:r>
              <a:rPr lang="en-US" sz="2000" spc="-1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45" dirty="0" smtClean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akan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datang.  </a:t>
            </a:r>
            <a:r>
              <a:rPr sz="2000" spc="-180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umumnya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perubahan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strategi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sering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memerlukan 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perubahan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pola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perilaku,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jenis,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tingkatan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bauran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ketrampilan 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melalui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rekrutmen,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seleksi,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pelatihan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pengembangan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para 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pekerja/karyawan,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sehingga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mampu menjabarkan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strategi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apa 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tepat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diterapkan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</a:t>
            </a:r>
            <a:r>
              <a:rPr sz="20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perubahan.</a:t>
            </a:r>
            <a:endParaRPr sz="20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tabLst>
                <a:tab pos="1816735" algn="l"/>
                <a:tab pos="3253104" algn="l"/>
                <a:tab pos="5272405" algn="l"/>
                <a:tab pos="7549515" algn="l"/>
              </a:tabLst>
            </a:pPr>
            <a:r>
              <a:rPr sz="2000" spc="-180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prakteknya, program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pendidikan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pelatihan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merupakan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cakupan 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luas,dimulai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hubungan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antar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personal,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pemahaman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kebudayaan 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lo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8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au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6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mp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ahaman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nila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- 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nilai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perilaku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konsumen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sampai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operasional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global,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transfer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budaya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perusahaan,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nilai-nilai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budaya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majemuk,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sistem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bisnis,strategi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internasional,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teknik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sosialisasi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lain- 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lainnya.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42391"/>
            <a:ext cx="8072755" cy="545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spc="-275" dirty="0">
                <a:solidFill>
                  <a:srgbClr val="FFFFFF"/>
                </a:solidFill>
                <a:latin typeface="Arial"/>
                <a:cs typeface="Arial"/>
              </a:rPr>
              <a:t>F. </a:t>
            </a:r>
            <a:r>
              <a:rPr lang="en-US" sz="2000" spc="-275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spc="-100" dirty="0" err="1" smtClean="0">
                <a:solidFill>
                  <a:srgbClr val="FFFFFF"/>
                </a:solidFill>
                <a:latin typeface="Arial"/>
                <a:cs typeface="Arial"/>
              </a:rPr>
              <a:t>Pemberian</a:t>
            </a:r>
            <a:r>
              <a:rPr sz="20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0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Imbalan</a:t>
            </a:r>
            <a:endParaRPr sz="20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484"/>
              </a:spcBef>
            </a:pP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Praktek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pemberian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imbalan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expatriate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memiliki 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peran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penting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menjabarkan suatu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strategi.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Pemberian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kompensasi 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bertujuan untuk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menarik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mempertahankan pekerja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berkualitas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bisnis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antar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negara,memudahkan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perpindahan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antar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cabang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berbeda, pemeliharaan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hubunganyang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konsisten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serta 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menjaga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agar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diberikan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bersifat </a:t>
            </a:r>
            <a:r>
              <a:rPr sz="2000" spc="-80" dirty="0" err="1">
                <a:solidFill>
                  <a:srgbClr val="FFFFFF"/>
                </a:solidFill>
                <a:latin typeface="Arial"/>
                <a:cs typeface="Arial"/>
              </a:rPr>
              <a:t>rasional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5" dirty="0" err="1" smtClean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lang="en-US" sz="2000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5" dirty="0" err="1" smtClean="0">
                <a:solidFill>
                  <a:srgbClr val="FFFFFF"/>
                </a:solidFill>
                <a:latin typeface="Arial"/>
                <a:cs typeface="Arial"/>
              </a:rPr>
              <a:t>mendukung</a:t>
            </a:r>
            <a:r>
              <a:rPr sz="2000" spc="-95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usaha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unggul dalam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persaingan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minimal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dengan pesaing 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terdekatnya.Dalam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rangka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pencapaian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tersebut,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ada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dua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prinsip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penetapan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sistem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pengupahan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Internasional,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yaitu:</a:t>
            </a:r>
            <a:endParaRPr sz="2000" dirty="0">
              <a:latin typeface="Arial"/>
              <a:cs typeface="Arial"/>
            </a:endParaRPr>
          </a:p>
          <a:p>
            <a:pPr marL="527685" marR="245110" indent="-515620">
              <a:lnSpc>
                <a:spcPts val="1920"/>
              </a:lnSpc>
              <a:spcBef>
                <a:spcPts val="464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Konsep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pengupahan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sesuai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pusat/asal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(home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country)</a:t>
            </a:r>
            <a:endParaRPr sz="2000" dirty="0">
              <a:latin typeface="Arial"/>
              <a:cs typeface="Arial"/>
            </a:endParaRPr>
          </a:p>
          <a:p>
            <a:pPr marL="527685" marR="9525" indent="-515620">
              <a:lnSpc>
                <a:spcPct val="80000"/>
              </a:lnSpc>
              <a:spcBef>
                <a:spcPts val="49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Konsep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pengupahan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pendekatan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moduler. </a:t>
            </a:r>
            <a:r>
              <a:rPr sz="2000" spc="-22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dimaksud 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pengupahan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pendekatan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moduler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adalah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paket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kompensasi</a:t>
            </a:r>
            <a:r>
              <a:rPr sz="2000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dipisahkan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peraturan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asal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disesuaikan dengan 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peraturan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tempat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tersebut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beroperasi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(host 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country)</a:t>
            </a:r>
            <a:endParaRPr sz="2000" dirty="0">
              <a:latin typeface="Arial"/>
              <a:cs typeface="Arial"/>
            </a:endParaRPr>
          </a:p>
          <a:p>
            <a:pPr marL="527685" marR="871855" indent="-515620">
              <a:lnSpc>
                <a:spcPct val="80000"/>
              </a:lnSpc>
              <a:spcBef>
                <a:spcPts val="480"/>
              </a:spcBef>
            </a:pP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Sistem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tergantung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peraturan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dan 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kesepakatan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awal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antara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asal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negara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tempat 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perusahaan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beroperasi.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5606" y="191846"/>
            <a:ext cx="7412786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4320" marR="5080" indent="-71374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Carlito"/>
                <a:cs typeface="Carlito"/>
              </a:rPr>
              <a:t>Fungsi-fungsi </a:t>
            </a:r>
            <a:r>
              <a:rPr sz="3200" b="1" spc="-25" dirty="0">
                <a:latin typeface="Carlito"/>
                <a:cs typeface="Carlito"/>
              </a:rPr>
              <a:t>pokok </a:t>
            </a:r>
            <a:r>
              <a:rPr sz="3200" b="1" spc="-10" dirty="0">
                <a:latin typeface="Carlito"/>
                <a:cs typeface="Carlito"/>
              </a:rPr>
              <a:t>MSDM  </a:t>
            </a:r>
            <a:r>
              <a:rPr sz="3200" b="1" spc="-5" dirty="0">
                <a:latin typeface="Carlito"/>
                <a:cs typeface="Carlito"/>
              </a:rPr>
              <a:t>(Fungsi</a:t>
            </a:r>
            <a:r>
              <a:rPr sz="3200" b="1" spc="-10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Manajemen)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5749"/>
            <a:ext cx="8006715" cy="4317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95"/>
              </a:spcBef>
              <a:buAutoNum type="alphaLcPeriod"/>
              <a:tabLst>
                <a:tab pos="287655" algn="l"/>
              </a:tabLst>
            </a:pPr>
            <a:r>
              <a:rPr sz="2200" b="1" spc="-5" dirty="0">
                <a:solidFill>
                  <a:srgbClr val="FFFFFF"/>
                </a:solidFill>
                <a:latin typeface="Carlito"/>
                <a:cs typeface="Carlito"/>
              </a:rPr>
              <a:t>Fungsi</a:t>
            </a:r>
            <a:r>
              <a:rPr sz="2200" b="1" spc="-15" dirty="0">
                <a:solidFill>
                  <a:srgbClr val="FFFFFF"/>
                </a:solidFill>
                <a:latin typeface="Carlito"/>
                <a:cs typeface="Carlito"/>
              </a:rPr>
              <a:t> Perencanaan</a:t>
            </a:r>
            <a:endParaRPr sz="2200" dirty="0">
              <a:latin typeface="Carlito"/>
              <a:cs typeface="Carlito"/>
            </a:endParaRPr>
          </a:p>
          <a:p>
            <a:pPr marL="355600">
              <a:lnSpc>
                <a:spcPts val="2375"/>
              </a:lnSpc>
              <a:spcBef>
                <a:spcPts val="5"/>
              </a:spcBef>
            </a:pPr>
            <a:r>
              <a:rPr sz="2200" spc="-120" dirty="0">
                <a:solidFill>
                  <a:srgbClr val="FFFFFF"/>
                </a:solidFill>
                <a:latin typeface="Arial"/>
                <a:cs typeface="Arial"/>
              </a:rPr>
              <a:t>Melaksanakan tugas 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kebutuhan,</a:t>
            </a:r>
            <a:r>
              <a:rPr sz="22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25" dirty="0">
                <a:solidFill>
                  <a:srgbClr val="FFFFFF"/>
                </a:solidFill>
                <a:latin typeface="Arial"/>
                <a:cs typeface="Arial"/>
              </a:rPr>
              <a:t>pengadaan,</a:t>
            </a:r>
            <a:endParaRPr sz="2200" dirty="0">
              <a:latin typeface="Arial"/>
              <a:cs typeface="Arial"/>
            </a:endParaRPr>
          </a:p>
          <a:p>
            <a:pPr marL="355600">
              <a:lnSpc>
                <a:spcPts val="2375"/>
              </a:lnSpc>
            </a:pP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pengembangan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pemeliharaan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85" dirty="0">
                <a:solidFill>
                  <a:srgbClr val="FFFFFF"/>
                </a:solidFill>
                <a:latin typeface="Arial"/>
                <a:cs typeface="Arial"/>
              </a:rPr>
              <a:t>SDM.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AutoNum type="alphaLcPeriod" startAt="2"/>
              <a:tabLst>
                <a:tab pos="299720" algn="l"/>
              </a:tabLst>
            </a:pPr>
            <a:r>
              <a:rPr sz="2200" b="1" spc="-10" dirty="0">
                <a:solidFill>
                  <a:srgbClr val="FFFFFF"/>
                </a:solidFill>
                <a:latin typeface="Carlito"/>
                <a:cs typeface="Carlito"/>
              </a:rPr>
              <a:t>Fungsi</a:t>
            </a:r>
            <a:r>
              <a:rPr sz="2200" b="1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spc="-15" dirty="0">
                <a:solidFill>
                  <a:srgbClr val="FFFFFF"/>
                </a:solidFill>
                <a:latin typeface="Carlito"/>
                <a:cs typeface="Carlito"/>
              </a:rPr>
              <a:t>Pengorganisasian</a:t>
            </a:r>
            <a:endParaRPr sz="2200" dirty="0">
              <a:latin typeface="Carlito"/>
              <a:cs typeface="Carlito"/>
            </a:endParaRPr>
          </a:p>
          <a:p>
            <a:pPr marL="355600" marR="440055">
              <a:lnSpc>
                <a:spcPct val="80000"/>
              </a:lnSpc>
              <a:spcBef>
                <a:spcPts val="525"/>
              </a:spcBef>
            </a:pP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Menyusun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suatu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organisasi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mendisain </a:t>
            </a:r>
            <a:r>
              <a:rPr sz="2200" spc="-30" dirty="0">
                <a:solidFill>
                  <a:srgbClr val="FFFFFF"/>
                </a:solidFill>
                <a:latin typeface="Arial"/>
                <a:cs typeface="Arial"/>
              </a:rPr>
              <a:t>struktur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dan  hubungan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antara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tugas-tugas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dikerjakan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oleh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tenaga 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kerja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dipersiapkan.</a:t>
            </a:r>
            <a:endParaRPr sz="22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buAutoNum type="alphaLcPeriod" startAt="3"/>
              <a:tabLst>
                <a:tab pos="267335" algn="l"/>
              </a:tabLst>
            </a:pPr>
            <a:r>
              <a:rPr sz="2200" b="1" spc="-5" dirty="0">
                <a:solidFill>
                  <a:srgbClr val="FFFFFF"/>
                </a:solidFill>
                <a:latin typeface="Carlito"/>
                <a:cs typeface="Carlito"/>
              </a:rPr>
              <a:t>Fungsi</a:t>
            </a:r>
            <a:r>
              <a:rPr sz="2200" b="1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Carlito"/>
                <a:cs typeface="Carlito"/>
              </a:rPr>
              <a:t>Pengarahan</a:t>
            </a:r>
            <a:endParaRPr sz="2200" dirty="0">
              <a:latin typeface="Carlito"/>
              <a:cs typeface="Carlito"/>
            </a:endParaRPr>
          </a:p>
          <a:p>
            <a:pPr marL="355600" marR="483870">
              <a:lnSpc>
                <a:spcPts val="2110"/>
              </a:lnSpc>
              <a:spcBef>
                <a:spcPts val="515"/>
              </a:spcBef>
            </a:pP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Memberikan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dorongan </a:t>
            </a:r>
            <a:r>
              <a:rPr sz="2200" spc="-4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menciptakan </a:t>
            </a:r>
            <a:r>
              <a:rPr sz="2200" spc="-125" dirty="0">
                <a:solidFill>
                  <a:srgbClr val="FFFFFF"/>
                </a:solidFill>
                <a:latin typeface="Arial"/>
                <a:cs typeface="Arial"/>
              </a:rPr>
              <a:t>kemauan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kerja</a:t>
            </a:r>
            <a:r>
              <a:rPr sz="22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200" spc="-120" dirty="0">
                <a:solidFill>
                  <a:srgbClr val="FFFFFF"/>
                </a:solidFill>
                <a:latin typeface="Arial"/>
                <a:cs typeface="Arial"/>
              </a:rPr>
              <a:t>dilaksanakan </a:t>
            </a:r>
            <a:r>
              <a:rPr sz="2200" spc="-160" dirty="0" err="1">
                <a:solidFill>
                  <a:srgbClr val="FFFFFF"/>
                </a:solidFill>
                <a:latin typeface="Arial"/>
                <a:cs typeface="Arial"/>
              </a:rPr>
              <a:t>secara</a:t>
            </a:r>
            <a:r>
              <a:rPr sz="22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200" spc="-1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35" dirty="0" err="1" smtClean="0">
                <a:solidFill>
                  <a:srgbClr val="FFFFFF"/>
                </a:solidFill>
                <a:latin typeface="Arial"/>
                <a:cs typeface="Arial"/>
              </a:rPr>
              <a:t>efektif</a:t>
            </a:r>
            <a:r>
              <a:rPr sz="220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1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2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efisien.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20"/>
              </a:spcBef>
              <a:buAutoNum type="alphaLcPeriod" startAt="4"/>
              <a:tabLst>
                <a:tab pos="299720" algn="l"/>
              </a:tabLst>
            </a:pPr>
            <a:r>
              <a:rPr sz="2200" b="1" spc="-5" dirty="0">
                <a:solidFill>
                  <a:srgbClr val="FFFFFF"/>
                </a:solidFill>
                <a:latin typeface="Carlito"/>
                <a:cs typeface="Carlito"/>
              </a:rPr>
              <a:t>Fungsi</a:t>
            </a:r>
            <a:r>
              <a:rPr sz="2200" b="1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spc="-15" dirty="0">
                <a:solidFill>
                  <a:srgbClr val="FFFFFF"/>
                </a:solidFill>
                <a:latin typeface="Carlito"/>
                <a:cs typeface="Carlito"/>
              </a:rPr>
              <a:t>Pengendalian</a:t>
            </a:r>
            <a:endParaRPr sz="2200" dirty="0">
              <a:latin typeface="Carlito"/>
              <a:cs typeface="Carlito"/>
            </a:endParaRPr>
          </a:p>
          <a:p>
            <a:pPr marL="355600" marR="5080">
              <a:lnSpc>
                <a:spcPct val="80000"/>
              </a:lnSpc>
              <a:spcBef>
                <a:spcPts val="530"/>
              </a:spcBef>
            </a:pP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Melakukan 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pengukuran-pengukuran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antara 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kegiatan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dilakukan 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antara 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kegiatan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2200" spc="-13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standard-standard </a:t>
            </a:r>
            <a:r>
              <a:rPr sz="2200" spc="-14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telah 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ditetapkan </a:t>
            </a:r>
            <a:r>
              <a:rPr sz="2200" spc="-135" dirty="0">
                <a:solidFill>
                  <a:srgbClr val="FFFFFF"/>
                </a:solidFill>
                <a:latin typeface="Arial"/>
                <a:cs typeface="Arial"/>
              </a:rPr>
              <a:t>khususnya </a:t>
            </a:r>
            <a:r>
              <a:rPr sz="2200" spc="-30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bidang </a:t>
            </a: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tenaga</a:t>
            </a:r>
            <a:r>
              <a:rPr sz="2200" spc="-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kerja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5606" y="191846"/>
            <a:ext cx="7412786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76630">
              <a:lnSpc>
                <a:spcPct val="100000"/>
              </a:lnSpc>
              <a:spcBef>
                <a:spcPts val="95"/>
              </a:spcBef>
            </a:pPr>
            <a:r>
              <a:rPr sz="3600" b="1" spc="-5" dirty="0">
                <a:latin typeface="Carlito"/>
                <a:cs typeface="Carlito"/>
              </a:rPr>
              <a:t>Fungsi-fungsi </a:t>
            </a:r>
            <a:r>
              <a:rPr sz="3600" b="1" spc="-15" dirty="0" err="1">
                <a:latin typeface="Carlito"/>
                <a:cs typeface="Carlito"/>
              </a:rPr>
              <a:t>Operasional</a:t>
            </a:r>
            <a:r>
              <a:rPr sz="3600" b="1" spc="-15" dirty="0">
                <a:latin typeface="Carlito"/>
                <a:cs typeface="Carlito"/>
              </a:rPr>
              <a:t>  </a:t>
            </a:r>
            <a:r>
              <a:rPr lang="en-US" sz="3600" b="1" spc="-15" dirty="0" smtClean="0">
                <a:latin typeface="Carlito"/>
                <a:cs typeface="Carlito"/>
              </a:rPr>
              <a:t>        </a:t>
            </a:r>
            <a:br>
              <a:rPr lang="en-US" sz="3600" b="1" spc="-15" dirty="0" smtClean="0">
                <a:latin typeface="Carlito"/>
                <a:cs typeface="Carlito"/>
              </a:rPr>
            </a:br>
            <a:r>
              <a:rPr lang="en-US" sz="3600" b="1" spc="-15" dirty="0" smtClean="0">
                <a:latin typeface="Carlito"/>
                <a:cs typeface="Carlito"/>
              </a:rPr>
              <a:t>                </a:t>
            </a:r>
            <a:r>
              <a:rPr sz="3600" b="1" spc="-10" dirty="0" err="1" smtClean="0">
                <a:latin typeface="Carlito"/>
                <a:cs typeface="Carlito"/>
              </a:rPr>
              <a:t>Manajemen</a:t>
            </a:r>
            <a:r>
              <a:rPr sz="3600" b="1" spc="-10" dirty="0" smtClean="0">
                <a:latin typeface="Carlito"/>
                <a:cs typeface="Carlito"/>
              </a:rPr>
              <a:t> </a:t>
            </a:r>
            <a:r>
              <a:rPr lang="en-US" sz="3600" b="1" spc="-5" dirty="0" smtClean="0">
                <a:latin typeface="Carlito"/>
                <a:cs typeface="Carlito"/>
              </a:rPr>
              <a:t>SDM</a:t>
            </a:r>
            <a:endParaRPr sz="3600" b="1" spc="-1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2096236"/>
            <a:ext cx="5758180" cy="178181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865"/>
              </a:spcBef>
              <a:buAutoNum type="alphaLcPeriod"/>
              <a:tabLst>
                <a:tab pos="527685" algn="l"/>
                <a:tab pos="528320" algn="l"/>
              </a:tabLst>
            </a:pPr>
            <a:r>
              <a:rPr sz="3200" b="1" spc="-15" dirty="0">
                <a:solidFill>
                  <a:srgbClr val="FFFFFF"/>
                </a:solidFill>
                <a:latin typeface="Carlito"/>
                <a:cs typeface="Carlito"/>
              </a:rPr>
              <a:t>Pengadaan</a:t>
            </a:r>
            <a:r>
              <a:rPr sz="32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SDM</a:t>
            </a:r>
            <a:endParaRPr sz="3200">
              <a:latin typeface="Carlito"/>
              <a:cs typeface="Carlito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lphaLcPeriod"/>
              <a:tabLst>
                <a:tab pos="527685" algn="l"/>
                <a:tab pos="528320" algn="l"/>
              </a:tabLst>
            </a:pPr>
            <a:r>
              <a:rPr sz="3200" b="1" spc="-15" dirty="0">
                <a:solidFill>
                  <a:srgbClr val="FFFFFF"/>
                </a:solidFill>
                <a:latin typeface="Carlito"/>
                <a:cs typeface="Carlito"/>
              </a:rPr>
              <a:t>Pengembangan</a:t>
            </a:r>
            <a:r>
              <a:rPr sz="32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rlito"/>
                <a:cs typeface="Carlito"/>
              </a:rPr>
              <a:t>(Development)</a:t>
            </a:r>
            <a:endParaRPr sz="3200">
              <a:latin typeface="Carlito"/>
              <a:cs typeface="Carlito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lphaLcPeriod"/>
              <a:tabLst>
                <a:tab pos="527685" algn="l"/>
                <a:tab pos="528320" algn="l"/>
              </a:tabLst>
            </a:pPr>
            <a:r>
              <a:rPr sz="3200" b="1" spc="-15" dirty="0">
                <a:solidFill>
                  <a:srgbClr val="FFFFFF"/>
                </a:solidFill>
                <a:latin typeface="Carlito"/>
                <a:cs typeface="Carlito"/>
              </a:rPr>
              <a:t>Pemeliharaan</a:t>
            </a:r>
            <a:r>
              <a:rPr sz="32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rlito"/>
                <a:cs typeface="Carlito"/>
              </a:rPr>
              <a:t>(maintenance)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8529" y="324357"/>
            <a:ext cx="372617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20" dirty="0"/>
              <a:t>Pengadaan </a:t>
            </a:r>
            <a:r>
              <a:rPr sz="4400" spc="-430" dirty="0"/>
              <a:t>SDM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240281"/>
            <a:ext cx="8025130" cy="46742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408940" indent="-342900">
              <a:lnSpc>
                <a:spcPts val="24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Analisis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pekerjaan </a:t>
            </a:r>
            <a:r>
              <a:rPr sz="2500" spc="-245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Penentuan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kebutuhan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baik </a:t>
            </a:r>
            <a:r>
              <a:rPr sz="2500" spc="-175" dirty="0">
                <a:solidFill>
                  <a:srgbClr val="FFFFFF"/>
                </a:solidFill>
                <a:latin typeface="Arial"/>
                <a:cs typeface="Arial"/>
              </a:rPr>
              <a:t>secara </a:t>
            </a:r>
            <a:r>
              <a:rPr sz="2500" spc="-25" dirty="0">
                <a:solidFill>
                  <a:srgbClr val="FFFFFF"/>
                </a:solidFill>
                <a:latin typeface="Arial"/>
                <a:cs typeface="Arial"/>
              </a:rPr>
              <a:t>kuantitatif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maupun</a:t>
            </a:r>
            <a:r>
              <a:rPr sz="250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kualitatif.</a:t>
            </a:r>
            <a:endParaRPr sz="2500">
              <a:latin typeface="Arial"/>
              <a:cs typeface="Arial"/>
            </a:endParaRPr>
          </a:p>
          <a:p>
            <a:pPr marL="355600" marR="107314" indent="-342900">
              <a:lnSpc>
                <a:spcPts val="24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Penarikan </a:t>
            </a:r>
            <a:r>
              <a:rPr sz="2500" spc="27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2500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perekrutan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(recruitment) </a:t>
            </a:r>
            <a:r>
              <a:rPr sz="2500" spc="-240" dirty="0">
                <a:solidFill>
                  <a:srgbClr val="FFFFFF"/>
                </a:solidFill>
                <a:latin typeface="Arial"/>
                <a:cs typeface="Arial"/>
              </a:rPr>
              <a:t>→  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Menarik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sebanyak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mungkin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calon-calon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memenuhi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pernyaratan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dibutuhkan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sumber- 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sumber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5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tersedia.</a:t>
            </a:r>
            <a:endParaRPr sz="2500">
              <a:latin typeface="Arial"/>
              <a:cs typeface="Arial"/>
            </a:endParaRPr>
          </a:p>
          <a:p>
            <a:pPr marL="355600" marR="499745" indent="-342900">
              <a:lnSpc>
                <a:spcPct val="8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70" dirty="0">
                <a:solidFill>
                  <a:srgbClr val="FFFFFF"/>
                </a:solidFill>
                <a:latin typeface="Arial"/>
                <a:cs typeface="Arial"/>
              </a:rPr>
              <a:t>Seleksi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85" dirty="0">
                <a:solidFill>
                  <a:srgbClr val="FFFFFF"/>
                </a:solidFill>
                <a:latin typeface="Arial"/>
                <a:cs typeface="Arial"/>
              </a:rPr>
              <a:t>(selection) </a:t>
            </a:r>
            <a:r>
              <a:rPr sz="2500" spc="-240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Merupakan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proses 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pemilihan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sejumlah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calon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</a:t>
            </a:r>
            <a:r>
              <a:rPr sz="2500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dikumpulkan 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melalui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proses</a:t>
            </a:r>
            <a:r>
              <a:rPr sz="25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recruitment.</a:t>
            </a:r>
            <a:endParaRPr sz="2500">
              <a:latin typeface="Arial"/>
              <a:cs typeface="Arial"/>
            </a:endParaRPr>
          </a:p>
          <a:p>
            <a:pPr marL="355600" marR="5080" indent="-342900" algn="just">
              <a:lnSpc>
                <a:spcPts val="24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Penempatan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(placement) </a:t>
            </a:r>
            <a:r>
              <a:rPr sz="2500" spc="-245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Penempatan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500" spc="-15" dirty="0">
                <a:solidFill>
                  <a:srgbClr val="FFFFFF"/>
                </a:solidFill>
                <a:latin typeface="Arial"/>
                <a:cs typeface="Arial"/>
              </a:rPr>
              <a:t>terpilih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jabatan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5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ditentukan.</a:t>
            </a:r>
            <a:endParaRPr sz="2500">
              <a:latin typeface="Arial"/>
              <a:cs typeface="Arial"/>
            </a:endParaRPr>
          </a:p>
          <a:p>
            <a:pPr marL="355600" marR="113664" indent="-342900" algn="just">
              <a:lnSpc>
                <a:spcPct val="80000"/>
              </a:lnSpc>
              <a:spcBef>
                <a:spcPts val="625"/>
              </a:spcBef>
              <a:buChar char="•"/>
              <a:tabLst>
                <a:tab pos="355600" algn="l"/>
              </a:tabLst>
            </a:pPr>
            <a:r>
              <a:rPr sz="2500" spc="-150" dirty="0">
                <a:solidFill>
                  <a:srgbClr val="FFFFFF"/>
                </a:solidFill>
                <a:latin typeface="Arial"/>
                <a:cs typeface="Arial"/>
              </a:rPr>
              <a:t>Pembekalan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(orientation) </a:t>
            </a:r>
            <a:r>
              <a:rPr sz="2500" spc="-245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memberikan 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pemahaman </a:t>
            </a:r>
            <a:r>
              <a:rPr sz="2500" spc="-150" dirty="0">
                <a:solidFill>
                  <a:srgbClr val="FFFFFF"/>
                </a:solidFill>
                <a:latin typeface="Arial"/>
                <a:cs typeface="Arial"/>
              </a:rPr>
              <a:t>kepada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5" dirty="0">
                <a:solidFill>
                  <a:srgbClr val="FFFFFF"/>
                </a:solidFill>
                <a:latin typeface="Arial"/>
                <a:cs typeface="Arial"/>
              </a:rPr>
              <a:t>terpilih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tentang</a:t>
            </a:r>
            <a:r>
              <a:rPr sz="25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deskripsi 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jabatan,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kondisi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kerja,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80" dirty="0">
                <a:solidFill>
                  <a:srgbClr val="FFFFFF"/>
                </a:solidFill>
                <a:latin typeface="Arial"/>
                <a:cs typeface="Arial"/>
              </a:rPr>
              <a:t>peraturan</a:t>
            </a:r>
            <a:r>
              <a:rPr sz="2500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organisasi.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8146" y="324357"/>
            <a:ext cx="72148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b="1" spc="-15" dirty="0" smtClean="0">
                <a:latin typeface="Carlito"/>
                <a:cs typeface="Carlito"/>
              </a:rPr>
              <a:t>	</a:t>
            </a:r>
            <a:r>
              <a:rPr sz="2800" b="1" spc="-15" dirty="0" err="1" smtClean="0">
                <a:latin typeface="Carlito"/>
                <a:cs typeface="Carlito"/>
              </a:rPr>
              <a:t>Pengembangan</a:t>
            </a:r>
            <a:r>
              <a:rPr sz="2800" b="1" spc="-60" dirty="0" smtClean="0"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(Development)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40281"/>
            <a:ext cx="8033384" cy="51314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295275" indent="-342900">
              <a:lnSpc>
                <a:spcPct val="80000"/>
              </a:lnSpc>
              <a:spcBef>
                <a:spcPts val="695"/>
              </a:spcBef>
            </a:pP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Bertujuan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meningkatkan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mengembangkan 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kemampuan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telah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dimiliki, </a:t>
            </a:r>
            <a:r>
              <a:rPr sz="2500" spc="-160" dirty="0">
                <a:solidFill>
                  <a:srgbClr val="FFFFFF"/>
                </a:solidFill>
                <a:latin typeface="Arial"/>
                <a:cs typeface="Arial"/>
              </a:rPr>
              <a:t>sehingga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tidak </a:t>
            </a:r>
            <a:r>
              <a:rPr sz="2500" spc="-160" dirty="0">
                <a:solidFill>
                  <a:srgbClr val="FFFFFF"/>
                </a:solidFill>
                <a:latin typeface="Arial"/>
                <a:cs typeface="Arial"/>
              </a:rPr>
              <a:t>akan 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tertinggal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oleh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perkembangan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organisasi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ilmu 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pengetahuan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teknologi.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ts val="2700"/>
              </a:lnSpc>
              <a:buChar char="•"/>
              <a:tabLst>
                <a:tab pos="354965" algn="l"/>
                <a:tab pos="355600" algn="l"/>
              </a:tabLst>
            </a:pP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Pelatihan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70" dirty="0">
                <a:solidFill>
                  <a:srgbClr val="FFFFFF"/>
                </a:solidFill>
                <a:latin typeface="Arial"/>
                <a:cs typeface="Arial"/>
              </a:rPr>
              <a:t>Pengembangan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(Training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Development)</a:t>
            </a:r>
            <a:endParaRPr sz="2500">
              <a:latin typeface="Arial"/>
              <a:cs typeface="Arial"/>
            </a:endParaRPr>
          </a:p>
          <a:p>
            <a:pPr marL="355600" marR="268605">
              <a:lnSpc>
                <a:spcPct val="80000"/>
              </a:lnSpc>
              <a:spcBef>
                <a:spcPts val="300"/>
              </a:spcBef>
            </a:pPr>
            <a:r>
              <a:rPr sz="2500" spc="-245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meningkatkan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mengembangkan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kemampuan </a:t>
            </a:r>
            <a:r>
              <a:rPr sz="2500" spc="-254" dirty="0">
                <a:solidFill>
                  <a:srgbClr val="FFFFFF"/>
                </a:solidFill>
                <a:latin typeface="Arial"/>
                <a:cs typeface="Arial"/>
              </a:rPr>
              <a:t>SDM 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telah </a:t>
            </a:r>
            <a:r>
              <a:rPr sz="2500" spc="-30" dirty="0">
                <a:solidFill>
                  <a:srgbClr val="FFFFFF"/>
                </a:solidFill>
                <a:latin typeface="Arial"/>
                <a:cs typeface="Arial"/>
              </a:rPr>
              <a:t>dimiliki,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sehingga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tidak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akan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tertinggal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oleh 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perkembangan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organisasi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ilmu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pengetahuan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 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teknologi.</a:t>
            </a:r>
            <a:endParaRPr sz="250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  <a:tab pos="4191635" algn="l"/>
              </a:tabLst>
            </a:pPr>
            <a:r>
              <a:rPr sz="2500" spc="-170" dirty="0">
                <a:solidFill>
                  <a:srgbClr val="FFFFFF"/>
                </a:solidFill>
                <a:latin typeface="Arial"/>
                <a:cs typeface="Arial"/>
              </a:rPr>
              <a:t>Pengembangan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 Karir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(Career	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Development) </a:t>
            </a:r>
            <a:r>
              <a:rPr sz="2500" spc="-245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500" spc="-235" dirty="0">
                <a:solidFill>
                  <a:srgbClr val="FFFFFF"/>
                </a:solidFill>
                <a:latin typeface="Arial"/>
                <a:cs typeface="Arial"/>
              </a:rPr>
              <a:t>Tenaga 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bekerja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organisasi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perusahaan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harus 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menguasai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pekerjaan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menjadi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tugas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tanggungjawabnya.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500" spc="25" dirty="0">
                <a:solidFill>
                  <a:srgbClr val="FFFFFF"/>
                </a:solidFill>
                <a:latin typeface="Arial"/>
                <a:cs typeface="Arial"/>
              </a:rPr>
              <a:t>itu </a:t>
            </a:r>
            <a:r>
              <a:rPr sz="2500" spc="-80" dirty="0">
                <a:solidFill>
                  <a:srgbClr val="FFFFFF"/>
                </a:solidFill>
                <a:latin typeface="Arial"/>
                <a:cs typeface="Arial"/>
              </a:rPr>
              <a:t>diperlukan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suatu</a:t>
            </a:r>
            <a:r>
              <a:rPr sz="25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pembekalan 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agar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500" spc="-160" dirty="0">
                <a:solidFill>
                  <a:srgbClr val="FFFFFF"/>
                </a:solidFill>
                <a:latin typeface="Arial"/>
                <a:cs typeface="Arial"/>
              </a:rPr>
              <a:t>ada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dapat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lebih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menguasai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ahli 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bidangnya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masing-masing </a:t>
            </a:r>
            <a:r>
              <a:rPr sz="2500" spc="-100" dirty="0">
                <a:solidFill>
                  <a:srgbClr val="FFFFFF"/>
                </a:solidFill>
                <a:latin typeface="Arial"/>
                <a:cs typeface="Arial"/>
              </a:rPr>
              <a:t>serta </a:t>
            </a:r>
            <a:r>
              <a:rPr sz="2500" spc="-105" dirty="0">
                <a:solidFill>
                  <a:srgbClr val="FFFFFF"/>
                </a:solidFill>
                <a:latin typeface="Arial"/>
                <a:cs typeface="Arial"/>
              </a:rPr>
              <a:t>meningkatkan 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kinerja 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 ada.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3510" y="164083"/>
            <a:ext cx="67202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 spc="-15" dirty="0" smtClean="0">
                <a:latin typeface="Carlito"/>
                <a:cs typeface="Carlito"/>
              </a:rPr>
              <a:t>    </a:t>
            </a:r>
            <a:r>
              <a:rPr sz="3200" b="1" spc="-15" dirty="0" err="1" smtClean="0">
                <a:latin typeface="Carlito"/>
                <a:cs typeface="Carlito"/>
              </a:rPr>
              <a:t>Pemeliharaan</a:t>
            </a:r>
            <a:r>
              <a:rPr sz="3200" b="1" spc="-80" dirty="0" smtClean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(maintenance)</a:t>
            </a:r>
            <a:endParaRPr sz="320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52245"/>
            <a:ext cx="7947025" cy="5086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5"/>
              </a:spcBef>
            </a:pP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Bertujuan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memelihara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keutuhan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sumber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daya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manusia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000" spc="-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dimiliki.</a:t>
            </a:r>
            <a:endParaRPr sz="2000">
              <a:latin typeface="Arial"/>
              <a:cs typeface="Arial"/>
            </a:endParaRPr>
          </a:p>
          <a:p>
            <a:pPr marL="355600" marR="401955">
              <a:lnSpc>
                <a:spcPts val="1920"/>
              </a:lnSpc>
              <a:spcBef>
                <a:spcPts val="220"/>
              </a:spcBef>
            </a:pP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Wujudnya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berupa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rasa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betah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mempunyai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kemauan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</a:t>
            </a:r>
            <a:r>
              <a:rPr sz="200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bekerja 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sebaik-baiknya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pada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organisasi.</a:t>
            </a:r>
            <a:endParaRPr sz="2000">
              <a:latin typeface="Arial"/>
              <a:cs typeface="Arial"/>
            </a:endParaRPr>
          </a:p>
          <a:p>
            <a:pPr marL="355600" marR="723900" indent="-342900">
              <a:lnSpc>
                <a:spcPct val="80100"/>
              </a:lnSpc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Promosi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pemindahan </a:t>
            </a:r>
            <a:r>
              <a:rPr sz="2000" spc="-190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Sebuah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proses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dimana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seseorang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dapat 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memiliki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kesempatan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menduduki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jabatan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diatasnya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Model 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perekrutan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internal.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Penilaian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Prestasi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000" spc="-190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sebuah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penilaian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kinerja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sebuah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karyawan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atas 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berhasil atau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tidaknya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organisasi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sudah</a:t>
            </a:r>
            <a:r>
              <a:rPr sz="2000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ditetapkan.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16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Kompensasi 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Jabatan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(job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compensation) </a:t>
            </a:r>
            <a:r>
              <a:rPr sz="2000" spc="-190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Usaha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pemberian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balas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jasa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2160"/>
              </a:lnSpc>
            </a:pP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atas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prestasi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telah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diberikan oleh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tenaga</a:t>
            </a:r>
            <a:r>
              <a:rPr sz="2000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kerja.</a:t>
            </a:r>
            <a:endParaRPr sz="2000">
              <a:latin typeface="Arial"/>
              <a:cs typeface="Arial"/>
            </a:endParaRPr>
          </a:p>
          <a:p>
            <a:pPr marL="355600" marR="212090" indent="-342900" algn="just">
              <a:lnSpc>
                <a:spcPct val="8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Kepuasan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000" spc="215" dirty="0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Integrasi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(integration) </a:t>
            </a:r>
            <a:r>
              <a:rPr sz="2000" spc="-190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Menciptakan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kondisi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integrsi 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atau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persamaan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kepentingan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antar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tenaga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dengan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organisasi</a:t>
            </a:r>
            <a:r>
              <a:rPr sz="2000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menyangkut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masalah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motivasi,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kepemimpinan,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komunikasi,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konflik 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dan 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konselling.</a:t>
            </a:r>
            <a:endParaRPr sz="2000">
              <a:latin typeface="Arial"/>
              <a:cs typeface="Arial"/>
            </a:endParaRPr>
          </a:p>
          <a:p>
            <a:pPr marL="355600" marR="493395" indent="-342900">
              <a:lnSpc>
                <a:spcPts val="1920"/>
              </a:lnSpc>
              <a:spcBef>
                <a:spcPts val="46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Hubungan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Perburuhan </a:t>
            </a:r>
            <a:r>
              <a:rPr sz="2000" spc="215" dirty="0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berserikat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(Labour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Relation)</a:t>
            </a:r>
            <a:r>
              <a:rPr sz="2000" spc="-3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85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Pembahasan 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masalah 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perjanjian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perjanjian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perburuhan,kesempatan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kerja 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bersama, sampai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penyelasaian 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perselisihan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perburuhan</a:t>
            </a:r>
            <a:endParaRPr sz="2000">
              <a:latin typeface="Arial"/>
              <a:cs typeface="Arial"/>
            </a:endParaRPr>
          </a:p>
          <a:p>
            <a:pPr marL="355600" marR="432434" indent="-342900">
              <a:lnSpc>
                <a:spcPts val="192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Pemisahan </a:t>
            </a:r>
            <a:r>
              <a:rPr sz="2000" spc="215" dirty="0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Pemutusan Hubungan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(Separation)</a:t>
            </a:r>
            <a:r>
              <a:rPr sz="2000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90" dirty="0">
                <a:solidFill>
                  <a:srgbClr val="FFFFFF"/>
                </a:solidFill>
                <a:latin typeface="Arial"/>
                <a:cs typeface="Arial"/>
              </a:rPr>
              <a:t>→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Menyangkut 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masalah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pemutusan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hubungan</a:t>
            </a:r>
            <a:r>
              <a:rPr sz="20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kerja.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5606" y="191846"/>
            <a:ext cx="7412786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1015" marR="5080" indent="-2941955">
              <a:lnSpc>
                <a:spcPct val="100000"/>
              </a:lnSpc>
              <a:spcBef>
                <a:spcPts val="95"/>
              </a:spcBef>
            </a:pPr>
            <a:r>
              <a:rPr spc="-145" dirty="0" err="1" smtClean="0"/>
              <a:t>Manajemen</a:t>
            </a:r>
            <a:r>
              <a:rPr spc="-145" dirty="0" smtClean="0"/>
              <a:t> </a:t>
            </a:r>
            <a:r>
              <a:rPr spc="-240" dirty="0"/>
              <a:t>Sumber </a:t>
            </a:r>
            <a:r>
              <a:rPr spc="-345" dirty="0" err="1"/>
              <a:t>Daya</a:t>
            </a:r>
            <a:r>
              <a:rPr spc="-345" dirty="0"/>
              <a:t> </a:t>
            </a:r>
            <a:r>
              <a:rPr spc="-175" dirty="0" err="1" smtClean="0"/>
              <a:t>Manusia</a:t>
            </a:r>
            <a:r>
              <a:rPr spc="-175" dirty="0" smtClean="0"/>
              <a:t>  </a:t>
            </a:r>
            <a:r>
              <a:rPr spc="-180" dirty="0"/>
              <a:t>Global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8046084" cy="42932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95"/>
              </a:spcBef>
            </a:pP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Manajemen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Sumber </a:t>
            </a:r>
            <a:r>
              <a:rPr sz="2500" spc="-220" dirty="0">
                <a:solidFill>
                  <a:srgbClr val="FFFFFF"/>
                </a:solidFill>
                <a:latin typeface="Arial"/>
                <a:cs typeface="Arial"/>
              </a:rPr>
              <a:t>Daya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Manusia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Global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adalah </a:t>
            </a:r>
            <a:r>
              <a:rPr sz="2500" spc="-140" dirty="0">
                <a:solidFill>
                  <a:srgbClr val="FFFFFF"/>
                </a:solidFill>
                <a:latin typeface="Arial"/>
                <a:cs typeface="Arial"/>
              </a:rPr>
              <a:t>penggunaan 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sumber </a:t>
            </a:r>
            <a:r>
              <a:rPr sz="2500" spc="-170" dirty="0">
                <a:solidFill>
                  <a:srgbClr val="FFFFFF"/>
                </a:solidFill>
                <a:latin typeface="Arial"/>
                <a:cs typeface="Arial"/>
              </a:rPr>
              <a:t>daya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global </a:t>
            </a:r>
            <a:r>
              <a:rPr sz="2500" spc="-50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mencapai </a:t>
            </a:r>
            <a:r>
              <a:rPr sz="2500" spc="-45" dirty="0">
                <a:solidFill>
                  <a:srgbClr val="FFFFFF"/>
                </a:solidFill>
                <a:latin typeface="Arial"/>
                <a:cs typeface="Arial"/>
              </a:rPr>
              <a:t>tujuan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organisasi  </a:t>
            </a:r>
            <a:r>
              <a:rPr sz="2500" spc="-90" dirty="0">
                <a:solidFill>
                  <a:srgbClr val="FFFFFF"/>
                </a:solidFill>
                <a:latin typeface="Arial"/>
                <a:cs typeface="Arial"/>
              </a:rPr>
              <a:t>tanpa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memandang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batasan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geografis.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Bidang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Manajemen 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Global </a:t>
            </a:r>
            <a:r>
              <a:rPr sz="2500" spc="-80" dirty="0">
                <a:solidFill>
                  <a:srgbClr val="FFFFFF"/>
                </a:solidFill>
                <a:latin typeface="Arial"/>
                <a:cs typeface="Arial"/>
              </a:rPr>
              <a:t>dikarakteristikan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oleh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pendekatan,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yaitu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3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500" dirty="0">
              <a:latin typeface="Arial"/>
              <a:cs typeface="Arial"/>
            </a:endParaRPr>
          </a:p>
          <a:p>
            <a:pPr marL="355600" marR="90805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Manajemen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Global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menekankan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manajemen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lintas 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budaya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(cross-cultural </a:t>
            </a:r>
            <a:r>
              <a:rPr sz="2500" spc="-110" dirty="0">
                <a:solidFill>
                  <a:srgbClr val="FFFFFF"/>
                </a:solidFill>
                <a:latin typeface="Arial"/>
                <a:cs typeface="Arial"/>
              </a:rPr>
              <a:t>management)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yaitu melihat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perilaku 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manusia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dalam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organisasi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perspektif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75" dirty="0">
                <a:solidFill>
                  <a:srgbClr val="FFFFFF"/>
                </a:solidFill>
                <a:latin typeface="Arial"/>
                <a:cs typeface="Arial"/>
              </a:rPr>
              <a:t>internasional.</a:t>
            </a:r>
            <a:endParaRPr sz="2500" dirty="0">
              <a:latin typeface="Arial"/>
              <a:cs typeface="Arial"/>
            </a:endParaRPr>
          </a:p>
          <a:p>
            <a:pPr marL="355600" marR="381635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Dikembangkan 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dari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hubungan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industrial </a:t>
            </a:r>
            <a:r>
              <a:rPr sz="2500" spc="-65" dirty="0">
                <a:solidFill>
                  <a:srgbClr val="FFFFFF"/>
                </a:solidFill>
                <a:latin typeface="Arial"/>
                <a:cs typeface="Arial"/>
              </a:rPr>
              <a:t>komparatif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 </a:t>
            </a:r>
            <a:r>
              <a:rPr sz="2500" spc="-25" dirty="0">
                <a:solidFill>
                  <a:srgbClr val="FFFFFF"/>
                </a:solidFill>
                <a:latin typeface="Arial"/>
                <a:cs typeface="Arial"/>
              </a:rPr>
              <a:t>literature-literatur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Manajemen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berusaha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untuk 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menggambarkan, </a:t>
            </a:r>
            <a:r>
              <a:rPr sz="2500" spc="-114" dirty="0">
                <a:solidFill>
                  <a:srgbClr val="FFFFFF"/>
                </a:solidFill>
                <a:latin typeface="Arial"/>
                <a:cs typeface="Arial"/>
              </a:rPr>
              <a:t>membandingkan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menganalisis  </a:t>
            </a:r>
            <a:r>
              <a:rPr sz="2500" spc="-150" dirty="0">
                <a:solidFill>
                  <a:srgbClr val="FFFFFF"/>
                </a:solidFill>
                <a:latin typeface="Arial"/>
                <a:cs typeface="Arial"/>
              </a:rPr>
              <a:t>system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500" spc="-120" dirty="0">
                <a:solidFill>
                  <a:srgbClr val="FFFFFF"/>
                </a:solidFill>
                <a:latin typeface="Arial"/>
                <a:cs typeface="Arial"/>
              </a:rPr>
              <a:t>beberapa</a:t>
            </a:r>
            <a:r>
              <a:rPr sz="25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55" dirty="0">
                <a:solidFill>
                  <a:srgbClr val="FFFFFF"/>
                </a:solidFill>
                <a:latin typeface="Arial"/>
                <a:cs typeface="Arial"/>
              </a:rPr>
              <a:t>Negara.</a:t>
            </a:r>
            <a:endParaRPr sz="2500" dirty="0">
              <a:latin typeface="Arial"/>
              <a:cs typeface="Arial"/>
            </a:endParaRPr>
          </a:p>
          <a:p>
            <a:pPr marL="355600" marR="46355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60" dirty="0">
                <a:solidFill>
                  <a:srgbClr val="FFFFFF"/>
                </a:solidFill>
                <a:latin typeface="Arial"/>
                <a:cs typeface="Arial"/>
              </a:rPr>
              <a:t>Berusaha </a:t>
            </a:r>
            <a:r>
              <a:rPr sz="2500" spc="-5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memberikan </a:t>
            </a:r>
            <a:r>
              <a:rPr sz="2500" spc="-125" dirty="0">
                <a:solidFill>
                  <a:srgbClr val="FFFFFF"/>
                </a:solidFill>
                <a:latin typeface="Arial"/>
                <a:cs typeface="Arial"/>
              </a:rPr>
              <a:t>focus </a:t>
            </a: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500" spc="-165" dirty="0">
                <a:solidFill>
                  <a:srgbClr val="FFFFFF"/>
                </a:solidFill>
                <a:latin typeface="Arial"/>
                <a:cs typeface="Arial"/>
              </a:rPr>
              <a:t>aspek </a:t>
            </a:r>
            <a:r>
              <a:rPr sz="2500" spc="-95" dirty="0">
                <a:solidFill>
                  <a:srgbClr val="FFFFFF"/>
                </a:solidFill>
                <a:latin typeface="Arial"/>
                <a:cs typeface="Arial"/>
              </a:rPr>
              <a:t>Manajemen  </a:t>
            </a:r>
            <a:r>
              <a:rPr sz="2500" spc="-250" dirty="0">
                <a:solidFill>
                  <a:srgbClr val="FFFFFF"/>
                </a:solidFill>
                <a:latin typeface="Arial"/>
                <a:cs typeface="Arial"/>
              </a:rPr>
              <a:t>SDM </a:t>
            </a:r>
            <a:r>
              <a:rPr sz="2500" spc="-35" dirty="0">
                <a:solidFill>
                  <a:srgbClr val="FFFFFF"/>
                </a:solidFill>
                <a:latin typeface="Arial"/>
                <a:cs typeface="Arial"/>
              </a:rPr>
              <a:t>di </a:t>
            </a:r>
            <a:r>
              <a:rPr sz="2500" spc="-130" dirty="0">
                <a:solidFill>
                  <a:srgbClr val="FFFFFF"/>
                </a:solidFill>
                <a:latin typeface="Arial"/>
                <a:cs typeface="Arial"/>
              </a:rPr>
              <a:t>perusahaan-perusahaan</a:t>
            </a:r>
            <a:r>
              <a:rPr sz="2500" spc="-70" dirty="0">
                <a:solidFill>
                  <a:srgbClr val="FFFFFF"/>
                </a:solidFill>
                <a:latin typeface="Arial"/>
                <a:cs typeface="Arial"/>
              </a:rPr>
              <a:t> multinasional.</a:t>
            </a:r>
            <a:endParaRPr sz="2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559053"/>
            <a:ext cx="7768590" cy="49239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4769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Faktor yang mempengaruhi perbedaan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antara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manajemen  sumberdaya </a:t>
            </a:r>
            <a:r>
              <a:rPr sz="2400" spc="-5" dirty="0" err="1">
                <a:solidFill>
                  <a:srgbClr val="FFFFFF"/>
                </a:solidFill>
                <a:latin typeface="Times New Roman"/>
                <a:cs typeface="Times New Roman"/>
              </a:rPr>
              <a:t>manusia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global</a:t>
            </a:r>
            <a:r>
              <a:rPr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berbeda dengan manajemen  pada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level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domestik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adalah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315595" indent="-303530">
              <a:lnSpc>
                <a:spcPct val="100000"/>
              </a:lnSpc>
              <a:buAutoNum type="arabicPeriod"/>
              <a:tabLst>
                <a:tab pos="31623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Perbedaan pasar tenaga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kerja.</a:t>
            </a:r>
            <a:endParaRPr sz="2400" dirty="0">
              <a:latin typeface="Times New Roman"/>
              <a:cs typeface="Times New Roman"/>
            </a:endParaRPr>
          </a:p>
          <a:p>
            <a:pPr marL="355600" indent="-40005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Setiap negara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memiliki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pasar tenaga kerja yang dpat</a:t>
            </a:r>
            <a:r>
              <a:rPr sz="24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berbeda</a:t>
            </a:r>
            <a:endParaRPr sz="2400" dirty="0">
              <a:latin typeface="Times New Roman"/>
              <a:cs typeface="Times New Roman"/>
            </a:endParaRPr>
          </a:p>
          <a:p>
            <a:pPr marL="355600" marR="5715">
              <a:lnSpc>
                <a:spcPts val="2300"/>
              </a:lnSpc>
              <a:spcBef>
                <a:spcPts val="560"/>
              </a:spcBef>
              <a:tabLst>
                <a:tab pos="286575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satu</a:t>
            </a:r>
            <a:r>
              <a:rPr sz="24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sama</a:t>
            </a:r>
            <a:r>
              <a:rPr sz="24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lainnya.	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Terdapat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perbedaan dalam ketersediaan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tenaga kerja dan perbedaan capuran biaya tenaga</a:t>
            </a:r>
            <a:r>
              <a:rPr sz="24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kerja.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315595" indent="-303530" algn="just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31623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Problem-problem </a:t>
            </a:r>
            <a:r>
              <a:rPr sz="2400" spc="-5" dirty="0" err="1">
                <a:solidFill>
                  <a:srgbClr val="FFFFFF"/>
                </a:solidFill>
                <a:latin typeface="Times New Roman"/>
                <a:cs typeface="Times New Roman"/>
              </a:rPr>
              <a:t>mobilitas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global</a:t>
            </a:r>
            <a:endParaRPr sz="2400" dirty="0">
              <a:latin typeface="Times New Roman"/>
              <a:cs typeface="Times New Roman"/>
            </a:endParaRPr>
          </a:p>
          <a:p>
            <a:pPr marL="355600" marR="5080" indent="-44450" algn="just">
              <a:lnSpc>
                <a:spcPct val="80000"/>
              </a:lnSpc>
              <a:spcBef>
                <a:spcPts val="575"/>
              </a:spcBef>
            </a:pP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Terdapat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hambatan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hukum,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ekonomi,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fisik dan budaya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yang 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harus diatasi pada sat memindahkan pekerja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ke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negara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asing.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Perusahaan perlu mengembangkan rekrutmen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khusus, training,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kompensasi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dan praktek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transfer.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35253"/>
            <a:ext cx="8074025" cy="529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 indent="-303530" algn="just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1623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Gaya dan praktek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manajemen.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8100" algn="just">
              <a:lnSpc>
                <a:spcPct val="80000"/>
              </a:lnSpc>
              <a:spcBef>
                <a:spcPts val="575"/>
              </a:spcBef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Sikap terhadap haya manajemen yang berbeda beragam dari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satu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negara ke negara lainnya; norma di antara praktek-praktek  manajemen dan hubungan tenaga kerja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manajemen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menguji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hal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ini.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15595" indent="-303530" algn="just">
              <a:lnSpc>
                <a:spcPct val="100000"/>
              </a:lnSpc>
              <a:buAutoNum type="arabicPeriod" startAt="4"/>
              <a:tabLst>
                <a:tab pos="31623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Orientasi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nasional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8100" algn="just">
              <a:lnSpc>
                <a:spcPts val="2310"/>
              </a:lnSpc>
              <a:spcBef>
                <a:spcPts val="55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Sekalipun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tujuan perusahaan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adalah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hal global, tetapi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personelnya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(tenaga kerja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dan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manajemen) mungkin lebih  memperhatikan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kepentingan nasional daripada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global.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Times New Roman"/>
              <a:cs typeface="Times New Roman"/>
            </a:endParaRPr>
          </a:p>
          <a:p>
            <a:pPr marL="315595" indent="-303530" algn="just">
              <a:lnSpc>
                <a:spcPct val="100000"/>
              </a:lnSpc>
              <a:buAutoNum type="arabicPeriod" startAt="5"/>
              <a:tabLst>
                <a:tab pos="31623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Kontrol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8100" algn="just">
              <a:lnSpc>
                <a:spcPct val="80000"/>
              </a:lnSpc>
              <a:spcBef>
                <a:spcPts val="58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Jarak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dan keragaman membuat lebih sulit mengontrol operasi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luar negeri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daripada operasi domestik;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dan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kebijakan personal  seringkali digunakan untuk memperoleh kontrol atas operasi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di 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luar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negeri.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1856</Words>
  <Application>Microsoft Office PowerPoint</Application>
  <PresentationFormat>On-screen Show (4:3)</PresentationFormat>
  <Paragraphs>149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Carlito</vt:lpstr>
      <vt:lpstr>Times New Roman</vt:lpstr>
      <vt:lpstr>Office Theme</vt:lpstr>
      <vt:lpstr>    MANAJEMEN  SDM   GLOBAL</vt:lpstr>
      <vt:lpstr>Fungsi-fungsi pokok MSDM  (Fungsi Manajemen)</vt:lpstr>
      <vt:lpstr>Fungsi-fungsi Operasional                           Manajemen SDM</vt:lpstr>
      <vt:lpstr>Pengadaan SDM</vt:lpstr>
      <vt:lpstr> Pengembangan (Development)</vt:lpstr>
      <vt:lpstr>    Pemeliharaan (maintenance)</vt:lpstr>
      <vt:lpstr>Manajemen Sumber Daya Manusia  Global</vt:lpstr>
      <vt:lpstr>PowerPoint Presentation</vt:lpstr>
      <vt:lpstr>PowerPoint Presentation</vt:lpstr>
      <vt:lpstr>  Ruang lingkup MSDM Global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SDM INTERNASIONAL</dc:title>
  <dc:creator>HP</dc:creator>
  <cp:lastModifiedBy>ASUS</cp:lastModifiedBy>
  <cp:revision>28</cp:revision>
  <dcterms:created xsi:type="dcterms:W3CDTF">2020-07-08T08:28:59Z</dcterms:created>
  <dcterms:modified xsi:type="dcterms:W3CDTF">2020-07-08T08:57:21Z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2014-12-23T00:00:00Z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2020-07-08T00:00:00Z</vt:filetime>
  </property>
</Properties>
</file>