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062" y="5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429636" y="1387220"/>
            <a:ext cx="4284726" cy="13671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435732" y="3796893"/>
            <a:ext cx="4272534" cy="1196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65606" y="191846"/>
            <a:ext cx="7412786" cy="124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164081"/>
            <a:ext cx="8071484" cy="3378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xfrm>
            <a:off x="2429636" y="1387220"/>
            <a:ext cx="4284726" cy="136768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1305" marR="5080" indent="-268605">
              <a:lnSpc>
                <a:spcPct val="100000"/>
              </a:lnSpc>
              <a:spcBef>
                <a:spcPts val="105"/>
              </a:spcBef>
            </a:pPr>
            <a:r>
              <a:rPr lang="en-US" spc="-400" dirty="0" smtClean="0"/>
              <a:t>    </a:t>
            </a:r>
            <a:r>
              <a:rPr spc="-400" dirty="0" smtClean="0"/>
              <a:t>MANAJEMEN </a:t>
            </a:r>
            <a:r>
              <a:rPr lang="en-US" spc="-400" dirty="0" smtClean="0"/>
              <a:t> </a:t>
            </a:r>
            <a:r>
              <a:rPr spc="-434" dirty="0" smtClean="0"/>
              <a:t>SDM  </a:t>
            </a:r>
            <a:r>
              <a:rPr lang="en-US" spc="-434" dirty="0" smtClean="0"/>
              <a:t> </a:t>
            </a:r>
            <a:r>
              <a:rPr lang="en-US" spc="-475" dirty="0" smtClean="0"/>
              <a:t>GLOBAL</a:t>
            </a:r>
            <a:endParaRPr spc="-47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7082" y="321310"/>
            <a:ext cx="7470775" cy="5046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3200" b="1" spc="-5" dirty="0" smtClean="0">
                <a:latin typeface="Carlito"/>
                <a:cs typeface="Carlito"/>
              </a:rPr>
              <a:t>  </a:t>
            </a:r>
            <a:r>
              <a:rPr sz="3200" b="1" spc="-5" dirty="0" err="1" smtClean="0">
                <a:latin typeface="Carlito"/>
                <a:cs typeface="Carlito"/>
              </a:rPr>
              <a:t>Ruang</a:t>
            </a:r>
            <a:r>
              <a:rPr sz="3200" b="1" spc="-5" dirty="0" smtClean="0">
                <a:latin typeface="Carlito"/>
                <a:cs typeface="Carlito"/>
              </a:rPr>
              <a:t> </a:t>
            </a:r>
            <a:r>
              <a:rPr sz="3200" b="1" spc="-10" dirty="0">
                <a:latin typeface="Carlito"/>
                <a:cs typeface="Carlito"/>
              </a:rPr>
              <a:t>lingkup MSDM</a:t>
            </a:r>
            <a:r>
              <a:rPr sz="3200" b="1" spc="60" dirty="0">
                <a:latin typeface="Carlito"/>
                <a:cs typeface="Carlito"/>
              </a:rPr>
              <a:t> </a:t>
            </a:r>
            <a:r>
              <a:rPr lang="en-US" sz="3200" b="1" spc="-15" dirty="0" smtClean="0">
                <a:latin typeface="Carlito"/>
                <a:cs typeface="Carlito"/>
              </a:rPr>
              <a:t>Global</a:t>
            </a:r>
            <a:endParaRPr sz="3200" b="1" spc="-15" dirty="0">
              <a:latin typeface="Carlito"/>
              <a:cs typeface="Carlito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355600" marR="5080" indent="-342900" algn="just">
              <a:lnSpc>
                <a:spcPct val="80000"/>
              </a:lnSpc>
              <a:spcBef>
                <a:spcPts val="695"/>
              </a:spcBef>
            </a:pPr>
            <a:r>
              <a:rPr spc="-215" dirty="0"/>
              <a:t>Secara </a:t>
            </a:r>
            <a:r>
              <a:rPr spc="-85" dirty="0"/>
              <a:t>umum, </a:t>
            </a:r>
            <a:r>
              <a:rPr spc="-95" dirty="0"/>
              <a:t>Dowling </a:t>
            </a:r>
            <a:r>
              <a:rPr spc="-114" dirty="0"/>
              <a:t>dalam</a:t>
            </a:r>
            <a:r>
              <a:rPr spc="459" dirty="0"/>
              <a:t> </a:t>
            </a:r>
            <a:r>
              <a:rPr spc="-145" dirty="0"/>
              <a:t>Schuler </a:t>
            </a:r>
            <a:r>
              <a:rPr spc="-114" dirty="0"/>
              <a:t>(1994)  </a:t>
            </a:r>
            <a:r>
              <a:rPr spc="-110" dirty="0"/>
              <a:t>membatasi  ruang </a:t>
            </a:r>
            <a:r>
              <a:rPr spc="-85" dirty="0"/>
              <a:t>lingkup </a:t>
            </a:r>
            <a:r>
              <a:rPr spc="-95" dirty="0"/>
              <a:t>Manajemen </a:t>
            </a:r>
            <a:r>
              <a:rPr spc="-150" dirty="0"/>
              <a:t>Sumber </a:t>
            </a:r>
            <a:r>
              <a:rPr spc="-220" dirty="0"/>
              <a:t>Daya </a:t>
            </a:r>
            <a:r>
              <a:rPr spc="-110" dirty="0" err="1"/>
              <a:t>Manusia</a:t>
            </a:r>
            <a:r>
              <a:rPr spc="-110" dirty="0"/>
              <a:t>  </a:t>
            </a:r>
            <a:r>
              <a:rPr lang="en-US" spc="-85" dirty="0" smtClean="0"/>
              <a:t>Global</a:t>
            </a:r>
            <a:r>
              <a:rPr spc="-85" dirty="0" smtClean="0"/>
              <a:t> </a:t>
            </a:r>
            <a:r>
              <a:rPr spc="-25" dirty="0"/>
              <a:t>meliputi </a:t>
            </a:r>
            <a:r>
              <a:rPr spc="-105" dirty="0"/>
              <a:t>fungsi </a:t>
            </a:r>
            <a:r>
              <a:rPr spc="-155" dirty="0"/>
              <a:t>MSDM, </a:t>
            </a:r>
            <a:r>
              <a:rPr spc="-20" dirty="0"/>
              <a:t>tipe </a:t>
            </a:r>
            <a:r>
              <a:rPr spc="-100" dirty="0"/>
              <a:t>pekerja </a:t>
            </a:r>
            <a:r>
              <a:rPr spc="-120" dirty="0"/>
              <a:t>dan  </a:t>
            </a:r>
            <a:r>
              <a:rPr spc="-150" dirty="0"/>
              <a:t>negara </a:t>
            </a:r>
            <a:r>
              <a:rPr spc="-160" dirty="0"/>
              <a:t>yang </a:t>
            </a:r>
            <a:r>
              <a:rPr spc="-20" dirty="0"/>
              <a:t>terlibat. </a:t>
            </a:r>
            <a:r>
              <a:rPr spc="-204" dirty="0"/>
              <a:t>Ruang </a:t>
            </a:r>
            <a:r>
              <a:rPr spc="-80" dirty="0"/>
              <a:t>lingkup </a:t>
            </a:r>
            <a:r>
              <a:rPr spc="-165" dirty="0"/>
              <a:t>yang </a:t>
            </a:r>
            <a:r>
              <a:rPr spc="-120" dirty="0"/>
              <a:t>dimaksud </a:t>
            </a:r>
            <a:r>
              <a:rPr spc="-175" dirty="0"/>
              <a:t>secara  </a:t>
            </a:r>
            <a:r>
              <a:rPr spc="-55" dirty="0"/>
              <a:t>lebih </a:t>
            </a:r>
            <a:r>
              <a:rPr spc="-45" dirty="0"/>
              <a:t>terperinci </a:t>
            </a:r>
            <a:r>
              <a:rPr spc="-90" dirty="0"/>
              <a:t>dapat </a:t>
            </a:r>
            <a:r>
              <a:rPr spc="-110" dirty="0"/>
              <a:t>dijelaskan </a:t>
            </a:r>
            <a:r>
              <a:rPr spc="-170" dirty="0"/>
              <a:t>sebagai</a:t>
            </a:r>
            <a:r>
              <a:rPr spc="-280" dirty="0"/>
              <a:t> </a:t>
            </a:r>
            <a:r>
              <a:rPr spc="-40" dirty="0"/>
              <a:t>berikut:</a:t>
            </a:r>
          </a:p>
          <a:p>
            <a:pPr marL="12700" algn="just">
              <a:lnSpc>
                <a:spcPct val="100000"/>
              </a:lnSpc>
            </a:pPr>
            <a:r>
              <a:rPr spc="-175" dirty="0"/>
              <a:t>Fungsi MSDM </a:t>
            </a:r>
            <a:r>
              <a:rPr spc="-30" dirty="0"/>
              <a:t>meliputi </a:t>
            </a:r>
            <a:r>
              <a:rPr spc="-80" dirty="0"/>
              <a:t>empat </a:t>
            </a:r>
            <a:r>
              <a:rPr spc="-70" dirty="0"/>
              <a:t>aktivitas</a:t>
            </a:r>
            <a:r>
              <a:rPr spc="-165" dirty="0"/>
              <a:t> </a:t>
            </a:r>
            <a:r>
              <a:rPr spc="-55" dirty="0"/>
              <a:t>yaitu:</a:t>
            </a:r>
          </a:p>
          <a:p>
            <a:pPr marL="527685" marR="5080" indent="-515620" algn="just">
              <a:lnSpc>
                <a:spcPts val="2400"/>
              </a:lnSpc>
              <a:spcBef>
                <a:spcPts val="580"/>
              </a:spcBef>
              <a:buAutoNum type="alphaLcPeriod"/>
              <a:tabLst>
                <a:tab pos="528320" algn="l"/>
              </a:tabLst>
            </a:pPr>
            <a:r>
              <a:rPr spc="-100" dirty="0"/>
              <a:t>fungsi </a:t>
            </a:r>
            <a:r>
              <a:rPr spc="-110" dirty="0"/>
              <a:t>akuisisi, </a:t>
            </a:r>
            <a:r>
              <a:rPr spc="-25" dirty="0"/>
              <a:t>meliputi: </a:t>
            </a:r>
            <a:r>
              <a:rPr spc="-125" dirty="0"/>
              <a:t>perencanaan, </a:t>
            </a:r>
            <a:r>
              <a:rPr spc="-100" dirty="0"/>
              <a:t>penarikan </a:t>
            </a:r>
            <a:r>
              <a:rPr spc="-120" dirty="0"/>
              <a:t>dan  </a:t>
            </a:r>
            <a:r>
              <a:rPr spc="-135" dirty="0"/>
              <a:t>sosialisasi.</a:t>
            </a:r>
          </a:p>
          <a:p>
            <a:pPr marL="527685" marR="23495" indent="-515620" algn="just">
              <a:lnSpc>
                <a:spcPts val="2400"/>
              </a:lnSpc>
              <a:spcBef>
                <a:spcPts val="600"/>
              </a:spcBef>
              <a:buAutoNum type="alphaLcPeriod"/>
              <a:tabLst>
                <a:tab pos="528320" algn="l"/>
              </a:tabLst>
            </a:pPr>
            <a:r>
              <a:rPr spc="-100" dirty="0"/>
              <a:t>fungsi </a:t>
            </a:r>
            <a:r>
              <a:rPr spc="-140" dirty="0"/>
              <a:t>pengembangan, </a:t>
            </a:r>
            <a:r>
              <a:rPr spc="-25" dirty="0"/>
              <a:t>meliputi: </a:t>
            </a:r>
            <a:r>
              <a:rPr spc="-110" dirty="0"/>
              <a:t>pelatihan,pengembangan  </a:t>
            </a:r>
            <a:r>
              <a:rPr spc="-125" dirty="0"/>
              <a:t>dan</a:t>
            </a:r>
            <a:r>
              <a:rPr spc="-140" dirty="0"/>
              <a:t> </a:t>
            </a:r>
            <a:r>
              <a:rPr spc="-110" dirty="0"/>
              <a:t>pembinaan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35940" y="4517516"/>
            <a:ext cx="3983990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527685" algn="l"/>
                <a:tab pos="2112645" algn="l"/>
              </a:tabLst>
            </a:pPr>
            <a:r>
              <a:rPr sz="2500" spc="-130" dirty="0">
                <a:solidFill>
                  <a:srgbClr val="FFFFFF"/>
                </a:solidFill>
                <a:latin typeface="Arial"/>
                <a:cs typeface="Arial"/>
              </a:rPr>
              <a:t>c.	</a:t>
            </a:r>
            <a:r>
              <a:rPr sz="2500" spc="-100" dirty="0">
                <a:solidFill>
                  <a:srgbClr val="FFFFFF"/>
                </a:solidFill>
                <a:latin typeface="Arial"/>
                <a:cs typeface="Arial"/>
              </a:rPr>
              <a:t>fungsi	pemeliharaan,</a:t>
            </a:r>
            <a:endParaRPr sz="25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03901" y="4517516"/>
            <a:ext cx="3303270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978660" algn="l"/>
              </a:tabLst>
            </a:pPr>
            <a:r>
              <a:rPr sz="2500" spc="-25" dirty="0">
                <a:solidFill>
                  <a:srgbClr val="FFFFFF"/>
                </a:solidFill>
                <a:latin typeface="Arial"/>
                <a:cs typeface="Arial"/>
              </a:rPr>
              <a:t>meliputi:	</a:t>
            </a:r>
            <a:r>
              <a:rPr sz="2500" spc="-140" dirty="0">
                <a:solidFill>
                  <a:srgbClr val="FFFFFF"/>
                </a:solidFill>
                <a:latin typeface="Arial"/>
                <a:cs typeface="Arial"/>
              </a:rPr>
              <a:t>kesehatan</a:t>
            </a:r>
            <a:endParaRPr sz="25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51356" y="4822697"/>
            <a:ext cx="5783580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500" spc="-125" dirty="0">
                <a:solidFill>
                  <a:srgbClr val="FFFFFF"/>
                </a:solidFill>
                <a:latin typeface="Arial"/>
                <a:cs typeface="Arial"/>
              </a:rPr>
              <a:t>dan </a:t>
            </a:r>
            <a:r>
              <a:rPr sz="2500" spc="-130" dirty="0">
                <a:solidFill>
                  <a:srgbClr val="FFFFFF"/>
                </a:solidFill>
                <a:latin typeface="Arial"/>
                <a:cs typeface="Arial"/>
              </a:rPr>
              <a:t>keselamatan </a:t>
            </a:r>
            <a:r>
              <a:rPr sz="2500" spc="-95" dirty="0">
                <a:solidFill>
                  <a:srgbClr val="FFFFFF"/>
                </a:solidFill>
                <a:latin typeface="Arial"/>
                <a:cs typeface="Arial"/>
              </a:rPr>
              <a:t>kerja </a:t>
            </a:r>
            <a:r>
              <a:rPr sz="2500" spc="-100" dirty="0">
                <a:solidFill>
                  <a:srgbClr val="FFFFFF"/>
                </a:solidFill>
                <a:latin typeface="Arial"/>
                <a:cs typeface="Arial"/>
              </a:rPr>
              <a:t>serta </a:t>
            </a:r>
            <a:r>
              <a:rPr sz="2500" spc="-125" dirty="0">
                <a:solidFill>
                  <a:srgbClr val="FFFFFF"/>
                </a:solidFill>
                <a:latin typeface="Arial"/>
                <a:cs typeface="Arial"/>
              </a:rPr>
              <a:t>hubungan </a:t>
            </a:r>
            <a:r>
              <a:rPr sz="2500" spc="-90" dirty="0">
                <a:solidFill>
                  <a:srgbClr val="FFFFFF"/>
                </a:solidFill>
                <a:latin typeface="Arial"/>
                <a:cs typeface="Arial"/>
              </a:rPr>
              <a:t>kerja.</a:t>
            </a:r>
            <a:endParaRPr sz="25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425690" y="5203697"/>
            <a:ext cx="1180465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500" spc="-30" dirty="0">
                <a:solidFill>
                  <a:srgbClr val="FFFFFF"/>
                </a:solidFill>
                <a:latin typeface="Arial"/>
                <a:cs typeface="Arial"/>
              </a:rPr>
              <a:t>meliput</a:t>
            </a:r>
            <a:r>
              <a:rPr sz="2500" spc="-10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2500" spc="-30" dirty="0">
                <a:solidFill>
                  <a:srgbClr val="FFFFFF"/>
                </a:solidFill>
                <a:latin typeface="Arial"/>
                <a:cs typeface="Arial"/>
              </a:rPr>
              <a:t>:</a:t>
            </a:r>
            <a:endParaRPr sz="25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5940" y="5203697"/>
            <a:ext cx="6704330" cy="7105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700"/>
              </a:lnSpc>
              <a:spcBef>
                <a:spcPts val="95"/>
              </a:spcBef>
              <a:tabLst>
                <a:tab pos="527685" algn="l"/>
                <a:tab pos="3543935" algn="l"/>
              </a:tabLst>
            </a:pPr>
            <a:r>
              <a:rPr sz="2500" spc="-75" dirty="0">
                <a:solidFill>
                  <a:srgbClr val="FFFFFF"/>
                </a:solidFill>
                <a:latin typeface="Arial"/>
                <a:cs typeface="Arial"/>
              </a:rPr>
              <a:t>d.	</a:t>
            </a:r>
            <a:r>
              <a:rPr sz="2500" spc="-175" dirty="0">
                <a:solidFill>
                  <a:srgbClr val="FFFFFF"/>
                </a:solidFill>
                <a:latin typeface="Arial"/>
                <a:cs typeface="Arial"/>
              </a:rPr>
              <a:t>Fungsi	</a:t>
            </a:r>
            <a:r>
              <a:rPr sz="2500" spc="-75" dirty="0">
                <a:solidFill>
                  <a:srgbClr val="FFFFFF"/>
                </a:solidFill>
                <a:latin typeface="Arial"/>
                <a:cs typeface="Arial"/>
              </a:rPr>
              <a:t>motivasi,</a:t>
            </a:r>
            <a:endParaRPr sz="2500">
              <a:latin typeface="Arial"/>
              <a:cs typeface="Arial"/>
            </a:endParaRPr>
          </a:p>
          <a:p>
            <a:pPr marL="527685">
              <a:lnSpc>
                <a:spcPts val="2700"/>
              </a:lnSpc>
            </a:pPr>
            <a:r>
              <a:rPr sz="2500" spc="-125" dirty="0">
                <a:solidFill>
                  <a:srgbClr val="FFFFFF"/>
                </a:solidFill>
                <a:latin typeface="Arial"/>
                <a:cs typeface="Arial"/>
              </a:rPr>
              <a:t>evaluasi, </a:t>
            </a:r>
            <a:r>
              <a:rPr sz="2500" spc="-135" dirty="0">
                <a:solidFill>
                  <a:srgbClr val="FFFFFF"/>
                </a:solidFill>
                <a:latin typeface="Arial"/>
                <a:cs typeface="Arial"/>
              </a:rPr>
              <a:t>penghargaan, </a:t>
            </a:r>
            <a:r>
              <a:rPr sz="2500" spc="-145" dirty="0">
                <a:solidFill>
                  <a:srgbClr val="FFFFFF"/>
                </a:solidFill>
                <a:latin typeface="Arial"/>
                <a:cs typeface="Arial"/>
              </a:rPr>
              <a:t>kompensasi </a:t>
            </a:r>
            <a:r>
              <a:rPr sz="2500" spc="-125" dirty="0">
                <a:solidFill>
                  <a:srgbClr val="FFFFFF"/>
                </a:solidFill>
                <a:latin typeface="Arial"/>
                <a:cs typeface="Arial"/>
              </a:rPr>
              <a:t>dan</a:t>
            </a:r>
            <a:r>
              <a:rPr sz="2500" spc="-1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0" spc="-60" dirty="0">
                <a:solidFill>
                  <a:srgbClr val="FFFFFF"/>
                </a:solidFill>
                <a:latin typeface="Arial"/>
                <a:cs typeface="Arial"/>
              </a:rPr>
              <a:t>disiplin.</a:t>
            </a:r>
            <a:endParaRPr sz="25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427685"/>
            <a:ext cx="8042909" cy="5828665"/>
          </a:xfrm>
          <a:prstGeom prst="rect">
            <a:avLst/>
          </a:prstGeom>
        </p:spPr>
        <p:txBody>
          <a:bodyPr vert="horz" wrap="square" lIns="0" tIns="59055" rIns="0" bIns="0" rtlCol="0">
            <a:spAutoFit/>
          </a:bodyPr>
          <a:lstStyle/>
          <a:p>
            <a:pPr marL="355600" marR="28575" indent="-342900">
              <a:lnSpc>
                <a:spcPts val="2920"/>
              </a:lnSpc>
              <a:spcBef>
                <a:spcPts val="465"/>
              </a:spcBef>
            </a:pPr>
            <a:r>
              <a:rPr sz="2700" spc="-145" dirty="0">
                <a:solidFill>
                  <a:srgbClr val="FFFFFF"/>
                </a:solidFill>
                <a:latin typeface="Arial"/>
                <a:cs typeface="Arial"/>
              </a:rPr>
              <a:t>Tipe </a:t>
            </a:r>
            <a:r>
              <a:rPr sz="2700" spc="-110" dirty="0">
                <a:solidFill>
                  <a:srgbClr val="FFFFFF"/>
                </a:solidFill>
                <a:latin typeface="Arial"/>
                <a:cs typeface="Arial"/>
              </a:rPr>
              <a:t>pekerja </a:t>
            </a:r>
            <a:r>
              <a:rPr sz="2700" spc="-105" dirty="0">
                <a:solidFill>
                  <a:srgbClr val="FFFFFF"/>
                </a:solidFill>
                <a:latin typeface="Arial"/>
                <a:cs typeface="Arial"/>
              </a:rPr>
              <a:t>atau </a:t>
            </a:r>
            <a:r>
              <a:rPr sz="2700" spc="-135" dirty="0">
                <a:solidFill>
                  <a:srgbClr val="FFFFFF"/>
                </a:solidFill>
                <a:latin typeface="Arial"/>
                <a:cs typeface="Arial"/>
              </a:rPr>
              <a:t>karyawan </a:t>
            </a:r>
            <a:r>
              <a:rPr sz="2700" spc="-95" dirty="0">
                <a:solidFill>
                  <a:srgbClr val="FFFFFF"/>
                </a:solidFill>
                <a:latin typeface="Arial"/>
                <a:cs typeface="Arial"/>
              </a:rPr>
              <a:t>dapat </a:t>
            </a:r>
            <a:r>
              <a:rPr sz="2700" spc="-125" dirty="0">
                <a:solidFill>
                  <a:srgbClr val="FFFFFF"/>
                </a:solidFill>
                <a:latin typeface="Arial"/>
                <a:cs typeface="Arial"/>
              </a:rPr>
              <a:t>dibedakan</a:t>
            </a:r>
            <a:r>
              <a:rPr sz="2700" spc="-3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140" dirty="0">
                <a:solidFill>
                  <a:srgbClr val="FFFFFF"/>
                </a:solidFill>
                <a:latin typeface="Arial"/>
                <a:cs typeface="Arial"/>
              </a:rPr>
              <a:t>berdasarkan  </a:t>
            </a:r>
            <a:r>
              <a:rPr sz="2700" spc="-165" dirty="0">
                <a:solidFill>
                  <a:srgbClr val="FFFFFF"/>
                </a:solidFill>
                <a:latin typeface="Arial"/>
                <a:cs typeface="Arial"/>
              </a:rPr>
              <a:t>negara </a:t>
            </a:r>
            <a:r>
              <a:rPr sz="2700" spc="-160" dirty="0">
                <a:solidFill>
                  <a:srgbClr val="FFFFFF"/>
                </a:solidFill>
                <a:latin typeface="Arial"/>
                <a:cs typeface="Arial"/>
              </a:rPr>
              <a:t>asalnya,</a:t>
            </a:r>
            <a:r>
              <a:rPr sz="2700" spc="-1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5" dirty="0">
                <a:solidFill>
                  <a:srgbClr val="FFFFFF"/>
                </a:solidFill>
                <a:latin typeface="Arial"/>
                <a:cs typeface="Arial"/>
              </a:rPr>
              <a:t>yaitu:</a:t>
            </a:r>
            <a:endParaRPr sz="2700">
              <a:latin typeface="Arial"/>
              <a:cs typeface="Arial"/>
            </a:endParaRPr>
          </a:p>
          <a:p>
            <a:pPr marL="355600" marR="75565" indent="-342900">
              <a:lnSpc>
                <a:spcPts val="2920"/>
              </a:lnSpc>
              <a:spcBef>
                <a:spcPts val="640"/>
              </a:spcBef>
              <a:buChar char="•"/>
              <a:tabLst>
                <a:tab pos="354965" algn="l"/>
                <a:tab pos="355600" algn="l"/>
              </a:tabLst>
            </a:pPr>
            <a:r>
              <a:rPr sz="2700" spc="-170" dirty="0">
                <a:solidFill>
                  <a:srgbClr val="FFFFFF"/>
                </a:solidFill>
                <a:latin typeface="Arial"/>
                <a:cs typeface="Arial"/>
              </a:rPr>
              <a:t>Karyawan </a:t>
            </a:r>
            <a:r>
              <a:rPr sz="2700" spc="-175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700" spc="-140" dirty="0">
                <a:solidFill>
                  <a:srgbClr val="FFFFFF"/>
                </a:solidFill>
                <a:latin typeface="Arial"/>
                <a:cs typeface="Arial"/>
              </a:rPr>
              <a:t>berasal </a:t>
            </a:r>
            <a:r>
              <a:rPr sz="2700" spc="-65" dirty="0">
                <a:solidFill>
                  <a:srgbClr val="FFFFFF"/>
                </a:solidFill>
                <a:latin typeface="Arial"/>
                <a:cs typeface="Arial"/>
              </a:rPr>
              <a:t>dari </a:t>
            </a:r>
            <a:r>
              <a:rPr sz="2700" spc="-165" dirty="0">
                <a:solidFill>
                  <a:srgbClr val="FFFFFF"/>
                </a:solidFill>
                <a:latin typeface="Arial"/>
                <a:cs typeface="Arial"/>
              </a:rPr>
              <a:t>negara </a:t>
            </a:r>
            <a:r>
              <a:rPr sz="2700" spc="-50" dirty="0">
                <a:solidFill>
                  <a:srgbClr val="FFFFFF"/>
                </a:solidFill>
                <a:latin typeface="Arial"/>
                <a:cs typeface="Arial"/>
              </a:rPr>
              <a:t>tempat</a:t>
            </a:r>
            <a:r>
              <a:rPr sz="2700" spc="-2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145" dirty="0">
                <a:solidFill>
                  <a:srgbClr val="FFFFFF"/>
                </a:solidFill>
                <a:latin typeface="Arial"/>
                <a:cs typeface="Arial"/>
              </a:rPr>
              <a:t>perusahaan  </a:t>
            </a:r>
            <a:r>
              <a:rPr sz="2700" spc="-114" dirty="0">
                <a:solidFill>
                  <a:srgbClr val="FFFFFF"/>
                </a:solidFill>
                <a:latin typeface="Arial"/>
                <a:cs typeface="Arial"/>
              </a:rPr>
              <a:t>beroperasi </a:t>
            </a:r>
            <a:r>
              <a:rPr sz="2700" spc="-95" dirty="0">
                <a:solidFill>
                  <a:srgbClr val="FFFFFF"/>
                </a:solidFill>
                <a:latin typeface="Arial"/>
                <a:cs typeface="Arial"/>
              </a:rPr>
              <a:t>(local</a:t>
            </a:r>
            <a:r>
              <a:rPr sz="2700" spc="-1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65" dirty="0">
                <a:solidFill>
                  <a:srgbClr val="FFFFFF"/>
                </a:solidFill>
                <a:latin typeface="Arial"/>
                <a:cs typeface="Arial"/>
              </a:rPr>
              <a:t>national)</a:t>
            </a:r>
            <a:endParaRPr sz="2700">
              <a:latin typeface="Arial"/>
              <a:cs typeface="Arial"/>
            </a:endParaRPr>
          </a:p>
          <a:p>
            <a:pPr marL="355600" marR="545465" indent="-342900">
              <a:lnSpc>
                <a:spcPts val="2920"/>
              </a:lnSpc>
              <a:spcBef>
                <a:spcPts val="645"/>
              </a:spcBef>
              <a:buChar char="•"/>
              <a:tabLst>
                <a:tab pos="354965" algn="l"/>
                <a:tab pos="355600" algn="l"/>
              </a:tabLst>
            </a:pPr>
            <a:r>
              <a:rPr sz="2700" spc="-170" dirty="0">
                <a:solidFill>
                  <a:srgbClr val="FFFFFF"/>
                </a:solidFill>
                <a:latin typeface="Arial"/>
                <a:cs typeface="Arial"/>
              </a:rPr>
              <a:t>Karyawan </a:t>
            </a:r>
            <a:r>
              <a:rPr sz="2700" spc="-175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700" spc="-140" dirty="0">
                <a:solidFill>
                  <a:srgbClr val="FFFFFF"/>
                </a:solidFill>
                <a:latin typeface="Arial"/>
                <a:cs typeface="Arial"/>
              </a:rPr>
              <a:t>berasal </a:t>
            </a:r>
            <a:r>
              <a:rPr sz="2700" spc="-65" dirty="0">
                <a:solidFill>
                  <a:srgbClr val="FFFFFF"/>
                </a:solidFill>
                <a:latin typeface="Arial"/>
                <a:cs typeface="Arial"/>
              </a:rPr>
              <a:t>dari </a:t>
            </a:r>
            <a:r>
              <a:rPr sz="2700" spc="-165" dirty="0">
                <a:solidFill>
                  <a:srgbClr val="FFFFFF"/>
                </a:solidFill>
                <a:latin typeface="Arial"/>
                <a:cs typeface="Arial"/>
              </a:rPr>
              <a:t>negara </a:t>
            </a:r>
            <a:r>
              <a:rPr sz="2700" spc="-175" dirty="0">
                <a:solidFill>
                  <a:srgbClr val="FFFFFF"/>
                </a:solidFill>
                <a:latin typeface="Arial"/>
                <a:cs typeface="Arial"/>
              </a:rPr>
              <a:t>asal </a:t>
            </a:r>
            <a:r>
              <a:rPr sz="2700" spc="-145" dirty="0">
                <a:solidFill>
                  <a:srgbClr val="FFFFFF"/>
                </a:solidFill>
                <a:latin typeface="Arial"/>
                <a:cs typeface="Arial"/>
              </a:rPr>
              <a:t>perusahaan  </a:t>
            </a:r>
            <a:r>
              <a:rPr sz="2700" spc="-80" dirty="0">
                <a:solidFill>
                  <a:srgbClr val="FFFFFF"/>
                </a:solidFill>
                <a:latin typeface="Arial"/>
                <a:cs typeface="Arial"/>
              </a:rPr>
              <a:t>(expatriate)</a:t>
            </a:r>
            <a:endParaRPr sz="2700">
              <a:latin typeface="Arial"/>
              <a:cs typeface="Arial"/>
            </a:endParaRPr>
          </a:p>
          <a:p>
            <a:pPr marL="355600" marR="1044575" indent="-342900">
              <a:lnSpc>
                <a:spcPts val="2920"/>
              </a:lnSpc>
              <a:spcBef>
                <a:spcPts val="640"/>
              </a:spcBef>
              <a:buClr>
                <a:srgbClr val="FFFFFF"/>
              </a:buClr>
              <a:buFont typeface="Arial"/>
              <a:buChar char="•"/>
              <a:tabLst>
                <a:tab pos="431800" algn="l"/>
                <a:tab pos="432434" algn="l"/>
              </a:tabLst>
            </a:pPr>
            <a:r>
              <a:rPr dirty="0"/>
              <a:t>	</a:t>
            </a:r>
            <a:r>
              <a:rPr sz="2700" spc="-170" dirty="0">
                <a:solidFill>
                  <a:srgbClr val="FFFFFF"/>
                </a:solidFill>
                <a:latin typeface="Arial"/>
                <a:cs typeface="Arial"/>
              </a:rPr>
              <a:t>Karyawan </a:t>
            </a:r>
            <a:r>
              <a:rPr sz="2700" spc="-175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700" spc="-140" dirty="0">
                <a:solidFill>
                  <a:srgbClr val="FFFFFF"/>
                </a:solidFill>
                <a:latin typeface="Arial"/>
                <a:cs typeface="Arial"/>
              </a:rPr>
              <a:t>berasal </a:t>
            </a:r>
            <a:r>
              <a:rPr sz="2700" spc="-65" dirty="0">
                <a:solidFill>
                  <a:srgbClr val="FFFFFF"/>
                </a:solidFill>
                <a:latin typeface="Arial"/>
                <a:cs typeface="Arial"/>
              </a:rPr>
              <a:t>dari </a:t>
            </a:r>
            <a:r>
              <a:rPr sz="2700" spc="-165" dirty="0">
                <a:solidFill>
                  <a:srgbClr val="FFFFFF"/>
                </a:solidFill>
                <a:latin typeface="Arial"/>
                <a:cs typeface="Arial"/>
              </a:rPr>
              <a:t>negara </a:t>
            </a:r>
            <a:r>
              <a:rPr sz="2700" spc="-120" dirty="0">
                <a:solidFill>
                  <a:srgbClr val="FFFFFF"/>
                </a:solidFill>
                <a:latin typeface="Arial"/>
                <a:cs typeface="Arial"/>
              </a:rPr>
              <a:t>ketiga </a:t>
            </a:r>
            <a:r>
              <a:rPr sz="2700" spc="-20" dirty="0">
                <a:solidFill>
                  <a:srgbClr val="FFFFFF"/>
                </a:solidFill>
                <a:latin typeface="Arial"/>
                <a:cs typeface="Arial"/>
              </a:rPr>
              <a:t>(third  </a:t>
            </a:r>
            <a:r>
              <a:rPr sz="2700" spc="-65" dirty="0">
                <a:solidFill>
                  <a:srgbClr val="FFFFFF"/>
                </a:solidFill>
                <a:latin typeface="Arial"/>
                <a:cs typeface="Arial"/>
              </a:rPr>
              <a:t>country</a:t>
            </a:r>
            <a:r>
              <a:rPr sz="2700" spc="-1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65" dirty="0">
                <a:solidFill>
                  <a:srgbClr val="FFFFFF"/>
                </a:solidFill>
                <a:latin typeface="Arial"/>
                <a:cs typeface="Arial"/>
              </a:rPr>
              <a:t>national)</a:t>
            </a:r>
            <a:endParaRPr sz="27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sz="2700" spc="-204" dirty="0">
                <a:solidFill>
                  <a:srgbClr val="FFFFFF"/>
                </a:solidFill>
                <a:latin typeface="Arial"/>
                <a:cs typeface="Arial"/>
              </a:rPr>
              <a:t>Sedangkan </a:t>
            </a:r>
            <a:r>
              <a:rPr sz="2700" spc="-165" dirty="0">
                <a:solidFill>
                  <a:srgbClr val="FFFFFF"/>
                </a:solidFill>
                <a:latin typeface="Arial"/>
                <a:cs typeface="Arial"/>
              </a:rPr>
              <a:t>negara </a:t>
            </a:r>
            <a:r>
              <a:rPr sz="2700" spc="-175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700" spc="-15" dirty="0">
                <a:solidFill>
                  <a:srgbClr val="FFFFFF"/>
                </a:solidFill>
                <a:latin typeface="Arial"/>
                <a:cs typeface="Arial"/>
              </a:rPr>
              <a:t>terlibat </a:t>
            </a:r>
            <a:r>
              <a:rPr sz="2700" spc="-120" dirty="0">
                <a:solidFill>
                  <a:srgbClr val="FFFFFF"/>
                </a:solidFill>
                <a:latin typeface="Arial"/>
                <a:cs typeface="Arial"/>
              </a:rPr>
              <a:t>dalam </a:t>
            </a:r>
            <a:r>
              <a:rPr sz="2700" spc="-114" dirty="0">
                <a:solidFill>
                  <a:srgbClr val="FFFFFF"/>
                </a:solidFill>
                <a:latin typeface="Arial"/>
                <a:cs typeface="Arial"/>
              </a:rPr>
              <a:t>operasi,</a:t>
            </a:r>
            <a:r>
              <a:rPr sz="2700" spc="-25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5" dirty="0">
                <a:solidFill>
                  <a:srgbClr val="FFFFFF"/>
                </a:solidFill>
                <a:latin typeface="Arial"/>
                <a:cs typeface="Arial"/>
              </a:rPr>
              <a:t>yaitu:</a:t>
            </a:r>
            <a:endParaRPr sz="2700">
              <a:latin typeface="Arial"/>
              <a:cs typeface="Arial"/>
            </a:endParaRPr>
          </a:p>
          <a:p>
            <a:pPr marL="355600" marR="631190" indent="-342900">
              <a:lnSpc>
                <a:spcPts val="2920"/>
              </a:lnSpc>
              <a:spcBef>
                <a:spcPts val="690"/>
              </a:spcBef>
              <a:buChar char="•"/>
              <a:tabLst>
                <a:tab pos="354965" algn="l"/>
                <a:tab pos="355600" algn="l"/>
              </a:tabLst>
            </a:pPr>
            <a:r>
              <a:rPr sz="2700" spc="-185" dirty="0">
                <a:solidFill>
                  <a:srgbClr val="FFFFFF"/>
                </a:solidFill>
                <a:latin typeface="Arial"/>
                <a:cs typeface="Arial"/>
              </a:rPr>
              <a:t>Negara </a:t>
            </a:r>
            <a:r>
              <a:rPr sz="2700" spc="-55" dirty="0">
                <a:solidFill>
                  <a:srgbClr val="FFFFFF"/>
                </a:solidFill>
                <a:latin typeface="Arial"/>
                <a:cs typeface="Arial"/>
              </a:rPr>
              <a:t>tuan </a:t>
            </a:r>
            <a:r>
              <a:rPr sz="2700" spc="-85" dirty="0">
                <a:solidFill>
                  <a:srgbClr val="FFFFFF"/>
                </a:solidFill>
                <a:latin typeface="Arial"/>
                <a:cs typeface="Arial"/>
              </a:rPr>
              <a:t>rumah </a:t>
            </a:r>
            <a:r>
              <a:rPr sz="2700" spc="-50" dirty="0">
                <a:solidFill>
                  <a:srgbClr val="FFFFFF"/>
                </a:solidFill>
                <a:latin typeface="Arial"/>
                <a:cs typeface="Arial"/>
              </a:rPr>
              <a:t>tempat </a:t>
            </a:r>
            <a:r>
              <a:rPr sz="2700" spc="-145" dirty="0">
                <a:solidFill>
                  <a:srgbClr val="FFFFFF"/>
                </a:solidFill>
                <a:latin typeface="Arial"/>
                <a:cs typeface="Arial"/>
              </a:rPr>
              <a:t>perusahaan</a:t>
            </a:r>
            <a:r>
              <a:rPr sz="2700" spc="-4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114" dirty="0">
                <a:solidFill>
                  <a:srgbClr val="FFFFFF"/>
                </a:solidFill>
                <a:latin typeface="Arial"/>
                <a:cs typeface="Arial"/>
              </a:rPr>
              <a:t>beroperasi  </a:t>
            </a:r>
            <a:r>
              <a:rPr sz="2700" spc="-90" dirty="0">
                <a:solidFill>
                  <a:srgbClr val="FFFFFF"/>
                </a:solidFill>
                <a:latin typeface="Arial"/>
                <a:cs typeface="Arial"/>
              </a:rPr>
              <a:t>(host</a:t>
            </a:r>
            <a:r>
              <a:rPr sz="2700" spc="-1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70" dirty="0">
                <a:solidFill>
                  <a:srgbClr val="FFFFFF"/>
                </a:solidFill>
                <a:latin typeface="Arial"/>
                <a:cs typeface="Arial"/>
              </a:rPr>
              <a:t>country)</a:t>
            </a:r>
            <a:endParaRPr sz="27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280"/>
              </a:spcBef>
              <a:buChar char="•"/>
              <a:tabLst>
                <a:tab pos="354965" algn="l"/>
                <a:tab pos="355600" algn="l"/>
              </a:tabLst>
            </a:pPr>
            <a:r>
              <a:rPr sz="2700" spc="-185" dirty="0">
                <a:solidFill>
                  <a:srgbClr val="FFFFFF"/>
                </a:solidFill>
                <a:latin typeface="Arial"/>
                <a:cs typeface="Arial"/>
              </a:rPr>
              <a:t>Negara </a:t>
            </a:r>
            <a:r>
              <a:rPr sz="2700" spc="-175" dirty="0">
                <a:solidFill>
                  <a:srgbClr val="FFFFFF"/>
                </a:solidFill>
                <a:latin typeface="Arial"/>
                <a:cs typeface="Arial"/>
              </a:rPr>
              <a:t>asal </a:t>
            </a:r>
            <a:r>
              <a:rPr sz="2700" spc="-145" dirty="0">
                <a:solidFill>
                  <a:srgbClr val="FFFFFF"/>
                </a:solidFill>
                <a:latin typeface="Arial"/>
                <a:cs typeface="Arial"/>
              </a:rPr>
              <a:t>perusahaan </a:t>
            </a:r>
            <a:r>
              <a:rPr sz="2700" spc="-105" dirty="0">
                <a:solidFill>
                  <a:srgbClr val="FFFFFF"/>
                </a:solidFill>
                <a:latin typeface="Arial"/>
                <a:cs typeface="Arial"/>
              </a:rPr>
              <a:t>(home</a:t>
            </a:r>
            <a:r>
              <a:rPr sz="2700" spc="-1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70" dirty="0">
                <a:solidFill>
                  <a:srgbClr val="FFFFFF"/>
                </a:solidFill>
                <a:latin typeface="Arial"/>
                <a:cs typeface="Arial"/>
              </a:rPr>
              <a:t>country)</a:t>
            </a:r>
            <a:endParaRPr sz="2700">
              <a:latin typeface="Arial"/>
              <a:cs typeface="Arial"/>
            </a:endParaRPr>
          </a:p>
          <a:p>
            <a:pPr marL="355600" marR="5080" indent="-342900">
              <a:lnSpc>
                <a:spcPts val="2920"/>
              </a:lnSpc>
              <a:spcBef>
                <a:spcPts val="685"/>
              </a:spcBef>
              <a:buChar char="•"/>
              <a:tabLst>
                <a:tab pos="354965" algn="l"/>
                <a:tab pos="355600" algn="l"/>
              </a:tabLst>
            </a:pPr>
            <a:r>
              <a:rPr sz="2700" spc="-165" dirty="0">
                <a:solidFill>
                  <a:srgbClr val="FFFFFF"/>
                </a:solidFill>
                <a:latin typeface="Arial"/>
                <a:cs typeface="Arial"/>
              </a:rPr>
              <a:t>Negara-negara </a:t>
            </a:r>
            <a:r>
              <a:rPr sz="2700" spc="-175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700" spc="-130" dirty="0">
                <a:solidFill>
                  <a:srgbClr val="FFFFFF"/>
                </a:solidFill>
                <a:latin typeface="Arial"/>
                <a:cs typeface="Arial"/>
              </a:rPr>
              <a:t>bukan </a:t>
            </a:r>
            <a:r>
              <a:rPr sz="2700" spc="-165" dirty="0">
                <a:solidFill>
                  <a:srgbClr val="FFFFFF"/>
                </a:solidFill>
                <a:latin typeface="Arial"/>
                <a:cs typeface="Arial"/>
              </a:rPr>
              <a:t>negara </a:t>
            </a:r>
            <a:r>
              <a:rPr sz="2700" spc="-175" dirty="0">
                <a:solidFill>
                  <a:srgbClr val="FFFFFF"/>
                </a:solidFill>
                <a:latin typeface="Arial"/>
                <a:cs typeface="Arial"/>
              </a:rPr>
              <a:t>asal </a:t>
            </a:r>
            <a:r>
              <a:rPr sz="2700" spc="-130" dirty="0">
                <a:solidFill>
                  <a:srgbClr val="FFFFFF"/>
                </a:solidFill>
                <a:latin typeface="Arial"/>
                <a:cs typeface="Arial"/>
              </a:rPr>
              <a:t>dan </a:t>
            </a:r>
            <a:r>
              <a:rPr sz="2700" spc="-165" dirty="0">
                <a:solidFill>
                  <a:srgbClr val="FFFFFF"/>
                </a:solidFill>
                <a:latin typeface="Arial"/>
                <a:cs typeface="Arial"/>
              </a:rPr>
              <a:t>negara </a:t>
            </a:r>
            <a:r>
              <a:rPr sz="2700" spc="-55" dirty="0">
                <a:solidFill>
                  <a:srgbClr val="FFFFFF"/>
                </a:solidFill>
                <a:latin typeface="Arial"/>
                <a:cs typeface="Arial"/>
              </a:rPr>
              <a:t>tuan  </a:t>
            </a:r>
            <a:r>
              <a:rPr sz="2700" spc="-85" dirty="0">
                <a:solidFill>
                  <a:srgbClr val="FFFFFF"/>
                </a:solidFill>
                <a:latin typeface="Arial"/>
                <a:cs typeface="Arial"/>
              </a:rPr>
              <a:t>rumah </a:t>
            </a:r>
            <a:r>
              <a:rPr sz="2700" spc="-40" dirty="0">
                <a:solidFill>
                  <a:srgbClr val="FFFFFF"/>
                </a:solidFill>
                <a:latin typeface="Arial"/>
                <a:cs typeface="Arial"/>
              </a:rPr>
              <a:t>(other</a:t>
            </a:r>
            <a:r>
              <a:rPr sz="2700" spc="-2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85" dirty="0">
                <a:solidFill>
                  <a:srgbClr val="FFFFFF"/>
                </a:solidFill>
                <a:latin typeface="Arial"/>
                <a:cs typeface="Arial"/>
              </a:rPr>
              <a:t>countries)</a:t>
            </a:r>
            <a:endParaRPr sz="27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311861"/>
            <a:ext cx="7770495" cy="456855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</a:pPr>
            <a:r>
              <a:rPr sz="3200" spc="-135" dirty="0">
                <a:solidFill>
                  <a:srgbClr val="FFFFFF"/>
                </a:solidFill>
                <a:latin typeface="Arial"/>
                <a:cs typeface="Arial"/>
              </a:rPr>
              <a:t>Strategi </a:t>
            </a:r>
            <a:r>
              <a:rPr sz="3200" spc="-140" dirty="0">
                <a:solidFill>
                  <a:srgbClr val="FFFFFF"/>
                </a:solidFill>
                <a:latin typeface="Arial"/>
                <a:cs typeface="Arial"/>
              </a:rPr>
              <a:t>dalam </a:t>
            </a:r>
            <a:r>
              <a:rPr sz="3200" spc="-145" dirty="0">
                <a:solidFill>
                  <a:srgbClr val="FFFFFF"/>
                </a:solidFill>
                <a:latin typeface="Arial"/>
                <a:cs typeface="Arial"/>
              </a:rPr>
              <a:t>penerapan </a:t>
            </a:r>
            <a:r>
              <a:rPr sz="3200" spc="-215" dirty="0">
                <a:solidFill>
                  <a:srgbClr val="FFFFFF"/>
                </a:solidFill>
                <a:latin typeface="Arial"/>
                <a:cs typeface="Arial"/>
              </a:rPr>
              <a:t>MSDM </a:t>
            </a:r>
            <a:r>
              <a:rPr lang="en-US" sz="3200" spc="-100" dirty="0" smtClean="0">
                <a:solidFill>
                  <a:srgbClr val="FFFFFF"/>
                </a:solidFill>
                <a:latin typeface="Arial"/>
                <a:cs typeface="Arial"/>
              </a:rPr>
              <a:t>Glob</a:t>
            </a:r>
            <a:r>
              <a:rPr sz="3200" spc="-100" dirty="0" smtClean="0">
                <a:solidFill>
                  <a:srgbClr val="FFFFFF"/>
                </a:solidFill>
                <a:latin typeface="Arial"/>
                <a:cs typeface="Arial"/>
              </a:rPr>
              <a:t>al  </a:t>
            </a:r>
            <a:r>
              <a:rPr sz="3200" spc="-130" dirty="0">
                <a:solidFill>
                  <a:srgbClr val="FFFFFF"/>
                </a:solidFill>
                <a:latin typeface="Arial"/>
                <a:cs typeface="Arial"/>
              </a:rPr>
              <a:t>dilakukan </a:t>
            </a:r>
            <a:r>
              <a:rPr sz="3200" spc="-85" dirty="0">
                <a:solidFill>
                  <a:srgbClr val="FFFFFF"/>
                </a:solidFill>
                <a:latin typeface="Arial"/>
                <a:cs typeface="Arial"/>
              </a:rPr>
              <a:t>melalui </a:t>
            </a:r>
            <a:r>
              <a:rPr sz="3200" spc="-145" dirty="0">
                <a:solidFill>
                  <a:srgbClr val="FFFFFF"/>
                </a:solidFill>
                <a:latin typeface="Arial"/>
                <a:cs typeface="Arial"/>
              </a:rPr>
              <a:t>berbagai</a:t>
            </a:r>
            <a:r>
              <a:rPr sz="3200" spc="-2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110" dirty="0">
                <a:solidFill>
                  <a:srgbClr val="FFFFFF"/>
                </a:solidFill>
                <a:latin typeface="Arial"/>
                <a:cs typeface="Arial"/>
              </a:rPr>
              <a:t>kegiatan,yaitu:</a:t>
            </a:r>
            <a:endParaRPr sz="3200" dirty="0">
              <a:latin typeface="Arial"/>
              <a:cs typeface="Arial"/>
            </a:endParaRPr>
          </a:p>
          <a:p>
            <a:pPr marL="527685" indent="-515620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200" spc="-200" dirty="0">
                <a:solidFill>
                  <a:srgbClr val="FFFFFF"/>
                </a:solidFill>
                <a:latin typeface="Arial"/>
                <a:cs typeface="Arial"/>
              </a:rPr>
              <a:t>Perencanaan</a:t>
            </a:r>
            <a:endParaRPr sz="3200" dirty="0">
              <a:latin typeface="Arial"/>
              <a:cs typeface="Arial"/>
            </a:endParaRPr>
          </a:p>
          <a:p>
            <a:pPr marL="527685" indent="-515620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200" spc="-140" dirty="0">
                <a:solidFill>
                  <a:srgbClr val="FFFFFF"/>
                </a:solidFill>
                <a:latin typeface="Arial"/>
                <a:cs typeface="Arial"/>
              </a:rPr>
              <a:t>Rekrutmen </a:t>
            </a:r>
            <a:r>
              <a:rPr sz="3200" spc="-150" dirty="0">
                <a:solidFill>
                  <a:srgbClr val="FFFFFF"/>
                </a:solidFill>
                <a:latin typeface="Arial"/>
                <a:cs typeface="Arial"/>
              </a:rPr>
              <a:t>dan</a:t>
            </a:r>
            <a:r>
              <a:rPr sz="3200" spc="-1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175" dirty="0">
                <a:solidFill>
                  <a:srgbClr val="FFFFFF"/>
                </a:solidFill>
                <a:latin typeface="Arial"/>
                <a:cs typeface="Arial"/>
              </a:rPr>
              <a:t>seleksi</a:t>
            </a:r>
            <a:endParaRPr sz="3200" dirty="0">
              <a:latin typeface="Arial"/>
              <a:cs typeface="Arial"/>
            </a:endParaRPr>
          </a:p>
          <a:p>
            <a:pPr marL="527685" indent="-515620">
              <a:lnSpc>
                <a:spcPct val="100000"/>
              </a:lnSpc>
              <a:spcBef>
                <a:spcPts val="76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200" spc="-170" dirty="0">
                <a:solidFill>
                  <a:srgbClr val="FFFFFF"/>
                </a:solidFill>
                <a:latin typeface="Arial"/>
                <a:cs typeface="Arial"/>
              </a:rPr>
              <a:t>Pengaturan </a:t>
            </a:r>
            <a:r>
              <a:rPr sz="3200" spc="-120" dirty="0">
                <a:solidFill>
                  <a:srgbClr val="FFFFFF"/>
                </a:solidFill>
                <a:latin typeface="Arial"/>
                <a:cs typeface="Arial"/>
              </a:rPr>
              <a:t>atau </a:t>
            </a:r>
            <a:r>
              <a:rPr sz="3200" spc="-140" dirty="0">
                <a:solidFill>
                  <a:srgbClr val="FFFFFF"/>
                </a:solidFill>
                <a:latin typeface="Arial"/>
                <a:cs typeface="Arial"/>
              </a:rPr>
              <a:t>pengelolaan</a:t>
            </a:r>
            <a:r>
              <a:rPr sz="3200" spc="-2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110" dirty="0">
                <a:solidFill>
                  <a:srgbClr val="FFFFFF"/>
                </a:solidFill>
                <a:latin typeface="Arial"/>
                <a:cs typeface="Arial"/>
              </a:rPr>
              <a:t>staf</a:t>
            </a:r>
            <a:endParaRPr sz="3200" dirty="0">
              <a:latin typeface="Arial"/>
              <a:cs typeface="Arial"/>
            </a:endParaRPr>
          </a:p>
          <a:p>
            <a:pPr marL="527685" indent="-515620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200" spc="-155" dirty="0">
                <a:solidFill>
                  <a:srgbClr val="FFFFFF"/>
                </a:solidFill>
                <a:latin typeface="Arial"/>
                <a:cs typeface="Arial"/>
              </a:rPr>
              <a:t>Pemberian </a:t>
            </a:r>
            <a:r>
              <a:rPr sz="3200" spc="-90" dirty="0">
                <a:solidFill>
                  <a:srgbClr val="FFFFFF"/>
                </a:solidFill>
                <a:latin typeface="Arial"/>
                <a:cs typeface="Arial"/>
              </a:rPr>
              <a:t>orientasi </a:t>
            </a:r>
            <a:r>
              <a:rPr sz="3200" spc="-120" dirty="0">
                <a:solidFill>
                  <a:srgbClr val="FFFFFF"/>
                </a:solidFill>
                <a:latin typeface="Arial"/>
                <a:cs typeface="Arial"/>
              </a:rPr>
              <a:t>atau</a:t>
            </a:r>
            <a:r>
              <a:rPr sz="3200" spc="-2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150" dirty="0">
                <a:solidFill>
                  <a:srgbClr val="FFFFFF"/>
                </a:solidFill>
                <a:latin typeface="Arial"/>
                <a:cs typeface="Arial"/>
              </a:rPr>
              <a:t>pembekalan</a:t>
            </a:r>
            <a:endParaRPr sz="3200" dirty="0">
              <a:latin typeface="Arial"/>
              <a:cs typeface="Arial"/>
            </a:endParaRPr>
          </a:p>
          <a:p>
            <a:pPr marL="527685" indent="-515620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200" spc="-140" dirty="0">
                <a:solidFill>
                  <a:srgbClr val="FFFFFF"/>
                </a:solidFill>
                <a:latin typeface="Arial"/>
                <a:cs typeface="Arial"/>
              </a:rPr>
              <a:t>Pelatihan </a:t>
            </a:r>
            <a:r>
              <a:rPr sz="3200" spc="-150" dirty="0">
                <a:solidFill>
                  <a:srgbClr val="FFFFFF"/>
                </a:solidFill>
                <a:latin typeface="Arial"/>
                <a:cs typeface="Arial"/>
              </a:rPr>
              <a:t>dan </a:t>
            </a:r>
            <a:r>
              <a:rPr sz="3200" spc="-180" dirty="0">
                <a:solidFill>
                  <a:srgbClr val="FFFFFF"/>
                </a:solidFill>
                <a:latin typeface="Arial"/>
                <a:cs typeface="Arial"/>
              </a:rPr>
              <a:t>pengembangan</a:t>
            </a:r>
            <a:r>
              <a:rPr sz="3200" spc="-1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315" dirty="0">
                <a:solidFill>
                  <a:srgbClr val="FFFFFF"/>
                </a:solidFill>
                <a:latin typeface="Arial"/>
                <a:cs typeface="Arial"/>
              </a:rPr>
              <a:t>SDM</a:t>
            </a:r>
            <a:endParaRPr sz="3200" dirty="0">
              <a:latin typeface="Arial"/>
              <a:cs typeface="Arial"/>
            </a:endParaRPr>
          </a:p>
          <a:p>
            <a:pPr marL="527685" indent="-515620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200" spc="-155" dirty="0">
                <a:solidFill>
                  <a:srgbClr val="FFFFFF"/>
                </a:solidFill>
                <a:latin typeface="Arial"/>
                <a:cs typeface="Arial"/>
              </a:rPr>
              <a:t>Pemberian </a:t>
            </a:r>
            <a:r>
              <a:rPr sz="3200" spc="-180" dirty="0">
                <a:solidFill>
                  <a:srgbClr val="FFFFFF"/>
                </a:solidFill>
                <a:latin typeface="Arial"/>
                <a:cs typeface="Arial"/>
              </a:rPr>
              <a:t>kompensasi </a:t>
            </a:r>
            <a:r>
              <a:rPr sz="3200" spc="-150" dirty="0">
                <a:solidFill>
                  <a:srgbClr val="FFFFFF"/>
                </a:solidFill>
                <a:latin typeface="Arial"/>
                <a:cs typeface="Arial"/>
              </a:rPr>
              <a:t>dan</a:t>
            </a:r>
            <a:r>
              <a:rPr sz="3200" spc="-1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110" dirty="0">
                <a:solidFill>
                  <a:srgbClr val="FFFFFF"/>
                </a:solidFill>
                <a:latin typeface="Arial"/>
                <a:cs typeface="Arial"/>
              </a:rPr>
              <a:t>imbalan</a:t>
            </a:r>
            <a:endParaRPr sz="3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325323"/>
            <a:ext cx="8072755" cy="60464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500" b="1" spc="5" dirty="0">
                <a:solidFill>
                  <a:srgbClr val="FFFFFF"/>
                </a:solidFill>
                <a:latin typeface="Carlito"/>
                <a:cs typeface="Carlito"/>
              </a:rPr>
              <a:t>A. </a:t>
            </a:r>
            <a:r>
              <a:rPr sz="2500" b="1" spc="-10" dirty="0">
                <a:solidFill>
                  <a:srgbClr val="FFFFFF"/>
                </a:solidFill>
                <a:latin typeface="Carlito"/>
                <a:cs typeface="Carlito"/>
              </a:rPr>
              <a:t>Perencanaan </a:t>
            </a:r>
            <a:r>
              <a:rPr sz="2500" b="1" spc="-5" dirty="0">
                <a:solidFill>
                  <a:srgbClr val="FFFFFF"/>
                </a:solidFill>
                <a:latin typeface="Carlito"/>
                <a:cs typeface="Carlito"/>
              </a:rPr>
              <a:t>dalam MSDM</a:t>
            </a:r>
            <a:r>
              <a:rPr sz="2500" b="1" spc="-1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lang="en-US" sz="2500" b="1" spc="-10" dirty="0" smtClean="0">
                <a:solidFill>
                  <a:srgbClr val="FFFFFF"/>
                </a:solidFill>
                <a:latin typeface="Carlito"/>
                <a:cs typeface="Carlito"/>
              </a:rPr>
              <a:t>Glob</a:t>
            </a:r>
            <a:r>
              <a:rPr sz="2500" b="1" spc="-10" dirty="0" smtClean="0">
                <a:solidFill>
                  <a:srgbClr val="FFFFFF"/>
                </a:solidFill>
                <a:latin typeface="Carlito"/>
                <a:cs typeface="Carlito"/>
              </a:rPr>
              <a:t>al</a:t>
            </a:r>
            <a:endParaRPr sz="2500" dirty="0">
              <a:latin typeface="Carlito"/>
              <a:cs typeface="Carlito"/>
            </a:endParaRPr>
          </a:p>
          <a:p>
            <a:pPr marL="355600" marR="5715" indent="-342900" algn="just">
              <a:lnSpc>
                <a:spcPts val="2400"/>
              </a:lnSpc>
              <a:spcBef>
                <a:spcPts val="585"/>
              </a:spcBef>
            </a:pPr>
            <a:r>
              <a:rPr sz="2500" spc="-25" dirty="0">
                <a:solidFill>
                  <a:srgbClr val="FFFFFF"/>
                </a:solidFill>
                <a:latin typeface="Arial"/>
                <a:cs typeface="Arial"/>
              </a:rPr>
              <a:t>Menurut </a:t>
            </a:r>
            <a:r>
              <a:rPr sz="2500" spc="-145" dirty="0">
                <a:solidFill>
                  <a:srgbClr val="FFFFFF"/>
                </a:solidFill>
                <a:latin typeface="Arial"/>
                <a:cs typeface="Arial"/>
              </a:rPr>
              <a:t>Schuler </a:t>
            </a:r>
            <a:r>
              <a:rPr sz="2500" spc="-110" dirty="0">
                <a:solidFill>
                  <a:srgbClr val="FFFFFF"/>
                </a:solidFill>
                <a:latin typeface="Arial"/>
                <a:cs typeface="Arial"/>
              </a:rPr>
              <a:t>(1994) </a:t>
            </a:r>
            <a:r>
              <a:rPr sz="2500" spc="-130" dirty="0">
                <a:solidFill>
                  <a:srgbClr val="FFFFFF"/>
                </a:solidFill>
                <a:latin typeface="Arial"/>
                <a:cs typeface="Arial"/>
              </a:rPr>
              <a:t>perencanaan </a:t>
            </a:r>
            <a:r>
              <a:rPr sz="2500" spc="-250" dirty="0">
                <a:solidFill>
                  <a:srgbClr val="FFFFFF"/>
                </a:solidFill>
                <a:latin typeface="Arial"/>
                <a:cs typeface="Arial"/>
              </a:rPr>
              <a:t>SDM </a:t>
            </a:r>
            <a:r>
              <a:rPr sz="2500" spc="-175" dirty="0">
                <a:solidFill>
                  <a:srgbClr val="FFFFFF"/>
                </a:solidFill>
                <a:latin typeface="Arial"/>
                <a:cs typeface="Arial"/>
              </a:rPr>
              <a:t>secara </a:t>
            </a:r>
            <a:r>
              <a:rPr sz="2500" spc="-90" dirty="0">
                <a:solidFill>
                  <a:srgbClr val="FFFFFF"/>
                </a:solidFill>
                <a:latin typeface="Arial"/>
                <a:cs typeface="Arial"/>
              </a:rPr>
              <a:t>umum </a:t>
            </a:r>
            <a:r>
              <a:rPr sz="2500" spc="-160" dirty="0">
                <a:solidFill>
                  <a:srgbClr val="FFFFFF"/>
                </a:solidFill>
                <a:latin typeface="Arial"/>
                <a:cs typeface="Arial"/>
              </a:rPr>
              <a:t>yang  </a:t>
            </a:r>
            <a:r>
              <a:rPr sz="2500" spc="-40" dirty="0" err="1">
                <a:solidFill>
                  <a:srgbClr val="FFFFFF"/>
                </a:solidFill>
                <a:latin typeface="Arial"/>
                <a:cs typeface="Arial"/>
              </a:rPr>
              <a:t>tepat</a:t>
            </a:r>
            <a:r>
              <a:rPr sz="2500" spc="6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0" spc="-110" dirty="0" err="1" smtClean="0">
                <a:solidFill>
                  <a:srgbClr val="FFFFFF"/>
                </a:solidFill>
                <a:latin typeface="Arial"/>
                <a:cs typeface="Arial"/>
              </a:rPr>
              <a:t>membutuhkan</a:t>
            </a:r>
            <a:r>
              <a:rPr lang="en-US" sz="2500" spc="-11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0" spc="-110" dirty="0" err="1" smtClean="0">
                <a:solidFill>
                  <a:srgbClr val="FFFFFF"/>
                </a:solidFill>
                <a:latin typeface="Arial"/>
                <a:cs typeface="Arial"/>
              </a:rPr>
              <a:t>langkah-langkah</a:t>
            </a:r>
            <a:r>
              <a:rPr sz="2500" spc="-11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0" spc="-10" dirty="0">
                <a:solidFill>
                  <a:srgbClr val="FFFFFF"/>
                </a:solidFill>
                <a:latin typeface="Arial"/>
                <a:cs typeface="Arial"/>
              </a:rPr>
              <a:t>tertentu </a:t>
            </a:r>
            <a:r>
              <a:rPr sz="2500" spc="-80" dirty="0">
                <a:solidFill>
                  <a:srgbClr val="FFFFFF"/>
                </a:solidFill>
                <a:latin typeface="Arial"/>
                <a:cs typeface="Arial"/>
              </a:rPr>
              <a:t>berkaitan  </a:t>
            </a:r>
            <a:r>
              <a:rPr sz="2500" spc="-145" dirty="0">
                <a:solidFill>
                  <a:srgbClr val="FFFFFF"/>
                </a:solidFill>
                <a:latin typeface="Arial"/>
                <a:cs typeface="Arial"/>
              </a:rPr>
              <a:t>dengan </a:t>
            </a:r>
            <a:r>
              <a:rPr sz="2500" spc="-50" dirty="0">
                <a:solidFill>
                  <a:srgbClr val="FFFFFF"/>
                </a:solidFill>
                <a:latin typeface="Arial"/>
                <a:cs typeface="Arial"/>
              </a:rPr>
              <a:t>aktifitas </a:t>
            </a:r>
            <a:r>
              <a:rPr sz="2500" spc="-125" dirty="0">
                <a:solidFill>
                  <a:srgbClr val="FFFFFF"/>
                </a:solidFill>
                <a:latin typeface="Arial"/>
                <a:cs typeface="Arial"/>
              </a:rPr>
              <a:t>perencana </a:t>
            </a:r>
            <a:r>
              <a:rPr sz="2500" spc="-250" dirty="0">
                <a:solidFill>
                  <a:srgbClr val="FFFFFF"/>
                </a:solidFill>
                <a:latin typeface="Arial"/>
                <a:cs typeface="Arial"/>
              </a:rPr>
              <a:t>SDM </a:t>
            </a:r>
            <a:r>
              <a:rPr sz="2500" spc="-75" dirty="0">
                <a:solidFill>
                  <a:srgbClr val="FFFFFF"/>
                </a:solidFill>
                <a:latin typeface="Arial"/>
                <a:cs typeface="Arial"/>
              </a:rPr>
              <a:t>menuju </a:t>
            </a:r>
            <a:r>
              <a:rPr sz="2500" spc="-105" dirty="0">
                <a:solidFill>
                  <a:srgbClr val="FFFFFF"/>
                </a:solidFill>
                <a:latin typeface="Arial"/>
                <a:cs typeface="Arial"/>
              </a:rPr>
              <a:t>suatu </a:t>
            </a:r>
            <a:r>
              <a:rPr sz="2500" spc="-135" dirty="0">
                <a:solidFill>
                  <a:srgbClr val="FFFFFF"/>
                </a:solidFill>
                <a:latin typeface="Arial"/>
                <a:cs typeface="Arial"/>
              </a:rPr>
              <a:t>perusahaan  </a:t>
            </a:r>
            <a:r>
              <a:rPr sz="2500" spc="-165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500" spc="-45" dirty="0">
                <a:solidFill>
                  <a:srgbClr val="FFFFFF"/>
                </a:solidFill>
                <a:latin typeface="Arial"/>
                <a:cs typeface="Arial"/>
              </a:rPr>
              <a:t>kompetitif. </a:t>
            </a:r>
            <a:r>
              <a:rPr sz="2500" spc="-155" dirty="0">
                <a:solidFill>
                  <a:srgbClr val="FFFFFF"/>
                </a:solidFill>
                <a:latin typeface="Arial"/>
                <a:cs typeface="Arial"/>
              </a:rPr>
              <a:t>Langkah-langkah </a:t>
            </a:r>
            <a:r>
              <a:rPr sz="2500" spc="-165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500" spc="-120" dirty="0">
                <a:solidFill>
                  <a:srgbClr val="FFFFFF"/>
                </a:solidFill>
                <a:latin typeface="Arial"/>
                <a:cs typeface="Arial"/>
              </a:rPr>
              <a:t>dimaksud</a:t>
            </a:r>
            <a:r>
              <a:rPr sz="25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0" spc="-110" dirty="0">
                <a:solidFill>
                  <a:srgbClr val="FFFFFF"/>
                </a:solidFill>
                <a:latin typeface="Arial"/>
                <a:cs typeface="Arial"/>
              </a:rPr>
              <a:t>adalah:</a:t>
            </a:r>
            <a:endParaRPr sz="2500" dirty="0">
              <a:latin typeface="Arial"/>
              <a:cs typeface="Arial"/>
            </a:endParaRPr>
          </a:p>
          <a:p>
            <a:pPr marL="527685" marR="1054735" indent="-515620">
              <a:lnSpc>
                <a:spcPts val="2400"/>
              </a:lnSpc>
              <a:spcBef>
                <a:spcPts val="60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500" spc="-135" dirty="0">
                <a:solidFill>
                  <a:srgbClr val="FFFFFF"/>
                </a:solidFill>
                <a:latin typeface="Arial"/>
                <a:cs typeface="Arial"/>
              </a:rPr>
              <a:t>Pengumpulan </a:t>
            </a:r>
            <a:r>
              <a:rPr sz="2500" spc="-120" dirty="0">
                <a:solidFill>
                  <a:srgbClr val="FFFFFF"/>
                </a:solidFill>
                <a:latin typeface="Arial"/>
                <a:cs typeface="Arial"/>
              </a:rPr>
              <a:t>dan analisis </a:t>
            </a:r>
            <a:r>
              <a:rPr sz="2500" spc="-100" dirty="0">
                <a:solidFill>
                  <a:srgbClr val="FFFFFF"/>
                </a:solidFill>
                <a:latin typeface="Arial"/>
                <a:cs typeface="Arial"/>
              </a:rPr>
              <a:t>data </a:t>
            </a:r>
            <a:r>
              <a:rPr sz="2500" spc="-50" dirty="0">
                <a:solidFill>
                  <a:srgbClr val="FFFFFF"/>
                </a:solidFill>
                <a:latin typeface="Arial"/>
                <a:cs typeface="Arial"/>
              </a:rPr>
              <a:t>untuk</a:t>
            </a:r>
            <a:r>
              <a:rPr sz="2500" spc="-1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0" spc="-114" dirty="0">
                <a:solidFill>
                  <a:srgbClr val="FFFFFF"/>
                </a:solidFill>
                <a:latin typeface="Arial"/>
                <a:cs typeface="Arial"/>
              </a:rPr>
              <a:t>meramalkan  </a:t>
            </a:r>
            <a:r>
              <a:rPr sz="2500" spc="-75" dirty="0">
                <a:solidFill>
                  <a:srgbClr val="FFFFFF"/>
                </a:solidFill>
                <a:latin typeface="Arial"/>
                <a:cs typeface="Arial"/>
              </a:rPr>
              <a:t>permintaan </a:t>
            </a:r>
            <a:r>
              <a:rPr sz="2500" spc="-100" dirty="0">
                <a:solidFill>
                  <a:srgbClr val="FFFFFF"/>
                </a:solidFill>
                <a:latin typeface="Arial"/>
                <a:cs typeface="Arial"/>
              </a:rPr>
              <a:t>maupun </a:t>
            </a:r>
            <a:r>
              <a:rPr sz="2500" spc="-155" dirty="0">
                <a:solidFill>
                  <a:srgbClr val="FFFFFF"/>
                </a:solidFill>
                <a:latin typeface="Arial"/>
                <a:cs typeface="Arial"/>
              </a:rPr>
              <a:t>persediaanSDM </a:t>
            </a:r>
            <a:r>
              <a:rPr sz="2500" spc="-165" dirty="0">
                <a:solidFill>
                  <a:srgbClr val="FFFFFF"/>
                </a:solidFill>
                <a:latin typeface="Arial"/>
                <a:cs typeface="Arial"/>
              </a:rPr>
              <a:t>yang  </a:t>
            </a:r>
            <a:r>
              <a:rPr sz="2500" spc="-120" dirty="0">
                <a:solidFill>
                  <a:srgbClr val="FFFFFF"/>
                </a:solidFill>
                <a:latin typeface="Arial"/>
                <a:cs typeface="Arial"/>
              </a:rPr>
              <a:t>diekspektasikan </a:t>
            </a:r>
            <a:r>
              <a:rPr sz="2500" spc="-125" dirty="0">
                <a:solidFill>
                  <a:srgbClr val="FFFFFF"/>
                </a:solidFill>
                <a:latin typeface="Arial"/>
                <a:cs typeface="Arial"/>
              </a:rPr>
              <a:t>bagi </a:t>
            </a:r>
            <a:r>
              <a:rPr sz="2500" spc="-130" dirty="0">
                <a:solidFill>
                  <a:srgbClr val="FFFFFF"/>
                </a:solidFill>
                <a:latin typeface="Arial"/>
                <a:cs typeface="Arial"/>
              </a:rPr>
              <a:t>perencana </a:t>
            </a:r>
            <a:r>
              <a:rPr sz="2500" spc="-120" dirty="0">
                <a:solidFill>
                  <a:srgbClr val="FFFFFF"/>
                </a:solidFill>
                <a:latin typeface="Arial"/>
                <a:cs typeface="Arial"/>
              </a:rPr>
              <a:t>bisnis </a:t>
            </a:r>
            <a:r>
              <a:rPr sz="2500" spc="-35" dirty="0">
                <a:solidFill>
                  <a:srgbClr val="FFFFFF"/>
                </a:solidFill>
                <a:latin typeface="Arial"/>
                <a:cs typeface="Arial"/>
              </a:rPr>
              <a:t>di </a:t>
            </a:r>
            <a:r>
              <a:rPr sz="2500" spc="-190" dirty="0">
                <a:solidFill>
                  <a:srgbClr val="FFFFFF"/>
                </a:solidFill>
                <a:latin typeface="Arial"/>
                <a:cs typeface="Arial"/>
              </a:rPr>
              <a:t>masa  </a:t>
            </a:r>
            <a:r>
              <a:rPr sz="2500" spc="-110" dirty="0">
                <a:solidFill>
                  <a:srgbClr val="FFFFFF"/>
                </a:solidFill>
                <a:latin typeface="Arial"/>
                <a:cs typeface="Arial"/>
              </a:rPr>
              <a:t>mendatang.</a:t>
            </a:r>
            <a:endParaRPr sz="2500" dirty="0">
              <a:latin typeface="Arial"/>
              <a:cs typeface="Arial"/>
            </a:endParaRPr>
          </a:p>
          <a:p>
            <a:pPr marL="527685" indent="-515620">
              <a:lnSpc>
                <a:spcPct val="100000"/>
              </a:lnSpc>
              <a:spcBef>
                <a:spcPts val="2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500" spc="-130" dirty="0">
                <a:solidFill>
                  <a:srgbClr val="FFFFFF"/>
                </a:solidFill>
                <a:latin typeface="Arial"/>
                <a:cs typeface="Arial"/>
              </a:rPr>
              <a:t>Mengembangkan </a:t>
            </a:r>
            <a:r>
              <a:rPr sz="2500" spc="-45" dirty="0">
                <a:solidFill>
                  <a:srgbClr val="FFFFFF"/>
                </a:solidFill>
                <a:latin typeface="Arial"/>
                <a:cs typeface="Arial"/>
              </a:rPr>
              <a:t>tujuan </a:t>
            </a:r>
            <a:r>
              <a:rPr sz="2500" spc="-130" dirty="0">
                <a:solidFill>
                  <a:srgbClr val="FFFFFF"/>
                </a:solidFill>
                <a:latin typeface="Arial"/>
                <a:cs typeface="Arial"/>
              </a:rPr>
              <a:t>perencanaan</a:t>
            </a:r>
            <a:r>
              <a:rPr sz="2500" spc="-1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0" spc="-204" dirty="0">
                <a:solidFill>
                  <a:srgbClr val="FFFFFF"/>
                </a:solidFill>
                <a:latin typeface="Arial"/>
                <a:cs typeface="Arial"/>
              </a:rPr>
              <a:t>SDM.</a:t>
            </a:r>
            <a:endParaRPr sz="2500" dirty="0">
              <a:latin typeface="Arial"/>
              <a:cs typeface="Arial"/>
            </a:endParaRPr>
          </a:p>
          <a:p>
            <a:pPr marL="527685" marR="144780" indent="-515620">
              <a:lnSpc>
                <a:spcPts val="2400"/>
              </a:lnSpc>
              <a:spcBef>
                <a:spcPts val="58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500" spc="-125" dirty="0">
                <a:solidFill>
                  <a:srgbClr val="FFFFFF"/>
                </a:solidFill>
                <a:latin typeface="Arial"/>
                <a:cs typeface="Arial"/>
              </a:rPr>
              <a:t>Merancang dan </a:t>
            </a:r>
            <a:r>
              <a:rPr sz="2500" spc="-105" dirty="0">
                <a:solidFill>
                  <a:srgbClr val="FFFFFF"/>
                </a:solidFill>
                <a:latin typeface="Arial"/>
                <a:cs typeface="Arial"/>
              </a:rPr>
              <a:t>mengimplementasikan </a:t>
            </a:r>
            <a:r>
              <a:rPr sz="2500" spc="-95" dirty="0">
                <a:solidFill>
                  <a:srgbClr val="FFFFFF"/>
                </a:solidFill>
                <a:latin typeface="Arial"/>
                <a:cs typeface="Arial"/>
              </a:rPr>
              <a:t>program-program  </a:t>
            </a:r>
            <a:r>
              <a:rPr sz="2500" spc="-165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500" spc="-90" dirty="0">
                <a:solidFill>
                  <a:srgbClr val="FFFFFF"/>
                </a:solidFill>
                <a:latin typeface="Arial"/>
                <a:cs typeface="Arial"/>
              </a:rPr>
              <a:t>dapat </a:t>
            </a:r>
            <a:r>
              <a:rPr sz="2500" spc="-120" dirty="0">
                <a:solidFill>
                  <a:srgbClr val="FFFFFF"/>
                </a:solidFill>
                <a:latin typeface="Arial"/>
                <a:cs typeface="Arial"/>
              </a:rPr>
              <a:t>memudahkan </a:t>
            </a:r>
            <a:r>
              <a:rPr sz="2500" spc="-135" dirty="0">
                <a:solidFill>
                  <a:srgbClr val="FFFFFF"/>
                </a:solidFill>
                <a:latin typeface="Arial"/>
                <a:cs typeface="Arial"/>
              </a:rPr>
              <a:t>perusahaan </a:t>
            </a:r>
            <a:r>
              <a:rPr sz="2500" spc="-114" dirty="0">
                <a:solidFill>
                  <a:srgbClr val="FFFFFF"/>
                </a:solidFill>
                <a:latin typeface="Arial"/>
                <a:cs typeface="Arial"/>
              </a:rPr>
              <a:t>dalam </a:t>
            </a:r>
            <a:r>
              <a:rPr sz="2500" spc="-130" dirty="0">
                <a:solidFill>
                  <a:srgbClr val="FFFFFF"/>
                </a:solidFill>
                <a:latin typeface="Arial"/>
                <a:cs typeface="Arial"/>
              </a:rPr>
              <a:t>pencapaian  </a:t>
            </a:r>
            <a:r>
              <a:rPr sz="2500" spc="-45" dirty="0">
                <a:solidFill>
                  <a:srgbClr val="FFFFFF"/>
                </a:solidFill>
                <a:latin typeface="Arial"/>
                <a:cs typeface="Arial"/>
              </a:rPr>
              <a:t>tujuan </a:t>
            </a:r>
            <a:r>
              <a:rPr sz="2500" spc="-130" dirty="0">
                <a:solidFill>
                  <a:srgbClr val="FFFFFF"/>
                </a:solidFill>
                <a:latin typeface="Arial"/>
                <a:cs typeface="Arial"/>
              </a:rPr>
              <a:t>perencanaan</a:t>
            </a:r>
            <a:r>
              <a:rPr sz="2500" spc="-204" dirty="0">
                <a:solidFill>
                  <a:srgbClr val="FFFFFF"/>
                </a:solidFill>
                <a:latin typeface="Arial"/>
                <a:cs typeface="Arial"/>
              </a:rPr>
              <a:t> SDM.</a:t>
            </a:r>
            <a:endParaRPr sz="2500" dirty="0">
              <a:latin typeface="Arial"/>
              <a:cs typeface="Arial"/>
            </a:endParaRPr>
          </a:p>
          <a:p>
            <a:pPr marL="527685" marR="637540" indent="-515620">
              <a:lnSpc>
                <a:spcPts val="2400"/>
              </a:lnSpc>
              <a:spcBef>
                <a:spcPts val="60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500" spc="-130" dirty="0">
                <a:solidFill>
                  <a:srgbClr val="FFFFFF"/>
                </a:solidFill>
                <a:latin typeface="Arial"/>
                <a:cs typeface="Arial"/>
              </a:rPr>
              <a:t>Mengawasi </a:t>
            </a:r>
            <a:r>
              <a:rPr sz="2500" spc="-120" dirty="0">
                <a:solidFill>
                  <a:srgbClr val="FFFFFF"/>
                </a:solidFill>
                <a:latin typeface="Arial"/>
                <a:cs typeface="Arial"/>
              </a:rPr>
              <a:t>dan </a:t>
            </a:r>
            <a:r>
              <a:rPr sz="2500" spc="-135" dirty="0">
                <a:solidFill>
                  <a:srgbClr val="FFFFFF"/>
                </a:solidFill>
                <a:latin typeface="Arial"/>
                <a:cs typeface="Arial"/>
              </a:rPr>
              <a:t>mengevaluasi </a:t>
            </a:r>
            <a:r>
              <a:rPr sz="2500" spc="-95" dirty="0">
                <a:solidFill>
                  <a:srgbClr val="FFFFFF"/>
                </a:solidFill>
                <a:latin typeface="Arial"/>
                <a:cs typeface="Arial"/>
              </a:rPr>
              <a:t>program-program </a:t>
            </a:r>
            <a:r>
              <a:rPr sz="2500" spc="-165" dirty="0">
                <a:solidFill>
                  <a:srgbClr val="FFFFFF"/>
                </a:solidFill>
                <a:latin typeface="Arial"/>
                <a:cs typeface="Arial"/>
              </a:rPr>
              <a:t>yang  </a:t>
            </a:r>
            <a:r>
              <a:rPr sz="2500" spc="-75" dirty="0">
                <a:solidFill>
                  <a:srgbClr val="FFFFFF"/>
                </a:solidFill>
                <a:latin typeface="Arial"/>
                <a:cs typeface="Arial"/>
              </a:rPr>
              <a:t>berjalan.</a:t>
            </a:r>
            <a:endParaRPr sz="2500" dirty="0">
              <a:latin typeface="Arial"/>
              <a:cs typeface="Arial"/>
            </a:endParaRPr>
          </a:p>
          <a:p>
            <a:pPr marL="527685" marR="5080" indent="-515620" algn="just">
              <a:lnSpc>
                <a:spcPts val="2400"/>
              </a:lnSpc>
              <a:spcBef>
                <a:spcPts val="600"/>
              </a:spcBef>
            </a:pPr>
            <a:r>
              <a:rPr sz="2500" spc="-135" dirty="0">
                <a:solidFill>
                  <a:srgbClr val="FFFFFF"/>
                </a:solidFill>
                <a:latin typeface="Arial"/>
                <a:cs typeface="Arial"/>
              </a:rPr>
              <a:t>Keempat </a:t>
            </a:r>
            <a:r>
              <a:rPr sz="2500" spc="-90" dirty="0">
                <a:solidFill>
                  <a:srgbClr val="FFFFFF"/>
                </a:solidFill>
                <a:latin typeface="Arial"/>
                <a:cs typeface="Arial"/>
              </a:rPr>
              <a:t>tahap </a:t>
            </a:r>
            <a:r>
              <a:rPr sz="2500" spc="-60" dirty="0">
                <a:solidFill>
                  <a:srgbClr val="FFFFFF"/>
                </a:solidFill>
                <a:latin typeface="Arial"/>
                <a:cs typeface="Arial"/>
              </a:rPr>
              <a:t>tersebut </a:t>
            </a:r>
            <a:r>
              <a:rPr sz="2500" spc="-85" dirty="0">
                <a:solidFill>
                  <a:srgbClr val="FFFFFF"/>
                </a:solidFill>
                <a:latin typeface="Arial"/>
                <a:cs typeface="Arial"/>
              </a:rPr>
              <a:t>dapat diimplentasikan </a:t>
            </a:r>
            <a:r>
              <a:rPr sz="2500" spc="-50" dirty="0">
                <a:solidFill>
                  <a:srgbClr val="FFFFFF"/>
                </a:solidFill>
                <a:latin typeface="Arial"/>
                <a:cs typeface="Arial"/>
              </a:rPr>
              <a:t>untuk  </a:t>
            </a:r>
            <a:r>
              <a:rPr sz="2500" spc="-130" dirty="0">
                <a:solidFill>
                  <a:srgbClr val="FFFFFF"/>
                </a:solidFill>
                <a:latin typeface="Arial"/>
                <a:cs typeface="Arial"/>
              </a:rPr>
              <a:t>pencapaian </a:t>
            </a:r>
            <a:r>
              <a:rPr sz="2500" spc="-45" dirty="0">
                <a:solidFill>
                  <a:srgbClr val="FFFFFF"/>
                </a:solidFill>
                <a:latin typeface="Arial"/>
                <a:cs typeface="Arial"/>
              </a:rPr>
              <a:t>tujuan </a:t>
            </a:r>
            <a:r>
              <a:rPr sz="2500" spc="-135" dirty="0">
                <a:solidFill>
                  <a:srgbClr val="FFFFFF"/>
                </a:solidFill>
                <a:latin typeface="Arial"/>
                <a:cs typeface="Arial"/>
              </a:rPr>
              <a:t>jangka </a:t>
            </a:r>
            <a:r>
              <a:rPr sz="2500" spc="-110" dirty="0">
                <a:solidFill>
                  <a:srgbClr val="FFFFFF"/>
                </a:solidFill>
                <a:latin typeface="Arial"/>
                <a:cs typeface="Arial"/>
              </a:rPr>
              <a:t>pendek </a:t>
            </a:r>
            <a:r>
              <a:rPr sz="2500" spc="-220" dirty="0">
                <a:solidFill>
                  <a:srgbClr val="FFFFFF"/>
                </a:solidFill>
                <a:latin typeface="Arial"/>
                <a:cs typeface="Arial"/>
              </a:rPr>
              <a:t>&lt; </a:t>
            </a:r>
            <a:r>
              <a:rPr sz="2500" spc="-130" dirty="0">
                <a:solidFill>
                  <a:srgbClr val="FFFFFF"/>
                </a:solidFill>
                <a:latin typeface="Arial"/>
                <a:cs typeface="Arial"/>
              </a:rPr>
              <a:t>1 </a:t>
            </a:r>
            <a:r>
              <a:rPr sz="2500" spc="-70" dirty="0">
                <a:solidFill>
                  <a:srgbClr val="FFFFFF"/>
                </a:solidFill>
                <a:latin typeface="Arial"/>
                <a:cs typeface="Arial"/>
              </a:rPr>
              <a:t>tahun, </a:t>
            </a:r>
            <a:r>
              <a:rPr sz="2500" spc="-135" dirty="0">
                <a:solidFill>
                  <a:srgbClr val="FFFFFF"/>
                </a:solidFill>
                <a:latin typeface="Arial"/>
                <a:cs typeface="Arial"/>
              </a:rPr>
              <a:t>menengah </a:t>
            </a:r>
            <a:r>
              <a:rPr sz="2500" spc="-105" dirty="0">
                <a:solidFill>
                  <a:srgbClr val="FFFFFF"/>
                </a:solidFill>
                <a:latin typeface="Arial"/>
                <a:cs typeface="Arial"/>
              </a:rPr>
              <a:t>2-  </a:t>
            </a:r>
            <a:r>
              <a:rPr sz="2500" spc="-125" dirty="0">
                <a:solidFill>
                  <a:srgbClr val="FFFFFF"/>
                </a:solidFill>
                <a:latin typeface="Arial"/>
                <a:cs typeface="Arial"/>
              </a:rPr>
              <a:t>3 </a:t>
            </a:r>
            <a:r>
              <a:rPr sz="2500" spc="-70" dirty="0">
                <a:solidFill>
                  <a:srgbClr val="FFFFFF"/>
                </a:solidFill>
                <a:latin typeface="Arial"/>
                <a:cs typeface="Arial"/>
              </a:rPr>
              <a:t>tahun, </a:t>
            </a:r>
            <a:r>
              <a:rPr sz="2500" spc="-105" dirty="0">
                <a:solidFill>
                  <a:srgbClr val="FFFFFF"/>
                </a:solidFill>
                <a:latin typeface="Arial"/>
                <a:cs typeface="Arial"/>
              </a:rPr>
              <a:t>maupun </a:t>
            </a:r>
            <a:r>
              <a:rPr sz="2500" spc="-140" dirty="0">
                <a:solidFill>
                  <a:srgbClr val="FFFFFF"/>
                </a:solidFill>
                <a:latin typeface="Arial"/>
                <a:cs typeface="Arial"/>
              </a:rPr>
              <a:t>jangka </a:t>
            </a:r>
            <a:r>
              <a:rPr sz="2500" spc="-120" dirty="0">
                <a:solidFill>
                  <a:srgbClr val="FFFFFF"/>
                </a:solidFill>
                <a:latin typeface="Arial"/>
                <a:cs typeface="Arial"/>
              </a:rPr>
              <a:t>panjang </a:t>
            </a:r>
            <a:r>
              <a:rPr sz="2500" spc="-55" dirty="0">
                <a:solidFill>
                  <a:srgbClr val="FFFFFF"/>
                </a:solidFill>
                <a:latin typeface="Arial"/>
                <a:cs typeface="Arial"/>
              </a:rPr>
              <a:t>yaitu </a:t>
            </a:r>
            <a:r>
              <a:rPr sz="2500" spc="-220" dirty="0">
                <a:solidFill>
                  <a:srgbClr val="FFFFFF"/>
                </a:solidFill>
                <a:latin typeface="Arial"/>
                <a:cs typeface="Arial"/>
              </a:rPr>
              <a:t>&gt; </a:t>
            </a:r>
            <a:r>
              <a:rPr sz="2500" spc="-125" dirty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r>
              <a:rPr sz="2500" spc="-1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0" spc="-70" dirty="0">
                <a:solidFill>
                  <a:srgbClr val="FFFFFF"/>
                </a:solidFill>
                <a:latin typeface="Arial"/>
                <a:cs typeface="Arial"/>
              </a:rPr>
              <a:t>tahun.</a:t>
            </a:r>
            <a:endParaRPr sz="25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335991"/>
            <a:ext cx="7959090" cy="6129020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355600" marR="5080" indent="-342900">
              <a:lnSpc>
                <a:spcPct val="80000"/>
              </a:lnSpc>
              <a:spcBef>
                <a:spcPts val="625"/>
              </a:spcBef>
            </a:pPr>
            <a:r>
              <a:rPr sz="2200" spc="-95" dirty="0">
                <a:solidFill>
                  <a:srgbClr val="FFFFFF"/>
                </a:solidFill>
                <a:latin typeface="Arial"/>
                <a:cs typeface="Arial"/>
              </a:rPr>
              <a:t>Seperti </a:t>
            </a:r>
            <a:r>
              <a:rPr sz="2200" spc="-114" dirty="0">
                <a:solidFill>
                  <a:srgbClr val="FFFFFF"/>
                </a:solidFill>
                <a:latin typeface="Arial"/>
                <a:cs typeface="Arial"/>
              </a:rPr>
              <a:t>halnya </a:t>
            </a:r>
            <a:r>
              <a:rPr sz="2200" spc="-45" dirty="0">
                <a:solidFill>
                  <a:srgbClr val="FFFFFF"/>
                </a:solidFill>
                <a:latin typeface="Arial"/>
                <a:cs typeface="Arial"/>
              </a:rPr>
              <a:t>aktifitas </a:t>
            </a:r>
            <a:r>
              <a:rPr sz="2200" spc="-114" dirty="0">
                <a:solidFill>
                  <a:srgbClr val="FFFFFF"/>
                </a:solidFill>
                <a:latin typeface="Arial"/>
                <a:cs typeface="Arial"/>
              </a:rPr>
              <a:t>perencanaan </a:t>
            </a:r>
            <a:r>
              <a:rPr sz="2200" spc="-220" dirty="0">
                <a:solidFill>
                  <a:srgbClr val="FFFFFF"/>
                </a:solidFill>
                <a:latin typeface="Arial"/>
                <a:cs typeface="Arial"/>
              </a:rPr>
              <a:t>SDM </a:t>
            </a:r>
            <a:r>
              <a:rPr lang="en-US" sz="2200" spc="-22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160" dirty="0" err="1" smtClean="0">
                <a:solidFill>
                  <a:srgbClr val="FFFFFF"/>
                </a:solidFill>
                <a:latin typeface="Arial"/>
                <a:cs typeface="Arial"/>
              </a:rPr>
              <a:t>secara</a:t>
            </a:r>
            <a:r>
              <a:rPr sz="2200" spc="-16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80" dirty="0">
                <a:solidFill>
                  <a:srgbClr val="FFFFFF"/>
                </a:solidFill>
                <a:latin typeface="Arial"/>
                <a:cs typeface="Arial"/>
              </a:rPr>
              <a:t>umum </a:t>
            </a:r>
            <a:r>
              <a:rPr sz="2200" spc="-30" dirty="0">
                <a:solidFill>
                  <a:srgbClr val="FFFFFF"/>
                </a:solidFill>
                <a:latin typeface="Arial"/>
                <a:cs typeface="Arial"/>
              </a:rPr>
              <a:t>di </a:t>
            </a:r>
            <a:r>
              <a:rPr sz="2200" spc="-114" dirty="0">
                <a:solidFill>
                  <a:srgbClr val="FFFFFF"/>
                </a:solidFill>
                <a:latin typeface="Arial"/>
                <a:cs typeface="Arial"/>
              </a:rPr>
              <a:t>atas, </a:t>
            </a:r>
            <a:r>
              <a:rPr sz="2200" spc="-100" dirty="0" err="1">
                <a:solidFill>
                  <a:srgbClr val="FFFFFF"/>
                </a:solidFill>
                <a:latin typeface="Arial"/>
                <a:cs typeface="Arial"/>
              </a:rPr>
              <a:t>dalam</a:t>
            </a:r>
            <a:r>
              <a:rPr sz="2200" spc="-100" dirty="0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sz="2200" spc="-140" dirty="0" err="1" smtClean="0">
                <a:solidFill>
                  <a:srgbClr val="FFFFFF"/>
                </a:solidFill>
                <a:latin typeface="Arial"/>
                <a:cs typeface="Arial"/>
              </a:rPr>
              <a:t>perencanaan</a:t>
            </a:r>
            <a:r>
              <a:rPr lang="en-US" sz="2200" spc="-14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140" smtClean="0">
                <a:solidFill>
                  <a:srgbClr val="FFFFFF"/>
                </a:solidFill>
                <a:latin typeface="Arial"/>
                <a:cs typeface="Arial"/>
              </a:rPr>
              <a:t>SDM </a:t>
            </a:r>
            <a:r>
              <a:rPr lang="en-US" sz="2200" spc="-70" smtClean="0">
                <a:solidFill>
                  <a:srgbClr val="FFFFFF"/>
                </a:solidFill>
                <a:latin typeface="Arial"/>
                <a:cs typeface="Arial"/>
              </a:rPr>
              <a:t>global </a:t>
            </a:r>
            <a:r>
              <a:rPr sz="2200" spc="-130" smtClean="0">
                <a:solidFill>
                  <a:srgbClr val="FFFFFF"/>
                </a:solidFill>
                <a:latin typeface="Arial"/>
                <a:cs typeface="Arial"/>
              </a:rPr>
              <a:t>sebuah</a:t>
            </a:r>
            <a:r>
              <a:rPr sz="2200" spc="-13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110" dirty="0">
                <a:solidFill>
                  <a:srgbClr val="FFFFFF"/>
                </a:solidFill>
                <a:latin typeface="Arial"/>
                <a:cs typeface="Arial"/>
              </a:rPr>
              <a:t>analisis </a:t>
            </a:r>
            <a:r>
              <a:rPr sz="2200" spc="-130" dirty="0">
                <a:solidFill>
                  <a:srgbClr val="FFFFFF"/>
                </a:solidFill>
                <a:latin typeface="Arial"/>
                <a:cs typeface="Arial"/>
              </a:rPr>
              <a:t>pasar  </a:t>
            </a:r>
            <a:r>
              <a:rPr sz="2200" spc="-114" dirty="0">
                <a:solidFill>
                  <a:srgbClr val="FFFFFF"/>
                </a:solidFill>
                <a:latin typeface="Arial"/>
                <a:cs typeface="Arial"/>
              </a:rPr>
              <a:t>tenaga </a:t>
            </a:r>
            <a:r>
              <a:rPr sz="2200" spc="-85" dirty="0">
                <a:solidFill>
                  <a:srgbClr val="FFFFFF"/>
                </a:solidFill>
                <a:latin typeface="Arial"/>
                <a:cs typeface="Arial"/>
              </a:rPr>
              <a:t>kerja eksternal, </a:t>
            </a:r>
            <a:r>
              <a:rPr sz="2200" spc="-90" dirty="0">
                <a:solidFill>
                  <a:srgbClr val="FFFFFF"/>
                </a:solidFill>
                <a:latin typeface="Arial"/>
                <a:cs typeface="Arial"/>
              </a:rPr>
              <a:t>baik </a:t>
            </a:r>
            <a:r>
              <a:rPr sz="2200" spc="-145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200" spc="-65" dirty="0">
                <a:solidFill>
                  <a:srgbClr val="FFFFFF"/>
                </a:solidFill>
                <a:latin typeface="Arial"/>
                <a:cs typeface="Arial"/>
              </a:rPr>
              <a:t>bersifat </a:t>
            </a:r>
            <a:r>
              <a:rPr sz="2200" spc="-70" dirty="0">
                <a:solidFill>
                  <a:srgbClr val="FFFFFF"/>
                </a:solidFill>
                <a:latin typeface="Arial"/>
                <a:cs typeface="Arial"/>
              </a:rPr>
              <a:t>lokal </a:t>
            </a:r>
            <a:r>
              <a:rPr sz="2200" spc="-85" dirty="0">
                <a:solidFill>
                  <a:srgbClr val="FFFFFF"/>
                </a:solidFill>
                <a:latin typeface="Arial"/>
                <a:cs typeface="Arial"/>
              </a:rPr>
              <a:t>atau </a:t>
            </a:r>
            <a:r>
              <a:rPr sz="2200" spc="-75" dirty="0">
                <a:solidFill>
                  <a:srgbClr val="FFFFFF"/>
                </a:solidFill>
                <a:latin typeface="Arial"/>
                <a:cs typeface="Arial"/>
              </a:rPr>
              <a:t>domestik  </a:t>
            </a:r>
            <a:r>
              <a:rPr sz="2200" spc="-90" dirty="0">
                <a:solidFill>
                  <a:srgbClr val="FFFFFF"/>
                </a:solidFill>
                <a:latin typeface="Arial"/>
                <a:cs typeface="Arial"/>
              </a:rPr>
              <a:t>maupun </a:t>
            </a:r>
            <a:r>
              <a:rPr sz="2200" spc="-65" dirty="0">
                <a:solidFill>
                  <a:srgbClr val="FFFFFF"/>
                </a:solidFill>
                <a:latin typeface="Arial"/>
                <a:cs typeface="Arial"/>
              </a:rPr>
              <a:t>internasional. </a:t>
            </a:r>
            <a:r>
              <a:rPr sz="2200" spc="-110" dirty="0">
                <a:solidFill>
                  <a:srgbClr val="FFFFFF"/>
                </a:solidFill>
                <a:latin typeface="Arial"/>
                <a:cs typeface="Arial"/>
              </a:rPr>
              <a:t>Analisis </a:t>
            </a:r>
            <a:r>
              <a:rPr sz="2200" spc="-15" dirty="0">
                <a:solidFill>
                  <a:srgbClr val="FFFFFF"/>
                </a:solidFill>
                <a:latin typeface="Arial"/>
                <a:cs typeface="Arial"/>
              </a:rPr>
              <a:t>ini </a:t>
            </a:r>
            <a:r>
              <a:rPr sz="2200" spc="-70" dirty="0">
                <a:solidFill>
                  <a:srgbClr val="FFFFFF"/>
                </a:solidFill>
                <a:latin typeface="Arial"/>
                <a:cs typeface="Arial"/>
              </a:rPr>
              <a:t>diperlukan </a:t>
            </a:r>
            <a:r>
              <a:rPr sz="2200" spc="-45" dirty="0" err="1">
                <a:solidFill>
                  <a:srgbClr val="FFFFFF"/>
                </a:solidFill>
                <a:latin typeface="Arial"/>
                <a:cs typeface="Arial"/>
              </a:rPr>
              <a:t>untuk</a:t>
            </a:r>
            <a:r>
              <a:rPr sz="2200" spc="-45" dirty="0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sz="2200" spc="-85" dirty="0" err="1" smtClean="0">
                <a:solidFill>
                  <a:srgbClr val="FFFFFF"/>
                </a:solidFill>
                <a:latin typeface="Arial"/>
                <a:cs typeface="Arial"/>
              </a:rPr>
              <a:t>mengetahui</a:t>
            </a:r>
            <a:r>
              <a:rPr lang="en-US" sz="2200" spc="-8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85" dirty="0" err="1" smtClean="0">
                <a:solidFill>
                  <a:srgbClr val="FFFFFF"/>
                </a:solidFill>
                <a:latin typeface="Arial"/>
                <a:cs typeface="Arial"/>
              </a:rPr>
              <a:t>kebutuhan</a:t>
            </a:r>
            <a:r>
              <a:rPr sz="2200" spc="-8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85" dirty="0">
                <a:solidFill>
                  <a:srgbClr val="FFFFFF"/>
                </a:solidFill>
                <a:latin typeface="Arial"/>
                <a:cs typeface="Arial"/>
              </a:rPr>
              <a:t>atau </a:t>
            </a:r>
            <a:r>
              <a:rPr sz="2200" spc="-100" dirty="0">
                <a:solidFill>
                  <a:srgbClr val="FFFFFF"/>
                </a:solidFill>
                <a:latin typeface="Arial"/>
                <a:cs typeface="Arial"/>
              </a:rPr>
              <a:t>dalam </a:t>
            </a:r>
            <a:r>
              <a:rPr sz="2200" spc="-130" dirty="0">
                <a:solidFill>
                  <a:srgbClr val="FFFFFF"/>
                </a:solidFill>
                <a:latin typeface="Arial"/>
                <a:cs typeface="Arial"/>
              </a:rPr>
              <a:t>rangka </a:t>
            </a:r>
            <a:r>
              <a:rPr sz="2200" spc="-110" dirty="0">
                <a:solidFill>
                  <a:srgbClr val="FFFFFF"/>
                </a:solidFill>
                <a:latin typeface="Arial"/>
                <a:cs typeface="Arial"/>
              </a:rPr>
              <a:t>penyediaan </a:t>
            </a:r>
            <a:r>
              <a:rPr sz="2200" spc="-114" dirty="0">
                <a:solidFill>
                  <a:srgbClr val="FFFFFF"/>
                </a:solidFill>
                <a:latin typeface="Arial"/>
                <a:cs typeface="Arial"/>
              </a:rPr>
              <a:t>tenaga </a:t>
            </a:r>
            <a:r>
              <a:rPr sz="2200" spc="-85" dirty="0">
                <a:solidFill>
                  <a:srgbClr val="FFFFFF"/>
                </a:solidFill>
                <a:latin typeface="Arial"/>
                <a:cs typeface="Arial"/>
              </a:rPr>
              <a:t>kerja  </a:t>
            </a:r>
            <a:r>
              <a:rPr sz="2200" spc="-145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200" spc="-95" dirty="0">
                <a:solidFill>
                  <a:srgbClr val="FFFFFF"/>
                </a:solidFill>
                <a:latin typeface="Arial"/>
                <a:cs typeface="Arial"/>
              </a:rPr>
              <a:t>dihubungkan </a:t>
            </a:r>
            <a:r>
              <a:rPr sz="2200" spc="-90" dirty="0">
                <a:solidFill>
                  <a:srgbClr val="FFFFFF"/>
                </a:solidFill>
                <a:latin typeface="Arial"/>
                <a:cs typeface="Arial"/>
              </a:rPr>
              <a:t>denganketrampilan </a:t>
            </a:r>
            <a:r>
              <a:rPr sz="2200" spc="-110" dirty="0">
                <a:solidFill>
                  <a:srgbClr val="FFFFFF"/>
                </a:solidFill>
                <a:latin typeface="Arial"/>
                <a:cs typeface="Arial"/>
              </a:rPr>
              <a:t>dan </a:t>
            </a:r>
            <a:r>
              <a:rPr sz="2200" spc="-95" dirty="0">
                <a:solidFill>
                  <a:srgbClr val="FFFFFF"/>
                </a:solidFill>
                <a:latin typeface="Arial"/>
                <a:cs typeface="Arial"/>
              </a:rPr>
              <a:t>keahlian </a:t>
            </a:r>
            <a:r>
              <a:rPr sz="2200" spc="-145" dirty="0">
                <a:solidFill>
                  <a:srgbClr val="FFFFFF"/>
                </a:solidFill>
                <a:latin typeface="Arial"/>
                <a:cs typeface="Arial"/>
              </a:rPr>
              <a:t>yang  </a:t>
            </a:r>
            <a:r>
              <a:rPr sz="2200" spc="-95" dirty="0">
                <a:solidFill>
                  <a:srgbClr val="FFFFFF"/>
                </a:solidFill>
                <a:latin typeface="Arial"/>
                <a:cs typeface="Arial"/>
              </a:rPr>
              <a:t>dipersyaratkan </a:t>
            </a:r>
            <a:r>
              <a:rPr sz="2200" spc="-100" dirty="0">
                <a:solidFill>
                  <a:srgbClr val="FFFFFF"/>
                </a:solidFill>
                <a:latin typeface="Arial"/>
                <a:cs typeface="Arial"/>
              </a:rPr>
              <a:t>dalam </a:t>
            </a:r>
            <a:r>
              <a:rPr sz="2200" spc="-105" dirty="0">
                <a:solidFill>
                  <a:srgbClr val="FFFFFF"/>
                </a:solidFill>
                <a:latin typeface="Arial"/>
                <a:cs typeface="Arial"/>
              </a:rPr>
              <a:t>bisnis </a:t>
            </a:r>
            <a:r>
              <a:rPr sz="2200" spc="-65" dirty="0">
                <a:solidFill>
                  <a:srgbClr val="FFFFFF"/>
                </a:solidFill>
                <a:latin typeface="Arial"/>
                <a:cs typeface="Arial"/>
              </a:rPr>
              <a:t>internasional.</a:t>
            </a:r>
            <a:r>
              <a:rPr sz="2200" spc="-2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130" dirty="0">
                <a:solidFill>
                  <a:srgbClr val="FFFFFF"/>
                </a:solidFill>
                <a:latin typeface="Arial"/>
                <a:cs typeface="Arial"/>
              </a:rPr>
              <a:t>Dalam</a:t>
            </a:r>
            <a:endParaRPr sz="2200" dirty="0">
              <a:latin typeface="Arial"/>
              <a:cs typeface="Arial"/>
            </a:endParaRPr>
          </a:p>
          <a:p>
            <a:pPr marL="355600" marR="79375">
              <a:lnSpc>
                <a:spcPct val="80000"/>
              </a:lnSpc>
            </a:pPr>
            <a:r>
              <a:rPr sz="2200" spc="-130" dirty="0">
                <a:solidFill>
                  <a:srgbClr val="FFFFFF"/>
                </a:solidFill>
                <a:latin typeface="Arial"/>
                <a:cs typeface="Arial"/>
              </a:rPr>
              <a:t>rangka </a:t>
            </a:r>
            <a:r>
              <a:rPr sz="2200" spc="-114" dirty="0">
                <a:solidFill>
                  <a:srgbClr val="FFFFFF"/>
                </a:solidFill>
                <a:latin typeface="Arial"/>
                <a:cs typeface="Arial"/>
              </a:rPr>
              <a:t>perencanaan </a:t>
            </a:r>
            <a:r>
              <a:rPr sz="2200" spc="-15" dirty="0">
                <a:solidFill>
                  <a:srgbClr val="FFFFFF"/>
                </a:solidFill>
                <a:latin typeface="Arial"/>
                <a:cs typeface="Arial"/>
              </a:rPr>
              <a:t>ini </a:t>
            </a:r>
            <a:r>
              <a:rPr sz="2200" spc="-50" dirty="0">
                <a:solidFill>
                  <a:srgbClr val="FFFFFF"/>
                </a:solidFill>
                <a:latin typeface="Arial"/>
                <a:cs typeface="Arial"/>
              </a:rPr>
              <a:t>perlu </a:t>
            </a:r>
            <a:r>
              <a:rPr sz="2200" spc="-85" dirty="0">
                <a:solidFill>
                  <a:srgbClr val="FFFFFF"/>
                </a:solidFill>
                <a:latin typeface="Arial"/>
                <a:cs typeface="Arial"/>
              </a:rPr>
              <a:t>mempertimbangkan </a:t>
            </a:r>
            <a:r>
              <a:rPr sz="2200" spc="-110" dirty="0">
                <a:solidFill>
                  <a:srgbClr val="FFFFFF"/>
                </a:solidFill>
                <a:latin typeface="Arial"/>
                <a:cs typeface="Arial"/>
              </a:rPr>
              <a:t>beberapa</a:t>
            </a:r>
            <a:r>
              <a:rPr sz="2200" spc="-3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145" dirty="0">
                <a:solidFill>
                  <a:srgbClr val="FFFFFF"/>
                </a:solidFill>
                <a:latin typeface="Arial"/>
                <a:cs typeface="Arial"/>
              </a:rPr>
              <a:t>aspek  yang</a:t>
            </a:r>
            <a:r>
              <a:rPr sz="2200" spc="-1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30" dirty="0">
                <a:solidFill>
                  <a:srgbClr val="FFFFFF"/>
                </a:solidFill>
                <a:latin typeface="Arial"/>
                <a:cs typeface="Arial"/>
              </a:rPr>
              <a:t>meliputi:</a:t>
            </a:r>
            <a:endParaRPr sz="2200" dirty="0">
              <a:latin typeface="Arial"/>
              <a:cs typeface="Arial"/>
            </a:endParaRPr>
          </a:p>
          <a:p>
            <a:pPr marL="527685" marR="647700" indent="-515620">
              <a:lnSpc>
                <a:spcPct val="80000"/>
              </a:lnSpc>
              <a:spcBef>
                <a:spcPts val="53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200" spc="-125" dirty="0">
                <a:solidFill>
                  <a:srgbClr val="FFFFFF"/>
                </a:solidFill>
                <a:latin typeface="Arial"/>
                <a:cs typeface="Arial"/>
              </a:rPr>
              <a:t>Penetapan </a:t>
            </a:r>
            <a:r>
              <a:rPr sz="2200" spc="-90" dirty="0">
                <a:solidFill>
                  <a:srgbClr val="FFFFFF"/>
                </a:solidFill>
                <a:latin typeface="Arial"/>
                <a:cs typeface="Arial"/>
              </a:rPr>
              <a:t>serta </a:t>
            </a:r>
            <a:r>
              <a:rPr sz="2200" spc="-55" dirty="0">
                <a:solidFill>
                  <a:srgbClr val="FFFFFF"/>
                </a:solidFill>
                <a:latin typeface="Arial"/>
                <a:cs typeface="Arial"/>
              </a:rPr>
              <a:t>identifikasi </a:t>
            </a:r>
            <a:r>
              <a:rPr sz="2200" spc="-70" dirty="0">
                <a:solidFill>
                  <a:srgbClr val="FFFFFF"/>
                </a:solidFill>
                <a:latin typeface="Arial"/>
                <a:cs typeface="Arial"/>
              </a:rPr>
              <a:t>potensi </a:t>
            </a:r>
            <a:r>
              <a:rPr sz="2200" spc="-85" dirty="0">
                <a:solidFill>
                  <a:srgbClr val="FFFFFF"/>
                </a:solidFill>
                <a:latin typeface="Arial"/>
                <a:cs typeface="Arial"/>
              </a:rPr>
              <a:t>atau </a:t>
            </a:r>
            <a:r>
              <a:rPr sz="2200" spc="-30" dirty="0">
                <a:solidFill>
                  <a:srgbClr val="FFFFFF"/>
                </a:solidFill>
                <a:latin typeface="Arial"/>
                <a:cs typeface="Arial"/>
              </a:rPr>
              <a:t>kriteria </a:t>
            </a:r>
            <a:r>
              <a:rPr sz="2200" spc="-145" dirty="0">
                <a:solidFill>
                  <a:srgbClr val="FFFFFF"/>
                </a:solidFill>
                <a:latin typeface="Arial"/>
                <a:cs typeface="Arial"/>
              </a:rPr>
              <a:t>yang</a:t>
            </a:r>
            <a:r>
              <a:rPr sz="2200" spc="-3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110" dirty="0">
                <a:solidFill>
                  <a:srgbClr val="FFFFFF"/>
                </a:solidFill>
                <a:latin typeface="Arial"/>
                <a:cs typeface="Arial"/>
              </a:rPr>
              <a:t>harus  </a:t>
            </a:r>
            <a:r>
              <a:rPr sz="2200" spc="-65" dirty="0">
                <a:solidFill>
                  <a:srgbClr val="FFFFFF"/>
                </a:solidFill>
                <a:latin typeface="Arial"/>
                <a:cs typeface="Arial"/>
              </a:rPr>
              <a:t>dipenuhi </a:t>
            </a:r>
            <a:r>
              <a:rPr sz="2200" spc="-125" dirty="0">
                <a:solidFill>
                  <a:srgbClr val="FFFFFF"/>
                </a:solidFill>
                <a:latin typeface="Arial"/>
                <a:cs typeface="Arial"/>
              </a:rPr>
              <a:t>pada </a:t>
            </a:r>
            <a:r>
              <a:rPr sz="2200" spc="-85" dirty="0">
                <a:solidFill>
                  <a:srgbClr val="FFFFFF"/>
                </a:solidFill>
                <a:latin typeface="Arial"/>
                <a:cs typeface="Arial"/>
              </a:rPr>
              <a:t>setiap</a:t>
            </a:r>
            <a:r>
              <a:rPr sz="2200" spc="-1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85" dirty="0">
                <a:solidFill>
                  <a:srgbClr val="FFFFFF"/>
                </a:solidFill>
                <a:latin typeface="Arial"/>
                <a:cs typeface="Arial"/>
              </a:rPr>
              <a:t>levelmanejemen.</a:t>
            </a:r>
            <a:endParaRPr sz="2200" dirty="0">
              <a:latin typeface="Arial"/>
              <a:cs typeface="Arial"/>
            </a:endParaRPr>
          </a:p>
          <a:p>
            <a:pPr marL="527685" indent="-515620">
              <a:lnSpc>
                <a:spcPts val="2375"/>
              </a:lnSpc>
              <a:buAutoNum type="arabicPeriod"/>
              <a:tabLst>
                <a:tab pos="527685" algn="l"/>
                <a:tab pos="528320" algn="l"/>
              </a:tabLst>
            </a:pPr>
            <a:r>
              <a:rPr sz="2200" spc="-95" dirty="0">
                <a:solidFill>
                  <a:srgbClr val="FFFFFF"/>
                </a:solidFill>
                <a:latin typeface="Arial"/>
                <a:cs typeface="Arial"/>
              </a:rPr>
              <a:t>Melakukan </a:t>
            </a:r>
            <a:r>
              <a:rPr sz="2200" spc="-130" dirty="0">
                <a:solidFill>
                  <a:srgbClr val="FFFFFF"/>
                </a:solidFill>
                <a:latin typeface="Arial"/>
                <a:cs typeface="Arial"/>
              </a:rPr>
              <a:t>proses </a:t>
            </a:r>
            <a:r>
              <a:rPr sz="2200" spc="-55" dirty="0">
                <a:solidFill>
                  <a:srgbClr val="FFFFFF"/>
                </a:solidFill>
                <a:latin typeface="Arial"/>
                <a:cs typeface="Arial"/>
              </a:rPr>
              <a:t>identifikasi </a:t>
            </a:r>
            <a:r>
              <a:rPr sz="2200" spc="-70" dirty="0">
                <a:solidFill>
                  <a:srgbClr val="FFFFFF"/>
                </a:solidFill>
                <a:latin typeface="Arial"/>
                <a:cs typeface="Arial"/>
              </a:rPr>
              <a:t>terhadap </a:t>
            </a:r>
            <a:r>
              <a:rPr sz="2200" spc="-40" dirty="0">
                <a:solidFill>
                  <a:srgbClr val="FFFFFF"/>
                </a:solidFill>
                <a:latin typeface="Arial"/>
                <a:cs typeface="Arial"/>
              </a:rPr>
              <a:t>faktor-faktor</a:t>
            </a:r>
            <a:r>
              <a:rPr sz="2200" spc="-20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65" dirty="0">
                <a:solidFill>
                  <a:srgbClr val="FFFFFF"/>
                </a:solidFill>
                <a:latin typeface="Arial"/>
                <a:cs typeface="Arial"/>
              </a:rPr>
              <a:t>penting</a:t>
            </a:r>
            <a:endParaRPr sz="2200" dirty="0">
              <a:latin typeface="Arial"/>
              <a:cs typeface="Arial"/>
            </a:endParaRPr>
          </a:p>
          <a:p>
            <a:pPr marL="527685">
              <a:lnSpc>
                <a:spcPts val="2375"/>
              </a:lnSpc>
            </a:pPr>
            <a:r>
              <a:rPr sz="2200" spc="-100" dirty="0">
                <a:solidFill>
                  <a:srgbClr val="FFFFFF"/>
                </a:solidFill>
                <a:latin typeface="Arial"/>
                <a:cs typeface="Arial"/>
              </a:rPr>
              <a:t>dalam</a:t>
            </a:r>
            <a:r>
              <a:rPr sz="2200" spc="-1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80" dirty="0">
                <a:solidFill>
                  <a:srgbClr val="FFFFFF"/>
                </a:solidFill>
                <a:latin typeface="Arial"/>
                <a:cs typeface="Arial"/>
              </a:rPr>
              <a:t>bisnisInternasional.</a:t>
            </a:r>
            <a:endParaRPr sz="2200" dirty="0">
              <a:latin typeface="Arial"/>
              <a:cs typeface="Arial"/>
            </a:endParaRPr>
          </a:p>
          <a:p>
            <a:pPr marL="527685" marR="221615" indent="-515620">
              <a:lnSpc>
                <a:spcPct val="80000"/>
              </a:lnSpc>
              <a:spcBef>
                <a:spcPts val="530"/>
              </a:spcBef>
              <a:buAutoNum type="arabicPeriod" startAt="3"/>
              <a:tabLst>
                <a:tab pos="527685" algn="l"/>
                <a:tab pos="528320" algn="l"/>
              </a:tabLst>
            </a:pPr>
            <a:r>
              <a:rPr sz="2200" spc="-135" dirty="0">
                <a:solidFill>
                  <a:srgbClr val="FFFFFF"/>
                </a:solidFill>
                <a:latin typeface="Arial"/>
                <a:cs typeface="Arial"/>
              </a:rPr>
              <a:t>Perumusan </a:t>
            </a:r>
            <a:r>
              <a:rPr sz="2200" spc="-114" dirty="0">
                <a:solidFill>
                  <a:srgbClr val="FFFFFF"/>
                </a:solidFill>
                <a:latin typeface="Arial"/>
                <a:cs typeface="Arial"/>
              </a:rPr>
              <a:t>langkah-langkah </a:t>
            </a:r>
            <a:r>
              <a:rPr sz="2200" spc="-145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200" spc="-110" dirty="0">
                <a:solidFill>
                  <a:srgbClr val="FFFFFF"/>
                </a:solidFill>
                <a:latin typeface="Arial"/>
                <a:cs typeface="Arial"/>
              </a:rPr>
              <a:t>harus </a:t>
            </a:r>
            <a:r>
              <a:rPr sz="2200" spc="-95" dirty="0">
                <a:solidFill>
                  <a:srgbClr val="FFFFFF"/>
                </a:solidFill>
                <a:latin typeface="Arial"/>
                <a:cs typeface="Arial"/>
              </a:rPr>
              <a:t>dilakukan </a:t>
            </a:r>
            <a:r>
              <a:rPr sz="2200" spc="-100" dirty="0">
                <a:solidFill>
                  <a:srgbClr val="FFFFFF"/>
                </a:solidFill>
                <a:latin typeface="Arial"/>
                <a:cs typeface="Arial"/>
              </a:rPr>
              <a:t>dalam </a:t>
            </a:r>
            <a:r>
              <a:rPr sz="2200" spc="-130" dirty="0">
                <a:solidFill>
                  <a:srgbClr val="FFFFFF"/>
                </a:solidFill>
                <a:latin typeface="Arial"/>
                <a:cs typeface="Arial"/>
              </a:rPr>
              <a:t>rangka  </a:t>
            </a:r>
            <a:r>
              <a:rPr sz="2200" spc="-100" dirty="0">
                <a:solidFill>
                  <a:srgbClr val="FFFFFF"/>
                </a:solidFill>
                <a:latin typeface="Arial"/>
                <a:cs typeface="Arial"/>
              </a:rPr>
              <a:t>penguatan </a:t>
            </a:r>
            <a:r>
              <a:rPr sz="2200" spc="-60" dirty="0">
                <a:solidFill>
                  <a:srgbClr val="FFFFFF"/>
                </a:solidFill>
                <a:latin typeface="Arial"/>
                <a:cs typeface="Arial"/>
              </a:rPr>
              <a:t>komitmen </a:t>
            </a:r>
            <a:r>
              <a:rPr sz="2200" spc="-110" dirty="0">
                <a:solidFill>
                  <a:srgbClr val="FFFFFF"/>
                </a:solidFill>
                <a:latin typeface="Arial"/>
                <a:cs typeface="Arial"/>
              </a:rPr>
              <a:t>bagi </a:t>
            </a:r>
            <a:r>
              <a:rPr sz="2200" spc="-130" dirty="0">
                <a:solidFill>
                  <a:srgbClr val="FFFFFF"/>
                </a:solidFill>
                <a:latin typeface="Arial"/>
                <a:cs typeface="Arial"/>
              </a:rPr>
              <a:t>pengembangan </a:t>
            </a:r>
            <a:r>
              <a:rPr sz="2200" spc="-50" dirty="0">
                <a:solidFill>
                  <a:srgbClr val="FFFFFF"/>
                </a:solidFill>
                <a:latin typeface="Arial"/>
                <a:cs typeface="Arial"/>
              </a:rPr>
              <a:t>karir</a:t>
            </a:r>
            <a:r>
              <a:rPr sz="2200" spc="-1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65" dirty="0">
                <a:solidFill>
                  <a:srgbClr val="FFFFFF"/>
                </a:solidFill>
                <a:latin typeface="Arial"/>
                <a:cs typeface="Arial"/>
              </a:rPr>
              <a:t>internasional.</a:t>
            </a:r>
            <a:endParaRPr sz="2200" dirty="0">
              <a:latin typeface="Arial"/>
              <a:cs typeface="Arial"/>
            </a:endParaRPr>
          </a:p>
          <a:p>
            <a:pPr marL="527685" marR="355600" indent="-515620">
              <a:lnSpc>
                <a:spcPct val="80000"/>
              </a:lnSpc>
              <a:spcBef>
                <a:spcPts val="530"/>
              </a:spcBef>
              <a:buAutoNum type="arabicPeriod" startAt="3"/>
              <a:tabLst>
                <a:tab pos="527685" algn="l"/>
                <a:tab pos="528320" algn="l"/>
              </a:tabLst>
            </a:pPr>
            <a:r>
              <a:rPr sz="2200" spc="-85" dirty="0">
                <a:solidFill>
                  <a:srgbClr val="FFFFFF"/>
                </a:solidFill>
                <a:latin typeface="Arial"/>
                <a:cs typeface="Arial"/>
              </a:rPr>
              <a:t>Mengaitkan </a:t>
            </a:r>
            <a:r>
              <a:rPr sz="2200" spc="-114" dirty="0">
                <a:solidFill>
                  <a:srgbClr val="FFFFFF"/>
                </a:solidFill>
                <a:latin typeface="Arial"/>
                <a:cs typeface="Arial"/>
              </a:rPr>
              <a:t>perencanaan </a:t>
            </a:r>
            <a:r>
              <a:rPr sz="2200" spc="-220" dirty="0">
                <a:solidFill>
                  <a:srgbClr val="FFFFFF"/>
                </a:solidFill>
                <a:latin typeface="Arial"/>
                <a:cs typeface="Arial"/>
              </a:rPr>
              <a:t>SDM </a:t>
            </a:r>
            <a:r>
              <a:rPr sz="2200" spc="-130" dirty="0">
                <a:solidFill>
                  <a:srgbClr val="FFFFFF"/>
                </a:solidFill>
                <a:latin typeface="Arial"/>
                <a:cs typeface="Arial"/>
              </a:rPr>
              <a:t>dengan </a:t>
            </a:r>
            <a:r>
              <a:rPr sz="2200" spc="-100" dirty="0">
                <a:solidFill>
                  <a:srgbClr val="FFFFFF"/>
                </a:solidFill>
                <a:latin typeface="Arial"/>
                <a:cs typeface="Arial"/>
              </a:rPr>
              <a:t>penguatan </a:t>
            </a:r>
            <a:r>
              <a:rPr sz="2200" spc="-70" dirty="0">
                <a:solidFill>
                  <a:srgbClr val="FFFFFF"/>
                </a:solidFill>
                <a:latin typeface="Arial"/>
                <a:cs typeface="Arial"/>
              </a:rPr>
              <a:t>ketrampilan  </a:t>
            </a:r>
            <a:r>
              <a:rPr sz="2200" spc="-145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200" spc="-65" dirty="0">
                <a:solidFill>
                  <a:srgbClr val="FFFFFF"/>
                </a:solidFill>
                <a:latin typeface="Arial"/>
                <a:cs typeface="Arial"/>
              </a:rPr>
              <a:t>dibutuhkan oleh </a:t>
            </a:r>
            <a:r>
              <a:rPr sz="2200" spc="-110" dirty="0">
                <a:solidFill>
                  <a:srgbClr val="FFFFFF"/>
                </a:solidFill>
                <a:latin typeface="Arial"/>
                <a:cs typeface="Arial"/>
              </a:rPr>
              <a:t>para </a:t>
            </a:r>
            <a:r>
              <a:rPr sz="2200" spc="-130" dirty="0">
                <a:solidFill>
                  <a:srgbClr val="FFFFFF"/>
                </a:solidFill>
                <a:latin typeface="Arial"/>
                <a:cs typeface="Arial"/>
              </a:rPr>
              <a:t>pelaksana dengan </a:t>
            </a:r>
            <a:r>
              <a:rPr sz="2200" spc="-125" dirty="0">
                <a:solidFill>
                  <a:srgbClr val="FFFFFF"/>
                </a:solidFill>
                <a:latin typeface="Arial"/>
                <a:cs typeface="Arial"/>
              </a:rPr>
              <a:t>menggunakan  </a:t>
            </a:r>
            <a:r>
              <a:rPr sz="2200" spc="-114" dirty="0">
                <a:solidFill>
                  <a:srgbClr val="FFFFFF"/>
                </a:solidFill>
                <a:latin typeface="Arial"/>
                <a:cs typeface="Arial"/>
              </a:rPr>
              <a:t>perencanaan </a:t>
            </a:r>
            <a:r>
              <a:rPr sz="2200" spc="-75" dirty="0">
                <a:solidFill>
                  <a:srgbClr val="FFFFFF"/>
                </a:solidFill>
                <a:latin typeface="Arial"/>
                <a:cs typeface="Arial"/>
              </a:rPr>
              <a:t>strategi</a:t>
            </a:r>
            <a:r>
              <a:rPr sz="2200" spc="-1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95" dirty="0">
                <a:solidFill>
                  <a:srgbClr val="FFFFFF"/>
                </a:solidFill>
                <a:latin typeface="Arial"/>
                <a:cs typeface="Arial"/>
              </a:rPr>
              <a:t>bisnis.</a:t>
            </a:r>
            <a:endParaRPr sz="2200" dirty="0">
              <a:latin typeface="Arial"/>
              <a:cs typeface="Arial"/>
            </a:endParaRPr>
          </a:p>
          <a:p>
            <a:pPr marL="527685" indent="-515620">
              <a:lnSpc>
                <a:spcPct val="100000"/>
              </a:lnSpc>
              <a:buAutoNum type="arabicPeriod" startAt="3"/>
              <a:tabLst>
                <a:tab pos="527685" algn="l"/>
                <a:tab pos="528320" algn="l"/>
              </a:tabLst>
            </a:pPr>
            <a:r>
              <a:rPr sz="2200" spc="-135" dirty="0">
                <a:solidFill>
                  <a:srgbClr val="FFFFFF"/>
                </a:solidFill>
                <a:latin typeface="Arial"/>
                <a:cs typeface="Arial"/>
              </a:rPr>
              <a:t>Perluasan </a:t>
            </a:r>
            <a:r>
              <a:rPr sz="2200" spc="-120" dirty="0">
                <a:solidFill>
                  <a:srgbClr val="FFFFFF"/>
                </a:solidFill>
                <a:latin typeface="Arial"/>
                <a:cs typeface="Arial"/>
              </a:rPr>
              <a:t>kesempatan </a:t>
            </a:r>
            <a:r>
              <a:rPr sz="2200" spc="-110" dirty="0">
                <a:solidFill>
                  <a:srgbClr val="FFFFFF"/>
                </a:solidFill>
                <a:latin typeface="Arial"/>
                <a:cs typeface="Arial"/>
              </a:rPr>
              <a:t>bagi </a:t>
            </a:r>
            <a:r>
              <a:rPr sz="2200" spc="-130" dirty="0">
                <a:solidFill>
                  <a:srgbClr val="FFFFFF"/>
                </a:solidFill>
                <a:latin typeface="Arial"/>
                <a:cs typeface="Arial"/>
              </a:rPr>
              <a:t>pengembangan </a:t>
            </a:r>
            <a:r>
              <a:rPr sz="2200" spc="-10" dirty="0">
                <a:solidFill>
                  <a:srgbClr val="FFFFFF"/>
                </a:solidFill>
                <a:latin typeface="Arial"/>
                <a:cs typeface="Arial"/>
              </a:rPr>
              <a:t>diri</a:t>
            </a:r>
            <a:r>
              <a:rPr sz="22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85" dirty="0">
                <a:solidFill>
                  <a:srgbClr val="FFFFFF"/>
                </a:solidFill>
                <a:latin typeface="Arial"/>
                <a:cs typeface="Arial"/>
              </a:rPr>
              <a:t>pekerja.</a:t>
            </a:r>
            <a:endParaRPr sz="2200" dirty="0">
              <a:latin typeface="Arial"/>
              <a:cs typeface="Arial"/>
            </a:endParaRPr>
          </a:p>
          <a:p>
            <a:pPr marL="527685" indent="-515620">
              <a:lnSpc>
                <a:spcPts val="2375"/>
              </a:lnSpc>
              <a:buAutoNum type="arabicPeriod" startAt="3"/>
              <a:tabLst>
                <a:tab pos="527685" algn="l"/>
                <a:tab pos="528320" algn="l"/>
              </a:tabLst>
            </a:pPr>
            <a:r>
              <a:rPr sz="2200" spc="-140" dirty="0">
                <a:solidFill>
                  <a:srgbClr val="FFFFFF"/>
                </a:solidFill>
                <a:latin typeface="Arial"/>
                <a:cs typeface="Arial"/>
              </a:rPr>
              <a:t>Pembagian </a:t>
            </a:r>
            <a:r>
              <a:rPr sz="2200" spc="-15" dirty="0">
                <a:solidFill>
                  <a:srgbClr val="FFFFFF"/>
                </a:solidFill>
                <a:latin typeface="Arial"/>
                <a:cs typeface="Arial"/>
              </a:rPr>
              <a:t>unit-unit </a:t>
            </a:r>
            <a:r>
              <a:rPr sz="2200" spc="-100" dirty="0">
                <a:solidFill>
                  <a:srgbClr val="FFFFFF"/>
                </a:solidFill>
                <a:latin typeface="Arial"/>
                <a:cs typeface="Arial"/>
              </a:rPr>
              <a:t>dalam </a:t>
            </a:r>
            <a:r>
              <a:rPr sz="2200" spc="-105" dirty="0">
                <a:solidFill>
                  <a:srgbClr val="FFFFFF"/>
                </a:solidFill>
                <a:latin typeface="Arial"/>
                <a:cs typeface="Arial"/>
              </a:rPr>
              <a:t>bisnis </a:t>
            </a:r>
            <a:r>
              <a:rPr sz="2200" spc="-145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200" spc="-120" dirty="0" err="1">
                <a:solidFill>
                  <a:srgbClr val="FFFFFF"/>
                </a:solidFill>
                <a:latin typeface="Arial"/>
                <a:cs typeface="Arial"/>
              </a:rPr>
              <a:t>diselenggarakan</a:t>
            </a:r>
            <a:r>
              <a:rPr sz="2200" spc="-1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2200" spc="-18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130" dirty="0" err="1" smtClean="0">
                <a:solidFill>
                  <a:srgbClr val="FFFFFF"/>
                </a:solidFill>
                <a:latin typeface="Arial"/>
                <a:cs typeface="Arial"/>
              </a:rPr>
              <a:t>dengan</a:t>
            </a:r>
            <a:endParaRPr sz="2200" dirty="0">
              <a:latin typeface="Arial"/>
              <a:cs typeface="Arial"/>
            </a:endParaRPr>
          </a:p>
          <a:p>
            <a:pPr marL="527685">
              <a:lnSpc>
                <a:spcPts val="2375"/>
              </a:lnSpc>
            </a:pPr>
            <a:r>
              <a:rPr sz="2200" spc="-110" dirty="0">
                <a:solidFill>
                  <a:srgbClr val="FFFFFF"/>
                </a:solidFill>
                <a:latin typeface="Arial"/>
                <a:cs typeface="Arial"/>
              </a:rPr>
              <a:t>memfokuskan </a:t>
            </a:r>
            <a:r>
              <a:rPr sz="2200" spc="-140" dirty="0">
                <a:solidFill>
                  <a:srgbClr val="FFFFFF"/>
                </a:solidFill>
                <a:latin typeface="Arial"/>
                <a:cs typeface="Arial"/>
              </a:rPr>
              <a:t>padausaha </a:t>
            </a:r>
            <a:r>
              <a:rPr sz="2200" spc="-114" dirty="0">
                <a:solidFill>
                  <a:srgbClr val="FFFFFF"/>
                </a:solidFill>
                <a:latin typeface="Arial"/>
                <a:cs typeface="Arial"/>
              </a:rPr>
              <a:t>pencapaian </a:t>
            </a:r>
            <a:r>
              <a:rPr sz="2200" spc="-40" dirty="0">
                <a:solidFill>
                  <a:srgbClr val="FFFFFF"/>
                </a:solidFill>
                <a:latin typeface="Arial"/>
                <a:cs typeface="Arial"/>
              </a:rPr>
              <a:t>tujuan </a:t>
            </a:r>
            <a:r>
              <a:rPr sz="2200" spc="-105" dirty="0">
                <a:solidFill>
                  <a:srgbClr val="FFFFFF"/>
                </a:solidFill>
                <a:latin typeface="Arial"/>
                <a:cs typeface="Arial"/>
              </a:rPr>
              <a:t>bisnis</a:t>
            </a:r>
            <a:r>
              <a:rPr sz="2200" spc="-20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65" dirty="0">
                <a:solidFill>
                  <a:srgbClr val="FFFFFF"/>
                </a:solidFill>
                <a:latin typeface="Arial"/>
                <a:cs typeface="Arial"/>
              </a:rPr>
              <a:t>internasional.</a:t>
            </a:r>
            <a:endParaRPr sz="2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266191"/>
            <a:ext cx="2705100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solidFill>
                  <a:srgbClr val="FFFFFF"/>
                </a:solidFill>
                <a:latin typeface="Carlito"/>
                <a:cs typeface="Carlito"/>
              </a:rPr>
              <a:t>B. </a:t>
            </a:r>
            <a:r>
              <a:rPr sz="1600" b="1" spc="-5" dirty="0">
                <a:solidFill>
                  <a:srgbClr val="FFFFFF"/>
                </a:solidFill>
                <a:latin typeface="Carlito"/>
                <a:cs typeface="Carlito"/>
              </a:rPr>
              <a:t>Rekrutmen </a:t>
            </a:r>
            <a:r>
              <a:rPr sz="1600" b="1" dirty="0">
                <a:solidFill>
                  <a:srgbClr val="FFFFFF"/>
                </a:solidFill>
                <a:latin typeface="Carlito"/>
                <a:cs typeface="Carlito"/>
              </a:rPr>
              <a:t>dan</a:t>
            </a:r>
            <a:r>
              <a:rPr sz="1600" b="1" spc="-8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600" b="1" spc="-5" dirty="0">
                <a:solidFill>
                  <a:srgbClr val="FFFFFF"/>
                </a:solidFill>
                <a:latin typeface="Carlito"/>
                <a:cs typeface="Carlito"/>
              </a:rPr>
              <a:t>Seleksi</a:t>
            </a:r>
            <a:endParaRPr sz="1600" dirty="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813" y="540321"/>
            <a:ext cx="478536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332230" algn="l"/>
                <a:tab pos="2056130" algn="l"/>
                <a:tab pos="4081779" algn="l"/>
              </a:tabLst>
            </a:pPr>
            <a:r>
              <a:rPr sz="2000" spc="-390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2000" spc="-65" dirty="0">
                <a:solidFill>
                  <a:srgbClr val="FFFFFF"/>
                </a:solidFill>
                <a:latin typeface="Arial"/>
                <a:cs typeface="Arial"/>
              </a:rPr>
              <a:t>ek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utm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000" spc="-165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2000" spc="-17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pe</a:t>
            </a:r>
            <a:r>
              <a:rPr sz="2000" spc="-150" dirty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2000" spc="-45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j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000" spc="220" dirty="0">
                <a:solidFill>
                  <a:srgbClr val="FFFFFF"/>
                </a:solidFill>
                <a:latin typeface="Arial"/>
                <a:cs typeface="Arial"/>
              </a:rPr>
              <a:t>/</a:t>
            </a:r>
            <a:r>
              <a:rPr sz="2000" spc="-140" dirty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ar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2000" spc="-17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000" spc="-45" dirty="0">
                <a:solidFill>
                  <a:srgbClr val="FFFFFF"/>
                </a:solidFill>
                <a:latin typeface="Arial"/>
                <a:cs typeface="Arial"/>
              </a:rPr>
              <a:t>w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000" spc="-17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dalah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66969" y="570941"/>
            <a:ext cx="70231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20" dirty="0">
                <a:solidFill>
                  <a:srgbClr val="FFFFFF"/>
                </a:solidFill>
                <a:latin typeface="Arial"/>
                <a:cs typeface="Arial"/>
              </a:rPr>
              <a:t>proses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315836" y="570941"/>
            <a:ext cx="51308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yang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973061" y="570941"/>
            <a:ext cx="1010919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dil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000" spc="-145" dirty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2000" spc="-85" dirty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kan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131302" y="570941"/>
            <a:ext cx="47879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eh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5940" y="815086"/>
            <a:ext cx="8074025" cy="5452745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355600" marR="5080" algn="just">
              <a:lnSpc>
                <a:spcPct val="80000"/>
              </a:lnSpc>
              <a:spcBef>
                <a:spcPts val="585"/>
              </a:spcBef>
            </a:pPr>
            <a:r>
              <a:rPr lang="en-US" sz="2000" spc="-100" dirty="0" smtClean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2000" spc="-100" dirty="0" smtClean="0">
                <a:solidFill>
                  <a:srgbClr val="FFFFFF"/>
                </a:solidFill>
                <a:latin typeface="Arial"/>
                <a:cs typeface="Arial"/>
              </a:rPr>
              <a:t>erusahaan</a:t>
            </a:r>
            <a:r>
              <a:rPr lang="en-US" sz="200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0" dirty="0" err="1" smtClean="0">
                <a:solidFill>
                  <a:srgbClr val="FFFFFF"/>
                </a:solidFill>
                <a:latin typeface="Arial"/>
                <a:cs typeface="Arial"/>
              </a:rPr>
              <a:t>dalam</a:t>
            </a:r>
            <a:r>
              <a:rPr sz="200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14" dirty="0">
                <a:solidFill>
                  <a:srgbClr val="FFFFFF"/>
                </a:solidFill>
                <a:latin typeface="Arial"/>
                <a:cs typeface="Arial"/>
              </a:rPr>
              <a:t>rangka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mencari pekerja-pekerja 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000" spc="-65" dirty="0">
                <a:solidFill>
                  <a:srgbClr val="FFFFFF"/>
                </a:solidFill>
                <a:latin typeface="Arial"/>
                <a:cs typeface="Arial"/>
              </a:rPr>
              <a:t>potensial,  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sedangkan </a:t>
            </a:r>
            <a:r>
              <a:rPr sz="2000" spc="-110" dirty="0" err="1">
                <a:solidFill>
                  <a:srgbClr val="FFFFFF"/>
                </a:solidFill>
                <a:latin typeface="Arial"/>
                <a:cs typeface="Arial"/>
              </a:rPr>
              <a:t>seleksi</a:t>
            </a: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95" dirty="0" err="1" smtClean="0">
                <a:solidFill>
                  <a:srgbClr val="FFFFFF"/>
                </a:solidFill>
                <a:latin typeface="Arial"/>
                <a:cs typeface="Arial"/>
              </a:rPr>
              <a:t>berhubungan</a:t>
            </a:r>
            <a:r>
              <a:rPr lang="en-US" sz="2000" spc="-9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95" dirty="0" err="1" smtClean="0">
                <a:solidFill>
                  <a:srgbClr val="FFFFFF"/>
                </a:solidFill>
                <a:latin typeface="Arial"/>
                <a:cs typeface="Arial"/>
              </a:rPr>
              <a:t>dengan</a:t>
            </a:r>
            <a:r>
              <a:rPr sz="2000" spc="-9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14" dirty="0">
                <a:solidFill>
                  <a:srgbClr val="FFFFFF"/>
                </a:solidFill>
                <a:latin typeface="Arial"/>
                <a:cs typeface="Arial"/>
              </a:rPr>
              <a:t>proses </a:t>
            </a:r>
            <a:r>
              <a:rPr sz="2000" spc="-85" dirty="0">
                <a:solidFill>
                  <a:srgbClr val="FFFFFF"/>
                </a:solidFill>
                <a:latin typeface="Arial"/>
                <a:cs typeface="Arial"/>
              </a:rPr>
              <a:t>dimana 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perusahaan  berusaha 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mengidentifikasi 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para 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pencari 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kerja/pelamar </a:t>
            </a:r>
            <a:r>
              <a:rPr sz="2000" spc="-114" dirty="0">
                <a:solidFill>
                  <a:srgbClr val="FFFFFF"/>
                </a:solidFill>
                <a:latin typeface="Arial"/>
                <a:cs typeface="Arial"/>
              </a:rPr>
              <a:t>dengan  </a:t>
            </a: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menggunakan 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pengetahuan, </a:t>
            </a:r>
            <a:r>
              <a:rPr sz="2000" spc="-65" dirty="0">
                <a:solidFill>
                  <a:srgbClr val="FFFFFF"/>
                </a:solidFill>
                <a:latin typeface="Arial"/>
                <a:cs typeface="Arial"/>
              </a:rPr>
              <a:t>keterampilan, 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kemampuan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serta 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ciri-ciri  </a:t>
            </a:r>
            <a:r>
              <a:rPr sz="2000" spc="-85" dirty="0">
                <a:solidFill>
                  <a:srgbClr val="FFFFFF"/>
                </a:solidFill>
                <a:latin typeface="Arial"/>
                <a:cs typeface="Arial"/>
              </a:rPr>
              <a:t>lainnya 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untuk </a:t>
            </a:r>
            <a:r>
              <a:rPr sz="2000" spc="-65" dirty="0">
                <a:solidFill>
                  <a:srgbClr val="FFFFFF"/>
                </a:solidFill>
                <a:latin typeface="Arial"/>
                <a:cs typeface="Arial"/>
              </a:rPr>
              <a:t>membantu 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perusahaan 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mencapai </a:t>
            </a:r>
            <a:r>
              <a:rPr sz="2000" spc="-65" dirty="0">
                <a:solidFill>
                  <a:srgbClr val="FFFFFF"/>
                </a:solidFill>
                <a:latin typeface="Arial"/>
                <a:cs typeface="Arial"/>
              </a:rPr>
              <a:t>tujuannya. </a:t>
            </a:r>
            <a:r>
              <a:rPr sz="2000" spc="-85" dirty="0">
                <a:solidFill>
                  <a:srgbClr val="FFFFFF"/>
                </a:solidFill>
                <a:latin typeface="Arial"/>
                <a:cs typeface="Arial"/>
              </a:rPr>
              <a:t>Strategi suatu  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perusahaan </a:t>
            </a:r>
            <a:r>
              <a:rPr sz="2000" spc="-125" dirty="0">
                <a:solidFill>
                  <a:srgbClr val="FFFFFF"/>
                </a:solidFill>
                <a:latin typeface="Arial"/>
                <a:cs typeface="Arial"/>
              </a:rPr>
              <a:t>akan 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memiliki 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dampak </a:t>
            </a: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langsung </a:t>
            </a:r>
            <a:r>
              <a:rPr sz="2000" spc="-114" dirty="0">
                <a:solidFill>
                  <a:srgbClr val="FFFFFF"/>
                </a:solidFill>
                <a:latin typeface="Arial"/>
                <a:cs typeface="Arial"/>
              </a:rPr>
              <a:t>pada 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jenis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pekerja 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yang  </a:t>
            </a:r>
            <a:r>
              <a:rPr sz="2000" spc="-135" dirty="0">
                <a:solidFill>
                  <a:srgbClr val="FFFFFF"/>
                </a:solidFill>
                <a:latin typeface="Arial"/>
                <a:cs typeface="Arial"/>
              </a:rPr>
              <a:t>sedang 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dicari 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untuk 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direkrut 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dan 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diseleksi 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oleh 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perusahaan.  </a:t>
            </a:r>
            <a:r>
              <a:rPr sz="2000" spc="-155" dirty="0">
                <a:solidFill>
                  <a:srgbClr val="FFFFFF"/>
                </a:solidFill>
                <a:latin typeface="Arial"/>
                <a:cs typeface="Arial"/>
              </a:rPr>
              <a:t>Proses 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rekrutmen 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dan </a:t>
            </a: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seleksi </a:t>
            </a:r>
            <a:r>
              <a:rPr sz="2000" spc="-85" dirty="0">
                <a:solidFill>
                  <a:srgbClr val="FFFFFF"/>
                </a:solidFill>
                <a:latin typeface="Arial"/>
                <a:cs typeface="Arial"/>
              </a:rPr>
              <a:t>calon 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expatriate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dilakukan </a:t>
            </a:r>
            <a:r>
              <a:rPr sz="2000" spc="-140" dirty="0">
                <a:solidFill>
                  <a:srgbClr val="FFFFFF"/>
                </a:solidFill>
                <a:latin typeface="Arial"/>
                <a:cs typeface="Arial"/>
              </a:rPr>
              <a:t>secara </a:t>
            </a:r>
            <a:r>
              <a:rPr sz="2000" spc="-45" dirty="0">
                <a:solidFill>
                  <a:srgbClr val="FFFFFF"/>
                </a:solidFill>
                <a:latin typeface="Arial"/>
                <a:cs typeface="Arial"/>
              </a:rPr>
              <a:t>lebih  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ketat </a:t>
            </a:r>
            <a:r>
              <a:rPr sz="2000" spc="-65" dirty="0">
                <a:solidFill>
                  <a:srgbClr val="FFFFFF"/>
                </a:solidFill>
                <a:latin typeface="Arial"/>
                <a:cs typeface="Arial"/>
              </a:rPr>
              <a:t>danlebih 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selektif. 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Calon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pekerja 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dibutuhkan 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adalah 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benar-  benar </a:t>
            </a: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siap 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menghadapi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tantangan 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karena </a:t>
            </a:r>
            <a:r>
              <a:rPr sz="2000" spc="-125" dirty="0">
                <a:solidFill>
                  <a:srgbClr val="FFFFFF"/>
                </a:solidFill>
                <a:latin typeface="Arial"/>
                <a:cs typeface="Arial"/>
              </a:rPr>
              <a:t>adanya 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lintas 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budaya, 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memiliki 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kompetensi 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tinggi 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di</a:t>
            </a:r>
            <a:r>
              <a:rPr sz="2000" spc="-2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bidangnya.</a:t>
            </a:r>
            <a:endParaRPr sz="2000" dirty="0">
              <a:latin typeface="Arial"/>
              <a:cs typeface="Arial"/>
            </a:endParaRPr>
          </a:p>
          <a:p>
            <a:pPr marL="355600" marR="5080" indent="-342900" algn="just">
              <a:lnSpc>
                <a:spcPct val="80000"/>
              </a:lnSpc>
              <a:spcBef>
                <a:spcPts val="480"/>
              </a:spcBef>
            </a:pPr>
            <a:r>
              <a:rPr sz="2000" spc="-50" dirty="0">
                <a:solidFill>
                  <a:srgbClr val="FFFFFF"/>
                </a:solidFill>
                <a:latin typeface="Arial"/>
                <a:cs typeface="Arial"/>
              </a:rPr>
              <a:t>Model-model 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dapat </a:t>
            </a:r>
            <a:r>
              <a:rPr sz="2000" spc="-65" dirty="0">
                <a:solidFill>
                  <a:srgbClr val="FFFFFF"/>
                </a:solidFill>
                <a:latin typeface="Arial"/>
                <a:cs typeface="Arial"/>
              </a:rPr>
              <a:t>diterapkan </a:t>
            </a:r>
            <a:r>
              <a:rPr sz="2000" spc="-85" dirty="0">
                <a:solidFill>
                  <a:srgbClr val="FFFFFF"/>
                </a:solidFill>
                <a:latin typeface="Arial"/>
                <a:cs typeface="Arial"/>
              </a:rPr>
              <a:t>dalam 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rekrutmen 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dan </a:t>
            </a:r>
            <a:r>
              <a:rPr sz="2000" spc="-114" dirty="0">
                <a:solidFill>
                  <a:srgbClr val="FFFFFF"/>
                </a:solidFill>
                <a:latin typeface="Arial"/>
                <a:cs typeface="Arial"/>
              </a:rPr>
              <a:t>seleksi 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oleh  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perusahaan- 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perusahaan 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beroperasi 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dalam 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skala 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internasional  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menurut </a:t>
            </a:r>
            <a:r>
              <a:rPr sz="2000" spc="-140" dirty="0">
                <a:solidFill>
                  <a:srgbClr val="FFFFFF"/>
                </a:solidFill>
                <a:latin typeface="Arial"/>
                <a:cs typeface="Arial"/>
              </a:rPr>
              <a:t>Pearson 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(1998 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)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antara</a:t>
            </a:r>
            <a:r>
              <a:rPr sz="2000" spc="-22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45" dirty="0">
                <a:solidFill>
                  <a:srgbClr val="FFFFFF"/>
                </a:solidFill>
                <a:latin typeface="Arial"/>
                <a:cs typeface="Arial"/>
              </a:rPr>
              <a:t>lain:</a:t>
            </a:r>
            <a:endParaRPr sz="2000" dirty="0">
              <a:latin typeface="Arial"/>
              <a:cs typeface="Arial"/>
            </a:endParaRPr>
          </a:p>
          <a:p>
            <a:pPr marL="527685" marR="5080" indent="-515620" algn="just">
              <a:lnSpc>
                <a:spcPct val="80100"/>
              </a:lnSpc>
              <a:spcBef>
                <a:spcPts val="475"/>
              </a:spcBef>
              <a:buAutoNum type="arabicPeriod"/>
              <a:tabLst>
                <a:tab pos="528320" algn="l"/>
              </a:tabLst>
            </a:pPr>
            <a:r>
              <a:rPr sz="2000" spc="-45" dirty="0">
                <a:solidFill>
                  <a:srgbClr val="FFFFFF"/>
                </a:solidFill>
                <a:latin typeface="Arial"/>
                <a:cs typeface="Arial"/>
              </a:rPr>
              <a:t>Dipilih dari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kelompok </a:t>
            </a:r>
            <a:r>
              <a:rPr sz="2000" spc="-65" dirty="0">
                <a:solidFill>
                  <a:srgbClr val="FFFFFF"/>
                </a:solidFill>
                <a:latin typeface="Arial"/>
                <a:cs typeface="Arial"/>
              </a:rPr>
              <a:t>eksekutif 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nasional 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berada 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di 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perusahaan  </a:t>
            </a:r>
            <a:r>
              <a:rPr sz="2000" spc="-50" dirty="0">
                <a:solidFill>
                  <a:srgbClr val="FFFFFF"/>
                </a:solidFill>
                <a:latin typeface="Arial"/>
                <a:cs typeface="Arial"/>
              </a:rPr>
              <a:t>induk 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(homecountry), 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untuk 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ditempatkan 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di 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perusahaan 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cabang </a:t>
            </a:r>
            <a:r>
              <a:rPr sz="2000" spc="-65" dirty="0">
                <a:solidFill>
                  <a:srgbClr val="FFFFFF"/>
                </a:solidFill>
                <a:latin typeface="Arial"/>
                <a:cs typeface="Arial"/>
              </a:rPr>
              <a:t>(host  </a:t>
            </a:r>
            <a:r>
              <a:rPr sz="2000" spc="-50" dirty="0">
                <a:solidFill>
                  <a:srgbClr val="FFFFFF"/>
                </a:solidFill>
                <a:latin typeface="Arial"/>
                <a:cs typeface="Arial"/>
              </a:rPr>
              <a:t>country) 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di </a:t>
            </a:r>
            <a:r>
              <a:rPr sz="2000" spc="-120" dirty="0">
                <a:solidFill>
                  <a:srgbClr val="FFFFFF"/>
                </a:solidFill>
                <a:latin typeface="Arial"/>
                <a:cs typeface="Arial"/>
              </a:rPr>
              <a:t>negara</a:t>
            </a:r>
            <a:r>
              <a:rPr sz="2000" spc="-2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50" dirty="0">
                <a:solidFill>
                  <a:srgbClr val="FFFFFF"/>
                </a:solidFill>
                <a:latin typeface="Arial"/>
                <a:cs typeface="Arial"/>
              </a:rPr>
              <a:t>lain.</a:t>
            </a:r>
            <a:endParaRPr sz="2000" dirty="0">
              <a:latin typeface="Arial"/>
              <a:cs typeface="Arial"/>
            </a:endParaRPr>
          </a:p>
          <a:p>
            <a:pPr marL="527685" marR="7620" indent="-515620" algn="just">
              <a:lnSpc>
                <a:spcPct val="80000"/>
              </a:lnSpc>
              <a:spcBef>
                <a:spcPts val="480"/>
              </a:spcBef>
              <a:buAutoNum type="arabicPeriod"/>
              <a:tabLst>
                <a:tab pos="528320" algn="l"/>
              </a:tabLst>
            </a:pP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Merekrut 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para </a:t>
            </a:r>
            <a:r>
              <a:rPr sz="2000" spc="-65" dirty="0">
                <a:solidFill>
                  <a:srgbClr val="FFFFFF"/>
                </a:solidFill>
                <a:latin typeface="Arial"/>
                <a:cs typeface="Arial"/>
              </a:rPr>
              <a:t>eksekutif </a:t>
            </a:r>
            <a:r>
              <a:rPr sz="2000" spc="-45" dirty="0">
                <a:solidFill>
                  <a:srgbClr val="FFFFFF"/>
                </a:solidFill>
                <a:latin typeface="Arial"/>
                <a:cs typeface="Arial"/>
              </a:rPr>
              <a:t>dari </a:t>
            </a:r>
            <a:r>
              <a:rPr sz="2000" spc="-120" dirty="0">
                <a:solidFill>
                  <a:srgbClr val="FFFFFF"/>
                </a:solidFill>
                <a:latin typeface="Arial"/>
                <a:cs typeface="Arial"/>
              </a:rPr>
              <a:t>negara 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tempat 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tenaga 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kerja 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dalam 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negeri  atau</a:t>
            </a:r>
            <a:r>
              <a:rPr sz="2000" spc="-11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65" dirty="0">
                <a:solidFill>
                  <a:srgbClr val="FFFFFF"/>
                </a:solidFill>
                <a:latin typeface="Arial"/>
                <a:cs typeface="Arial"/>
              </a:rPr>
              <a:t>lokal.</a:t>
            </a:r>
            <a:endParaRPr sz="2000" dirty="0">
              <a:latin typeface="Arial"/>
              <a:cs typeface="Arial"/>
            </a:endParaRPr>
          </a:p>
          <a:p>
            <a:pPr marL="527685" marR="8890" indent="-515620" algn="just">
              <a:lnSpc>
                <a:spcPts val="1920"/>
              </a:lnSpc>
              <a:spcBef>
                <a:spcPts val="465"/>
              </a:spcBef>
              <a:buAutoNum type="arabicPeriod"/>
              <a:tabLst>
                <a:tab pos="528320" algn="l"/>
              </a:tabLst>
            </a:pPr>
            <a:r>
              <a:rPr sz="2000" spc="-125" dirty="0">
                <a:solidFill>
                  <a:srgbClr val="FFFFFF"/>
                </a:solidFill>
                <a:latin typeface="Arial"/>
                <a:cs typeface="Arial"/>
              </a:rPr>
              <a:t>Berusaha 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mengadopsi 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para </a:t>
            </a:r>
            <a:r>
              <a:rPr sz="2000" spc="-65" dirty="0">
                <a:solidFill>
                  <a:srgbClr val="FFFFFF"/>
                </a:solidFill>
                <a:latin typeface="Arial"/>
                <a:cs typeface="Arial"/>
              </a:rPr>
              <a:t>eksekutif 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memiliki 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perspektif  </a:t>
            </a:r>
            <a:r>
              <a:rPr sz="2000" spc="-60" dirty="0" err="1">
                <a:solidFill>
                  <a:srgbClr val="FFFFFF"/>
                </a:solidFill>
                <a:latin typeface="Arial"/>
                <a:cs typeface="Arial"/>
              </a:rPr>
              <a:t>internasional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80" dirty="0" err="1" smtClean="0">
                <a:solidFill>
                  <a:srgbClr val="FFFFFF"/>
                </a:solidFill>
                <a:latin typeface="Arial"/>
                <a:cs typeface="Arial"/>
              </a:rPr>
              <a:t>tanpa</a:t>
            </a:r>
            <a:r>
              <a:rPr lang="en-US" sz="2000" spc="-8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80" dirty="0" err="1" smtClean="0">
                <a:solidFill>
                  <a:srgbClr val="FFFFFF"/>
                </a:solidFill>
                <a:latin typeface="Arial"/>
                <a:cs typeface="Arial"/>
              </a:rPr>
              <a:t>membatasi</a:t>
            </a:r>
            <a:r>
              <a:rPr sz="2000" spc="-11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20" dirty="0">
                <a:solidFill>
                  <a:srgbClr val="FFFFFF"/>
                </a:solidFill>
                <a:latin typeface="Arial"/>
                <a:cs typeface="Arial"/>
              </a:rPr>
              <a:t>kewarganegaraan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342391"/>
            <a:ext cx="8074025" cy="6062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5" dirty="0">
                <a:solidFill>
                  <a:srgbClr val="FFFFFF"/>
                </a:solidFill>
                <a:latin typeface="Carlito"/>
                <a:cs typeface="Carlito"/>
              </a:rPr>
              <a:t>C. </a:t>
            </a:r>
            <a:r>
              <a:rPr sz="2000" b="1" spc="-15" dirty="0">
                <a:solidFill>
                  <a:srgbClr val="FFFFFF"/>
                </a:solidFill>
                <a:latin typeface="Carlito"/>
                <a:cs typeface="Carlito"/>
              </a:rPr>
              <a:t>Pengaturan atau </a:t>
            </a:r>
            <a:r>
              <a:rPr sz="2000" b="1" spc="-10" dirty="0">
                <a:solidFill>
                  <a:srgbClr val="FFFFFF"/>
                </a:solidFill>
                <a:latin typeface="Carlito"/>
                <a:cs typeface="Carlito"/>
              </a:rPr>
              <a:t>Pengelolaan</a:t>
            </a:r>
            <a:r>
              <a:rPr sz="2000" b="1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2000" b="1" spc="-10" dirty="0">
                <a:solidFill>
                  <a:srgbClr val="FFFFFF"/>
                </a:solidFill>
                <a:latin typeface="Carlito"/>
                <a:cs typeface="Carlito"/>
              </a:rPr>
              <a:t>Staf</a:t>
            </a:r>
            <a:endParaRPr sz="2000" dirty="0">
              <a:latin typeface="Carlito"/>
              <a:cs typeface="Carlito"/>
            </a:endParaRPr>
          </a:p>
          <a:p>
            <a:pPr marL="355600" marR="5080" indent="-342900" algn="just">
              <a:lnSpc>
                <a:spcPct val="80000"/>
              </a:lnSpc>
              <a:spcBef>
                <a:spcPts val="484"/>
              </a:spcBef>
            </a:pPr>
            <a:r>
              <a:rPr sz="2000" spc="-120" dirty="0">
                <a:solidFill>
                  <a:srgbClr val="FFFFFF"/>
                </a:solidFill>
                <a:latin typeface="Arial"/>
                <a:cs typeface="Arial"/>
              </a:rPr>
              <a:t>Dalam </a:t>
            </a:r>
            <a:r>
              <a:rPr sz="2000" spc="-114" dirty="0">
                <a:solidFill>
                  <a:srgbClr val="FFFFFF"/>
                </a:solidFill>
                <a:latin typeface="Arial"/>
                <a:cs typeface="Arial"/>
              </a:rPr>
              <a:t>rangka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pengaturan 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atau 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pengelolaan 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staf 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harus </a:t>
            </a:r>
            <a:r>
              <a:rPr sz="2000" spc="-65" dirty="0">
                <a:solidFill>
                  <a:srgbClr val="FFFFFF"/>
                </a:solidFill>
                <a:latin typeface="Arial"/>
                <a:cs typeface="Arial"/>
              </a:rPr>
              <a:t>memperhatikan  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berbagai </a:t>
            </a:r>
            <a:r>
              <a:rPr sz="2000" spc="-125" dirty="0">
                <a:solidFill>
                  <a:srgbClr val="FFFFFF"/>
                </a:solidFill>
                <a:latin typeface="Arial"/>
                <a:cs typeface="Arial"/>
              </a:rPr>
              <a:t>asumsisebagai 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berikut: </a:t>
            </a: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pada 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jabatan </a:t>
            </a:r>
            <a:r>
              <a:rPr sz="2000" spc="-135" dirty="0">
                <a:solidFill>
                  <a:srgbClr val="FFFFFF"/>
                </a:solidFill>
                <a:latin typeface="Arial"/>
                <a:cs typeface="Arial"/>
              </a:rPr>
              <a:t>yang sama, 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namun </a:t>
            </a: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pada  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tempat 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berbeda </a:t>
            </a:r>
            <a:r>
              <a:rPr sz="2000" spc="-125" dirty="0">
                <a:solidFill>
                  <a:srgbClr val="FFFFFF"/>
                </a:solidFill>
                <a:latin typeface="Arial"/>
                <a:cs typeface="Arial"/>
              </a:rPr>
              <a:t>maka 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akanmemerlukan </a:t>
            </a:r>
            <a:r>
              <a:rPr sz="2000" spc="-85" dirty="0">
                <a:solidFill>
                  <a:srgbClr val="FFFFFF"/>
                </a:solidFill>
                <a:latin typeface="Arial"/>
                <a:cs typeface="Arial"/>
              </a:rPr>
              <a:t>keahlian 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berbeda 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pula,  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pengaruh </a:t>
            </a:r>
            <a:r>
              <a:rPr sz="2000" spc="-114" dirty="0">
                <a:solidFill>
                  <a:srgbClr val="FFFFFF"/>
                </a:solidFill>
                <a:latin typeface="Arial"/>
                <a:cs typeface="Arial"/>
              </a:rPr>
              <a:t>budaya 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dan 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lingkungan </a:t>
            </a:r>
            <a:r>
              <a:rPr sz="2000" spc="-50" dirty="0">
                <a:solidFill>
                  <a:srgbClr val="FFFFFF"/>
                </a:solidFill>
                <a:latin typeface="Arial"/>
                <a:cs typeface="Arial"/>
              </a:rPr>
              <a:t>fisik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setempatharus 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diperhitungkan  </a:t>
            </a:r>
            <a:r>
              <a:rPr sz="2000" spc="-114" dirty="0">
                <a:solidFill>
                  <a:srgbClr val="FFFFFF"/>
                </a:solidFill>
                <a:latin typeface="Arial"/>
                <a:cs typeface="Arial"/>
              </a:rPr>
              <a:t>dengan </a:t>
            </a:r>
            <a:r>
              <a:rPr sz="2000" spc="-155" dirty="0">
                <a:solidFill>
                  <a:srgbClr val="FFFFFF"/>
                </a:solidFill>
                <a:latin typeface="Arial"/>
                <a:cs typeface="Arial"/>
              </a:rPr>
              <a:t>seksama 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dan harus 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dihindari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estimasi-estimasi 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000" spc="-85" dirty="0">
                <a:solidFill>
                  <a:srgbClr val="FFFFFF"/>
                </a:solidFill>
                <a:latin typeface="Arial"/>
                <a:cs typeface="Arial"/>
              </a:rPr>
              <a:t>keliru.Selain 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daripada </a:t>
            </a:r>
            <a:r>
              <a:rPr sz="2000" spc="20" dirty="0">
                <a:solidFill>
                  <a:srgbClr val="FFFFFF"/>
                </a:solidFill>
                <a:latin typeface="Arial"/>
                <a:cs typeface="Arial"/>
              </a:rPr>
              <a:t>itu 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menurut </a:t>
            </a:r>
            <a:r>
              <a:rPr sz="2000" spc="-85" dirty="0">
                <a:solidFill>
                  <a:srgbClr val="FFFFFF"/>
                </a:solidFill>
                <a:latin typeface="Arial"/>
                <a:cs typeface="Arial"/>
              </a:rPr>
              <a:t>Hollinshead (1995) 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dalam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pengaturan atau  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pengelolaan 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staf 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harus </a:t>
            </a: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menggunakan 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berbagai 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kriteria </a:t>
            </a:r>
            <a:r>
              <a:rPr sz="2000" spc="-65" dirty="0">
                <a:solidFill>
                  <a:srgbClr val="FFFFFF"/>
                </a:solidFill>
                <a:latin typeface="Arial"/>
                <a:cs typeface="Arial"/>
              </a:rPr>
              <a:t>Internasional, 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antara</a:t>
            </a:r>
            <a:r>
              <a:rPr sz="2000" spc="-11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45" dirty="0">
                <a:solidFill>
                  <a:srgbClr val="FFFFFF"/>
                </a:solidFill>
                <a:latin typeface="Arial"/>
                <a:cs typeface="Arial"/>
              </a:rPr>
              <a:t>lain:</a:t>
            </a:r>
            <a:endParaRPr sz="2000" dirty="0">
              <a:latin typeface="Arial"/>
              <a:cs typeface="Arial"/>
            </a:endParaRPr>
          </a:p>
          <a:p>
            <a:pPr marL="527685" marR="166370" indent="-515620">
              <a:lnSpc>
                <a:spcPct val="80000"/>
              </a:lnSpc>
              <a:spcBef>
                <a:spcPts val="48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Calon 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karyawan 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harus 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memiliki 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kepribadian 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000" spc="-135" dirty="0">
                <a:solidFill>
                  <a:srgbClr val="FFFFFF"/>
                </a:solidFill>
                <a:latin typeface="Arial"/>
                <a:cs typeface="Arial"/>
              </a:rPr>
              <a:t>sabar, 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tekun, 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penuh  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inisiatif 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danfleksibel 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dalam 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menerima 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atau </a:t>
            </a:r>
            <a:r>
              <a:rPr sz="2000" spc="-85" dirty="0">
                <a:solidFill>
                  <a:srgbClr val="FFFFFF"/>
                </a:solidFill>
                <a:latin typeface="Arial"/>
                <a:cs typeface="Arial"/>
              </a:rPr>
              <a:t>bereksperimen 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terhadap 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hal  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000" spc="-65" dirty="0">
                <a:solidFill>
                  <a:srgbClr val="FFFFFF"/>
                </a:solidFill>
                <a:latin typeface="Arial"/>
                <a:cs typeface="Arial"/>
              </a:rPr>
              <a:t>baru 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dalam</a:t>
            </a:r>
            <a:r>
              <a:rPr sz="2000" spc="-1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pekerjaan.</a:t>
            </a:r>
            <a:endParaRPr sz="2000" dirty="0">
              <a:latin typeface="Arial"/>
              <a:cs typeface="Arial"/>
            </a:endParaRPr>
          </a:p>
          <a:p>
            <a:pPr marL="527685" marR="47625" indent="-515620">
              <a:lnSpc>
                <a:spcPts val="1920"/>
              </a:lnSpc>
              <a:spcBef>
                <a:spcPts val="46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Calon 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karyawan 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harus 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memiliki 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ketrampilan </a:t>
            </a:r>
            <a:r>
              <a:rPr sz="2000" spc="-65" dirty="0">
                <a:solidFill>
                  <a:srgbClr val="FFFFFF"/>
                </a:solidFill>
                <a:latin typeface="Arial"/>
                <a:cs typeface="Arial"/>
              </a:rPr>
              <a:t>teknis 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tinggi 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dan</a:t>
            </a:r>
            <a:r>
              <a:rPr sz="2000" spc="-2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35" dirty="0" err="1">
                <a:solidFill>
                  <a:srgbClr val="FFFFFF"/>
                </a:solidFill>
                <a:latin typeface="Arial"/>
                <a:cs typeface="Arial"/>
              </a:rPr>
              <a:t>sesuai</a:t>
            </a:r>
            <a:r>
              <a:rPr sz="2000" spc="-135" dirty="0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sz="2000" spc="-100" dirty="0" err="1" smtClean="0">
                <a:solidFill>
                  <a:srgbClr val="FFFFFF"/>
                </a:solidFill>
                <a:latin typeface="Arial"/>
                <a:cs typeface="Arial"/>
              </a:rPr>
              <a:t>dengan</a:t>
            </a:r>
            <a:r>
              <a:rPr lang="en-US" sz="200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0" dirty="0" err="1" smtClean="0">
                <a:solidFill>
                  <a:srgbClr val="FFFFFF"/>
                </a:solidFill>
                <a:latin typeface="Arial"/>
                <a:cs typeface="Arial"/>
              </a:rPr>
              <a:t>kemajuan</a:t>
            </a:r>
            <a:r>
              <a:rPr sz="200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50" dirty="0">
                <a:solidFill>
                  <a:srgbClr val="FFFFFF"/>
                </a:solidFill>
                <a:latin typeface="Arial"/>
                <a:cs typeface="Arial"/>
              </a:rPr>
              <a:t>teknologi. </a:t>
            </a:r>
            <a:r>
              <a:rPr sz="2000" spc="-125" dirty="0">
                <a:solidFill>
                  <a:srgbClr val="FFFFFF"/>
                </a:solidFill>
                <a:latin typeface="Arial"/>
                <a:cs typeface="Arial"/>
              </a:rPr>
              <a:t>Selain 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ketrampilan </a:t>
            </a:r>
            <a:r>
              <a:rPr sz="2000" spc="-65" dirty="0">
                <a:solidFill>
                  <a:srgbClr val="FFFFFF"/>
                </a:solidFill>
                <a:latin typeface="Arial"/>
                <a:cs typeface="Arial"/>
              </a:rPr>
              <a:t>teknis, </a:t>
            </a:r>
            <a:r>
              <a:rPr sz="2000" spc="-85" dirty="0">
                <a:solidFill>
                  <a:srgbClr val="FFFFFF"/>
                </a:solidFill>
                <a:latin typeface="Arial"/>
                <a:cs typeface="Arial"/>
              </a:rPr>
              <a:t>calon 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karyawan  juga </a:t>
            </a:r>
            <a:r>
              <a:rPr sz="2000" spc="-95" dirty="0" err="1">
                <a:solidFill>
                  <a:srgbClr val="FFFFFF"/>
                </a:solidFill>
                <a:latin typeface="Arial"/>
                <a:cs typeface="Arial"/>
              </a:rPr>
              <a:t>harus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50" dirty="0" err="1" smtClean="0">
                <a:solidFill>
                  <a:srgbClr val="FFFFFF"/>
                </a:solidFill>
                <a:latin typeface="Arial"/>
                <a:cs typeface="Arial"/>
              </a:rPr>
              <a:t>memiliki</a:t>
            </a:r>
            <a:r>
              <a:rPr lang="en-US" sz="2000" spc="-5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50" dirty="0" err="1" smtClean="0">
                <a:solidFill>
                  <a:srgbClr val="FFFFFF"/>
                </a:solidFill>
                <a:latin typeface="Arial"/>
                <a:cs typeface="Arial"/>
              </a:rPr>
              <a:t>ketrampilan</a:t>
            </a:r>
            <a:r>
              <a:rPr sz="2000" spc="-5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dalam </a:t>
            </a:r>
            <a:r>
              <a:rPr sz="2000" spc="-85" dirty="0">
                <a:solidFill>
                  <a:srgbClr val="FFFFFF"/>
                </a:solidFill>
                <a:latin typeface="Arial"/>
                <a:cs typeface="Arial"/>
              </a:rPr>
              <a:t>berkomunikasi 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mencakup  </a:t>
            </a:r>
            <a:r>
              <a:rPr sz="2000" spc="-125" dirty="0">
                <a:solidFill>
                  <a:srgbClr val="FFFFFF"/>
                </a:solidFill>
                <a:latin typeface="Arial"/>
                <a:cs typeface="Arial"/>
              </a:rPr>
              <a:t>penguasaan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25" dirty="0">
                <a:solidFill>
                  <a:srgbClr val="FFFFFF"/>
                </a:solidFill>
                <a:latin typeface="Arial"/>
                <a:cs typeface="Arial"/>
              </a:rPr>
              <a:t>bahasa.</a:t>
            </a:r>
            <a:endParaRPr sz="2000" dirty="0">
              <a:latin typeface="Arial"/>
              <a:cs typeface="Arial"/>
            </a:endParaRPr>
          </a:p>
          <a:p>
            <a:pPr marL="527685" marR="1049020" indent="-515620">
              <a:lnSpc>
                <a:spcPct val="80100"/>
              </a:lnSpc>
              <a:spcBef>
                <a:spcPts val="49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Calon 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karyawan 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harus 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memiliki </a:t>
            </a:r>
            <a:r>
              <a:rPr sz="2000" spc="-114" dirty="0">
                <a:solidFill>
                  <a:srgbClr val="FFFFFF"/>
                </a:solidFill>
                <a:latin typeface="Arial"/>
                <a:cs typeface="Arial"/>
              </a:rPr>
              <a:t>sikap 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toleransi 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tinggi </a:t>
            </a:r>
            <a:r>
              <a:rPr sz="2000" spc="-114" dirty="0">
                <a:solidFill>
                  <a:srgbClr val="FFFFFF"/>
                </a:solidFill>
                <a:latin typeface="Arial"/>
                <a:cs typeface="Arial"/>
              </a:rPr>
              <a:t>atas  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perbedaan </a:t>
            </a:r>
            <a:r>
              <a:rPr sz="2000" spc="-114" dirty="0">
                <a:solidFill>
                  <a:srgbClr val="FFFFFF"/>
                </a:solidFill>
                <a:latin typeface="Arial"/>
                <a:cs typeface="Arial"/>
              </a:rPr>
              <a:t>ras,kepercayaan 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atau </a:t>
            </a:r>
            <a:r>
              <a:rPr sz="2000" spc="-135" dirty="0">
                <a:solidFill>
                  <a:srgbClr val="FFFFFF"/>
                </a:solidFill>
                <a:latin typeface="Arial"/>
                <a:cs typeface="Arial"/>
              </a:rPr>
              <a:t>agama, 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warna 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kulit,</a:t>
            </a:r>
            <a:r>
              <a:rPr sz="2000" spc="-1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nilai-nilai,  </a:t>
            </a:r>
            <a:r>
              <a:rPr sz="2000" spc="-114" dirty="0">
                <a:solidFill>
                  <a:srgbClr val="FFFFFF"/>
                </a:solidFill>
                <a:latin typeface="Arial"/>
                <a:cs typeface="Arial"/>
              </a:rPr>
              <a:t>kebiasaan,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serta 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adat </a:t>
            </a:r>
            <a:r>
              <a:rPr sz="2000" spc="-50" dirty="0">
                <a:solidFill>
                  <a:srgbClr val="FFFFFF"/>
                </a:solidFill>
                <a:latin typeface="Arial"/>
                <a:cs typeface="Arial"/>
              </a:rPr>
              <a:t>istiadat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dantradisi.</a:t>
            </a:r>
            <a:endParaRPr sz="2000" dirty="0">
              <a:latin typeface="Arial"/>
              <a:cs typeface="Arial"/>
            </a:endParaRPr>
          </a:p>
          <a:p>
            <a:pPr marL="527685" marR="2225675" indent="-515620">
              <a:lnSpc>
                <a:spcPct val="80000"/>
              </a:lnSpc>
              <a:spcBef>
                <a:spcPts val="48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Calon 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karyawan 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harus 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memiliki 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motivasi 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yang</a:t>
            </a:r>
            <a:r>
              <a:rPr sz="2000" spc="-2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tinggi 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serta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85" dirty="0">
                <a:solidFill>
                  <a:srgbClr val="FFFFFF"/>
                </a:solidFill>
                <a:latin typeface="Arial"/>
                <a:cs typeface="Arial"/>
              </a:rPr>
              <a:t>mempertahankannya.</a:t>
            </a:r>
            <a:endParaRPr sz="2000" dirty="0">
              <a:latin typeface="Arial"/>
              <a:cs typeface="Arial"/>
            </a:endParaRPr>
          </a:p>
          <a:p>
            <a:pPr marL="527685" indent="-515620">
              <a:lnSpc>
                <a:spcPts val="2160"/>
              </a:lnSpc>
              <a:buAutoNum type="arabicPeriod"/>
              <a:tabLst>
                <a:tab pos="527685" algn="l"/>
                <a:tab pos="528320" algn="l"/>
              </a:tabLst>
            </a:pP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Calon 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karyawan 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harus 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memiliki 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perilaku 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baik 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dalam</a:t>
            </a:r>
            <a:r>
              <a:rPr sz="2000" spc="-1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keanggotaan</a:t>
            </a:r>
            <a:endParaRPr sz="2000" dirty="0">
              <a:latin typeface="Arial"/>
              <a:cs typeface="Arial"/>
            </a:endParaRPr>
          </a:p>
          <a:p>
            <a:pPr marL="527685">
              <a:lnSpc>
                <a:spcPts val="2160"/>
              </a:lnSpc>
            </a:pP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sebuahkomunitas 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000" spc="-45" dirty="0">
                <a:solidFill>
                  <a:srgbClr val="FFFFFF"/>
                </a:solidFill>
                <a:latin typeface="Arial"/>
                <a:cs typeface="Arial"/>
              </a:rPr>
              <a:t>lebih</a:t>
            </a: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35" dirty="0">
                <a:solidFill>
                  <a:srgbClr val="FFFFFF"/>
                </a:solidFill>
                <a:latin typeface="Arial"/>
                <a:cs typeface="Arial"/>
              </a:rPr>
              <a:t>besar.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9740" y="350011"/>
            <a:ext cx="8149590" cy="56864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160"/>
              </a:lnSpc>
              <a:spcBef>
                <a:spcPts val="100"/>
              </a:spcBef>
            </a:pPr>
            <a:r>
              <a:rPr sz="1800" spc="-140" dirty="0">
                <a:solidFill>
                  <a:srgbClr val="FFFFFF"/>
                </a:solidFill>
                <a:latin typeface="Arial"/>
                <a:cs typeface="Arial"/>
              </a:rPr>
              <a:t>D. </a:t>
            </a:r>
            <a:r>
              <a:rPr sz="1800" b="1" spc="-5" dirty="0">
                <a:solidFill>
                  <a:srgbClr val="FFFFFF"/>
                </a:solidFill>
                <a:latin typeface="Carlito"/>
                <a:cs typeface="Carlito"/>
              </a:rPr>
              <a:t>Orientasi </a:t>
            </a:r>
            <a:r>
              <a:rPr sz="1800" b="1" spc="-10" dirty="0">
                <a:solidFill>
                  <a:srgbClr val="FFFFFF"/>
                </a:solidFill>
                <a:latin typeface="Carlito"/>
                <a:cs typeface="Carlito"/>
              </a:rPr>
              <a:t>atau</a:t>
            </a:r>
            <a:r>
              <a:rPr sz="1800" b="1" spc="-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800" b="1" spc="-5" dirty="0">
                <a:solidFill>
                  <a:srgbClr val="FFFFFF"/>
                </a:solidFill>
                <a:latin typeface="Carlito"/>
                <a:cs typeface="Carlito"/>
              </a:rPr>
              <a:t>pembekalan</a:t>
            </a:r>
            <a:endParaRPr sz="1800" dirty="0">
              <a:latin typeface="Carlito"/>
              <a:cs typeface="Carlito"/>
            </a:endParaRPr>
          </a:p>
          <a:p>
            <a:pPr marL="355600" marR="5080" indent="-342900" algn="just">
              <a:lnSpc>
                <a:spcPct val="80000"/>
              </a:lnSpc>
              <a:spcBef>
                <a:spcPts val="455"/>
              </a:spcBef>
            </a:pPr>
            <a:r>
              <a:rPr sz="1900" spc="-110" dirty="0">
                <a:solidFill>
                  <a:srgbClr val="FFFFFF"/>
                </a:solidFill>
                <a:latin typeface="Arial"/>
                <a:cs typeface="Arial"/>
              </a:rPr>
              <a:t>Kegiatan </a:t>
            </a:r>
            <a:r>
              <a:rPr sz="1900" spc="-15" dirty="0">
                <a:solidFill>
                  <a:srgbClr val="FFFFFF"/>
                </a:solidFill>
                <a:latin typeface="Arial"/>
                <a:cs typeface="Arial"/>
              </a:rPr>
              <a:t>ini </a:t>
            </a:r>
            <a:r>
              <a:rPr sz="1900" spc="-80" dirty="0">
                <a:solidFill>
                  <a:srgbClr val="FFFFFF"/>
                </a:solidFill>
                <a:latin typeface="Arial"/>
                <a:cs typeface="Arial"/>
              </a:rPr>
              <a:t>dilakukan </a:t>
            </a:r>
            <a:r>
              <a:rPr sz="1900" spc="-40" dirty="0">
                <a:solidFill>
                  <a:srgbClr val="FFFFFF"/>
                </a:solidFill>
                <a:latin typeface="Arial"/>
                <a:cs typeface="Arial"/>
              </a:rPr>
              <a:t>untuk </a:t>
            </a:r>
            <a:r>
              <a:rPr sz="1900" spc="-75" dirty="0">
                <a:solidFill>
                  <a:srgbClr val="FFFFFF"/>
                </a:solidFill>
                <a:latin typeface="Arial"/>
                <a:cs typeface="Arial"/>
              </a:rPr>
              <a:t>membekali </a:t>
            </a:r>
            <a:r>
              <a:rPr sz="1900" spc="-95" dirty="0">
                <a:solidFill>
                  <a:srgbClr val="FFFFFF"/>
                </a:solidFill>
                <a:latin typeface="Arial"/>
                <a:cs typeface="Arial"/>
              </a:rPr>
              <a:t>para </a:t>
            </a:r>
            <a:r>
              <a:rPr sz="1900" spc="-85" dirty="0">
                <a:solidFill>
                  <a:srgbClr val="FFFFFF"/>
                </a:solidFill>
                <a:latin typeface="Arial"/>
                <a:cs typeface="Arial"/>
              </a:rPr>
              <a:t>calon </a:t>
            </a:r>
            <a:r>
              <a:rPr sz="1900" spc="-95" dirty="0">
                <a:solidFill>
                  <a:srgbClr val="FFFFFF"/>
                </a:solidFill>
                <a:latin typeface="Arial"/>
                <a:cs typeface="Arial"/>
              </a:rPr>
              <a:t>karyawan </a:t>
            </a:r>
            <a:r>
              <a:rPr sz="1900" spc="-125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1900" spc="-120" dirty="0">
                <a:solidFill>
                  <a:srgbClr val="FFFFFF"/>
                </a:solidFill>
                <a:latin typeface="Arial"/>
                <a:cs typeface="Arial"/>
              </a:rPr>
              <a:t>akan </a:t>
            </a:r>
            <a:r>
              <a:rPr sz="1900" spc="-80" dirty="0">
                <a:solidFill>
                  <a:srgbClr val="FFFFFF"/>
                </a:solidFill>
                <a:latin typeface="Arial"/>
                <a:cs typeface="Arial"/>
              </a:rPr>
              <a:t>berangkat  </a:t>
            </a:r>
            <a:r>
              <a:rPr sz="1900" spc="-135" dirty="0">
                <a:solidFill>
                  <a:srgbClr val="FFFFFF"/>
                </a:solidFill>
                <a:latin typeface="Arial"/>
                <a:cs typeface="Arial"/>
              </a:rPr>
              <a:t>ke </a:t>
            </a:r>
            <a:r>
              <a:rPr sz="1900" spc="-120" dirty="0">
                <a:solidFill>
                  <a:srgbClr val="FFFFFF"/>
                </a:solidFill>
                <a:latin typeface="Arial"/>
                <a:cs typeface="Arial"/>
              </a:rPr>
              <a:t>negara </a:t>
            </a:r>
            <a:r>
              <a:rPr sz="1900" spc="-50" dirty="0">
                <a:solidFill>
                  <a:srgbClr val="FFFFFF"/>
                </a:solidFill>
                <a:latin typeface="Arial"/>
                <a:cs typeface="Arial"/>
              </a:rPr>
              <a:t>lain </a:t>
            </a:r>
            <a:r>
              <a:rPr sz="1900" spc="-40" dirty="0">
                <a:solidFill>
                  <a:srgbClr val="FFFFFF"/>
                </a:solidFill>
                <a:latin typeface="Arial"/>
                <a:cs typeface="Arial"/>
              </a:rPr>
              <a:t>tempat </a:t>
            </a:r>
            <a:r>
              <a:rPr sz="1900" spc="-70" dirty="0">
                <a:solidFill>
                  <a:srgbClr val="FFFFFF"/>
                </a:solidFill>
                <a:latin typeface="Arial"/>
                <a:cs typeface="Arial"/>
              </a:rPr>
              <a:t>dia </a:t>
            </a:r>
            <a:r>
              <a:rPr sz="1900" spc="-90" dirty="0">
                <a:solidFill>
                  <a:srgbClr val="FFFFFF"/>
                </a:solidFill>
                <a:latin typeface="Arial"/>
                <a:cs typeface="Arial"/>
              </a:rPr>
              <a:t>ditugaskan. </a:t>
            </a:r>
            <a:r>
              <a:rPr sz="1900" spc="-100" dirty="0">
                <a:solidFill>
                  <a:srgbClr val="FFFFFF"/>
                </a:solidFill>
                <a:latin typeface="Arial"/>
                <a:cs typeface="Arial"/>
              </a:rPr>
              <a:t>Disamping </a:t>
            </a:r>
            <a:r>
              <a:rPr sz="1900" spc="-90" dirty="0">
                <a:solidFill>
                  <a:srgbClr val="FFFFFF"/>
                </a:solidFill>
                <a:latin typeface="Arial"/>
                <a:cs typeface="Arial"/>
              </a:rPr>
              <a:t>pembekalan dalam </a:t>
            </a:r>
            <a:r>
              <a:rPr sz="1900" spc="-85" dirty="0">
                <a:solidFill>
                  <a:srgbClr val="FFFFFF"/>
                </a:solidFill>
                <a:latin typeface="Arial"/>
                <a:cs typeface="Arial"/>
              </a:rPr>
              <a:t>bidang  </a:t>
            </a:r>
            <a:r>
              <a:rPr sz="1900" spc="-105" dirty="0">
                <a:solidFill>
                  <a:srgbClr val="FFFFFF"/>
                </a:solidFill>
                <a:latin typeface="Arial"/>
                <a:cs typeface="Arial"/>
              </a:rPr>
              <a:t>tugasnya, </a:t>
            </a:r>
            <a:r>
              <a:rPr sz="1900" spc="-90" dirty="0">
                <a:solidFill>
                  <a:srgbClr val="FFFFFF"/>
                </a:solidFill>
                <a:latin typeface="Arial"/>
                <a:cs typeface="Arial"/>
              </a:rPr>
              <a:t>pembekalan </a:t>
            </a:r>
            <a:r>
              <a:rPr sz="1900" spc="-100" dirty="0">
                <a:solidFill>
                  <a:srgbClr val="FFFFFF"/>
                </a:solidFill>
                <a:latin typeface="Arial"/>
                <a:cs typeface="Arial"/>
              </a:rPr>
              <a:t>juga </a:t>
            </a:r>
            <a:r>
              <a:rPr sz="1900" spc="-60" dirty="0">
                <a:solidFill>
                  <a:srgbClr val="FFFFFF"/>
                </a:solidFill>
                <a:latin typeface="Arial"/>
                <a:cs typeface="Arial"/>
              </a:rPr>
              <a:t>diberikan </a:t>
            </a:r>
            <a:r>
              <a:rPr sz="1900" spc="-110" dirty="0">
                <a:solidFill>
                  <a:srgbClr val="FFFFFF"/>
                </a:solidFill>
                <a:latin typeface="Arial"/>
                <a:cs typeface="Arial"/>
              </a:rPr>
              <a:t>dengan </a:t>
            </a:r>
            <a:r>
              <a:rPr sz="1900" spc="-35" dirty="0">
                <a:solidFill>
                  <a:srgbClr val="FFFFFF"/>
                </a:solidFill>
                <a:latin typeface="Arial"/>
                <a:cs typeface="Arial"/>
              </a:rPr>
              <a:t>tujuan untuk </a:t>
            </a:r>
            <a:r>
              <a:rPr sz="1900" spc="-80" dirty="0">
                <a:solidFill>
                  <a:srgbClr val="FFFFFF"/>
                </a:solidFill>
                <a:latin typeface="Arial"/>
                <a:cs typeface="Arial"/>
              </a:rPr>
              <a:t>beradaptasi  </a:t>
            </a:r>
            <a:r>
              <a:rPr sz="1900" spc="-110" dirty="0">
                <a:solidFill>
                  <a:srgbClr val="FFFFFF"/>
                </a:solidFill>
                <a:latin typeface="Arial"/>
                <a:cs typeface="Arial"/>
              </a:rPr>
              <a:t>dengan </a:t>
            </a:r>
            <a:r>
              <a:rPr sz="1900" spc="-120" dirty="0">
                <a:solidFill>
                  <a:srgbClr val="FFFFFF"/>
                </a:solidFill>
                <a:latin typeface="Arial"/>
                <a:cs typeface="Arial"/>
              </a:rPr>
              <a:t>cara </a:t>
            </a:r>
            <a:r>
              <a:rPr sz="1900" spc="-60" dirty="0">
                <a:solidFill>
                  <a:srgbClr val="FFFFFF"/>
                </a:solidFill>
                <a:latin typeface="Arial"/>
                <a:cs typeface="Arial"/>
              </a:rPr>
              <a:t>mempelajari </a:t>
            </a:r>
            <a:r>
              <a:rPr sz="1900" spc="-65" dirty="0">
                <a:solidFill>
                  <a:srgbClr val="FFFFFF"/>
                </a:solidFill>
                <a:latin typeface="Arial"/>
                <a:cs typeface="Arial"/>
              </a:rPr>
              <a:t>pola </a:t>
            </a:r>
            <a:r>
              <a:rPr sz="1900" spc="-80" dirty="0">
                <a:solidFill>
                  <a:srgbClr val="FFFFFF"/>
                </a:solidFill>
                <a:latin typeface="Arial"/>
                <a:cs typeface="Arial"/>
              </a:rPr>
              <a:t>kehidupan </a:t>
            </a:r>
            <a:r>
              <a:rPr sz="1900" spc="-95" dirty="0">
                <a:solidFill>
                  <a:srgbClr val="FFFFFF"/>
                </a:solidFill>
                <a:latin typeface="Arial"/>
                <a:cs typeface="Arial"/>
              </a:rPr>
              <a:t>dan </a:t>
            </a:r>
            <a:r>
              <a:rPr sz="1900" spc="-110" dirty="0">
                <a:solidFill>
                  <a:srgbClr val="FFFFFF"/>
                </a:solidFill>
                <a:latin typeface="Arial"/>
                <a:cs typeface="Arial"/>
              </a:rPr>
              <a:t>budaya </a:t>
            </a:r>
            <a:r>
              <a:rPr sz="1900" spc="-114" dirty="0">
                <a:solidFill>
                  <a:srgbClr val="FFFFFF"/>
                </a:solidFill>
                <a:latin typeface="Arial"/>
                <a:cs typeface="Arial"/>
              </a:rPr>
              <a:t>negara </a:t>
            </a:r>
            <a:r>
              <a:rPr sz="1900" spc="-125" dirty="0">
                <a:solidFill>
                  <a:srgbClr val="FFFFFF"/>
                </a:solidFill>
                <a:latin typeface="Arial"/>
                <a:cs typeface="Arial"/>
              </a:rPr>
              <a:t>yang akan </a:t>
            </a:r>
            <a:r>
              <a:rPr sz="1900" spc="-15" dirty="0">
                <a:solidFill>
                  <a:srgbClr val="FFFFFF"/>
                </a:solidFill>
                <a:latin typeface="Arial"/>
                <a:cs typeface="Arial"/>
              </a:rPr>
              <a:t>dituju.  </a:t>
            </a:r>
            <a:r>
              <a:rPr sz="1900" spc="-130" dirty="0">
                <a:solidFill>
                  <a:srgbClr val="FFFFFF"/>
                </a:solidFill>
                <a:latin typeface="Arial"/>
                <a:cs typeface="Arial"/>
              </a:rPr>
              <a:t>Pemahaman </a:t>
            </a:r>
            <a:r>
              <a:rPr sz="1900" spc="-110" dirty="0">
                <a:solidFill>
                  <a:srgbClr val="FFFFFF"/>
                </a:solidFill>
                <a:latin typeface="Arial"/>
                <a:cs typeface="Arial"/>
              </a:rPr>
              <a:t>kebudayaan </a:t>
            </a:r>
            <a:r>
              <a:rPr sz="1900" spc="-80" dirty="0">
                <a:solidFill>
                  <a:srgbClr val="FFFFFF"/>
                </a:solidFill>
                <a:latin typeface="Arial"/>
                <a:cs typeface="Arial"/>
              </a:rPr>
              <a:t>disinidimaksudkan </a:t>
            </a:r>
            <a:r>
              <a:rPr sz="1900" spc="-130" dirty="0">
                <a:solidFill>
                  <a:srgbClr val="FFFFFF"/>
                </a:solidFill>
                <a:latin typeface="Arial"/>
                <a:cs typeface="Arial"/>
              </a:rPr>
              <a:t>sebagai </a:t>
            </a:r>
            <a:r>
              <a:rPr sz="1900" spc="-55" dirty="0">
                <a:solidFill>
                  <a:srgbClr val="FFFFFF"/>
                </a:solidFill>
                <a:latin typeface="Arial"/>
                <a:cs typeface="Arial"/>
              </a:rPr>
              <a:t>karakteristik </a:t>
            </a:r>
            <a:r>
              <a:rPr sz="1900" spc="-85" dirty="0">
                <a:solidFill>
                  <a:srgbClr val="FFFFFF"/>
                </a:solidFill>
                <a:latin typeface="Arial"/>
                <a:cs typeface="Arial"/>
              </a:rPr>
              <a:t>dalam  </a:t>
            </a:r>
            <a:r>
              <a:rPr sz="1900" spc="-55" dirty="0">
                <a:solidFill>
                  <a:srgbClr val="FFFFFF"/>
                </a:solidFill>
                <a:latin typeface="Arial"/>
                <a:cs typeface="Arial"/>
              </a:rPr>
              <a:t>berperilaku </a:t>
            </a:r>
            <a:r>
              <a:rPr sz="1900" spc="-75" dirty="0">
                <a:solidFill>
                  <a:srgbClr val="FFFFFF"/>
                </a:solidFill>
                <a:latin typeface="Arial"/>
                <a:cs typeface="Arial"/>
              </a:rPr>
              <a:t>atau </a:t>
            </a:r>
            <a:r>
              <a:rPr sz="1900" spc="-120" dirty="0">
                <a:solidFill>
                  <a:srgbClr val="FFFFFF"/>
                </a:solidFill>
                <a:latin typeface="Arial"/>
                <a:cs typeface="Arial"/>
              </a:rPr>
              <a:t>cara </a:t>
            </a:r>
            <a:r>
              <a:rPr sz="1900" spc="-90" dirty="0">
                <a:solidFill>
                  <a:srgbClr val="FFFFFF"/>
                </a:solidFill>
                <a:latin typeface="Arial"/>
                <a:cs typeface="Arial"/>
              </a:rPr>
              <a:t>mengerjakan </a:t>
            </a:r>
            <a:r>
              <a:rPr sz="1900" spc="-105" dirty="0">
                <a:solidFill>
                  <a:srgbClr val="FFFFFF"/>
                </a:solidFill>
                <a:latin typeface="Arial"/>
                <a:cs typeface="Arial"/>
              </a:rPr>
              <a:t>sesuatu </a:t>
            </a:r>
            <a:r>
              <a:rPr sz="1900" spc="-85" dirty="0">
                <a:solidFill>
                  <a:srgbClr val="FFFFFF"/>
                </a:solidFill>
                <a:latin typeface="Arial"/>
                <a:cs typeface="Arial"/>
              </a:rPr>
              <a:t>yangtelah </a:t>
            </a:r>
            <a:r>
              <a:rPr sz="1900" spc="-45" dirty="0">
                <a:solidFill>
                  <a:srgbClr val="FFFFFF"/>
                </a:solidFill>
                <a:latin typeface="Arial"/>
                <a:cs typeface="Arial"/>
              </a:rPr>
              <a:t>dibentuk </a:t>
            </a:r>
            <a:r>
              <a:rPr sz="1900" spc="-60" dirty="0">
                <a:solidFill>
                  <a:srgbClr val="FFFFFF"/>
                </a:solidFill>
                <a:latin typeface="Arial"/>
                <a:cs typeface="Arial"/>
              </a:rPr>
              <a:t>oleh </a:t>
            </a:r>
            <a:r>
              <a:rPr sz="1900" spc="-85" dirty="0">
                <a:solidFill>
                  <a:srgbClr val="FFFFFF"/>
                </a:solidFill>
                <a:latin typeface="Arial"/>
                <a:cs typeface="Arial"/>
              </a:rPr>
              <a:t>lingkungan  sekitarnya dalam </a:t>
            </a:r>
            <a:r>
              <a:rPr sz="1900" spc="-100" dirty="0">
                <a:solidFill>
                  <a:srgbClr val="FFFFFF"/>
                </a:solidFill>
                <a:latin typeface="Arial"/>
                <a:cs typeface="Arial"/>
              </a:rPr>
              <a:t>tenggang </a:t>
            </a:r>
            <a:r>
              <a:rPr sz="1900" spc="-50" dirty="0">
                <a:solidFill>
                  <a:srgbClr val="FFFFFF"/>
                </a:solidFill>
                <a:latin typeface="Arial"/>
                <a:cs typeface="Arial"/>
              </a:rPr>
              <a:t>waktu </a:t>
            </a:r>
            <a:r>
              <a:rPr sz="1900" spc="-125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1900" spc="-90" dirty="0">
                <a:solidFill>
                  <a:srgbClr val="FFFFFF"/>
                </a:solidFill>
                <a:latin typeface="Arial"/>
                <a:cs typeface="Arial"/>
              </a:rPr>
              <a:t>cukup </a:t>
            </a:r>
            <a:r>
              <a:rPr sz="1900" spc="-85" dirty="0">
                <a:solidFill>
                  <a:srgbClr val="FFFFFF"/>
                </a:solidFill>
                <a:latin typeface="Arial"/>
                <a:cs typeface="Arial"/>
              </a:rPr>
              <a:t>lama. </a:t>
            </a:r>
            <a:r>
              <a:rPr sz="1900" spc="-100" dirty="0" err="1" smtClean="0">
                <a:solidFill>
                  <a:srgbClr val="FFFFFF"/>
                </a:solidFill>
                <a:latin typeface="Arial"/>
                <a:cs typeface="Arial"/>
              </a:rPr>
              <a:t>Dalam</a:t>
            </a:r>
            <a:r>
              <a:rPr lang="en-US" sz="190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spc="-100" dirty="0" err="1" smtClean="0">
                <a:solidFill>
                  <a:srgbClr val="FFFFFF"/>
                </a:solidFill>
                <a:latin typeface="Arial"/>
                <a:cs typeface="Arial"/>
              </a:rPr>
              <a:t>hal</a:t>
            </a:r>
            <a:r>
              <a:rPr sz="190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spc="-15" dirty="0">
                <a:solidFill>
                  <a:srgbClr val="FFFFFF"/>
                </a:solidFill>
                <a:latin typeface="Arial"/>
                <a:cs typeface="Arial"/>
              </a:rPr>
              <a:t>ini </a:t>
            </a:r>
            <a:r>
              <a:rPr sz="1900" spc="-100" dirty="0">
                <a:solidFill>
                  <a:srgbClr val="FFFFFF"/>
                </a:solidFill>
                <a:latin typeface="Arial"/>
                <a:cs typeface="Arial"/>
              </a:rPr>
              <a:t>perusahaan  </a:t>
            </a:r>
            <a:r>
              <a:rPr sz="1900" spc="-95" dirty="0">
                <a:solidFill>
                  <a:srgbClr val="FFFFFF"/>
                </a:solidFill>
                <a:latin typeface="Arial"/>
                <a:cs typeface="Arial"/>
              </a:rPr>
              <a:t>harus </a:t>
            </a:r>
            <a:r>
              <a:rPr sz="1900" spc="-65" dirty="0">
                <a:solidFill>
                  <a:srgbClr val="FFFFFF"/>
                </a:solidFill>
                <a:latin typeface="Arial"/>
                <a:cs typeface="Arial"/>
              </a:rPr>
              <a:t>membantu </a:t>
            </a:r>
            <a:r>
              <a:rPr sz="1900" spc="-95" dirty="0">
                <a:solidFill>
                  <a:srgbClr val="FFFFFF"/>
                </a:solidFill>
                <a:latin typeface="Arial"/>
                <a:cs typeface="Arial"/>
              </a:rPr>
              <a:t>para </a:t>
            </a:r>
            <a:r>
              <a:rPr sz="1900" spc="-90" dirty="0">
                <a:solidFill>
                  <a:srgbClr val="FFFFFF"/>
                </a:solidFill>
                <a:latin typeface="Arial"/>
                <a:cs typeface="Arial"/>
              </a:rPr>
              <a:t>pekerjanya </a:t>
            </a:r>
            <a:r>
              <a:rPr sz="1900" spc="-125" dirty="0">
                <a:solidFill>
                  <a:srgbClr val="FFFFFF"/>
                </a:solidFill>
                <a:latin typeface="Arial"/>
                <a:cs typeface="Arial"/>
              </a:rPr>
              <a:t>yang akan </a:t>
            </a:r>
            <a:r>
              <a:rPr sz="1900" spc="-55" dirty="0">
                <a:solidFill>
                  <a:srgbClr val="FFFFFF"/>
                </a:solidFill>
                <a:latin typeface="Arial"/>
                <a:cs typeface="Arial"/>
              </a:rPr>
              <a:t>ditempatkan </a:t>
            </a:r>
            <a:r>
              <a:rPr sz="1900" spc="-30" dirty="0">
                <a:solidFill>
                  <a:srgbClr val="FFFFFF"/>
                </a:solidFill>
                <a:latin typeface="Arial"/>
                <a:cs typeface="Arial"/>
              </a:rPr>
              <a:t>di </a:t>
            </a:r>
            <a:r>
              <a:rPr sz="1900" spc="-130" dirty="0">
                <a:solidFill>
                  <a:srgbClr val="FFFFFF"/>
                </a:solidFill>
                <a:latin typeface="Arial"/>
                <a:cs typeface="Arial"/>
              </a:rPr>
              <a:t>Negara </a:t>
            </a:r>
            <a:r>
              <a:rPr sz="1900" spc="-80" dirty="0">
                <a:solidFill>
                  <a:srgbClr val="FFFFFF"/>
                </a:solidFill>
                <a:latin typeface="Arial"/>
                <a:cs typeface="Arial"/>
              </a:rPr>
              <a:t>lainagar  </a:t>
            </a:r>
            <a:r>
              <a:rPr sz="1900" spc="-60" dirty="0">
                <a:solidFill>
                  <a:srgbClr val="FFFFFF"/>
                </a:solidFill>
                <a:latin typeface="Arial"/>
                <a:cs typeface="Arial"/>
              </a:rPr>
              <a:t>menjadi </a:t>
            </a:r>
            <a:r>
              <a:rPr sz="1900" spc="-95" dirty="0">
                <a:solidFill>
                  <a:srgbClr val="FFFFFF"/>
                </a:solidFill>
                <a:latin typeface="Arial"/>
                <a:cs typeface="Arial"/>
              </a:rPr>
              <a:t>bagian </a:t>
            </a:r>
            <a:r>
              <a:rPr sz="1900" spc="-50" dirty="0">
                <a:solidFill>
                  <a:srgbClr val="FFFFFF"/>
                </a:solidFill>
                <a:latin typeface="Arial"/>
                <a:cs typeface="Arial"/>
              </a:rPr>
              <a:t>dari </a:t>
            </a:r>
            <a:r>
              <a:rPr sz="1900" spc="-110" dirty="0">
                <a:solidFill>
                  <a:srgbClr val="FFFFFF"/>
                </a:solidFill>
                <a:latin typeface="Arial"/>
                <a:cs typeface="Arial"/>
              </a:rPr>
              <a:t>kebudayaan </a:t>
            </a:r>
            <a:r>
              <a:rPr sz="1900" spc="-70" dirty="0">
                <a:solidFill>
                  <a:srgbClr val="FFFFFF"/>
                </a:solidFill>
                <a:latin typeface="Arial"/>
                <a:cs typeface="Arial"/>
              </a:rPr>
              <a:t>dunia </a:t>
            </a:r>
            <a:r>
              <a:rPr sz="1900" spc="-95" dirty="0">
                <a:solidFill>
                  <a:srgbClr val="FFFFFF"/>
                </a:solidFill>
                <a:latin typeface="Arial"/>
                <a:cs typeface="Arial"/>
              </a:rPr>
              <a:t>dan </a:t>
            </a:r>
            <a:r>
              <a:rPr sz="1900" spc="-40" dirty="0">
                <a:solidFill>
                  <a:srgbClr val="FFFFFF"/>
                </a:solidFill>
                <a:latin typeface="Arial"/>
                <a:cs typeface="Arial"/>
              </a:rPr>
              <a:t>memiliki </a:t>
            </a:r>
            <a:r>
              <a:rPr sz="1900" spc="-45" dirty="0">
                <a:solidFill>
                  <a:srgbClr val="FFFFFF"/>
                </a:solidFill>
                <a:latin typeface="Arial"/>
                <a:cs typeface="Arial"/>
              </a:rPr>
              <a:t>identitas </a:t>
            </a:r>
            <a:r>
              <a:rPr sz="1900" spc="-130" dirty="0">
                <a:solidFill>
                  <a:srgbClr val="FFFFFF"/>
                </a:solidFill>
                <a:latin typeface="Arial"/>
                <a:cs typeface="Arial"/>
              </a:rPr>
              <a:t>sebagai  </a:t>
            </a:r>
            <a:r>
              <a:rPr sz="1900" spc="-55" dirty="0">
                <a:solidFill>
                  <a:srgbClr val="FFFFFF"/>
                </a:solidFill>
                <a:latin typeface="Arial"/>
                <a:cs typeface="Arial"/>
              </a:rPr>
              <a:t>expatriate. </a:t>
            </a:r>
            <a:r>
              <a:rPr sz="1900" spc="-145" dirty="0">
                <a:solidFill>
                  <a:srgbClr val="FFFFFF"/>
                </a:solidFill>
                <a:latin typeface="Arial"/>
                <a:cs typeface="Arial"/>
              </a:rPr>
              <a:t>Usaha </a:t>
            </a:r>
            <a:r>
              <a:rPr sz="1900" spc="-60" dirty="0">
                <a:solidFill>
                  <a:srgbClr val="FFFFFF"/>
                </a:solidFill>
                <a:latin typeface="Arial"/>
                <a:cs typeface="Arial"/>
              </a:rPr>
              <a:t>menjadi </a:t>
            </a:r>
            <a:r>
              <a:rPr sz="1900" spc="-100" dirty="0">
                <a:solidFill>
                  <a:srgbClr val="FFFFFF"/>
                </a:solidFill>
                <a:latin typeface="Arial"/>
                <a:cs typeface="Arial"/>
              </a:rPr>
              <a:t>bagian </a:t>
            </a:r>
            <a:r>
              <a:rPr sz="1900" spc="-50" dirty="0">
                <a:solidFill>
                  <a:srgbClr val="FFFFFF"/>
                </a:solidFill>
                <a:latin typeface="Arial"/>
                <a:cs typeface="Arial"/>
              </a:rPr>
              <a:t>dari </a:t>
            </a:r>
            <a:r>
              <a:rPr sz="1900" spc="-110" dirty="0">
                <a:solidFill>
                  <a:srgbClr val="FFFFFF"/>
                </a:solidFill>
                <a:latin typeface="Arial"/>
                <a:cs typeface="Arial"/>
              </a:rPr>
              <a:t>kebudayaan </a:t>
            </a:r>
            <a:r>
              <a:rPr sz="1900" spc="-114" dirty="0">
                <a:solidFill>
                  <a:srgbClr val="FFFFFF"/>
                </a:solidFill>
                <a:latin typeface="Arial"/>
                <a:cs typeface="Arial"/>
              </a:rPr>
              <a:t>negara </a:t>
            </a:r>
            <a:r>
              <a:rPr sz="1900" spc="-50" dirty="0">
                <a:solidFill>
                  <a:srgbClr val="FFFFFF"/>
                </a:solidFill>
                <a:latin typeface="Arial"/>
                <a:cs typeface="Arial"/>
              </a:rPr>
              <a:t>lain </a:t>
            </a:r>
            <a:r>
              <a:rPr sz="1900" spc="-95" dirty="0">
                <a:solidFill>
                  <a:srgbClr val="FFFFFF"/>
                </a:solidFill>
                <a:latin typeface="Arial"/>
                <a:cs typeface="Arial"/>
              </a:rPr>
              <a:t>bukan  </a:t>
            </a:r>
            <a:r>
              <a:rPr sz="1900" spc="-100" dirty="0">
                <a:solidFill>
                  <a:srgbClr val="FFFFFF"/>
                </a:solidFill>
                <a:latin typeface="Arial"/>
                <a:cs typeface="Arial"/>
              </a:rPr>
              <a:t>dimaksudkan </a:t>
            </a:r>
            <a:r>
              <a:rPr sz="1900" spc="-125" dirty="0">
                <a:solidFill>
                  <a:srgbClr val="FFFFFF"/>
                </a:solidFill>
                <a:latin typeface="Arial"/>
                <a:cs typeface="Arial"/>
              </a:rPr>
              <a:t>sebagai </a:t>
            </a:r>
            <a:r>
              <a:rPr sz="1900" spc="-130" dirty="0">
                <a:solidFill>
                  <a:srgbClr val="FFFFFF"/>
                </a:solidFill>
                <a:latin typeface="Arial"/>
                <a:cs typeface="Arial"/>
              </a:rPr>
              <a:t>usaha </a:t>
            </a:r>
            <a:r>
              <a:rPr sz="1900" spc="-120" dirty="0">
                <a:solidFill>
                  <a:srgbClr val="FFFFFF"/>
                </a:solidFill>
                <a:latin typeface="Arial"/>
                <a:cs typeface="Arial"/>
              </a:rPr>
              <a:t>agar </a:t>
            </a:r>
            <a:r>
              <a:rPr sz="1900" spc="-60" dirty="0">
                <a:solidFill>
                  <a:srgbClr val="FFFFFF"/>
                </a:solidFill>
                <a:latin typeface="Arial"/>
                <a:cs typeface="Arial"/>
              </a:rPr>
              <a:t>betahtinggal </a:t>
            </a:r>
            <a:r>
              <a:rPr sz="1900" spc="-30" dirty="0">
                <a:solidFill>
                  <a:srgbClr val="FFFFFF"/>
                </a:solidFill>
                <a:latin typeface="Arial"/>
                <a:cs typeface="Arial"/>
              </a:rPr>
              <a:t>di </a:t>
            </a:r>
            <a:r>
              <a:rPr sz="1900" spc="-120" dirty="0">
                <a:solidFill>
                  <a:srgbClr val="FFFFFF"/>
                </a:solidFill>
                <a:latin typeface="Arial"/>
                <a:cs typeface="Arial"/>
              </a:rPr>
              <a:t>negara </a:t>
            </a:r>
            <a:r>
              <a:rPr sz="1900" spc="-45" dirty="0">
                <a:solidFill>
                  <a:srgbClr val="FFFFFF"/>
                </a:solidFill>
                <a:latin typeface="Arial"/>
                <a:cs typeface="Arial"/>
              </a:rPr>
              <a:t>lain </a:t>
            </a:r>
            <a:r>
              <a:rPr sz="1900" spc="-110" dirty="0">
                <a:solidFill>
                  <a:srgbClr val="FFFFFF"/>
                </a:solidFill>
                <a:latin typeface="Arial"/>
                <a:cs typeface="Arial"/>
              </a:rPr>
              <a:t>saja, </a:t>
            </a:r>
            <a:r>
              <a:rPr sz="1900" spc="-80" dirty="0">
                <a:solidFill>
                  <a:srgbClr val="FFFFFF"/>
                </a:solidFill>
                <a:latin typeface="Arial"/>
                <a:cs typeface="Arial"/>
              </a:rPr>
              <a:t>melainkan  </a:t>
            </a:r>
            <a:r>
              <a:rPr sz="1900" spc="-100" dirty="0">
                <a:solidFill>
                  <a:srgbClr val="FFFFFF"/>
                </a:solidFill>
                <a:latin typeface="Arial"/>
                <a:cs typeface="Arial"/>
              </a:rPr>
              <a:t>juga </a:t>
            </a:r>
            <a:r>
              <a:rPr sz="1900" spc="-130" dirty="0">
                <a:solidFill>
                  <a:srgbClr val="FFFFFF"/>
                </a:solidFill>
                <a:latin typeface="Arial"/>
                <a:cs typeface="Arial"/>
              </a:rPr>
              <a:t>sebagai </a:t>
            </a:r>
            <a:r>
              <a:rPr sz="1900" spc="-125" dirty="0">
                <a:solidFill>
                  <a:srgbClr val="FFFFFF"/>
                </a:solidFill>
                <a:latin typeface="Arial"/>
                <a:cs typeface="Arial"/>
              </a:rPr>
              <a:t>usaha </a:t>
            </a:r>
            <a:r>
              <a:rPr sz="1900" spc="-80" dirty="0">
                <a:solidFill>
                  <a:srgbClr val="FFFFFF"/>
                </a:solidFill>
                <a:latin typeface="Arial"/>
                <a:cs typeface="Arial"/>
              </a:rPr>
              <a:t>meningkatkan </a:t>
            </a:r>
            <a:r>
              <a:rPr sz="1900" spc="-100" dirty="0" err="1">
                <a:solidFill>
                  <a:srgbClr val="FFFFFF"/>
                </a:solidFill>
                <a:latin typeface="Arial"/>
                <a:cs typeface="Arial"/>
              </a:rPr>
              <a:t>kemampuan</a:t>
            </a:r>
            <a:r>
              <a:rPr sz="1900" spc="-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spc="-90" dirty="0" err="1" smtClean="0">
                <a:solidFill>
                  <a:srgbClr val="FFFFFF"/>
                </a:solidFill>
                <a:latin typeface="Arial"/>
                <a:cs typeface="Arial"/>
              </a:rPr>
              <a:t>dalam</a:t>
            </a:r>
            <a:r>
              <a:rPr lang="en-US" sz="1900" spc="-9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spc="-90" dirty="0" err="1" smtClean="0">
                <a:solidFill>
                  <a:srgbClr val="FFFFFF"/>
                </a:solidFill>
                <a:latin typeface="Arial"/>
                <a:cs typeface="Arial"/>
              </a:rPr>
              <a:t>memahami</a:t>
            </a:r>
            <a:r>
              <a:rPr sz="1900" spc="-9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spc="-90" dirty="0">
                <a:solidFill>
                  <a:srgbClr val="FFFFFF"/>
                </a:solidFill>
                <a:latin typeface="Arial"/>
                <a:cs typeface="Arial"/>
              </a:rPr>
              <a:t>orang </a:t>
            </a:r>
            <a:r>
              <a:rPr sz="1900" spc="-114" dirty="0">
                <a:solidFill>
                  <a:srgbClr val="FFFFFF"/>
                </a:solidFill>
                <a:latin typeface="Arial"/>
                <a:cs typeface="Arial"/>
              </a:rPr>
              <a:t>asing  </a:t>
            </a:r>
            <a:r>
              <a:rPr sz="1900" spc="-50" dirty="0">
                <a:solidFill>
                  <a:srgbClr val="FFFFFF"/>
                </a:solidFill>
                <a:latin typeface="Arial"/>
                <a:cs typeface="Arial"/>
              </a:rPr>
              <a:t>melalui </a:t>
            </a:r>
            <a:r>
              <a:rPr sz="1900" spc="-110" dirty="0">
                <a:solidFill>
                  <a:srgbClr val="FFFFFF"/>
                </a:solidFill>
                <a:latin typeface="Arial"/>
                <a:cs typeface="Arial"/>
              </a:rPr>
              <a:t>sikap </a:t>
            </a:r>
            <a:r>
              <a:rPr sz="1900" spc="-95" dirty="0">
                <a:solidFill>
                  <a:srgbClr val="FFFFFF"/>
                </a:solidFill>
                <a:latin typeface="Arial"/>
                <a:cs typeface="Arial"/>
              </a:rPr>
              <a:t>dan </a:t>
            </a:r>
            <a:r>
              <a:rPr sz="1900" spc="-75" dirty="0">
                <a:solidFill>
                  <a:srgbClr val="FFFFFF"/>
                </a:solidFill>
                <a:latin typeface="Arial"/>
                <a:cs typeface="Arial"/>
              </a:rPr>
              <a:t>perilakunya, termasuk </a:t>
            </a:r>
            <a:r>
              <a:rPr sz="1900" spc="-30" dirty="0">
                <a:solidFill>
                  <a:srgbClr val="FFFFFF"/>
                </a:solidFill>
                <a:latin typeface="Arial"/>
                <a:cs typeface="Arial"/>
              </a:rPr>
              <a:t>di </a:t>
            </a:r>
            <a:r>
              <a:rPr sz="1900" spc="-100" dirty="0" err="1">
                <a:solidFill>
                  <a:srgbClr val="FFFFFF"/>
                </a:solidFill>
                <a:latin typeface="Arial"/>
                <a:cs typeface="Arial"/>
              </a:rPr>
              <a:t>dalamnya</a:t>
            </a:r>
            <a:r>
              <a:rPr sz="1900" spc="-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spc="-85" dirty="0" err="1" smtClean="0">
                <a:solidFill>
                  <a:srgbClr val="FFFFFF"/>
                </a:solidFill>
                <a:latin typeface="Arial"/>
                <a:cs typeface="Arial"/>
              </a:rPr>
              <a:t>penekanan</a:t>
            </a:r>
            <a:r>
              <a:rPr lang="en-US" sz="1900" spc="-8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spc="-85" dirty="0" err="1" smtClean="0">
                <a:solidFill>
                  <a:srgbClr val="FFFFFF"/>
                </a:solidFill>
                <a:latin typeface="Arial"/>
                <a:cs typeface="Arial"/>
              </a:rPr>
              <a:t>terhadap</a:t>
            </a:r>
            <a:r>
              <a:rPr sz="1900" spc="-85" dirty="0" smtClean="0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sz="1900" spc="-120" dirty="0">
                <a:solidFill>
                  <a:srgbClr val="FFFFFF"/>
                </a:solidFill>
                <a:latin typeface="Arial"/>
                <a:cs typeface="Arial"/>
              </a:rPr>
              <a:t>penguasaan bahasa. </a:t>
            </a:r>
            <a:r>
              <a:rPr sz="1900" spc="-145" dirty="0">
                <a:solidFill>
                  <a:srgbClr val="FFFFFF"/>
                </a:solidFill>
                <a:latin typeface="Arial"/>
                <a:cs typeface="Arial"/>
              </a:rPr>
              <a:t>Penguasaan </a:t>
            </a:r>
            <a:r>
              <a:rPr sz="1900" spc="-135" dirty="0">
                <a:solidFill>
                  <a:srgbClr val="FFFFFF"/>
                </a:solidFill>
                <a:latin typeface="Arial"/>
                <a:cs typeface="Arial"/>
              </a:rPr>
              <a:t>bahasa </a:t>
            </a:r>
            <a:r>
              <a:rPr sz="1900" spc="-20" dirty="0">
                <a:solidFill>
                  <a:srgbClr val="FFFFFF"/>
                </a:solidFill>
                <a:latin typeface="Arial"/>
                <a:cs typeface="Arial"/>
              </a:rPr>
              <a:t>meliputi </a:t>
            </a:r>
            <a:r>
              <a:rPr sz="1900" spc="-120" dirty="0">
                <a:solidFill>
                  <a:srgbClr val="FFFFFF"/>
                </a:solidFill>
                <a:latin typeface="Arial"/>
                <a:cs typeface="Arial"/>
              </a:rPr>
              <a:t>penguasaan </a:t>
            </a:r>
            <a:r>
              <a:rPr sz="1900" spc="-80" dirty="0">
                <a:solidFill>
                  <a:srgbClr val="FFFFFF"/>
                </a:solidFill>
                <a:latin typeface="Arial"/>
                <a:cs typeface="Arial"/>
              </a:rPr>
              <a:t>berkomunikasi  </a:t>
            </a:r>
            <a:r>
              <a:rPr sz="1900" spc="-75" dirty="0">
                <a:solidFill>
                  <a:srgbClr val="FFFFFF"/>
                </a:solidFill>
                <a:latin typeface="Arial"/>
                <a:cs typeface="Arial"/>
              </a:rPr>
              <a:t>baik </a:t>
            </a:r>
            <a:r>
              <a:rPr sz="1900" spc="-135" dirty="0">
                <a:solidFill>
                  <a:srgbClr val="FFFFFF"/>
                </a:solidFill>
                <a:latin typeface="Arial"/>
                <a:cs typeface="Arial"/>
              </a:rPr>
              <a:t>secara </a:t>
            </a:r>
            <a:r>
              <a:rPr sz="1900" spc="-85" dirty="0">
                <a:solidFill>
                  <a:srgbClr val="FFFFFF"/>
                </a:solidFill>
                <a:latin typeface="Arial"/>
                <a:cs typeface="Arial"/>
              </a:rPr>
              <a:t>lisan </a:t>
            </a:r>
            <a:r>
              <a:rPr sz="1900" spc="-80" dirty="0">
                <a:solidFill>
                  <a:srgbClr val="FFFFFF"/>
                </a:solidFill>
                <a:latin typeface="Arial"/>
                <a:cs typeface="Arial"/>
              </a:rPr>
              <a:t>maupun </a:t>
            </a:r>
            <a:r>
              <a:rPr sz="1900" spc="-30" dirty="0">
                <a:solidFill>
                  <a:srgbClr val="FFFFFF"/>
                </a:solidFill>
                <a:latin typeface="Arial"/>
                <a:cs typeface="Arial"/>
              </a:rPr>
              <a:t>tulis </a:t>
            </a:r>
            <a:r>
              <a:rPr sz="1900" spc="-75" dirty="0">
                <a:solidFill>
                  <a:srgbClr val="FFFFFF"/>
                </a:solidFill>
                <a:latin typeface="Arial"/>
                <a:cs typeface="Arial"/>
              </a:rPr>
              <a:t>serta </a:t>
            </a:r>
            <a:r>
              <a:rPr sz="1900" spc="-120" dirty="0">
                <a:solidFill>
                  <a:srgbClr val="FFFFFF"/>
                </a:solidFill>
                <a:latin typeface="Arial"/>
                <a:cs typeface="Arial"/>
              </a:rPr>
              <a:t>penguasaan </a:t>
            </a:r>
            <a:r>
              <a:rPr sz="1900" spc="-55" dirty="0">
                <a:solidFill>
                  <a:srgbClr val="FFFFFF"/>
                </a:solidFill>
                <a:latin typeface="Arial"/>
                <a:cs typeface="Arial"/>
              </a:rPr>
              <a:t>etika </a:t>
            </a:r>
            <a:r>
              <a:rPr sz="1900" spc="-80" dirty="0">
                <a:solidFill>
                  <a:srgbClr val="FFFFFF"/>
                </a:solidFill>
                <a:latin typeface="Arial"/>
                <a:cs typeface="Arial"/>
              </a:rPr>
              <a:t>berkomunikasi.  </a:t>
            </a:r>
            <a:r>
              <a:rPr sz="1900" spc="-145" dirty="0">
                <a:solidFill>
                  <a:srgbClr val="FFFFFF"/>
                </a:solidFill>
                <a:latin typeface="Arial"/>
                <a:cs typeface="Arial"/>
              </a:rPr>
              <a:t>Penguasaan</a:t>
            </a:r>
            <a:r>
              <a:rPr sz="1900" spc="2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spc="-55" dirty="0">
                <a:solidFill>
                  <a:srgbClr val="FFFFFF"/>
                </a:solidFill>
                <a:latin typeface="Arial"/>
                <a:cs typeface="Arial"/>
              </a:rPr>
              <a:t>etika </a:t>
            </a:r>
            <a:r>
              <a:rPr sz="1900" spc="-80" dirty="0">
                <a:solidFill>
                  <a:srgbClr val="FFFFFF"/>
                </a:solidFill>
                <a:latin typeface="Arial"/>
                <a:cs typeface="Arial"/>
              </a:rPr>
              <a:t>berkomunikasi </a:t>
            </a:r>
            <a:r>
              <a:rPr sz="1900" spc="-55" dirty="0">
                <a:solidFill>
                  <a:srgbClr val="FFFFFF"/>
                </a:solidFill>
                <a:latin typeface="Arial"/>
                <a:cs typeface="Arial"/>
              </a:rPr>
              <a:t>penting </a:t>
            </a:r>
            <a:r>
              <a:rPr sz="1900" spc="-100" dirty="0">
                <a:solidFill>
                  <a:srgbClr val="FFFFFF"/>
                </a:solidFill>
                <a:latin typeface="Arial"/>
                <a:cs typeface="Arial"/>
              </a:rPr>
              <a:t>karena </a:t>
            </a:r>
            <a:r>
              <a:rPr sz="1900" spc="-60" dirty="0">
                <a:solidFill>
                  <a:srgbClr val="FFFFFF"/>
                </a:solidFill>
                <a:latin typeface="Arial"/>
                <a:cs typeface="Arial"/>
              </a:rPr>
              <a:t>etika </a:t>
            </a:r>
            <a:r>
              <a:rPr sz="1900" spc="-50" dirty="0">
                <a:solidFill>
                  <a:srgbClr val="FFFFFF"/>
                </a:solidFill>
                <a:latin typeface="Arial"/>
                <a:cs typeface="Arial"/>
              </a:rPr>
              <a:t>antar </a:t>
            </a:r>
            <a:r>
              <a:rPr sz="1900" spc="-120" dirty="0">
                <a:solidFill>
                  <a:srgbClr val="FFFFFF"/>
                </a:solidFill>
                <a:latin typeface="Arial"/>
                <a:cs typeface="Arial"/>
              </a:rPr>
              <a:t>negara </a:t>
            </a:r>
            <a:r>
              <a:rPr sz="1900" spc="-85" dirty="0">
                <a:solidFill>
                  <a:srgbClr val="FFFFFF"/>
                </a:solidFill>
                <a:latin typeface="Arial"/>
                <a:cs typeface="Arial"/>
              </a:rPr>
              <a:t>dalam  </a:t>
            </a:r>
            <a:r>
              <a:rPr sz="1900" spc="-80" dirty="0">
                <a:solidFill>
                  <a:srgbClr val="FFFFFF"/>
                </a:solidFill>
                <a:latin typeface="Arial"/>
                <a:cs typeface="Arial"/>
              </a:rPr>
              <a:t>berkomunikasi berbeda </a:t>
            </a:r>
            <a:r>
              <a:rPr sz="1900" spc="-85" dirty="0">
                <a:solidFill>
                  <a:srgbClr val="FFFFFF"/>
                </a:solidFill>
                <a:latin typeface="Arial"/>
                <a:cs typeface="Arial"/>
              </a:rPr>
              <a:t>satu </a:t>
            </a:r>
            <a:r>
              <a:rPr sz="1900" spc="-120" dirty="0">
                <a:solidFill>
                  <a:srgbClr val="FFFFFF"/>
                </a:solidFill>
                <a:latin typeface="Arial"/>
                <a:cs typeface="Arial"/>
              </a:rPr>
              <a:t>denganyang </a:t>
            </a:r>
            <a:r>
              <a:rPr sz="1900" spc="-45" dirty="0">
                <a:solidFill>
                  <a:srgbClr val="FFFFFF"/>
                </a:solidFill>
                <a:latin typeface="Arial"/>
                <a:cs typeface="Arial"/>
              </a:rPr>
              <a:t>lain. </a:t>
            </a:r>
            <a:r>
              <a:rPr sz="1900" spc="-90" dirty="0">
                <a:solidFill>
                  <a:srgbClr val="FFFFFF"/>
                </a:solidFill>
                <a:latin typeface="Arial"/>
                <a:cs typeface="Arial"/>
              </a:rPr>
              <a:t>Ketidak </a:t>
            </a:r>
            <a:r>
              <a:rPr sz="1900" spc="-100" dirty="0">
                <a:solidFill>
                  <a:srgbClr val="FFFFFF"/>
                </a:solidFill>
                <a:latin typeface="Arial"/>
                <a:cs typeface="Arial"/>
              </a:rPr>
              <a:t>pahaman </a:t>
            </a:r>
            <a:r>
              <a:rPr sz="1900" spc="-90" dirty="0">
                <a:solidFill>
                  <a:srgbClr val="FFFFFF"/>
                </a:solidFill>
                <a:latin typeface="Arial"/>
                <a:cs typeface="Arial"/>
              </a:rPr>
              <a:t>dalam </a:t>
            </a:r>
            <a:r>
              <a:rPr sz="1900" spc="-55" dirty="0">
                <a:solidFill>
                  <a:srgbClr val="FFFFFF"/>
                </a:solidFill>
                <a:latin typeface="Arial"/>
                <a:cs typeface="Arial"/>
              </a:rPr>
              <a:t>etika  </a:t>
            </a:r>
            <a:r>
              <a:rPr sz="1900" spc="-80" dirty="0">
                <a:solidFill>
                  <a:srgbClr val="FFFFFF"/>
                </a:solidFill>
                <a:latin typeface="Arial"/>
                <a:cs typeface="Arial"/>
              </a:rPr>
              <a:t>berkomunikasi </a:t>
            </a:r>
            <a:r>
              <a:rPr sz="1900" spc="-70" dirty="0">
                <a:solidFill>
                  <a:srgbClr val="FFFFFF"/>
                </a:solidFill>
                <a:latin typeface="Arial"/>
                <a:cs typeface="Arial"/>
              </a:rPr>
              <a:t>dapat </a:t>
            </a:r>
            <a:r>
              <a:rPr sz="1900" spc="-100" dirty="0">
                <a:solidFill>
                  <a:srgbClr val="FFFFFF"/>
                </a:solidFill>
                <a:latin typeface="Arial"/>
                <a:cs typeface="Arial"/>
              </a:rPr>
              <a:t>menyebabkan </a:t>
            </a:r>
            <a:r>
              <a:rPr sz="1900" spc="-80" dirty="0">
                <a:solidFill>
                  <a:srgbClr val="FFFFFF"/>
                </a:solidFill>
                <a:latin typeface="Arial"/>
                <a:cs typeface="Arial"/>
              </a:rPr>
              <a:t>pekerja </a:t>
            </a:r>
            <a:r>
              <a:rPr sz="1900" spc="-110" dirty="0">
                <a:solidFill>
                  <a:srgbClr val="FFFFFF"/>
                </a:solidFill>
                <a:latin typeface="Arial"/>
                <a:cs typeface="Arial"/>
              </a:rPr>
              <a:t>gagalatau </a:t>
            </a:r>
            <a:r>
              <a:rPr sz="1900" spc="-80" dirty="0">
                <a:solidFill>
                  <a:srgbClr val="FFFFFF"/>
                </a:solidFill>
                <a:latin typeface="Arial"/>
                <a:cs typeface="Arial"/>
              </a:rPr>
              <a:t>dipulangkan </a:t>
            </a:r>
            <a:r>
              <a:rPr sz="1900" spc="-135" dirty="0">
                <a:solidFill>
                  <a:srgbClr val="FFFFFF"/>
                </a:solidFill>
                <a:latin typeface="Arial"/>
                <a:cs typeface="Arial"/>
              </a:rPr>
              <a:t>ke </a:t>
            </a:r>
            <a:r>
              <a:rPr sz="1900" spc="-114" dirty="0">
                <a:solidFill>
                  <a:srgbClr val="FFFFFF"/>
                </a:solidFill>
                <a:latin typeface="Arial"/>
                <a:cs typeface="Arial"/>
              </a:rPr>
              <a:t>negara  </a:t>
            </a:r>
            <a:r>
              <a:rPr sz="1900" spc="-125" dirty="0">
                <a:solidFill>
                  <a:srgbClr val="FFFFFF"/>
                </a:solidFill>
                <a:latin typeface="Arial"/>
                <a:cs typeface="Arial"/>
              </a:rPr>
              <a:t>asal </a:t>
            </a:r>
            <a:r>
              <a:rPr sz="1900" spc="-95" dirty="0">
                <a:solidFill>
                  <a:srgbClr val="FFFFFF"/>
                </a:solidFill>
                <a:latin typeface="Arial"/>
                <a:cs typeface="Arial"/>
              </a:rPr>
              <a:t>sebelum </a:t>
            </a:r>
            <a:r>
              <a:rPr sz="1900" spc="-145" dirty="0">
                <a:solidFill>
                  <a:srgbClr val="FFFFFF"/>
                </a:solidFill>
                <a:latin typeface="Arial"/>
                <a:cs typeface="Arial"/>
              </a:rPr>
              <a:t>masa </a:t>
            </a:r>
            <a:r>
              <a:rPr sz="1900" spc="-90" dirty="0">
                <a:solidFill>
                  <a:srgbClr val="FFFFFF"/>
                </a:solidFill>
                <a:latin typeface="Arial"/>
                <a:cs typeface="Arial"/>
              </a:rPr>
              <a:t>kerjanya </a:t>
            </a:r>
            <a:r>
              <a:rPr sz="1900" spc="-105" dirty="0">
                <a:solidFill>
                  <a:srgbClr val="FFFFFF"/>
                </a:solidFill>
                <a:latin typeface="Arial"/>
                <a:cs typeface="Arial"/>
              </a:rPr>
              <a:t>selesai. </a:t>
            </a:r>
            <a:r>
              <a:rPr sz="1900" spc="-110" dirty="0" err="1">
                <a:solidFill>
                  <a:srgbClr val="FFFFFF"/>
                </a:solidFill>
                <a:latin typeface="Arial"/>
                <a:cs typeface="Arial"/>
              </a:rPr>
              <a:t>Kegiatan</a:t>
            </a:r>
            <a:r>
              <a:rPr sz="1900" spc="-1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spc="-65" dirty="0" err="1" smtClean="0">
                <a:solidFill>
                  <a:srgbClr val="FFFFFF"/>
                </a:solidFill>
                <a:latin typeface="Arial"/>
                <a:cs typeface="Arial"/>
              </a:rPr>
              <a:t>orientasi</a:t>
            </a:r>
            <a:r>
              <a:rPr lang="en-US" sz="1900" spc="-6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spc="-65" dirty="0" err="1" smtClean="0">
                <a:solidFill>
                  <a:srgbClr val="FFFFFF"/>
                </a:solidFill>
                <a:latin typeface="Arial"/>
                <a:cs typeface="Arial"/>
              </a:rPr>
              <a:t>selanjutnya</a:t>
            </a:r>
            <a:r>
              <a:rPr sz="1900" spc="-6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spc="-75" dirty="0">
                <a:solidFill>
                  <a:srgbClr val="FFFFFF"/>
                </a:solidFill>
                <a:latin typeface="Arial"/>
                <a:cs typeface="Arial"/>
              </a:rPr>
              <a:t>dilakukan,  ketika </a:t>
            </a:r>
            <a:r>
              <a:rPr sz="1900" spc="-45" dirty="0">
                <a:solidFill>
                  <a:srgbClr val="FFFFFF"/>
                </a:solidFill>
                <a:latin typeface="Arial"/>
                <a:cs typeface="Arial"/>
              </a:rPr>
              <a:t>telah </a:t>
            </a:r>
            <a:r>
              <a:rPr sz="1900" spc="-105" dirty="0">
                <a:solidFill>
                  <a:srgbClr val="FFFFFF"/>
                </a:solidFill>
                <a:latin typeface="Arial"/>
                <a:cs typeface="Arial"/>
              </a:rPr>
              <a:t>sampai </a:t>
            </a:r>
            <a:r>
              <a:rPr sz="1900" spc="-20" dirty="0">
                <a:solidFill>
                  <a:srgbClr val="FFFFFF"/>
                </a:solidFill>
                <a:latin typeface="Arial"/>
                <a:cs typeface="Arial"/>
              </a:rPr>
              <a:t>di </a:t>
            </a:r>
            <a:r>
              <a:rPr sz="1900" spc="-114" dirty="0">
                <a:solidFill>
                  <a:srgbClr val="FFFFFF"/>
                </a:solidFill>
                <a:latin typeface="Arial"/>
                <a:cs typeface="Arial"/>
              </a:rPr>
              <a:t>negara </a:t>
            </a:r>
            <a:r>
              <a:rPr sz="1900" spc="-40" dirty="0">
                <a:solidFill>
                  <a:srgbClr val="FFFFFF"/>
                </a:solidFill>
                <a:latin typeface="Arial"/>
                <a:cs typeface="Arial"/>
              </a:rPr>
              <a:t>tempat </a:t>
            </a:r>
            <a:r>
              <a:rPr sz="1900" spc="-35" dirty="0">
                <a:solidFill>
                  <a:srgbClr val="FFFFFF"/>
                </a:solidFill>
                <a:latin typeface="Arial"/>
                <a:cs typeface="Arial"/>
              </a:rPr>
              <a:t>tujuan. </a:t>
            </a:r>
            <a:r>
              <a:rPr sz="1900" spc="-75" dirty="0" err="1">
                <a:solidFill>
                  <a:srgbClr val="FFFFFF"/>
                </a:solidFill>
                <a:latin typeface="Arial"/>
                <a:cs typeface="Arial"/>
              </a:rPr>
              <a:t>Orientasi</a:t>
            </a:r>
            <a:r>
              <a:rPr sz="190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spc="-80" dirty="0" err="1" smtClean="0">
                <a:solidFill>
                  <a:srgbClr val="FFFFFF"/>
                </a:solidFill>
                <a:latin typeface="Arial"/>
                <a:cs typeface="Arial"/>
              </a:rPr>
              <a:t>ini</a:t>
            </a:r>
            <a:r>
              <a:rPr lang="en-US" sz="1900" spc="-8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spc="-80" dirty="0" err="1" smtClean="0">
                <a:solidFill>
                  <a:srgbClr val="FFFFFF"/>
                </a:solidFill>
                <a:latin typeface="Arial"/>
                <a:cs typeface="Arial"/>
              </a:rPr>
              <a:t>dimaksudkan</a:t>
            </a:r>
            <a:r>
              <a:rPr sz="1900" spc="-8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spc="-45" dirty="0">
                <a:solidFill>
                  <a:srgbClr val="FFFFFF"/>
                </a:solidFill>
                <a:latin typeface="Arial"/>
                <a:cs typeface="Arial"/>
              </a:rPr>
              <a:t>untuk  </a:t>
            </a:r>
            <a:r>
              <a:rPr sz="1900" spc="-95" dirty="0">
                <a:solidFill>
                  <a:srgbClr val="FFFFFF"/>
                </a:solidFill>
                <a:latin typeface="Arial"/>
                <a:cs typeface="Arial"/>
              </a:rPr>
              <a:t>melakukan pengenalan </a:t>
            </a:r>
            <a:r>
              <a:rPr sz="1900" spc="-60" dirty="0">
                <a:solidFill>
                  <a:srgbClr val="FFFFFF"/>
                </a:solidFill>
                <a:latin typeface="Arial"/>
                <a:cs typeface="Arial"/>
              </a:rPr>
              <a:t>terhadap </a:t>
            </a:r>
            <a:r>
              <a:rPr sz="1900" spc="-80" dirty="0">
                <a:solidFill>
                  <a:srgbClr val="FFFFFF"/>
                </a:solidFill>
                <a:latin typeface="Arial"/>
                <a:cs typeface="Arial"/>
              </a:rPr>
              <a:t>lingkungan, </a:t>
            </a:r>
            <a:r>
              <a:rPr sz="1900" spc="-100" dirty="0">
                <a:solidFill>
                  <a:srgbClr val="FFFFFF"/>
                </a:solidFill>
                <a:latin typeface="Arial"/>
                <a:cs typeface="Arial"/>
              </a:rPr>
              <a:t>pengenalan </a:t>
            </a:r>
            <a:r>
              <a:rPr sz="1900" spc="-60" dirty="0">
                <a:solidFill>
                  <a:srgbClr val="FFFFFF"/>
                </a:solidFill>
                <a:latin typeface="Arial"/>
                <a:cs typeface="Arial"/>
              </a:rPr>
              <a:t>terhadap </a:t>
            </a:r>
            <a:r>
              <a:rPr sz="1900" spc="-40" dirty="0">
                <a:solidFill>
                  <a:srgbClr val="FFFFFF"/>
                </a:solidFill>
                <a:latin typeface="Arial"/>
                <a:cs typeface="Arial"/>
              </a:rPr>
              <a:t>unitkerja  </a:t>
            </a:r>
            <a:r>
              <a:rPr sz="1900" spc="-95" dirty="0">
                <a:solidFill>
                  <a:srgbClr val="FFFFFF"/>
                </a:solidFill>
                <a:latin typeface="Arial"/>
                <a:cs typeface="Arial"/>
              </a:rPr>
              <a:t>dan para </a:t>
            </a:r>
            <a:r>
              <a:rPr sz="1900" spc="-85" dirty="0">
                <a:solidFill>
                  <a:srgbClr val="FFFFFF"/>
                </a:solidFill>
                <a:latin typeface="Arial"/>
                <a:cs typeface="Arial"/>
              </a:rPr>
              <a:t>pekerjanya, </a:t>
            </a:r>
            <a:r>
              <a:rPr sz="1900" spc="-75" dirty="0">
                <a:solidFill>
                  <a:srgbClr val="FFFFFF"/>
                </a:solidFill>
                <a:latin typeface="Arial"/>
                <a:cs typeface="Arial"/>
              </a:rPr>
              <a:t>serta </a:t>
            </a:r>
            <a:r>
              <a:rPr sz="1900" spc="-55" dirty="0">
                <a:solidFill>
                  <a:srgbClr val="FFFFFF"/>
                </a:solidFill>
                <a:latin typeface="Arial"/>
                <a:cs typeface="Arial"/>
              </a:rPr>
              <a:t>orientasi </a:t>
            </a:r>
            <a:r>
              <a:rPr sz="1900" spc="-85" dirty="0">
                <a:solidFill>
                  <a:srgbClr val="FFFFFF"/>
                </a:solidFill>
                <a:latin typeface="Arial"/>
                <a:cs typeface="Arial"/>
              </a:rPr>
              <a:t>pekerjaan </a:t>
            </a:r>
            <a:r>
              <a:rPr sz="1900" spc="-125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1900" spc="-60" dirty="0">
                <a:solidFill>
                  <a:srgbClr val="FFFFFF"/>
                </a:solidFill>
                <a:latin typeface="Arial"/>
                <a:cs typeface="Arial"/>
              </a:rPr>
              <a:t>menjadi </a:t>
            </a:r>
            <a:r>
              <a:rPr sz="1900" spc="-105" dirty="0">
                <a:solidFill>
                  <a:srgbClr val="FFFFFF"/>
                </a:solidFill>
                <a:latin typeface="Arial"/>
                <a:cs typeface="Arial"/>
              </a:rPr>
              <a:t>tugas </a:t>
            </a:r>
            <a:r>
              <a:rPr sz="1900" spc="-90" dirty="0">
                <a:solidFill>
                  <a:srgbClr val="FFFFFF"/>
                </a:solidFill>
                <a:latin typeface="Arial"/>
                <a:cs typeface="Arial"/>
              </a:rPr>
              <a:t>pokok  </a:t>
            </a:r>
            <a:r>
              <a:rPr sz="1900" spc="-80" dirty="0">
                <a:solidFill>
                  <a:srgbClr val="FFFFFF"/>
                </a:solidFill>
                <a:latin typeface="Arial"/>
                <a:cs typeface="Arial"/>
              </a:rPr>
              <a:t>pekerja </a:t>
            </a:r>
            <a:r>
              <a:rPr sz="1900" spc="-125" dirty="0">
                <a:solidFill>
                  <a:srgbClr val="FFFFFF"/>
                </a:solidFill>
                <a:latin typeface="Arial"/>
                <a:cs typeface="Arial"/>
              </a:rPr>
              <a:t>yang</a:t>
            </a:r>
            <a:r>
              <a:rPr sz="1900" spc="-1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spc="-90" dirty="0">
                <a:solidFill>
                  <a:srgbClr val="FFFFFF"/>
                </a:solidFill>
                <a:latin typeface="Arial"/>
                <a:cs typeface="Arial"/>
              </a:rPr>
              <a:t>bersangkutan.</a:t>
            </a:r>
            <a:endParaRPr sz="19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397256"/>
            <a:ext cx="333438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204" dirty="0">
                <a:solidFill>
                  <a:srgbClr val="FFFFFF"/>
                </a:solidFill>
                <a:latin typeface="Arial"/>
                <a:cs typeface="Arial"/>
              </a:rPr>
              <a:t>E. 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Pelatihan 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dan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Pengembangan</a:t>
            </a:r>
            <a:endParaRPr sz="2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763270"/>
            <a:ext cx="429895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195070" algn="l"/>
                <a:tab pos="2717800" algn="l"/>
                <a:tab pos="3714750" algn="l"/>
              </a:tabLst>
            </a:pPr>
            <a:r>
              <a:rPr sz="2000" spc="-340" dirty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el</a:t>
            </a:r>
            <a:r>
              <a:rPr sz="2000" spc="-12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tihan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did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finisi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000" spc="-215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2000" spc="-125" dirty="0">
                <a:solidFill>
                  <a:srgbClr val="FFFFFF"/>
                </a:solidFill>
                <a:latin typeface="Arial"/>
                <a:cs typeface="Arial"/>
              </a:rPr>
              <a:t>eba</a:t>
            </a:r>
            <a:r>
              <a:rPr sz="2000" spc="-155" dirty="0">
                <a:solidFill>
                  <a:srgbClr val="FFFFFF"/>
                </a:solidFill>
                <a:latin typeface="Arial"/>
                <a:cs typeface="Arial"/>
              </a:rPr>
              <a:t>g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ai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000" spc="-150" dirty="0">
                <a:solidFill>
                  <a:srgbClr val="FFFFFF"/>
                </a:solidFill>
                <a:latin typeface="Arial"/>
                <a:cs typeface="Arial"/>
              </a:rPr>
              <a:t>su</a:t>
            </a:r>
            <a:r>
              <a:rPr sz="2000" spc="-17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000" spc="25" dirty="0">
                <a:solidFill>
                  <a:srgbClr val="FFFFFF"/>
                </a:solidFill>
                <a:latin typeface="Arial"/>
                <a:cs typeface="Arial"/>
              </a:rPr>
              <a:t>tu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28057" y="763270"/>
            <a:ext cx="63627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35" dirty="0">
                <a:solidFill>
                  <a:srgbClr val="FFFFFF"/>
                </a:solidFill>
                <a:latin typeface="Arial"/>
                <a:cs typeface="Arial"/>
              </a:rPr>
              <a:t>usaha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857113" y="763270"/>
            <a:ext cx="5124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yang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562725" y="763270"/>
            <a:ext cx="106426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85" dirty="0">
                <a:solidFill>
                  <a:srgbClr val="FFFFFF"/>
                </a:solidFill>
                <a:latin typeface="Arial"/>
                <a:cs typeface="Arial"/>
              </a:rPr>
              <a:t>terencana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78839" y="1068070"/>
            <a:ext cx="518096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529080" algn="l"/>
                <a:tab pos="2510790" algn="l"/>
                <a:tab pos="4146550" algn="l"/>
              </a:tabLst>
            </a:pP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2000" spc="-8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2000" spc="-50" dirty="0">
                <a:solidFill>
                  <a:srgbClr val="FFFFFF"/>
                </a:solidFill>
                <a:latin typeface="Arial"/>
                <a:cs typeface="Arial"/>
              </a:rPr>
              <a:t>mberi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000" spc="15" dirty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asil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2000" spc="10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2000" spc="-185" dirty="0">
                <a:solidFill>
                  <a:srgbClr val="FFFFFF"/>
                </a:solidFill>
                <a:latin typeface="Arial"/>
                <a:cs typeface="Arial"/>
              </a:rPr>
              <a:t>as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pe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2000" spc="-65" dirty="0">
                <a:solidFill>
                  <a:srgbClr val="FFFFFF"/>
                </a:solidFill>
                <a:latin typeface="Arial"/>
                <a:cs typeface="Arial"/>
              </a:rPr>
              <a:t>belaja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pe</a:t>
            </a:r>
            <a:r>
              <a:rPr sz="2000" spc="-160" dirty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erjaan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241160" y="1068070"/>
            <a:ext cx="51117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000" spc="-12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2000" spc="-170" dirty="0">
                <a:solidFill>
                  <a:srgbClr val="FFFFFF"/>
                </a:solidFill>
                <a:latin typeface="Arial"/>
                <a:cs typeface="Arial"/>
              </a:rPr>
              <a:t>g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933438" y="1068070"/>
            <a:ext cx="70104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9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er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ait</a:t>
            </a:r>
            <a:endParaRPr sz="20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815833" y="763270"/>
            <a:ext cx="79121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2540">
              <a:lnSpc>
                <a:spcPct val="100000"/>
              </a:lnSpc>
              <a:spcBef>
                <a:spcPts val="105"/>
              </a:spcBef>
            </a:pP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2000" spc="-12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2000" spc="-145" dirty="0">
                <a:solidFill>
                  <a:srgbClr val="FFFFFF"/>
                </a:solidFill>
                <a:latin typeface="Arial"/>
                <a:cs typeface="Arial"/>
              </a:rPr>
              <a:t>g</a:t>
            </a:r>
            <a:r>
              <a:rPr sz="2000" spc="-17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n  </a:t>
            </a: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den</a:t>
            </a:r>
            <a:r>
              <a:rPr sz="2000" spc="-135" dirty="0">
                <a:solidFill>
                  <a:srgbClr val="FFFFFF"/>
                </a:solidFill>
                <a:latin typeface="Arial"/>
                <a:cs typeface="Arial"/>
              </a:rPr>
              <a:t>g</a:t>
            </a: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endParaRPr sz="20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78839" y="1372870"/>
            <a:ext cx="469328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658620" algn="l"/>
                <a:tab pos="3237865" algn="l"/>
                <a:tab pos="3845560" algn="l"/>
              </a:tabLst>
            </a:pPr>
            <a:r>
              <a:rPr sz="2000" spc="-85" dirty="0">
                <a:solidFill>
                  <a:srgbClr val="FFFFFF"/>
                </a:solidFill>
                <a:latin typeface="Arial"/>
                <a:cs typeface="Arial"/>
              </a:rPr>
              <a:t>pengetahuan,	</a:t>
            </a:r>
            <a:r>
              <a:rPr sz="2000" spc="-65" dirty="0">
                <a:solidFill>
                  <a:srgbClr val="FFFFFF"/>
                </a:solidFill>
                <a:latin typeface="Arial"/>
                <a:cs typeface="Arial"/>
              </a:rPr>
              <a:t>keterampilan	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dan	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perilaku</a:t>
            </a:r>
            <a:endParaRPr sz="20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767196" y="1372870"/>
            <a:ext cx="4870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pa</a:t>
            </a:r>
            <a:r>
              <a:rPr sz="2000" spc="-85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2000" spc="-15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endParaRPr sz="20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446901" y="1372870"/>
            <a:ext cx="88963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45" dirty="0">
                <a:solidFill>
                  <a:srgbClr val="FFFFFF"/>
                </a:solidFill>
                <a:latin typeface="Arial"/>
                <a:cs typeface="Arial"/>
              </a:rPr>
              <a:t>pekerja/</a:t>
            </a:r>
            <a:endParaRPr sz="20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530845" y="1372870"/>
            <a:ext cx="107886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2000" spc="-17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000" spc="-45" dirty="0">
                <a:solidFill>
                  <a:srgbClr val="FFFFFF"/>
                </a:solidFill>
                <a:latin typeface="Arial"/>
                <a:cs typeface="Arial"/>
              </a:rPr>
              <a:t>w</a:t>
            </a: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2000" spc="-50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20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78839" y="1677670"/>
            <a:ext cx="536448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385570" algn="l"/>
                <a:tab pos="3239135" algn="l"/>
                <a:tab pos="4588510" algn="l"/>
              </a:tabLst>
            </a:pPr>
            <a:r>
              <a:rPr sz="2000" spc="-210" dirty="0">
                <a:solidFill>
                  <a:srgbClr val="FFFFFF"/>
                </a:solidFill>
                <a:latin typeface="Arial"/>
                <a:cs typeface="Arial"/>
              </a:rPr>
              <a:t>Se</a:t>
            </a:r>
            <a:r>
              <a:rPr sz="2000" spc="-185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sz="2000" spc="-125" dirty="0">
                <a:solidFill>
                  <a:srgbClr val="FFFFFF"/>
                </a:solidFill>
                <a:latin typeface="Arial"/>
                <a:cs typeface="Arial"/>
              </a:rPr>
              <a:t>g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2000" spc="-114" dirty="0">
                <a:solidFill>
                  <a:srgbClr val="FFFFFF"/>
                </a:solidFill>
                <a:latin typeface="Arial"/>
                <a:cs typeface="Arial"/>
              </a:rPr>
              <a:t>eng</a:t>
            </a:r>
            <a:r>
              <a:rPr sz="2000" spc="-12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mb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2000" spc="-204" dirty="0">
                <a:solidFill>
                  <a:srgbClr val="FFFFFF"/>
                </a:solidFill>
                <a:latin typeface="Arial"/>
                <a:cs typeface="Arial"/>
              </a:rPr>
              <a:t>g</a:t>
            </a: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000" spc="-65" dirty="0">
                <a:solidFill>
                  <a:srgbClr val="FFFFFF"/>
                </a:solidFill>
                <a:latin typeface="Arial"/>
                <a:cs typeface="Arial"/>
              </a:rPr>
              <a:t>ber</a:t>
            </a:r>
            <a:r>
              <a:rPr sz="2000" spc="-125" dirty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enaan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2000" spc="-204" dirty="0">
                <a:solidFill>
                  <a:srgbClr val="FFFFFF"/>
                </a:solidFill>
                <a:latin typeface="Arial"/>
                <a:cs typeface="Arial"/>
              </a:rPr>
              <a:t>g</a:t>
            </a: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endParaRPr sz="20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471284" y="1677670"/>
            <a:ext cx="45847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65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2000" spc="-17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2000" spc="-15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endParaRPr sz="20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157466" y="1677670"/>
            <a:ext cx="144970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2000" spc="-8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2000" spc="-65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2000" spc="-125" dirty="0">
                <a:solidFill>
                  <a:srgbClr val="FFFFFF"/>
                </a:solidFill>
                <a:latin typeface="Arial"/>
                <a:cs typeface="Arial"/>
              </a:rPr>
              <a:t>ap</a:t>
            </a:r>
            <a:r>
              <a:rPr sz="2000" spc="-14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000" spc="5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endParaRPr sz="20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78839" y="1982546"/>
            <a:ext cx="535114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616075" algn="l"/>
                <a:tab pos="2247265" algn="l"/>
                <a:tab pos="2938780" algn="l"/>
                <a:tab pos="4017010" algn="l"/>
                <a:tab pos="4743450" algn="l"/>
              </a:tabLst>
            </a:pPr>
            <a:r>
              <a:rPr sz="2000" spc="-150" dirty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2000" spc="-13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2000" spc="9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000" spc="-14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da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000" spc="-65" dirty="0">
                <a:solidFill>
                  <a:srgbClr val="FFFFFF"/>
                </a:solidFill>
                <a:latin typeface="Arial"/>
                <a:cs typeface="Arial"/>
              </a:rPr>
              <a:t>pol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000" spc="-45" dirty="0">
                <a:solidFill>
                  <a:srgbClr val="FFFFFF"/>
                </a:solidFill>
                <a:latin typeface="Arial"/>
                <a:cs typeface="Arial"/>
              </a:rPr>
              <a:t>per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000" spc="-114" dirty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2000" spc="-17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000" spc="-12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2000" spc="-114" dirty="0">
                <a:solidFill>
                  <a:srgbClr val="FFFFFF"/>
                </a:solidFill>
                <a:latin typeface="Arial"/>
                <a:cs typeface="Arial"/>
              </a:rPr>
              <a:t>g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dap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000" spc="114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endParaRPr sz="20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448425" y="1982546"/>
            <a:ext cx="139573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65" dirty="0">
                <a:solidFill>
                  <a:srgbClr val="FFFFFF"/>
                </a:solidFill>
                <a:latin typeface="Arial"/>
                <a:cs typeface="Arial"/>
              </a:rPr>
              <a:t>memperbaiki</a:t>
            </a:r>
            <a:endParaRPr sz="20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78839" y="2287651"/>
            <a:ext cx="715264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646555" algn="l"/>
                <a:tab pos="3467735" algn="l"/>
                <a:tab pos="4090035" algn="l"/>
                <a:tab pos="4857750" algn="l"/>
                <a:tab pos="6096000" algn="l"/>
              </a:tabLst>
            </a:pPr>
            <a:r>
              <a:rPr sz="2000" spc="-85" dirty="0">
                <a:solidFill>
                  <a:srgbClr val="FFFFFF"/>
                </a:solidFill>
                <a:latin typeface="Arial"/>
                <a:cs typeface="Arial"/>
              </a:rPr>
              <a:t>meningkatkan	</a:t>
            </a: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kemampuannya	</a:t>
            </a:r>
            <a:r>
              <a:rPr sz="2000" spc="-120" dirty="0">
                <a:solidFill>
                  <a:srgbClr val="FFFFFF"/>
                </a:solidFill>
                <a:latin typeface="Arial"/>
                <a:cs typeface="Arial"/>
              </a:rPr>
              <a:t>agar	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dapat	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mengatasi	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tantangan</a:t>
            </a:r>
            <a:endParaRPr sz="20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8062721" y="1982546"/>
            <a:ext cx="545465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215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2000" spc="-45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2000" spc="9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2000" spc="-15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endParaRPr sz="2000">
              <a:latin typeface="Arial"/>
              <a:cs typeface="Arial"/>
            </a:endParaRPr>
          </a:p>
          <a:p>
            <a:pPr marL="129539">
              <a:lnSpc>
                <a:spcPct val="100000"/>
              </a:lnSpc>
            </a:pP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ari</a:t>
            </a:r>
            <a:endParaRPr sz="20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35940" y="2592451"/>
            <a:ext cx="8074025" cy="40506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algn="just">
              <a:lnSpc>
                <a:spcPct val="100000"/>
              </a:lnSpc>
              <a:spcBef>
                <a:spcPts val="105"/>
              </a:spcBef>
            </a:pPr>
            <a:r>
              <a:rPr sz="2000" spc="-85" dirty="0">
                <a:solidFill>
                  <a:srgbClr val="FFFFFF"/>
                </a:solidFill>
                <a:latin typeface="Arial"/>
                <a:cs typeface="Arial"/>
              </a:rPr>
              <a:t>pekerjaan 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dihadapi </a:t>
            </a:r>
            <a:r>
              <a:rPr sz="2000" spc="-114" dirty="0">
                <a:solidFill>
                  <a:srgbClr val="FFFFFF"/>
                </a:solidFill>
                <a:latin typeface="Arial"/>
                <a:cs typeface="Arial"/>
              </a:rPr>
              <a:t>saat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ini 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atau </a:t>
            </a:r>
            <a:r>
              <a:rPr sz="2000" spc="-85" dirty="0">
                <a:solidFill>
                  <a:srgbClr val="FFFFFF"/>
                </a:solidFill>
                <a:latin typeface="Arial"/>
                <a:cs typeface="Arial"/>
              </a:rPr>
              <a:t>pekerjaan 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di </a:t>
            </a:r>
            <a:r>
              <a:rPr sz="2000" spc="-145" dirty="0" err="1" smtClean="0">
                <a:solidFill>
                  <a:srgbClr val="FFFFFF"/>
                </a:solidFill>
                <a:latin typeface="Arial"/>
                <a:cs typeface="Arial"/>
              </a:rPr>
              <a:t>masa</a:t>
            </a:r>
            <a:r>
              <a:rPr lang="en-US" sz="2000" spc="-14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45" dirty="0" smtClean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000" spc="-125" dirty="0">
                <a:solidFill>
                  <a:srgbClr val="FFFFFF"/>
                </a:solidFill>
                <a:latin typeface="Arial"/>
                <a:cs typeface="Arial"/>
              </a:rPr>
              <a:t>akan </a:t>
            </a:r>
            <a:r>
              <a:rPr sz="2000" spc="-85" dirty="0">
                <a:solidFill>
                  <a:srgbClr val="FFFFFF"/>
                </a:solidFill>
                <a:latin typeface="Arial"/>
                <a:cs typeface="Arial"/>
              </a:rPr>
              <a:t>datang.  </a:t>
            </a:r>
            <a:r>
              <a:rPr sz="2000" spc="-180" dirty="0">
                <a:solidFill>
                  <a:srgbClr val="FFFFFF"/>
                </a:solidFill>
                <a:latin typeface="Arial"/>
                <a:cs typeface="Arial"/>
              </a:rPr>
              <a:t>Pada 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umumnya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perubahan </a:t>
            </a:r>
            <a:r>
              <a:rPr sz="2000" spc="-65" dirty="0">
                <a:solidFill>
                  <a:srgbClr val="FFFFFF"/>
                </a:solidFill>
                <a:latin typeface="Arial"/>
                <a:cs typeface="Arial"/>
              </a:rPr>
              <a:t>strategi 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perusahaan 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sering 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memerlukan 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perubahan 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dalam 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pola 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perilaku, 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jenis, 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tingkatan 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dan 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bauran 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ketrampilan  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melalui </a:t>
            </a:r>
            <a:r>
              <a:rPr sz="2000" spc="-45" dirty="0">
                <a:solidFill>
                  <a:srgbClr val="FFFFFF"/>
                </a:solidFill>
                <a:latin typeface="Arial"/>
                <a:cs typeface="Arial"/>
              </a:rPr>
              <a:t>rekrutmen, 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seleksi, 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pelatihan 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dan </a:t>
            </a:r>
            <a:r>
              <a:rPr sz="2000" spc="-114" dirty="0">
                <a:solidFill>
                  <a:srgbClr val="FFFFFF"/>
                </a:solidFill>
                <a:latin typeface="Arial"/>
                <a:cs typeface="Arial"/>
              </a:rPr>
              <a:t>pengembangan 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para  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pekerja/karyawan, </a:t>
            </a:r>
            <a:r>
              <a:rPr sz="2000" spc="-125" dirty="0">
                <a:solidFill>
                  <a:srgbClr val="FFFFFF"/>
                </a:solidFill>
                <a:latin typeface="Arial"/>
                <a:cs typeface="Arial"/>
              </a:rPr>
              <a:t>sehingga 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perusahaan </a:t>
            </a:r>
            <a:r>
              <a:rPr sz="2000" spc="-85" dirty="0">
                <a:solidFill>
                  <a:srgbClr val="FFFFFF"/>
                </a:solidFill>
                <a:latin typeface="Arial"/>
                <a:cs typeface="Arial"/>
              </a:rPr>
              <a:t>mampu menjabarkan </a:t>
            </a:r>
            <a:r>
              <a:rPr sz="2000" spc="-65" dirty="0">
                <a:solidFill>
                  <a:srgbClr val="FFFFFF"/>
                </a:solidFill>
                <a:latin typeface="Arial"/>
                <a:cs typeface="Arial"/>
              </a:rPr>
              <a:t>strategi </a:t>
            </a:r>
            <a:r>
              <a:rPr sz="2000" spc="-125" dirty="0">
                <a:solidFill>
                  <a:srgbClr val="FFFFFF"/>
                </a:solidFill>
                <a:latin typeface="Arial"/>
                <a:cs typeface="Arial"/>
              </a:rPr>
              <a:t>apa  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tepat </a:t>
            </a:r>
            <a:r>
              <a:rPr sz="2000" spc="-65" dirty="0">
                <a:solidFill>
                  <a:srgbClr val="FFFFFF"/>
                </a:solidFill>
                <a:latin typeface="Arial"/>
                <a:cs typeface="Arial"/>
              </a:rPr>
              <a:t>diterapkan 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untuk</a:t>
            </a:r>
            <a:r>
              <a:rPr sz="2000" spc="-2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perubahan.</a:t>
            </a:r>
            <a:endParaRPr sz="2000" dirty="0">
              <a:latin typeface="Arial"/>
              <a:cs typeface="Arial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480"/>
              </a:spcBef>
              <a:tabLst>
                <a:tab pos="1816735" algn="l"/>
                <a:tab pos="3253104" algn="l"/>
                <a:tab pos="5272405" algn="l"/>
                <a:tab pos="7549515" algn="l"/>
              </a:tabLst>
            </a:pPr>
            <a:r>
              <a:rPr sz="2000" spc="-180" dirty="0">
                <a:solidFill>
                  <a:srgbClr val="FFFFFF"/>
                </a:solidFill>
                <a:latin typeface="Arial"/>
                <a:cs typeface="Arial"/>
              </a:rPr>
              <a:t>Pada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prakteknya, program 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pendidikan 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dan 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pelatihan </a:t>
            </a:r>
            <a:r>
              <a:rPr sz="2000" spc="-85" dirty="0">
                <a:solidFill>
                  <a:srgbClr val="FFFFFF"/>
                </a:solidFill>
                <a:latin typeface="Arial"/>
                <a:cs typeface="Arial"/>
              </a:rPr>
              <a:t>merupakan </a:t>
            </a:r>
            <a:r>
              <a:rPr sz="2000" spc="-114" dirty="0">
                <a:solidFill>
                  <a:srgbClr val="FFFFFF"/>
                </a:solidFill>
                <a:latin typeface="Arial"/>
                <a:cs typeface="Arial"/>
              </a:rPr>
              <a:t>cakupan  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luas,dimulai </a:t>
            </a:r>
            <a:r>
              <a:rPr sz="2000" spc="-45" dirty="0">
                <a:solidFill>
                  <a:srgbClr val="FFFFFF"/>
                </a:solidFill>
                <a:latin typeface="Arial"/>
                <a:cs typeface="Arial"/>
              </a:rPr>
              <a:t>dari 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hubungan 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antar </a:t>
            </a:r>
            <a:r>
              <a:rPr sz="2000" spc="-85" dirty="0">
                <a:solidFill>
                  <a:srgbClr val="FFFFFF"/>
                </a:solidFill>
                <a:latin typeface="Arial"/>
                <a:cs typeface="Arial"/>
              </a:rPr>
              <a:t>personal, 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pemahaman </a:t>
            </a:r>
            <a:r>
              <a:rPr sz="2000" spc="-114" dirty="0">
                <a:solidFill>
                  <a:srgbClr val="FFFFFF"/>
                </a:solidFill>
                <a:latin typeface="Arial"/>
                <a:cs typeface="Arial"/>
              </a:rPr>
              <a:t>kebudayaan  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lo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al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000" spc="-18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000" spc="9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au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000" spc="-165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2000" spc="-19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2000" spc="9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2000" spc="-114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mp</a:t>
            </a: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000" spc="114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pe</a:t>
            </a:r>
            <a:r>
              <a:rPr sz="2000" spc="-125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ahaman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000" spc="-45" dirty="0">
                <a:solidFill>
                  <a:srgbClr val="FFFFFF"/>
                </a:solidFill>
                <a:latin typeface="Arial"/>
                <a:cs typeface="Arial"/>
              </a:rPr>
              <a:t>nila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2000" spc="-50" dirty="0">
                <a:solidFill>
                  <a:srgbClr val="FFFFFF"/>
                </a:solidFill>
                <a:latin typeface="Arial"/>
                <a:cs typeface="Arial"/>
              </a:rPr>
              <a:t>-  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nilai 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dan 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perilaku 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konsumen </a:t>
            </a: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sampai </a:t>
            </a:r>
            <a:r>
              <a:rPr sz="2000" spc="-114" dirty="0">
                <a:solidFill>
                  <a:srgbClr val="FFFFFF"/>
                </a:solidFill>
                <a:latin typeface="Arial"/>
                <a:cs typeface="Arial"/>
              </a:rPr>
              <a:t>dengan </a:t>
            </a:r>
            <a:r>
              <a:rPr sz="2000" spc="-85" dirty="0">
                <a:solidFill>
                  <a:srgbClr val="FFFFFF"/>
                </a:solidFill>
                <a:latin typeface="Arial"/>
                <a:cs typeface="Arial"/>
              </a:rPr>
              <a:t>operasional 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perusahaan  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global, 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transfer </a:t>
            </a:r>
            <a:r>
              <a:rPr sz="2000" spc="-114" dirty="0">
                <a:solidFill>
                  <a:srgbClr val="FFFFFF"/>
                </a:solidFill>
                <a:latin typeface="Arial"/>
                <a:cs typeface="Arial"/>
              </a:rPr>
              <a:t>budaya 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perusahaan, 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nilai-nilai 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dalam </a:t>
            </a:r>
            <a:r>
              <a:rPr sz="2000" spc="-114" dirty="0">
                <a:solidFill>
                  <a:srgbClr val="FFFFFF"/>
                </a:solidFill>
                <a:latin typeface="Arial"/>
                <a:cs typeface="Arial"/>
              </a:rPr>
              <a:t>budaya 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yang  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majemuk, 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sistem 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bisnis,strategi 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internasional, </a:t>
            </a:r>
            <a:r>
              <a:rPr sz="2000" spc="-45" dirty="0">
                <a:solidFill>
                  <a:srgbClr val="FFFFFF"/>
                </a:solidFill>
                <a:latin typeface="Arial"/>
                <a:cs typeface="Arial"/>
              </a:rPr>
              <a:t>teknik </a:t>
            </a: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sosialisasi 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dan </a:t>
            </a:r>
            <a:r>
              <a:rPr sz="2000" spc="-50" dirty="0">
                <a:solidFill>
                  <a:srgbClr val="FFFFFF"/>
                </a:solidFill>
                <a:latin typeface="Arial"/>
                <a:cs typeface="Arial"/>
              </a:rPr>
              <a:t>lain- 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lainnya.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342391"/>
            <a:ext cx="8072755" cy="54527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2000" spc="-275" dirty="0">
                <a:solidFill>
                  <a:srgbClr val="FFFFFF"/>
                </a:solidFill>
                <a:latin typeface="Arial"/>
                <a:cs typeface="Arial"/>
              </a:rPr>
              <a:t>F. </a:t>
            </a:r>
            <a:r>
              <a:rPr lang="en-US" sz="2000" spc="-275" dirty="0" smtClean="0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sz="2000" spc="-100" dirty="0" err="1" smtClean="0">
                <a:solidFill>
                  <a:srgbClr val="FFFFFF"/>
                </a:solidFill>
                <a:latin typeface="Arial"/>
                <a:cs typeface="Arial"/>
              </a:rPr>
              <a:t>Pemberian</a:t>
            </a:r>
            <a:r>
              <a:rPr sz="200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Kompensasi 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dan</a:t>
            </a:r>
            <a:r>
              <a:rPr sz="2000" spc="-1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Imbalan</a:t>
            </a:r>
            <a:endParaRPr sz="2000" dirty="0">
              <a:latin typeface="Arial"/>
              <a:cs typeface="Arial"/>
            </a:endParaRPr>
          </a:p>
          <a:p>
            <a:pPr marL="355600" marR="5080" indent="-342900" algn="just">
              <a:lnSpc>
                <a:spcPct val="80000"/>
              </a:lnSpc>
              <a:spcBef>
                <a:spcPts val="484"/>
              </a:spcBef>
            </a:pP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Praktek 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pemberian </a:t>
            </a:r>
            <a:r>
              <a:rPr sz="2000" spc="-114" dirty="0">
                <a:solidFill>
                  <a:srgbClr val="FFFFFF"/>
                </a:solidFill>
                <a:latin typeface="Arial"/>
                <a:cs typeface="Arial"/>
              </a:rPr>
              <a:t>kompensasi 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dan 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imbalan </a:t>
            </a: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pada 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para 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expatriate 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memiliki  </a:t>
            </a:r>
            <a:r>
              <a:rPr sz="2000" spc="-85" dirty="0">
                <a:solidFill>
                  <a:srgbClr val="FFFFFF"/>
                </a:solidFill>
                <a:latin typeface="Arial"/>
                <a:cs typeface="Arial"/>
              </a:rPr>
              <a:t>peran 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penting 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dalam </a:t>
            </a:r>
            <a:r>
              <a:rPr sz="2000" spc="-85" dirty="0">
                <a:solidFill>
                  <a:srgbClr val="FFFFFF"/>
                </a:solidFill>
                <a:latin typeface="Arial"/>
                <a:cs typeface="Arial"/>
              </a:rPr>
              <a:t>menjabarkan suatu 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strategi. 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Pemberian </a:t>
            </a:r>
            <a:r>
              <a:rPr sz="2000" spc="-114" dirty="0">
                <a:solidFill>
                  <a:srgbClr val="FFFFFF"/>
                </a:solidFill>
                <a:latin typeface="Arial"/>
                <a:cs typeface="Arial"/>
              </a:rPr>
              <a:t>kompensasi  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bertujuan untuk 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menarik 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dan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mempertahankan pekerja 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berkualitas  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dalam bisnis 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antar 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negara,memudahkan 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perpindahan 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antar </a:t>
            </a:r>
            <a:r>
              <a:rPr sz="2000" spc="-125" dirty="0">
                <a:solidFill>
                  <a:srgbClr val="FFFFFF"/>
                </a:solidFill>
                <a:latin typeface="Arial"/>
                <a:cs typeface="Arial"/>
              </a:rPr>
              <a:t>cabang 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di  </a:t>
            </a:r>
            <a:r>
              <a:rPr sz="2000" spc="-120" dirty="0">
                <a:solidFill>
                  <a:srgbClr val="FFFFFF"/>
                </a:solidFill>
                <a:latin typeface="Arial"/>
                <a:cs typeface="Arial"/>
              </a:rPr>
              <a:t>negara 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berbeda, pemeliharaan </a:t>
            </a:r>
            <a:r>
              <a:rPr sz="2000" spc="-114" dirty="0">
                <a:solidFill>
                  <a:srgbClr val="FFFFFF"/>
                </a:solidFill>
                <a:latin typeface="Arial"/>
                <a:cs typeface="Arial"/>
              </a:rPr>
              <a:t>hubunganyang 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konsisten 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serta  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menjaga </a:t>
            </a:r>
            <a:r>
              <a:rPr sz="2000" spc="-125" dirty="0">
                <a:solidFill>
                  <a:srgbClr val="FFFFFF"/>
                </a:solidFill>
                <a:latin typeface="Arial"/>
                <a:cs typeface="Arial"/>
              </a:rPr>
              <a:t>agar </a:t>
            </a:r>
            <a:r>
              <a:rPr sz="2000" spc="-114" dirty="0">
                <a:solidFill>
                  <a:srgbClr val="FFFFFF"/>
                </a:solidFill>
                <a:latin typeface="Arial"/>
                <a:cs typeface="Arial"/>
              </a:rPr>
              <a:t>kompensasi 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diberikan 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bersifat </a:t>
            </a:r>
            <a:r>
              <a:rPr sz="2000" spc="-80" dirty="0" err="1">
                <a:solidFill>
                  <a:srgbClr val="FFFFFF"/>
                </a:solidFill>
                <a:latin typeface="Arial"/>
                <a:cs typeface="Arial"/>
              </a:rPr>
              <a:t>rasional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95" dirty="0" err="1" smtClean="0">
                <a:solidFill>
                  <a:srgbClr val="FFFFFF"/>
                </a:solidFill>
                <a:latin typeface="Arial"/>
                <a:cs typeface="Arial"/>
              </a:rPr>
              <a:t>dan</a:t>
            </a:r>
            <a:r>
              <a:rPr lang="en-US" sz="2000" spc="-9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95" dirty="0" err="1" smtClean="0">
                <a:solidFill>
                  <a:srgbClr val="FFFFFF"/>
                </a:solidFill>
                <a:latin typeface="Arial"/>
                <a:cs typeface="Arial"/>
              </a:rPr>
              <a:t>mendukung</a:t>
            </a:r>
            <a:r>
              <a:rPr sz="2000" spc="-95" dirty="0" smtClean="0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sz="2000" spc="-135" dirty="0">
                <a:solidFill>
                  <a:srgbClr val="FFFFFF"/>
                </a:solidFill>
                <a:latin typeface="Arial"/>
                <a:cs typeface="Arial"/>
              </a:rPr>
              <a:t>usaha 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untuk 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unggul dalam 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persaingan </a:t>
            </a:r>
            <a:r>
              <a:rPr sz="2000" spc="-50" dirty="0">
                <a:solidFill>
                  <a:srgbClr val="FFFFFF"/>
                </a:solidFill>
                <a:latin typeface="Arial"/>
                <a:cs typeface="Arial"/>
              </a:rPr>
              <a:t>minimal </a:t>
            </a:r>
            <a:r>
              <a:rPr sz="2000" spc="-114" dirty="0">
                <a:solidFill>
                  <a:srgbClr val="FFFFFF"/>
                </a:solidFill>
                <a:latin typeface="Arial"/>
                <a:cs typeface="Arial"/>
              </a:rPr>
              <a:t>dengan pesaing  </a:t>
            </a:r>
            <a:r>
              <a:rPr sz="2000" spc="-85" dirty="0">
                <a:solidFill>
                  <a:srgbClr val="FFFFFF"/>
                </a:solidFill>
                <a:latin typeface="Arial"/>
                <a:cs typeface="Arial"/>
              </a:rPr>
              <a:t>terdekatnya.Dalam </a:t>
            </a:r>
            <a:r>
              <a:rPr sz="2000" spc="-114" dirty="0">
                <a:solidFill>
                  <a:srgbClr val="FFFFFF"/>
                </a:solidFill>
                <a:latin typeface="Arial"/>
                <a:cs typeface="Arial"/>
              </a:rPr>
              <a:t>rangka 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pencapaian 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tujuan </a:t>
            </a:r>
            <a:r>
              <a:rPr sz="2000" spc="-50" dirty="0">
                <a:solidFill>
                  <a:srgbClr val="FFFFFF"/>
                </a:solidFill>
                <a:latin typeface="Arial"/>
                <a:cs typeface="Arial"/>
              </a:rPr>
              <a:t>tersebut, </a:t>
            </a:r>
            <a:r>
              <a:rPr sz="2000" spc="-125" dirty="0">
                <a:solidFill>
                  <a:srgbClr val="FFFFFF"/>
                </a:solidFill>
                <a:latin typeface="Arial"/>
                <a:cs typeface="Arial"/>
              </a:rPr>
              <a:t>ada 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dua 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prinsip  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dalam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penetapan 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sistem </a:t>
            </a:r>
            <a:r>
              <a:rPr sz="2000" spc="-114" dirty="0">
                <a:solidFill>
                  <a:srgbClr val="FFFFFF"/>
                </a:solidFill>
                <a:latin typeface="Arial"/>
                <a:cs typeface="Arial"/>
              </a:rPr>
              <a:t>kompensasi 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atau 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pengupahan 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perusahaan  </a:t>
            </a:r>
            <a:r>
              <a:rPr sz="2000" spc="-65" dirty="0">
                <a:solidFill>
                  <a:srgbClr val="FFFFFF"/>
                </a:solidFill>
                <a:latin typeface="Arial"/>
                <a:cs typeface="Arial"/>
              </a:rPr>
              <a:t>Internasional,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yaitu:</a:t>
            </a:r>
            <a:endParaRPr sz="2000" dirty="0">
              <a:latin typeface="Arial"/>
              <a:cs typeface="Arial"/>
            </a:endParaRPr>
          </a:p>
          <a:p>
            <a:pPr marL="527685" marR="245110" indent="-515620">
              <a:lnSpc>
                <a:spcPts val="1920"/>
              </a:lnSpc>
              <a:spcBef>
                <a:spcPts val="464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000" spc="-145" dirty="0">
                <a:solidFill>
                  <a:srgbClr val="FFFFFF"/>
                </a:solidFill>
                <a:latin typeface="Arial"/>
                <a:cs typeface="Arial"/>
              </a:rPr>
              <a:t>Konsep 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pengupahan 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sesuai </a:t>
            </a: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dengan 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perusahaan 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pusat/asal 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perusahaan  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(home</a:t>
            </a:r>
            <a:r>
              <a:rPr sz="2000" spc="-1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50" dirty="0">
                <a:solidFill>
                  <a:srgbClr val="FFFFFF"/>
                </a:solidFill>
                <a:latin typeface="Arial"/>
                <a:cs typeface="Arial"/>
              </a:rPr>
              <a:t>country)</a:t>
            </a:r>
            <a:endParaRPr sz="2000" dirty="0">
              <a:latin typeface="Arial"/>
              <a:cs typeface="Arial"/>
            </a:endParaRPr>
          </a:p>
          <a:p>
            <a:pPr marL="527685" marR="9525" indent="-515620">
              <a:lnSpc>
                <a:spcPct val="80000"/>
              </a:lnSpc>
              <a:spcBef>
                <a:spcPts val="49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000" spc="-145" dirty="0">
                <a:solidFill>
                  <a:srgbClr val="FFFFFF"/>
                </a:solidFill>
                <a:latin typeface="Arial"/>
                <a:cs typeface="Arial"/>
              </a:rPr>
              <a:t>Konsep 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pengupahan </a:t>
            </a: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dengan </a:t>
            </a:r>
            <a:r>
              <a:rPr sz="2000" spc="-85" dirty="0">
                <a:solidFill>
                  <a:srgbClr val="FFFFFF"/>
                </a:solidFill>
                <a:latin typeface="Arial"/>
                <a:cs typeface="Arial"/>
              </a:rPr>
              <a:t>pendekatan 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moduler. </a:t>
            </a:r>
            <a:r>
              <a:rPr sz="2000" spc="-220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dimaksud  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pengupahan </a:t>
            </a: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dengan </a:t>
            </a:r>
            <a:r>
              <a:rPr sz="2000" spc="-85" dirty="0">
                <a:solidFill>
                  <a:srgbClr val="FFFFFF"/>
                </a:solidFill>
                <a:latin typeface="Arial"/>
                <a:cs typeface="Arial"/>
              </a:rPr>
              <a:t>pendekatan </a:t>
            </a:r>
            <a:r>
              <a:rPr sz="2000" spc="-45" dirty="0">
                <a:solidFill>
                  <a:srgbClr val="FFFFFF"/>
                </a:solidFill>
                <a:latin typeface="Arial"/>
                <a:cs typeface="Arial"/>
              </a:rPr>
              <a:t>moduler 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adalah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paket </a:t>
            </a:r>
            <a:r>
              <a:rPr sz="2000" spc="-114" dirty="0">
                <a:solidFill>
                  <a:srgbClr val="FFFFFF"/>
                </a:solidFill>
                <a:latin typeface="Arial"/>
                <a:cs typeface="Arial"/>
              </a:rPr>
              <a:t>kompensasi</a:t>
            </a:r>
            <a:r>
              <a:rPr sz="2000" spc="-2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yang  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dipisahkan </a:t>
            </a:r>
            <a:r>
              <a:rPr sz="2000" spc="-45" dirty="0">
                <a:solidFill>
                  <a:srgbClr val="FFFFFF"/>
                </a:solidFill>
                <a:latin typeface="Arial"/>
                <a:cs typeface="Arial"/>
              </a:rPr>
              <a:t>dari 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peraturan 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di </a:t>
            </a:r>
            <a:r>
              <a:rPr sz="2000" spc="-120" dirty="0">
                <a:solidFill>
                  <a:srgbClr val="FFFFFF"/>
                </a:solidFill>
                <a:latin typeface="Arial"/>
                <a:cs typeface="Arial"/>
              </a:rPr>
              <a:t>negara 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asal 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atau </a:t>
            </a: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disesuaikan dengan  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peraturan 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di </a:t>
            </a:r>
            <a:r>
              <a:rPr sz="2000" spc="-120" dirty="0">
                <a:solidFill>
                  <a:srgbClr val="FFFFFF"/>
                </a:solidFill>
                <a:latin typeface="Arial"/>
                <a:cs typeface="Arial"/>
              </a:rPr>
              <a:t>negara 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tempat 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perusahaan </a:t>
            </a:r>
            <a:r>
              <a:rPr sz="2000" spc="-50" dirty="0">
                <a:solidFill>
                  <a:srgbClr val="FFFFFF"/>
                </a:solidFill>
                <a:latin typeface="Arial"/>
                <a:cs typeface="Arial"/>
              </a:rPr>
              <a:t>tersebut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beroperasi </a:t>
            </a:r>
            <a:r>
              <a:rPr sz="2000" spc="-65" dirty="0">
                <a:solidFill>
                  <a:srgbClr val="FFFFFF"/>
                </a:solidFill>
                <a:latin typeface="Arial"/>
                <a:cs typeface="Arial"/>
              </a:rPr>
              <a:t>(host  </a:t>
            </a:r>
            <a:r>
              <a:rPr sz="2000" spc="-50" dirty="0">
                <a:solidFill>
                  <a:srgbClr val="FFFFFF"/>
                </a:solidFill>
                <a:latin typeface="Arial"/>
                <a:cs typeface="Arial"/>
              </a:rPr>
              <a:t>country)</a:t>
            </a:r>
            <a:endParaRPr sz="2000" dirty="0">
              <a:latin typeface="Arial"/>
              <a:cs typeface="Arial"/>
            </a:endParaRPr>
          </a:p>
          <a:p>
            <a:pPr marL="527685" marR="871855" indent="-515620">
              <a:lnSpc>
                <a:spcPct val="80000"/>
              </a:lnSpc>
              <a:spcBef>
                <a:spcPts val="480"/>
              </a:spcBef>
            </a:pPr>
            <a:r>
              <a:rPr sz="2000" spc="-125" dirty="0">
                <a:solidFill>
                  <a:srgbClr val="FFFFFF"/>
                </a:solidFill>
                <a:latin typeface="Arial"/>
                <a:cs typeface="Arial"/>
              </a:rPr>
              <a:t>Sistem </a:t>
            </a:r>
            <a:r>
              <a:rPr sz="2000" spc="-114" dirty="0">
                <a:solidFill>
                  <a:srgbClr val="FFFFFF"/>
                </a:solidFill>
                <a:latin typeface="Arial"/>
                <a:cs typeface="Arial"/>
              </a:rPr>
              <a:t>kompensasi 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000" spc="-85" dirty="0">
                <a:solidFill>
                  <a:srgbClr val="FFFFFF"/>
                </a:solidFill>
                <a:latin typeface="Arial"/>
                <a:cs typeface="Arial"/>
              </a:rPr>
              <a:t>dilakukan </a:t>
            </a:r>
            <a:r>
              <a:rPr sz="2000" spc="-65" dirty="0">
                <a:solidFill>
                  <a:srgbClr val="FFFFFF"/>
                </a:solidFill>
                <a:latin typeface="Arial"/>
                <a:cs typeface="Arial"/>
              </a:rPr>
              <a:t>tergantung </a:t>
            </a: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pada 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peraturan 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dan  </a:t>
            </a:r>
            <a:r>
              <a:rPr sz="2000" spc="-114" dirty="0">
                <a:solidFill>
                  <a:srgbClr val="FFFFFF"/>
                </a:solidFill>
                <a:latin typeface="Arial"/>
                <a:cs typeface="Arial"/>
              </a:rPr>
              <a:t>kesepakatan 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awal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antara 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asal 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perusahaan </a:t>
            </a: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dengan </a:t>
            </a:r>
            <a:r>
              <a:rPr sz="2000" spc="-120" dirty="0">
                <a:solidFill>
                  <a:srgbClr val="FFFFFF"/>
                </a:solidFill>
                <a:latin typeface="Arial"/>
                <a:cs typeface="Arial"/>
              </a:rPr>
              <a:t>negara 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tempat  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perusahaan</a:t>
            </a:r>
            <a:r>
              <a:rPr sz="2000" spc="-1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beroperasi.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65606" y="191846"/>
            <a:ext cx="7412786" cy="99706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544320" marR="5080" indent="-713740">
              <a:lnSpc>
                <a:spcPct val="100000"/>
              </a:lnSpc>
              <a:spcBef>
                <a:spcPts val="95"/>
              </a:spcBef>
            </a:pPr>
            <a:r>
              <a:rPr sz="3200" b="1" spc="-5" dirty="0">
                <a:latin typeface="Carlito"/>
                <a:cs typeface="Carlito"/>
              </a:rPr>
              <a:t>Fungsi-fungsi </a:t>
            </a:r>
            <a:r>
              <a:rPr sz="3200" b="1" spc="-25" dirty="0">
                <a:latin typeface="Carlito"/>
                <a:cs typeface="Carlito"/>
              </a:rPr>
              <a:t>pokok </a:t>
            </a:r>
            <a:r>
              <a:rPr sz="3200" b="1" spc="-10" dirty="0">
                <a:latin typeface="Carlito"/>
                <a:cs typeface="Carlito"/>
              </a:rPr>
              <a:t>MSDM  </a:t>
            </a:r>
            <a:r>
              <a:rPr sz="3200" b="1" spc="-5" dirty="0">
                <a:latin typeface="Carlito"/>
                <a:cs typeface="Carlito"/>
              </a:rPr>
              <a:t>(Fungsi</a:t>
            </a:r>
            <a:r>
              <a:rPr sz="3200" b="1" spc="-10" dirty="0">
                <a:latin typeface="Carlito"/>
                <a:cs typeface="Carlito"/>
              </a:rPr>
              <a:t> </a:t>
            </a:r>
            <a:r>
              <a:rPr sz="3200" b="1" spc="-5" dirty="0">
                <a:latin typeface="Carlito"/>
                <a:cs typeface="Carlito"/>
              </a:rPr>
              <a:t>Manajemen)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55749"/>
            <a:ext cx="8006715" cy="43173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7020" indent="-274955">
              <a:lnSpc>
                <a:spcPct val="100000"/>
              </a:lnSpc>
              <a:spcBef>
                <a:spcPts val="95"/>
              </a:spcBef>
              <a:buAutoNum type="alphaLcPeriod"/>
              <a:tabLst>
                <a:tab pos="287655" algn="l"/>
              </a:tabLst>
            </a:pPr>
            <a:r>
              <a:rPr sz="2200" b="1" spc="-5" dirty="0">
                <a:solidFill>
                  <a:srgbClr val="FFFFFF"/>
                </a:solidFill>
                <a:latin typeface="Carlito"/>
                <a:cs typeface="Carlito"/>
              </a:rPr>
              <a:t>Fungsi</a:t>
            </a:r>
            <a:r>
              <a:rPr sz="2200" b="1" spc="-15" dirty="0">
                <a:solidFill>
                  <a:srgbClr val="FFFFFF"/>
                </a:solidFill>
                <a:latin typeface="Carlito"/>
                <a:cs typeface="Carlito"/>
              </a:rPr>
              <a:t> Perencanaan</a:t>
            </a:r>
            <a:endParaRPr sz="2200" dirty="0">
              <a:latin typeface="Carlito"/>
              <a:cs typeface="Carlito"/>
            </a:endParaRPr>
          </a:p>
          <a:p>
            <a:pPr marL="355600">
              <a:lnSpc>
                <a:spcPts val="2375"/>
              </a:lnSpc>
              <a:spcBef>
                <a:spcPts val="5"/>
              </a:spcBef>
            </a:pPr>
            <a:r>
              <a:rPr sz="2200" spc="-120" dirty="0">
                <a:solidFill>
                  <a:srgbClr val="FFFFFF"/>
                </a:solidFill>
                <a:latin typeface="Arial"/>
                <a:cs typeface="Arial"/>
              </a:rPr>
              <a:t>Melaksanakan tugas </a:t>
            </a:r>
            <a:r>
              <a:rPr sz="2200" spc="-100" dirty="0">
                <a:solidFill>
                  <a:srgbClr val="FFFFFF"/>
                </a:solidFill>
                <a:latin typeface="Arial"/>
                <a:cs typeface="Arial"/>
              </a:rPr>
              <a:t>dalam </a:t>
            </a:r>
            <a:r>
              <a:rPr sz="2200" spc="-114" dirty="0">
                <a:solidFill>
                  <a:srgbClr val="FFFFFF"/>
                </a:solidFill>
                <a:latin typeface="Arial"/>
                <a:cs typeface="Arial"/>
              </a:rPr>
              <a:t>perencanaan </a:t>
            </a:r>
            <a:r>
              <a:rPr sz="2200" spc="-80" dirty="0">
                <a:solidFill>
                  <a:srgbClr val="FFFFFF"/>
                </a:solidFill>
                <a:latin typeface="Arial"/>
                <a:cs typeface="Arial"/>
              </a:rPr>
              <a:t>kebutuhan,</a:t>
            </a:r>
            <a:r>
              <a:rPr sz="2200" spc="-1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125" dirty="0">
                <a:solidFill>
                  <a:srgbClr val="FFFFFF"/>
                </a:solidFill>
                <a:latin typeface="Arial"/>
                <a:cs typeface="Arial"/>
              </a:rPr>
              <a:t>pengadaan,</a:t>
            </a:r>
            <a:endParaRPr sz="2200" dirty="0">
              <a:latin typeface="Arial"/>
              <a:cs typeface="Arial"/>
            </a:endParaRPr>
          </a:p>
          <a:p>
            <a:pPr marL="355600">
              <a:lnSpc>
                <a:spcPts val="2375"/>
              </a:lnSpc>
            </a:pPr>
            <a:r>
              <a:rPr sz="2200" spc="-130" dirty="0">
                <a:solidFill>
                  <a:srgbClr val="FFFFFF"/>
                </a:solidFill>
                <a:latin typeface="Arial"/>
                <a:cs typeface="Arial"/>
              </a:rPr>
              <a:t>pengembangan </a:t>
            </a:r>
            <a:r>
              <a:rPr sz="2200" spc="-110" dirty="0">
                <a:solidFill>
                  <a:srgbClr val="FFFFFF"/>
                </a:solidFill>
                <a:latin typeface="Arial"/>
                <a:cs typeface="Arial"/>
              </a:rPr>
              <a:t>dan </a:t>
            </a:r>
            <a:r>
              <a:rPr sz="2200" spc="-90" dirty="0">
                <a:solidFill>
                  <a:srgbClr val="FFFFFF"/>
                </a:solidFill>
                <a:latin typeface="Arial"/>
                <a:cs typeface="Arial"/>
              </a:rPr>
              <a:t>pemeliharaan</a:t>
            </a:r>
            <a:r>
              <a:rPr sz="2200" spc="-11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185" dirty="0">
                <a:solidFill>
                  <a:srgbClr val="FFFFFF"/>
                </a:solidFill>
                <a:latin typeface="Arial"/>
                <a:cs typeface="Arial"/>
              </a:rPr>
              <a:t>SDM.</a:t>
            </a:r>
            <a:endParaRPr sz="2200" dirty="0">
              <a:latin typeface="Arial"/>
              <a:cs typeface="Arial"/>
            </a:endParaRPr>
          </a:p>
          <a:p>
            <a:pPr marL="299085" indent="-287020">
              <a:lnSpc>
                <a:spcPct val="100000"/>
              </a:lnSpc>
              <a:buAutoNum type="alphaLcPeriod" startAt="2"/>
              <a:tabLst>
                <a:tab pos="299720" algn="l"/>
              </a:tabLst>
            </a:pPr>
            <a:r>
              <a:rPr sz="2200" b="1" spc="-10" dirty="0">
                <a:solidFill>
                  <a:srgbClr val="FFFFFF"/>
                </a:solidFill>
                <a:latin typeface="Carlito"/>
                <a:cs typeface="Carlito"/>
              </a:rPr>
              <a:t>Fungsi</a:t>
            </a:r>
            <a:r>
              <a:rPr sz="2200" b="1" spc="-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2200" b="1" spc="-15" dirty="0">
                <a:solidFill>
                  <a:srgbClr val="FFFFFF"/>
                </a:solidFill>
                <a:latin typeface="Carlito"/>
                <a:cs typeface="Carlito"/>
              </a:rPr>
              <a:t>Pengorganisasian</a:t>
            </a:r>
            <a:endParaRPr sz="2200" dirty="0">
              <a:latin typeface="Carlito"/>
              <a:cs typeface="Carlito"/>
            </a:endParaRPr>
          </a:p>
          <a:p>
            <a:pPr marL="355600" marR="440055">
              <a:lnSpc>
                <a:spcPct val="80000"/>
              </a:lnSpc>
              <a:spcBef>
                <a:spcPts val="525"/>
              </a:spcBef>
            </a:pPr>
            <a:r>
              <a:rPr sz="2200" spc="-100" dirty="0">
                <a:solidFill>
                  <a:srgbClr val="FFFFFF"/>
                </a:solidFill>
                <a:latin typeface="Arial"/>
                <a:cs typeface="Arial"/>
              </a:rPr>
              <a:t>Menyusun </a:t>
            </a:r>
            <a:r>
              <a:rPr sz="2200" spc="-95" dirty="0">
                <a:solidFill>
                  <a:srgbClr val="FFFFFF"/>
                </a:solidFill>
                <a:latin typeface="Arial"/>
                <a:cs typeface="Arial"/>
              </a:rPr>
              <a:t>suatu </a:t>
            </a:r>
            <a:r>
              <a:rPr sz="2200" spc="-114" dirty="0">
                <a:solidFill>
                  <a:srgbClr val="FFFFFF"/>
                </a:solidFill>
                <a:latin typeface="Arial"/>
                <a:cs typeface="Arial"/>
              </a:rPr>
              <a:t>organisasi </a:t>
            </a:r>
            <a:r>
              <a:rPr sz="2200" spc="-130" dirty="0">
                <a:solidFill>
                  <a:srgbClr val="FFFFFF"/>
                </a:solidFill>
                <a:latin typeface="Arial"/>
                <a:cs typeface="Arial"/>
              </a:rPr>
              <a:t>dengan </a:t>
            </a:r>
            <a:r>
              <a:rPr sz="2200" spc="-90" dirty="0">
                <a:solidFill>
                  <a:srgbClr val="FFFFFF"/>
                </a:solidFill>
                <a:latin typeface="Arial"/>
                <a:cs typeface="Arial"/>
              </a:rPr>
              <a:t>mendisain </a:t>
            </a:r>
            <a:r>
              <a:rPr sz="2200" spc="-30" dirty="0">
                <a:solidFill>
                  <a:srgbClr val="FFFFFF"/>
                </a:solidFill>
                <a:latin typeface="Arial"/>
                <a:cs typeface="Arial"/>
              </a:rPr>
              <a:t>struktur </a:t>
            </a:r>
            <a:r>
              <a:rPr sz="2200" spc="-110" dirty="0">
                <a:solidFill>
                  <a:srgbClr val="FFFFFF"/>
                </a:solidFill>
                <a:latin typeface="Arial"/>
                <a:cs typeface="Arial"/>
              </a:rPr>
              <a:t>dan  hubungan </a:t>
            </a:r>
            <a:r>
              <a:rPr sz="2200" spc="-90" dirty="0">
                <a:solidFill>
                  <a:srgbClr val="FFFFFF"/>
                </a:solidFill>
                <a:latin typeface="Arial"/>
                <a:cs typeface="Arial"/>
              </a:rPr>
              <a:t>antara </a:t>
            </a:r>
            <a:r>
              <a:rPr sz="2200" spc="-114" dirty="0">
                <a:solidFill>
                  <a:srgbClr val="FFFFFF"/>
                </a:solidFill>
                <a:latin typeface="Arial"/>
                <a:cs typeface="Arial"/>
              </a:rPr>
              <a:t>tugas-tugas </a:t>
            </a:r>
            <a:r>
              <a:rPr sz="2200" spc="-145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200" spc="-110" dirty="0">
                <a:solidFill>
                  <a:srgbClr val="FFFFFF"/>
                </a:solidFill>
                <a:latin typeface="Arial"/>
                <a:cs typeface="Arial"/>
              </a:rPr>
              <a:t>harus </a:t>
            </a:r>
            <a:r>
              <a:rPr sz="2200" spc="-90" dirty="0">
                <a:solidFill>
                  <a:srgbClr val="FFFFFF"/>
                </a:solidFill>
                <a:latin typeface="Arial"/>
                <a:cs typeface="Arial"/>
              </a:rPr>
              <a:t>dikerjakan </a:t>
            </a:r>
            <a:r>
              <a:rPr sz="2200" spc="-70" dirty="0">
                <a:solidFill>
                  <a:srgbClr val="FFFFFF"/>
                </a:solidFill>
                <a:latin typeface="Arial"/>
                <a:cs typeface="Arial"/>
              </a:rPr>
              <a:t>oleh </a:t>
            </a:r>
            <a:r>
              <a:rPr sz="2200" spc="-114" dirty="0">
                <a:solidFill>
                  <a:srgbClr val="FFFFFF"/>
                </a:solidFill>
                <a:latin typeface="Arial"/>
                <a:cs typeface="Arial"/>
              </a:rPr>
              <a:t>tenaga  </a:t>
            </a:r>
            <a:r>
              <a:rPr sz="2200" spc="-85" dirty="0">
                <a:solidFill>
                  <a:srgbClr val="FFFFFF"/>
                </a:solidFill>
                <a:latin typeface="Arial"/>
                <a:cs typeface="Arial"/>
              </a:rPr>
              <a:t>kerja</a:t>
            </a:r>
            <a:r>
              <a:rPr sz="2200" spc="-11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95" dirty="0">
                <a:solidFill>
                  <a:srgbClr val="FFFFFF"/>
                </a:solidFill>
                <a:latin typeface="Arial"/>
                <a:cs typeface="Arial"/>
              </a:rPr>
              <a:t>dipersiapkan.</a:t>
            </a:r>
            <a:endParaRPr sz="2200" dirty="0">
              <a:latin typeface="Arial"/>
              <a:cs typeface="Arial"/>
            </a:endParaRPr>
          </a:p>
          <a:p>
            <a:pPr marL="266700" indent="-254635">
              <a:lnSpc>
                <a:spcPct val="100000"/>
              </a:lnSpc>
              <a:buAutoNum type="alphaLcPeriod" startAt="3"/>
              <a:tabLst>
                <a:tab pos="267335" algn="l"/>
              </a:tabLst>
            </a:pPr>
            <a:r>
              <a:rPr sz="2200" b="1" spc="-5" dirty="0">
                <a:solidFill>
                  <a:srgbClr val="FFFFFF"/>
                </a:solidFill>
                <a:latin typeface="Carlito"/>
                <a:cs typeface="Carlito"/>
              </a:rPr>
              <a:t>Fungsi</a:t>
            </a:r>
            <a:r>
              <a:rPr sz="2200" b="1" spc="-1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2200" b="1" spc="-20" dirty="0">
                <a:solidFill>
                  <a:srgbClr val="FFFFFF"/>
                </a:solidFill>
                <a:latin typeface="Carlito"/>
                <a:cs typeface="Carlito"/>
              </a:rPr>
              <a:t>Pengarahan</a:t>
            </a:r>
            <a:endParaRPr sz="2200" dirty="0">
              <a:latin typeface="Carlito"/>
              <a:cs typeface="Carlito"/>
            </a:endParaRPr>
          </a:p>
          <a:p>
            <a:pPr marL="355600" marR="483870">
              <a:lnSpc>
                <a:spcPts val="2110"/>
              </a:lnSpc>
              <a:spcBef>
                <a:spcPts val="515"/>
              </a:spcBef>
            </a:pPr>
            <a:r>
              <a:rPr sz="2200" spc="-75" dirty="0">
                <a:solidFill>
                  <a:srgbClr val="FFFFFF"/>
                </a:solidFill>
                <a:latin typeface="Arial"/>
                <a:cs typeface="Arial"/>
              </a:rPr>
              <a:t>Memberikan </a:t>
            </a:r>
            <a:r>
              <a:rPr sz="2200" spc="-95" dirty="0">
                <a:solidFill>
                  <a:srgbClr val="FFFFFF"/>
                </a:solidFill>
                <a:latin typeface="Arial"/>
                <a:cs typeface="Arial"/>
              </a:rPr>
              <a:t>dorongan </a:t>
            </a:r>
            <a:r>
              <a:rPr sz="2200" spc="-45" dirty="0">
                <a:solidFill>
                  <a:srgbClr val="FFFFFF"/>
                </a:solidFill>
                <a:latin typeface="Arial"/>
                <a:cs typeface="Arial"/>
              </a:rPr>
              <a:t>untuk </a:t>
            </a:r>
            <a:r>
              <a:rPr sz="2200" spc="-95" dirty="0">
                <a:solidFill>
                  <a:srgbClr val="FFFFFF"/>
                </a:solidFill>
                <a:latin typeface="Arial"/>
                <a:cs typeface="Arial"/>
              </a:rPr>
              <a:t>menciptakan </a:t>
            </a:r>
            <a:r>
              <a:rPr sz="2200" spc="-125" dirty="0">
                <a:solidFill>
                  <a:srgbClr val="FFFFFF"/>
                </a:solidFill>
                <a:latin typeface="Arial"/>
                <a:cs typeface="Arial"/>
              </a:rPr>
              <a:t>kemauan </a:t>
            </a:r>
            <a:r>
              <a:rPr sz="2200" spc="-85" dirty="0">
                <a:solidFill>
                  <a:srgbClr val="FFFFFF"/>
                </a:solidFill>
                <a:latin typeface="Arial"/>
                <a:cs typeface="Arial"/>
              </a:rPr>
              <a:t>kerja</a:t>
            </a:r>
            <a:r>
              <a:rPr sz="2200" spc="-2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145" dirty="0">
                <a:solidFill>
                  <a:srgbClr val="FFFFFF"/>
                </a:solidFill>
                <a:latin typeface="Arial"/>
                <a:cs typeface="Arial"/>
              </a:rPr>
              <a:t>yang  </a:t>
            </a:r>
            <a:r>
              <a:rPr sz="2200" spc="-120" dirty="0">
                <a:solidFill>
                  <a:srgbClr val="FFFFFF"/>
                </a:solidFill>
                <a:latin typeface="Arial"/>
                <a:cs typeface="Arial"/>
              </a:rPr>
              <a:t>dilaksanakan </a:t>
            </a:r>
            <a:r>
              <a:rPr sz="2200" spc="-160" dirty="0" err="1">
                <a:solidFill>
                  <a:srgbClr val="FFFFFF"/>
                </a:solidFill>
                <a:latin typeface="Arial"/>
                <a:cs typeface="Arial"/>
              </a:rPr>
              <a:t>secara</a:t>
            </a:r>
            <a:r>
              <a:rPr sz="2200" spc="-1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2200" spc="-16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35" dirty="0" err="1" smtClean="0">
                <a:solidFill>
                  <a:srgbClr val="FFFFFF"/>
                </a:solidFill>
                <a:latin typeface="Arial"/>
                <a:cs typeface="Arial"/>
              </a:rPr>
              <a:t>efektif</a:t>
            </a:r>
            <a:r>
              <a:rPr sz="2200" spc="-3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110" dirty="0">
                <a:solidFill>
                  <a:srgbClr val="FFFFFF"/>
                </a:solidFill>
                <a:latin typeface="Arial"/>
                <a:cs typeface="Arial"/>
              </a:rPr>
              <a:t>dan</a:t>
            </a:r>
            <a:r>
              <a:rPr sz="2200" spc="-1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75" dirty="0">
                <a:solidFill>
                  <a:srgbClr val="FFFFFF"/>
                </a:solidFill>
                <a:latin typeface="Arial"/>
                <a:cs typeface="Arial"/>
              </a:rPr>
              <a:t>efisien.</a:t>
            </a:r>
            <a:endParaRPr sz="2200" dirty="0">
              <a:latin typeface="Arial"/>
              <a:cs typeface="Arial"/>
            </a:endParaRPr>
          </a:p>
          <a:p>
            <a:pPr marL="299085" indent="-287020">
              <a:lnSpc>
                <a:spcPct val="100000"/>
              </a:lnSpc>
              <a:spcBef>
                <a:spcPts val="20"/>
              </a:spcBef>
              <a:buAutoNum type="alphaLcPeriod" startAt="4"/>
              <a:tabLst>
                <a:tab pos="299720" algn="l"/>
              </a:tabLst>
            </a:pPr>
            <a:r>
              <a:rPr sz="2200" b="1" spc="-5" dirty="0">
                <a:solidFill>
                  <a:srgbClr val="FFFFFF"/>
                </a:solidFill>
                <a:latin typeface="Carlito"/>
                <a:cs typeface="Carlito"/>
              </a:rPr>
              <a:t>Fungsi</a:t>
            </a:r>
            <a:r>
              <a:rPr sz="2200" b="1" spc="-1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2200" b="1" spc="-15" dirty="0">
                <a:solidFill>
                  <a:srgbClr val="FFFFFF"/>
                </a:solidFill>
                <a:latin typeface="Carlito"/>
                <a:cs typeface="Carlito"/>
              </a:rPr>
              <a:t>Pengendalian</a:t>
            </a:r>
            <a:endParaRPr sz="2200" dirty="0">
              <a:latin typeface="Carlito"/>
              <a:cs typeface="Carlito"/>
            </a:endParaRPr>
          </a:p>
          <a:p>
            <a:pPr marL="355600" marR="5080">
              <a:lnSpc>
                <a:spcPct val="80000"/>
              </a:lnSpc>
              <a:spcBef>
                <a:spcPts val="530"/>
              </a:spcBef>
            </a:pPr>
            <a:r>
              <a:rPr sz="2200" spc="-95" dirty="0">
                <a:solidFill>
                  <a:srgbClr val="FFFFFF"/>
                </a:solidFill>
                <a:latin typeface="Arial"/>
                <a:cs typeface="Arial"/>
              </a:rPr>
              <a:t>Melakukan </a:t>
            </a:r>
            <a:r>
              <a:rPr sz="2200" spc="-105" dirty="0">
                <a:solidFill>
                  <a:srgbClr val="FFFFFF"/>
                </a:solidFill>
                <a:latin typeface="Arial"/>
                <a:cs typeface="Arial"/>
              </a:rPr>
              <a:t>pengukuran-pengukuran </a:t>
            </a:r>
            <a:r>
              <a:rPr sz="2200" spc="-90" dirty="0">
                <a:solidFill>
                  <a:srgbClr val="FFFFFF"/>
                </a:solidFill>
                <a:latin typeface="Arial"/>
                <a:cs typeface="Arial"/>
              </a:rPr>
              <a:t>antara </a:t>
            </a:r>
            <a:r>
              <a:rPr sz="2200" spc="-105" dirty="0">
                <a:solidFill>
                  <a:srgbClr val="FFFFFF"/>
                </a:solidFill>
                <a:latin typeface="Arial"/>
                <a:cs typeface="Arial"/>
              </a:rPr>
              <a:t>kegiatan </a:t>
            </a:r>
            <a:r>
              <a:rPr sz="2200" spc="-145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200" spc="-95" dirty="0">
                <a:solidFill>
                  <a:srgbClr val="FFFFFF"/>
                </a:solidFill>
                <a:latin typeface="Arial"/>
                <a:cs typeface="Arial"/>
              </a:rPr>
              <a:t>dilakukan  </a:t>
            </a:r>
            <a:r>
              <a:rPr sz="2200" spc="-90" dirty="0">
                <a:solidFill>
                  <a:srgbClr val="FFFFFF"/>
                </a:solidFill>
                <a:latin typeface="Arial"/>
                <a:cs typeface="Arial"/>
              </a:rPr>
              <a:t>antara </a:t>
            </a:r>
            <a:r>
              <a:rPr sz="2200" spc="-105" dirty="0">
                <a:solidFill>
                  <a:srgbClr val="FFFFFF"/>
                </a:solidFill>
                <a:latin typeface="Arial"/>
                <a:cs typeface="Arial"/>
              </a:rPr>
              <a:t>kegiatan </a:t>
            </a:r>
            <a:r>
              <a:rPr sz="2200" spc="-145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200" spc="-95" dirty="0">
                <a:solidFill>
                  <a:srgbClr val="FFFFFF"/>
                </a:solidFill>
                <a:latin typeface="Arial"/>
                <a:cs typeface="Arial"/>
              </a:rPr>
              <a:t>dilakukan </a:t>
            </a:r>
            <a:r>
              <a:rPr sz="2200" spc="-130" dirty="0">
                <a:solidFill>
                  <a:srgbClr val="FFFFFF"/>
                </a:solidFill>
                <a:latin typeface="Arial"/>
                <a:cs typeface="Arial"/>
              </a:rPr>
              <a:t>dengan </a:t>
            </a:r>
            <a:r>
              <a:rPr sz="2200" spc="-90" dirty="0">
                <a:solidFill>
                  <a:srgbClr val="FFFFFF"/>
                </a:solidFill>
                <a:latin typeface="Arial"/>
                <a:cs typeface="Arial"/>
              </a:rPr>
              <a:t>standard-standard </a:t>
            </a:r>
            <a:r>
              <a:rPr sz="2200" spc="-145" dirty="0">
                <a:solidFill>
                  <a:srgbClr val="FFFFFF"/>
                </a:solidFill>
                <a:latin typeface="Arial"/>
                <a:cs typeface="Arial"/>
              </a:rPr>
              <a:t>yang  </a:t>
            </a:r>
            <a:r>
              <a:rPr sz="2200" spc="-55" dirty="0">
                <a:solidFill>
                  <a:srgbClr val="FFFFFF"/>
                </a:solidFill>
                <a:latin typeface="Arial"/>
                <a:cs typeface="Arial"/>
              </a:rPr>
              <a:t>telah </a:t>
            </a:r>
            <a:r>
              <a:rPr sz="2200" spc="-70" dirty="0">
                <a:solidFill>
                  <a:srgbClr val="FFFFFF"/>
                </a:solidFill>
                <a:latin typeface="Arial"/>
                <a:cs typeface="Arial"/>
              </a:rPr>
              <a:t>ditetapkan </a:t>
            </a:r>
            <a:r>
              <a:rPr sz="2200" spc="-135" dirty="0">
                <a:solidFill>
                  <a:srgbClr val="FFFFFF"/>
                </a:solidFill>
                <a:latin typeface="Arial"/>
                <a:cs typeface="Arial"/>
              </a:rPr>
              <a:t>khususnya </a:t>
            </a:r>
            <a:r>
              <a:rPr sz="2200" spc="-30" dirty="0">
                <a:solidFill>
                  <a:srgbClr val="FFFFFF"/>
                </a:solidFill>
                <a:latin typeface="Arial"/>
                <a:cs typeface="Arial"/>
              </a:rPr>
              <a:t>di </a:t>
            </a:r>
            <a:r>
              <a:rPr sz="2200" spc="-95" dirty="0">
                <a:solidFill>
                  <a:srgbClr val="FFFFFF"/>
                </a:solidFill>
                <a:latin typeface="Arial"/>
                <a:cs typeface="Arial"/>
              </a:rPr>
              <a:t>bidang </a:t>
            </a:r>
            <a:r>
              <a:rPr sz="2200" spc="-114" dirty="0">
                <a:solidFill>
                  <a:srgbClr val="FFFFFF"/>
                </a:solidFill>
                <a:latin typeface="Arial"/>
                <a:cs typeface="Arial"/>
              </a:rPr>
              <a:t>tenaga</a:t>
            </a:r>
            <a:r>
              <a:rPr sz="2200" spc="-3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85" dirty="0">
                <a:solidFill>
                  <a:srgbClr val="FFFFFF"/>
                </a:solidFill>
                <a:latin typeface="Arial"/>
                <a:cs typeface="Arial"/>
              </a:rPr>
              <a:t>kerja</a:t>
            </a:r>
            <a:endParaRPr sz="2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65606" y="191846"/>
            <a:ext cx="7412786" cy="112017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976630">
              <a:lnSpc>
                <a:spcPct val="100000"/>
              </a:lnSpc>
              <a:spcBef>
                <a:spcPts val="95"/>
              </a:spcBef>
            </a:pPr>
            <a:r>
              <a:rPr sz="3600" b="1" spc="-5" dirty="0">
                <a:latin typeface="Carlito"/>
                <a:cs typeface="Carlito"/>
              </a:rPr>
              <a:t>Fungsi-fungsi </a:t>
            </a:r>
            <a:r>
              <a:rPr sz="3600" b="1" spc="-15" dirty="0" err="1">
                <a:latin typeface="Carlito"/>
                <a:cs typeface="Carlito"/>
              </a:rPr>
              <a:t>Operasional</a:t>
            </a:r>
            <a:r>
              <a:rPr sz="3600" b="1" spc="-15" dirty="0">
                <a:latin typeface="Carlito"/>
                <a:cs typeface="Carlito"/>
              </a:rPr>
              <a:t>  </a:t>
            </a:r>
            <a:r>
              <a:rPr lang="en-US" sz="3600" b="1" spc="-15" dirty="0" smtClean="0">
                <a:latin typeface="Carlito"/>
                <a:cs typeface="Carlito"/>
              </a:rPr>
              <a:t>        </a:t>
            </a:r>
            <a:br>
              <a:rPr lang="en-US" sz="3600" b="1" spc="-15" dirty="0" smtClean="0">
                <a:latin typeface="Carlito"/>
                <a:cs typeface="Carlito"/>
              </a:rPr>
            </a:br>
            <a:r>
              <a:rPr lang="en-US" sz="3600" b="1" spc="-15" dirty="0" smtClean="0">
                <a:latin typeface="Carlito"/>
                <a:cs typeface="Carlito"/>
              </a:rPr>
              <a:t>                </a:t>
            </a:r>
            <a:r>
              <a:rPr sz="3600" b="1" spc="-10" dirty="0" err="1" smtClean="0">
                <a:latin typeface="Carlito"/>
                <a:cs typeface="Carlito"/>
              </a:rPr>
              <a:t>Manajemen</a:t>
            </a:r>
            <a:r>
              <a:rPr sz="3600" b="1" spc="-10" dirty="0" smtClean="0">
                <a:latin typeface="Carlito"/>
                <a:cs typeface="Carlito"/>
              </a:rPr>
              <a:t> </a:t>
            </a:r>
            <a:r>
              <a:rPr lang="en-US" sz="3600" b="1" spc="-5" dirty="0" smtClean="0">
                <a:latin typeface="Carlito"/>
                <a:cs typeface="Carlito"/>
              </a:rPr>
              <a:t>SDM</a:t>
            </a:r>
            <a:endParaRPr sz="3600" b="1" spc="-10" dirty="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3444" y="2096236"/>
            <a:ext cx="5758180" cy="178181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527685" indent="-515620">
              <a:lnSpc>
                <a:spcPct val="100000"/>
              </a:lnSpc>
              <a:spcBef>
                <a:spcPts val="865"/>
              </a:spcBef>
              <a:buAutoNum type="alphaLcPeriod"/>
              <a:tabLst>
                <a:tab pos="527685" algn="l"/>
                <a:tab pos="528320" algn="l"/>
              </a:tabLst>
            </a:pPr>
            <a:r>
              <a:rPr sz="3200" b="1" spc="-15" dirty="0">
                <a:solidFill>
                  <a:srgbClr val="FFFFFF"/>
                </a:solidFill>
                <a:latin typeface="Carlito"/>
                <a:cs typeface="Carlito"/>
              </a:rPr>
              <a:t>Pengadaan</a:t>
            </a:r>
            <a:r>
              <a:rPr sz="3200" b="1" spc="-5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3200" b="1" dirty="0">
                <a:solidFill>
                  <a:srgbClr val="FFFFFF"/>
                </a:solidFill>
                <a:latin typeface="Carlito"/>
                <a:cs typeface="Carlito"/>
              </a:rPr>
              <a:t>SDM</a:t>
            </a:r>
            <a:endParaRPr sz="3200">
              <a:latin typeface="Carlito"/>
              <a:cs typeface="Carlito"/>
            </a:endParaRPr>
          </a:p>
          <a:p>
            <a:pPr marL="527685" indent="-515620">
              <a:lnSpc>
                <a:spcPct val="100000"/>
              </a:lnSpc>
              <a:spcBef>
                <a:spcPts val="770"/>
              </a:spcBef>
              <a:buAutoNum type="alphaLcPeriod"/>
              <a:tabLst>
                <a:tab pos="527685" algn="l"/>
                <a:tab pos="528320" algn="l"/>
              </a:tabLst>
            </a:pPr>
            <a:r>
              <a:rPr sz="3200" b="1" spc="-15" dirty="0">
                <a:solidFill>
                  <a:srgbClr val="FFFFFF"/>
                </a:solidFill>
                <a:latin typeface="Carlito"/>
                <a:cs typeface="Carlito"/>
              </a:rPr>
              <a:t>Pengembangan</a:t>
            </a:r>
            <a:r>
              <a:rPr sz="3200" b="1" spc="-9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3200" b="1" spc="-10" dirty="0">
                <a:solidFill>
                  <a:srgbClr val="FFFFFF"/>
                </a:solidFill>
                <a:latin typeface="Carlito"/>
                <a:cs typeface="Carlito"/>
              </a:rPr>
              <a:t>(Development)</a:t>
            </a:r>
            <a:endParaRPr sz="3200">
              <a:latin typeface="Carlito"/>
              <a:cs typeface="Carlito"/>
            </a:endParaRPr>
          </a:p>
          <a:p>
            <a:pPr marL="527685" indent="-515620">
              <a:lnSpc>
                <a:spcPct val="100000"/>
              </a:lnSpc>
              <a:spcBef>
                <a:spcPts val="770"/>
              </a:spcBef>
              <a:buAutoNum type="alphaLcPeriod"/>
              <a:tabLst>
                <a:tab pos="527685" algn="l"/>
                <a:tab pos="528320" algn="l"/>
              </a:tabLst>
            </a:pPr>
            <a:r>
              <a:rPr sz="3200" b="1" spc="-15" dirty="0">
                <a:solidFill>
                  <a:srgbClr val="FFFFFF"/>
                </a:solidFill>
                <a:latin typeface="Carlito"/>
                <a:cs typeface="Carlito"/>
              </a:rPr>
              <a:t>Pemeliharaan</a:t>
            </a:r>
            <a:r>
              <a:rPr sz="3200" b="1" spc="-5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3200" b="1" spc="-5" dirty="0">
                <a:solidFill>
                  <a:srgbClr val="FFFFFF"/>
                </a:solidFill>
                <a:latin typeface="Carlito"/>
                <a:cs typeface="Carlito"/>
              </a:rPr>
              <a:t>(maintenance)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08529" y="324357"/>
            <a:ext cx="3726179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-320" dirty="0"/>
              <a:t>Pengadaan </a:t>
            </a:r>
            <a:r>
              <a:rPr sz="4400" spc="-430" dirty="0"/>
              <a:t>SDM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240281"/>
            <a:ext cx="8025130" cy="467423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355600" marR="408940" indent="-342900">
              <a:lnSpc>
                <a:spcPts val="2400"/>
              </a:lnSpc>
              <a:spcBef>
                <a:spcPts val="675"/>
              </a:spcBef>
              <a:buChar char="•"/>
              <a:tabLst>
                <a:tab pos="354965" algn="l"/>
                <a:tab pos="355600" algn="l"/>
              </a:tabLst>
            </a:pPr>
            <a:r>
              <a:rPr sz="2500" spc="-130" dirty="0">
                <a:solidFill>
                  <a:srgbClr val="FFFFFF"/>
                </a:solidFill>
                <a:latin typeface="Arial"/>
                <a:cs typeface="Arial"/>
              </a:rPr>
              <a:t>Analisis </a:t>
            </a:r>
            <a:r>
              <a:rPr sz="2500" spc="-110" dirty="0">
                <a:solidFill>
                  <a:srgbClr val="FFFFFF"/>
                </a:solidFill>
                <a:latin typeface="Arial"/>
                <a:cs typeface="Arial"/>
              </a:rPr>
              <a:t>pekerjaan </a:t>
            </a:r>
            <a:r>
              <a:rPr sz="2500" spc="-245" dirty="0">
                <a:solidFill>
                  <a:srgbClr val="FFFFFF"/>
                </a:solidFill>
                <a:latin typeface="Arial"/>
                <a:cs typeface="Arial"/>
              </a:rPr>
              <a:t>→ </a:t>
            </a:r>
            <a:r>
              <a:rPr sz="2500" spc="-125" dirty="0">
                <a:solidFill>
                  <a:srgbClr val="FFFFFF"/>
                </a:solidFill>
                <a:latin typeface="Arial"/>
                <a:cs typeface="Arial"/>
              </a:rPr>
              <a:t>Penentuan </a:t>
            </a:r>
            <a:r>
              <a:rPr sz="2500" spc="-90" dirty="0">
                <a:solidFill>
                  <a:srgbClr val="FFFFFF"/>
                </a:solidFill>
                <a:latin typeface="Arial"/>
                <a:cs typeface="Arial"/>
              </a:rPr>
              <a:t>kebutuhan </a:t>
            </a:r>
            <a:r>
              <a:rPr sz="2500" spc="-130" dirty="0">
                <a:solidFill>
                  <a:srgbClr val="FFFFFF"/>
                </a:solidFill>
                <a:latin typeface="Arial"/>
                <a:cs typeface="Arial"/>
              </a:rPr>
              <a:t>tenaga </a:t>
            </a:r>
            <a:r>
              <a:rPr sz="2500" spc="-95" dirty="0">
                <a:solidFill>
                  <a:srgbClr val="FFFFFF"/>
                </a:solidFill>
                <a:latin typeface="Arial"/>
                <a:cs typeface="Arial"/>
              </a:rPr>
              <a:t>kerja  </a:t>
            </a:r>
            <a:r>
              <a:rPr sz="2500" spc="-100" dirty="0">
                <a:solidFill>
                  <a:srgbClr val="FFFFFF"/>
                </a:solidFill>
                <a:latin typeface="Arial"/>
                <a:cs typeface="Arial"/>
              </a:rPr>
              <a:t>baik </a:t>
            </a:r>
            <a:r>
              <a:rPr sz="2500" spc="-175" dirty="0">
                <a:solidFill>
                  <a:srgbClr val="FFFFFF"/>
                </a:solidFill>
                <a:latin typeface="Arial"/>
                <a:cs typeface="Arial"/>
              </a:rPr>
              <a:t>secara </a:t>
            </a:r>
            <a:r>
              <a:rPr sz="2500" spc="-25" dirty="0">
                <a:solidFill>
                  <a:srgbClr val="FFFFFF"/>
                </a:solidFill>
                <a:latin typeface="Arial"/>
                <a:cs typeface="Arial"/>
              </a:rPr>
              <a:t>kuantitatif </a:t>
            </a:r>
            <a:r>
              <a:rPr sz="2500" spc="-100" dirty="0">
                <a:solidFill>
                  <a:srgbClr val="FFFFFF"/>
                </a:solidFill>
                <a:latin typeface="Arial"/>
                <a:cs typeface="Arial"/>
              </a:rPr>
              <a:t>maupun</a:t>
            </a:r>
            <a:r>
              <a:rPr sz="2500" spc="-2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0" spc="-50" dirty="0">
                <a:solidFill>
                  <a:srgbClr val="FFFFFF"/>
                </a:solidFill>
                <a:latin typeface="Arial"/>
                <a:cs typeface="Arial"/>
              </a:rPr>
              <a:t>kualitatif.</a:t>
            </a:r>
            <a:endParaRPr sz="2500">
              <a:latin typeface="Arial"/>
              <a:cs typeface="Arial"/>
            </a:endParaRPr>
          </a:p>
          <a:p>
            <a:pPr marL="355600" marR="107314" indent="-342900">
              <a:lnSpc>
                <a:spcPts val="2400"/>
              </a:lnSpc>
              <a:spcBef>
                <a:spcPts val="600"/>
              </a:spcBef>
              <a:buChar char="•"/>
              <a:tabLst>
                <a:tab pos="354965" algn="l"/>
                <a:tab pos="355600" algn="l"/>
              </a:tabLst>
            </a:pPr>
            <a:r>
              <a:rPr sz="2500" spc="-140" dirty="0">
                <a:solidFill>
                  <a:srgbClr val="FFFFFF"/>
                </a:solidFill>
                <a:latin typeface="Arial"/>
                <a:cs typeface="Arial"/>
              </a:rPr>
              <a:t>Penarikan </a:t>
            </a:r>
            <a:r>
              <a:rPr sz="2500" spc="270" dirty="0">
                <a:solidFill>
                  <a:srgbClr val="FFFFFF"/>
                </a:solidFill>
                <a:latin typeface="Arial"/>
                <a:cs typeface="Arial"/>
              </a:rPr>
              <a:t>/</a:t>
            </a:r>
            <a:r>
              <a:rPr sz="2500" spc="-2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0" spc="-70" dirty="0">
                <a:solidFill>
                  <a:srgbClr val="FFFFFF"/>
                </a:solidFill>
                <a:latin typeface="Arial"/>
                <a:cs typeface="Arial"/>
              </a:rPr>
              <a:t>perekrutan </a:t>
            </a:r>
            <a:r>
              <a:rPr sz="2500" spc="-110" dirty="0">
                <a:solidFill>
                  <a:srgbClr val="FFFFFF"/>
                </a:solidFill>
                <a:latin typeface="Arial"/>
                <a:cs typeface="Arial"/>
              </a:rPr>
              <a:t>calon </a:t>
            </a:r>
            <a:r>
              <a:rPr sz="2500" spc="-130" dirty="0">
                <a:solidFill>
                  <a:srgbClr val="FFFFFF"/>
                </a:solidFill>
                <a:latin typeface="Arial"/>
                <a:cs typeface="Arial"/>
              </a:rPr>
              <a:t>tenaga </a:t>
            </a:r>
            <a:r>
              <a:rPr sz="2500" spc="-95" dirty="0">
                <a:solidFill>
                  <a:srgbClr val="FFFFFF"/>
                </a:solidFill>
                <a:latin typeface="Arial"/>
                <a:cs typeface="Arial"/>
              </a:rPr>
              <a:t>kerja </a:t>
            </a:r>
            <a:r>
              <a:rPr sz="2500" spc="-45" dirty="0">
                <a:solidFill>
                  <a:srgbClr val="FFFFFF"/>
                </a:solidFill>
                <a:latin typeface="Arial"/>
                <a:cs typeface="Arial"/>
              </a:rPr>
              <a:t>(recruitment) </a:t>
            </a:r>
            <a:r>
              <a:rPr sz="2500" spc="-240" dirty="0">
                <a:solidFill>
                  <a:srgbClr val="FFFFFF"/>
                </a:solidFill>
                <a:latin typeface="Arial"/>
                <a:cs typeface="Arial"/>
              </a:rPr>
              <a:t>→  </a:t>
            </a:r>
            <a:r>
              <a:rPr sz="2500" spc="-65" dirty="0">
                <a:solidFill>
                  <a:srgbClr val="FFFFFF"/>
                </a:solidFill>
                <a:latin typeface="Arial"/>
                <a:cs typeface="Arial"/>
              </a:rPr>
              <a:t>Menarik </a:t>
            </a:r>
            <a:r>
              <a:rPr sz="2500" spc="-165" dirty="0">
                <a:solidFill>
                  <a:srgbClr val="FFFFFF"/>
                </a:solidFill>
                <a:latin typeface="Arial"/>
                <a:cs typeface="Arial"/>
              </a:rPr>
              <a:t>sebanyak </a:t>
            </a:r>
            <a:r>
              <a:rPr sz="2500" spc="-95" dirty="0">
                <a:solidFill>
                  <a:srgbClr val="FFFFFF"/>
                </a:solidFill>
                <a:latin typeface="Arial"/>
                <a:cs typeface="Arial"/>
              </a:rPr>
              <a:t>mungkin </a:t>
            </a:r>
            <a:r>
              <a:rPr sz="2500" spc="-105" dirty="0">
                <a:solidFill>
                  <a:srgbClr val="FFFFFF"/>
                </a:solidFill>
                <a:latin typeface="Arial"/>
                <a:cs typeface="Arial"/>
              </a:rPr>
              <a:t>calon-calon </a:t>
            </a:r>
            <a:r>
              <a:rPr sz="2500" spc="-130" dirty="0">
                <a:solidFill>
                  <a:srgbClr val="FFFFFF"/>
                </a:solidFill>
                <a:latin typeface="Arial"/>
                <a:cs typeface="Arial"/>
              </a:rPr>
              <a:t>tenaga </a:t>
            </a:r>
            <a:r>
              <a:rPr sz="2500" spc="-95" dirty="0">
                <a:solidFill>
                  <a:srgbClr val="FFFFFF"/>
                </a:solidFill>
                <a:latin typeface="Arial"/>
                <a:cs typeface="Arial"/>
              </a:rPr>
              <a:t>kerja </a:t>
            </a:r>
            <a:r>
              <a:rPr sz="2500" spc="-165" dirty="0">
                <a:solidFill>
                  <a:srgbClr val="FFFFFF"/>
                </a:solidFill>
                <a:latin typeface="Arial"/>
                <a:cs typeface="Arial"/>
              </a:rPr>
              <a:t>yang  </a:t>
            </a:r>
            <a:r>
              <a:rPr sz="2500" spc="-90" dirty="0">
                <a:solidFill>
                  <a:srgbClr val="FFFFFF"/>
                </a:solidFill>
                <a:latin typeface="Arial"/>
                <a:cs typeface="Arial"/>
              </a:rPr>
              <a:t>memenuhi </a:t>
            </a:r>
            <a:r>
              <a:rPr sz="2500" spc="-100" dirty="0">
                <a:solidFill>
                  <a:srgbClr val="FFFFFF"/>
                </a:solidFill>
                <a:latin typeface="Arial"/>
                <a:cs typeface="Arial"/>
              </a:rPr>
              <a:t>pernyaratan </a:t>
            </a:r>
            <a:r>
              <a:rPr sz="2500" spc="-165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500" spc="-75" dirty="0">
                <a:solidFill>
                  <a:srgbClr val="FFFFFF"/>
                </a:solidFill>
                <a:latin typeface="Arial"/>
                <a:cs typeface="Arial"/>
              </a:rPr>
              <a:t>dibutuhkan </a:t>
            </a:r>
            <a:r>
              <a:rPr sz="2500" spc="-60" dirty="0">
                <a:solidFill>
                  <a:srgbClr val="FFFFFF"/>
                </a:solidFill>
                <a:latin typeface="Arial"/>
                <a:cs typeface="Arial"/>
              </a:rPr>
              <a:t>dari </a:t>
            </a:r>
            <a:r>
              <a:rPr sz="2500" spc="-100" dirty="0">
                <a:solidFill>
                  <a:srgbClr val="FFFFFF"/>
                </a:solidFill>
                <a:latin typeface="Arial"/>
                <a:cs typeface="Arial"/>
              </a:rPr>
              <a:t>sumber-  </a:t>
            </a:r>
            <a:r>
              <a:rPr sz="2500" spc="-114" dirty="0">
                <a:solidFill>
                  <a:srgbClr val="FFFFFF"/>
                </a:solidFill>
                <a:latin typeface="Arial"/>
                <a:cs typeface="Arial"/>
              </a:rPr>
              <a:t>sumber </a:t>
            </a:r>
            <a:r>
              <a:rPr sz="2500" spc="-130" dirty="0">
                <a:solidFill>
                  <a:srgbClr val="FFFFFF"/>
                </a:solidFill>
                <a:latin typeface="Arial"/>
                <a:cs typeface="Arial"/>
              </a:rPr>
              <a:t>tenaga </a:t>
            </a:r>
            <a:r>
              <a:rPr sz="2500" spc="-95" dirty="0">
                <a:solidFill>
                  <a:srgbClr val="FFFFFF"/>
                </a:solidFill>
                <a:latin typeface="Arial"/>
                <a:cs typeface="Arial"/>
              </a:rPr>
              <a:t>kerja </a:t>
            </a:r>
            <a:r>
              <a:rPr sz="2500" spc="-165" dirty="0">
                <a:solidFill>
                  <a:srgbClr val="FFFFFF"/>
                </a:solidFill>
                <a:latin typeface="Arial"/>
                <a:cs typeface="Arial"/>
              </a:rPr>
              <a:t>yang</a:t>
            </a:r>
            <a:r>
              <a:rPr sz="2500" spc="-1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0" spc="-90" dirty="0">
                <a:solidFill>
                  <a:srgbClr val="FFFFFF"/>
                </a:solidFill>
                <a:latin typeface="Arial"/>
                <a:cs typeface="Arial"/>
              </a:rPr>
              <a:t>tersedia.</a:t>
            </a:r>
            <a:endParaRPr sz="2500">
              <a:latin typeface="Arial"/>
              <a:cs typeface="Arial"/>
            </a:endParaRPr>
          </a:p>
          <a:p>
            <a:pPr marL="355600" marR="499745" indent="-342900">
              <a:lnSpc>
                <a:spcPct val="80000"/>
              </a:lnSpc>
              <a:spcBef>
                <a:spcPts val="625"/>
              </a:spcBef>
              <a:buChar char="•"/>
              <a:tabLst>
                <a:tab pos="354965" algn="l"/>
                <a:tab pos="355600" algn="l"/>
              </a:tabLst>
            </a:pPr>
            <a:r>
              <a:rPr sz="2500" spc="-170" dirty="0">
                <a:solidFill>
                  <a:srgbClr val="FFFFFF"/>
                </a:solidFill>
                <a:latin typeface="Arial"/>
                <a:cs typeface="Arial"/>
              </a:rPr>
              <a:t>Seleksi </a:t>
            </a:r>
            <a:r>
              <a:rPr sz="2500" spc="-125" dirty="0">
                <a:solidFill>
                  <a:srgbClr val="FFFFFF"/>
                </a:solidFill>
                <a:latin typeface="Arial"/>
                <a:cs typeface="Arial"/>
              </a:rPr>
              <a:t>tenaga </a:t>
            </a:r>
            <a:r>
              <a:rPr sz="2500" spc="-95" dirty="0">
                <a:solidFill>
                  <a:srgbClr val="FFFFFF"/>
                </a:solidFill>
                <a:latin typeface="Arial"/>
                <a:cs typeface="Arial"/>
              </a:rPr>
              <a:t>kerja </a:t>
            </a:r>
            <a:r>
              <a:rPr sz="2500" spc="-85" dirty="0">
                <a:solidFill>
                  <a:srgbClr val="FFFFFF"/>
                </a:solidFill>
                <a:latin typeface="Arial"/>
                <a:cs typeface="Arial"/>
              </a:rPr>
              <a:t>(selection) </a:t>
            </a:r>
            <a:r>
              <a:rPr sz="2500" spc="-240" dirty="0">
                <a:solidFill>
                  <a:srgbClr val="FFFFFF"/>
                </a:solidFill>
                <a:latin typeface="Arial"/>
                <a:cs typeface="Arial"/>
              </a:rPr>
              <a:t>→ </a:t>
            </a:r>
            <a:r>
              <a:rPr sz="2500" spc="-95" dirty="0">
                <a:solidFill>
                  <a:srgbClr val="FFFFFF"/>
                </a:solidFill>
                <a:latin typeface="Arial"/>
                <a:cs typeface="Arial"/>
              </a:rPr>
              <a:t>Merupakan </a:t>
            </a:r>
            <a:r>
              <a:rPr sz="2500" spc="-145" dirty="0">
                <a:solidFill>
                  <a:srgbClr val="FFFFFF"/>
                </a:solidFill>
                <a:latin typeface="Arial"/>
                <a:cs typeface="Arial"/>
              </a:rPr>
              <a:t>proses  </a:t>
            </a:r>
            <a:r>
              <a:rPr sz="2500" spc="-75" dirty="0">
                <a:solidFill>
                  <a:srgbClr val="FFFFFF"/>
                </a:solidFill>
                <a:latin typeface="Arial"/>
                <a:cs typeface="Arial"/>
              </a:rPr>
              <a:t>pemilihan </a:t>
            </a:r>
            <a:r>
              <a:rPr sz="2500" spc="-130" dirty="0">
                <a:solidFill>
                  <a:srgbClr val="FFFFFF"/>
                </a:solidFill>
                <a:latin typeface="Arial"/>
                <a:cs typeface="Arial"/>
              </a:rPr>
              <a:t>tenaga </a:t>
            </a:r>
            <a:r>
              <a:rPr sz="2500" spc="-95" dirty="0">
                <a:solidFill>
                  <a:srgbClr val="FFFFFF"/>
                </a:solidFill>
                <a:latin typeface="Arial"/>
                <a:cs typeface="Arial"/>
              </a:rPr>
              <a:t>kerja </a:t>
            </a:r>
            <a:r>
              <a:rPr sz="2500" spc="-60" dirty="0">
                <a:solidFill>
                  <a:srgbClr val="FFFFFF"/>
                </a:solidFill>
                <a:latin typeface="Arial"/>
                <a:cs typeface="Arial"/>
              </a:rPr>
              <a:t>dari </a:t>
            </a:r>
            <a:r>
              <a:rPr sz="2500" spc="-105" dirty="0">
                <a:solidFill>
                  <a:srgbClr val="FFFFFF"/>
                </a:solidFill>
                <a:latin typeface="Arial"/>
                <a:cs typeface="Arial"/>
              </a:rPr>
              <a:t>sejumlah </a:t>
            </a:r>
            <a:r>
              <a:rPr sz="2500" spc="-110" dirty="0">
                <a:solidFill>
                  <a:srgbClr val="FFFFFF"/>
                </a:solidFill>
                <a:latin typeface="Arial"/>
                <a:cs typeface="Arial"/>
              </a:rPr>
              <a:t>calon </a:t>
            </a:r>
            <a:r>
              <a:rPr sz="2500" spc="-130" dirty="0">
                <a:solidFill>
                  <a:srgbClr val="FFFFFF"/>
                </a:solidFill>
                <a:latin typeface="Arial"/>
                <a:cs typeface="Arial"/>
              </a:rPr>
              <a:t>tenaga</a:t>
            </a:r>
            <a:r>
              <a:rPr sz="2500" spc="-2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0" spc="-95" dirty="0">
                <a:solidFill>
                  <a:srgbClr val="FFFFFF"/>
                </a:solidFill>
                <a:latin typeface="Arial"/>
                <a:cs typeface="Arial"/>
              </a:rPr>
              <a:t>kerja  </a:t>
            </a:r>
            <a:r>
              <a:rPr sz="2500" spc="-165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500" spc="-95" dirty="0">
                <a:solidFill>
                  <a:srgbClr val="FFFFFF"/>
                </a:solidFill>
                <a:latin typeface="Arial"/>
                <a:cs typeface="Arial"/>
              </a:rPr>
              <a:t>dikumpulkan </a:t>
            </a:r>
            <a:r>
              <a:rPr sz="2500" spc="-65" dirty="0">
                <a:solidFill>
                  <a:srgbClr val="FFFFFF"/>
                </a:solidFill>
                <a:latin typeface="Arial"/>
                <a:cs typeface="Arial"/>
              </a:rPr>
              <a:t>melalui </a:t>
            </a:r>
            <a:r>
              <a:rPr sz="2500" spc="-145" dirty="0">
                <a:solidFill>
                  <a:srgbClr val="FFFFFF"/>
                </a:solidFill>
                <a:latin typeface="Arial"/>
                <a:cs typeface="Arial"/>
              </a:rPr>
              <a:t>proses</a:t>
            </a:r>
            <a:r>
              <a:rPr sz="2500" spc="-1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0" spc="-45" dirty="0">
                <a:solidFill>
                  <a:srgbClr val="FFFFFF"/>
                </a:solidFill>
                <a:latin typeface="Arial"/>
                <a:cs typeface="Arial"/>
              </a:rPr>
              <a:t>recruitment.</a:t>
            </a:r>
            <a:endParaRPr sz="2500">
              <a:latin typeface="Arial"/>
              <a:cs typeface="Arial"/>
            </a:endParaRPr>
          </a:p>
          <a:p>
            <a:pPr marL="355600" marR="5080" indent="-342900" algn="just">
              <a:lnSpc>
                <a:spcPts val="2400"/>
              </a:lnSpc>
              <a:spcBef>
                <a:spcPts val="580"/>
              </a:spcBef>
              <a:buChar char="•"/>
              <a:tabLst>
                <a:tab pos="355600" algn="l"/>
              </a:tabLst>
            </a:pPr>
            <a:r>
              <a:rPr sz="2500" spc="-140" dirty="0">
                <a:solidFill>
                  <a:srgbClr val="FFFFFF"/>
                </a:solidFill>
                <a:latin typeface="Arial"/>
                <a:cs typeface="Arial"/>
              </a:rPr>
              <a:t>Penempatan </a:t>
            </a:r>
            <a:r>
              <a:rPr sz="2500" spc="-90" dirty="0">
                <a:solidFill>
                  <a:srgbClr val="FFFFFF"/>
                </a:solidFill>
                <a:latin typeface="Arial"/>
                <a:cs typeface="Arial"/>
              </a:rPr>
              <a:t>(placement) </a:t>
            </a:r>
            <a:r>
              <a:rPr sz="2500" spc="-245" dirty="0">
                <a:solidFill>
                  <a:srgbClr val="FFFFFF"/>
                </a:solidFill>
                <a:latin typeface="Arial"/>
                <a:cs typeface="Arial"/>
              </a:rPr>
              <a:t>→ </a:t>
            </a:r>
            <a:r>
              <a:rPr sz="2500" spc="-140" dirty="0">
                <a:solidFill>
                  <a:srgbClr val="FFFFFF"/>
                </a:solidFill>
                <a:latin typeface="Arial"/>
                <a:cs typeface="Arial"/>
              </a:rPr>
              <a:t>Penempatan </a:t>
            </a:r>
            <a:r>
              <a:rPr sz="2500" spc="-130" dirty="0">
                <a:solidFill>
                  <a:srgbClr val="FFFFFF"/>
                </a:solidFill>
                <a:latin typeface="Arial"/>
                <a:cs typeface="Arial"/>
              </a:rPr>
              <a:t>tenaga </a:t>
            </a:r>
            <a:r>
              <a:rPr sz="2500" spc="-95" dirty="0">
                <a:solidFill>
                  <a:srgbClr val="FFFFFF"/>
                </a:solidFill>
                <a:latin typeface="Arial"/>
                <a:cs typeface="Arial"/>
              </a:rPr>
              <a:t>kerja </a:t>
            </a:r>
            <a:r>
              <a:rPr sz="2500" spc="-165" dirty="0">
                <a:solidFill>
                  <a:srgbClr val="FFFFFF"/>
                </a:solidFill>
                <a:latin typeface="Arial"/>
                <a:cs typeface="Arial"/>
              </a:rPr>
              <a:t>yang  </a:t>
            </a:r>
            <a:r>
              <a:rPr sz="2500" spc="-15" dirty="0">
                <a:solidFill>
                  <a:srgbClr val="FFFFFF"/>
                </a:solidFill>
                <a:latin typeface="Arial"/>
                <a:cs typeface="Arial"/>
              </a:rPr>
              <a:t>terpilih </a:t>
            </a:r>
            <a:r>
              <a:rPr sz="2500" spc="-140" dirty="0">
                <a:solidFill>
                  <a:srgbClr val="FFFFFF"/>
                </a:solidFill>
                <a:latin typeface="Arial"/>
                <a:cs typeface="Arial"/>
              </a:rPr>
              <a:t>pada </a:t>
            </a:r>
            <a:r>
              <a:rPr sz="2500" spc="-90" dirty="0">
                <a:solidFill>
                  <a:srgbClr val="FFFFFF"/>
                </a:solidFill>
                <a:latin typeface="Arial"/>
                <a:cs typeface="Arial"/>
              </a:rPr>
              <a:t>jabatan </a:t>
            </a:r>
            <a:r>
              <a:rPr sz="2500" spc="-165" dirty="0">
                <a:solidFill>
                  <a:srgbClr val="FFFFFF"/>
                </a:solidFill>
                <a:latin typeface="Arial"/>
                <a:cs typeface="Arial"/>
              </a:rPr>
              <a:t>yang</a:t>
            </a:r>
            <a:r>
              <a:rPr sz="2500" spc="-2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0" spc="-60" dirty="0">
                <a:solidFill>
                  <a:srgbClr val="FFFFFF"/>
                </a:solidFill>
                <a:latin typeface="Arial"/>
                <a:cs typeface="Arial"/>
              </a:rPr>
              <a:t>ditentukan.</a:t>
            </a:r>
            <a:endParaRPr sz="2500">
              <a:latin typeface="Arial"/>
              <a:cs typeface="Arial"/>
            </a:endParaRPr>
          </a:p>
          <a:p>
            <a:pPr marL="355600" marR="113664" indent="-342900" algn="just">
              <a:lnSpc>
                <a:spcPct val="80000"/>
              </a:lnSpc>
              <a:spcBef>
                <a:spcPts val="625"/>
              </a:spcBef>
              <a:buChar char="•"/>
              <a:tabLst>
                <a:tab pos="355600" algn="l"/>
              </a:tabLst>
            </a:pPr>
            <a:r>
              <a:rPr sz="2500" spc="-150" dirty="0">
                <a:solidFill>
                  <a:srgbClr val="FFFFFF"/>
                </a:solidFill>
                <a:latin typeface="Arial"/>
                <a:cs typeface="Arial"/>
              </a:rPr>
              <a:t>Pembekalan </a:t>
            </a:r>
            <a:r>
              <a:rPr sz="2500" spc="-45" dirty="0">
                <a:solidFill>
                  <a:srgbClr val="FFFFFF"/>
                </a:solidFill>
                <a:latin typeface="Arial"/>
                <a:cs typeface="Arial"/>
              </a:rPr>
              <a:t>(orientation) </a:t>
            </a:r>
            <a:r>
              <a:rPr sz="2500" spc="-245" dirty="0">
                <a:solidFill>
                  <a:srgbClr val="FFFFFF"/>
                </a:solidFill>
                <a:latin typeface="Arial"/>
                <a:cs typeface="Arial"/>
              </a:rPr>
              <a:t>→ </a:t>
            </a:r>
            <a:r>
              <a:rPr sz="2500" spc="-105" dirty="0">
                <a:solidFill>
                  <a:srgbClr val="FFFFFF"/>
                </a:solidFill>
                <a:latin typeface="Arial"/>
                <a:cs typeface="Arial"/>
              </a:rPr>
              <a:t>dilakukan </a:t>
            </a:r>
            <a:r>
              <a:rPr sz="2500" spc="-55" dirty="0">
                <a:solidFill>
                  <a:srgbClr val="FFFFFF"/>
                </a:solidFill>
                <a:latin typeface="Arial"/>
                <a:cs typeface="Arial"/>
              </a:rPr>
              <a:t>untuk </a:t>
            </a:r>
            <a:r>
              <a:rPr sz="2500" spc="-95" dirty="0">
                <a:solidFill>
                  <a:srgbClr val="FFFFFF"/>
                </a:solidFill>
                <a:latin typeface="Arial"/>
                <a:cs typeface="Arial"/>
              </a:rPr>
              <a:t>memberikan  </a:t>
            </a:r>
            <a:r>
              <a:rPr sz="2500" spc="-135" dirty="0">
                <a:solidFill>
                  <a:srgbClr val="FFFFFF"/>
                </a:solidFill>
                <a:latin typeface="Arial"/>
                <a:cs typeface="Arial"/>
              </a:rPr>
              <a:t>pemahaman </a:t>
            </a:r>
            <a:r>
              <a:rPr sz="2500" spc="-150" dirty="0">
                <a:solidFill>
                  <a:srgbClr val="FFFFFF"/>
                </a:solidFill>
                <a:latin typeface="Arial"/>
                <a:cs typeface="Arial"/>
              </a:rPr>
              <a:t>kepada </a:t>
            </a:r>
            <a:r>
              <a:rPr sz="2500" spc="-130" dirty="0">
                <a:solidFill>
                  <a:srgbClr val="FFFFFF"/>
                </a:solidFill>
                <a:latin typeface="Arial"/>
                <a:cs typeface="Arial"/>
              </a:rPr>
              <a:t>tenaga </a:t>
            </a:r>
            <a:r>
              <a:rPr sz="2500" spc="-95" dirty="0">
                <a:solidFill>
                  <a:srgbClr val="FFFFFF"/>
                </a:solidFill>
                <a:latin typeface="Arial"/>
                <a:cs typeface="Arial"/>
              </a:rPr>
              <a:t>kerja </a:t>
            </a:r>
            <a:r>
              <a:rPr sz="2500" spc="-15" dirty="0">
                <a:solidFill>
                  <a:srgbClr val="FFFFFF"/>
                </a:solidFill>
                <a:latin typeface="Arial"/>
                <a:cs typeface="Arial"/>
              </a:rPr>
              <a:t>terpilih </a:t>
            </a:r>
            <a:r>
              <a:rPr sz="2500" spc="-75" dirty="0">
                <a:solidFill>
                  <a:srgbClr val="FFFFFF"/>
                </a:solidFill>
                <a:latin typeface="Arial"/>
                <a:cs typeface="Arial"/>
              </a:rPr>
              <a:t>tentang</a:t>
            </a:r>
            <a:r>
              <a:rPr sz="2500" spc="-2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0" spc="-105" dirty="0">
                <a:solidFill>
                  <a:srgbClr val="FFFFFF"/>
                </a:solidFill>
                <a:latin typeface="Arial"/>
                <a:cs typeface="Arial"/>
              </a:rPr>
              <a:t>deskripsi  </a:t>
            </a:r>
            <a:r>
              <a:rPr sz="2500" spc="-90" dirty="0">
                <a:solidFill>
                  <a:srgbClr val="FFFFFF"/>
                </a:solidFill>
                <a:latin typeface="Arial"/>
                <a:cs typeface="Arial"/>
              </a:rPr>
              <a:t>jabatan, </a:t>
            </a:r>
            <a:r>
              <a:rPr sz="2500" spc="-100" dirty="0">
                <a:solidFill>
                  <a:srgbClr val="FFFFFF"/>
                </a:solidFill>
                <a:latin typeface="Arial"/>
                <a:cs typeface="Arial"/>
              </a:rPr>
              <a:t>kondisi </a:t>
            </a:r>
            <a:r>
              <a:rPr sz="2500" spc="-90" dirty="0">
                <a:solidFill>
                  <a:srgbClr val="FFFFFF"/>
                </a:solidFill>
                <a:latin typeface="Arial"/>
                <a:cs typeface="Arial"/>
              </a:rPr>
              <a:t>kerja, </a:t>
            </a:r>
            <a:r>
              <a:rPr sz="2500" spc="-125" dirty="0">
                <a:solidFill>
                  <a:srgbClr val="FFFFFF"/>
                </a:solidFill>
                <a:latin typeface="Arial"/>
                <a:cs typeface="Arial"/>
              </a:rPr>
              <a:t>dan </a:t>
            </a:r>
            <a:r>
              <a:rPr sz="2500" spc="-80" dirty="0">
                <a:solidFill>
                  <a:srgbClr val="FFFFFF"/>
                </a:solidFill>
                <a:latin typeface="Arial"/>
                <a:cs typeface="Arial"/>
              </a:rPr>
              <a:t>peraturan</a:t>
            </a:r>
            <a:r>
              <a:rPr sz="2500" spc="-25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0" spc="-125" dirty="0">
                <a:solidFill>
                  <a:srgbClr val="FFFFFF"/>
                </a:solidFill>
                <a:latin typeface="Arial"/>
                <a:cs typeface="Arial"/>
              </a:rPr>
              <a:t>organisasi.</a:t>
            </a:r>
            <a:endParaRPr sz="25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68146" y="324357"/>
            <a:ext cx="721487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800" b="1" spc="-15" dirty="0" smtClean="0">
                <a:latin typeface="Carlito"/>
                <a:cs typeface="Carlito"/>
              </a:rPr>
              <a:t>	</a:t>
            </a:r>
            <a:r>
              <a:rPr sz="2800" b="1" spc="-15" dirty="0" err="1" smtClean="0">
                <a:latin typeface="Carlito"/>
                <a:cs typeface="Carlito"/>
              </a:rPr>
              <a:t>Pengembangan</a:t>
            </a:r>
            <a:r>
              <a:rPr sz="2800" b="1" spc="-60" dirty="0" smtClean="0">
                <a:latin typeface="Carlito"/>
                <a:cs typeface="Carlito"/>
              </a:rPr>
              <a:t> </a:t>
            </a:r>
            <a:r>
              <a:rPr sz="2800" b="1" spc="-10" dirty="0">
                <a:latin typeface="Carlito"/>
                <a:cs typeface="Carlito"/>
              </a:rPr>
              <a:t>(Development)</a:t>
            </a:r>
            <a:endParaRPr sz="2800" dirty="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240281"/>
            <a:ext cx="8033384" cy="5131435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355600" marR="295275" indent="-342900">
              <a:lnSpc>
                <a:spcPct val="80000"/>
              </a:lnSpc>
              <a:spcBef>
                <a:spcPts val="695"/>
              </a:spcBef>
            </a:pPr>
            <a:r>
              <a:rPr sz="2500" spc="-75" dirty="0">
                <a:solidFill>
                  <a:srgbClr val="FFFFFF"/>
                </a:solidFill>
                <a:latin typeface="Arial"/>
                <a:cs typeface="Arial"/>
              </a:rPr>
              <a:t>Bertujuan </a:t>
            </a:r>
            <a:r>
              <a:rPr sz="2500" spc="-55" dirty="0">
                <a:solidFill>
                  <a:srgbClr val="FFFFFF"/>
                </a:solidFill>
                <a:latin typeface="Arial"/>
                <a:cs typeface="Arial"/>
              </a:rPr>
              <a:t>untuk </a:t>
            </a:r>
            <a:r>
              <a:rPr sz="2500" spc="-105" dirty="0">
                <a:solidFill>
                  <a:srgbClr val="FFFFFF"/>
                </a:solidFill>
                <a:latin typeface="Arial"/>
                <a:cs typeface="Arial"/>
              </a:rPr>
              <a:t>meningkatkan </a:t>
            </a:r>
            <a:r>
              <a:rPr sz="2500" spc="-125" dirty="0">
                <a:solidFill>
                  <a:srgbClr val="FFFFFF"/>
                </a:solidFill>
                <a:latin typeface="Arial"/>
                <a:cs typeface="Arial"/>
              </a:rPr>
              <a:t>dan </a:t>
            </a:r>
            <a:r>
              <a:rPr sz="2500" spc="-140" dirty="0">
                <a:solidFill>
                  <a:srgbClr val="FFFFFF"/>
                </a:solidFill>
                <a:latin typeface="Arial"/>
                <a:cs typeface="Arial"/>
              </a:rPr>
              <a:t>mengembangkan  </a:t>
            </a:r>
            <a:r>
              <a:rPr sz="2500" spc="-130" dirty="0">
                <a:solidFill>
                  <a:srgbClr val="FFFFFF"/>
                </a:solidFill>
                <a:latin typeface="Arial"/>
                <a:cs typeface="Arial"/>
              </a:rPr>
              <a:t>kemampuan </a:t>
            </a:r>
            <a:r>
              <a:rPr sz="2500" spc="-250" dirty="0">
                <a:solidFill>
                  <a:srgbClr val="FFFFFF"/>
                </a:solidFill>
                <a:latin typeface="Arial"/>
                <a:cs typeface="Arial"/>
              </a:rPr>
              <a:t>SDM </a:t>
            </a:r>
            <a:r>
              <a:rPr sz="2500" spc="-165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500" spc="-55" dirty="0">
                <a:solidFill>
                  <a:srgbClr val="FFFFFF"/>
                </a:solidFill>
                <a:latin typeface="Arial"/>
                <a:cs typeface="Arial"/>
              </a:rPr>
              <a:t>telah </a:t>
            </a:r>
            <a:r>
              <a:rPr sz="2500" spc="-35" dirty="0">
                <a:solidFill>
                  <a:srgbClr val="FFFFFF"/>
                </a:solidFill>
                <a:latin typeface="Arial"/>
                <a:cs typeface="Arial"/>
              </a:rPr>
              <a:t>dimiliki, </a:t>
            </a:r>
            <a:r>
              <a:rPr sz="2500" spc="-160" dirty="0">
                <a:solidFill>
                  <a:srgbClr val="FFFFFF"/>
                </a:solidFill>
                <a:latin typeface="Arial"/>
                <a:cs typeface="Arial"/>
              </a:rPr>
              <a:t>sehingga </a:t>
            </a:r>
            <a:r>
              <a:rPr sz="2500" spc="-50" dirty="0">
                <a:solidFill>
                  <a:srgbClr val="FFFFFF"/>
                </a:solidFill>
                <a:latin typeface="Arial"/>
                <a:cs typeface="Arial"/>
              </a:rPr>
              <a:t>tidak </a:t>
            </a:r>
            <a:r>
              <a:rPr sz="2500" spc="-160" dirty="0">
                <a:solidFill>
                  <a:srgbClr val="FFFFFF"/>
                </a:solidFill>
                <a:latin typeface="Arial"/>
                <a:cs typeface="Arial"/>
              </a:rPr>
              <a:t>akan  </a:t>
            </a:r>
            <a:r>
              <a:rPr sz="2500" spc="-55" dirty="0">
                <a:solidFill>
                  <a:srgbClr val="FFFFFF"/>
                </a:solidFill>
                <a:latin typeface="Arial"/>
                <a:cs typeface="Arial"/>
              </a:rPr>
              <a:t>tertinggal </a:t>
            </a:r>
            <a:r>
              <a:rPr sz="2500" spc="-75" dirty="0">
                <a:solidFill>
                  <a:srgbClr val="FFFFFF"/>
                </a:solidFill>
                <a:latin typeface="Arial"/>
                <a:cs typeface="Arial"/>
              </a:rPr>
              <a:t>oleh </a:t>
            </a:r>
            <a:r>
              <a:rPr sz="2500" spc="-130" dirty="0">
                <a:solidFill>
                  <a:srgbClr val="FFFFFF"/>
                </a:solidFill>
                <a:latin typeface="Arial"/>
                <a:cs typeface="Arial"/>
              </a:rPr>
              <a:t>perkembangan </a:t>
            </a:r>
            <a:r>
              <a:rPr sz="2500" spc="-135" dirty="0">
                <a:solidFill>
                  <a:srgbClr val="FFFFFF"/>
                </a:solidFill>
                <a:latin typeface="Arial"/>
                <a:cs typeface="Arial"/>
              </a:rPr>
              <a:t>organisasi </a:t>
            </a:r>
            <a:r>
              <a:rPr sz="2500" spc="-100" dirty="0">
                <a:solidFill>
                  <a:srgbClr val="FFFFFF"/>
                </a:solidFill>
                <a:latin typeface="Arial"/>
                <a:cs typeface="Arial"/>
              </a:rPr>
              <a:t>serta </a:t>
            </a:r>
            <a:r>
              <a:rPr sz="2500" spc="-35" dirty="0">
                <a:solidFill>
                  <a:srgbClr val="FFFFFF"/>
                </a:solidFill>
                <a:latin typeface="Arial"/>
                <a:cs typeface="Arial"/>
              </a:rPr>
              <a:t>ilmu  </a:t>
            </a:r>
            <a:r>
              <a:rPr sz="2500" spc="-114" dirty="0">
                <a:solidFill>
                  <a:srgbClr val="FFFFFF"/>
                </a:solidFill>
                <a:latin typeface="Arial"/>
                <a:cs typeface="Arial"/>
              </a:rPr>
              <a:t>pengetahuan </a:t>
            </a:r>
            <a:r>
              <a:rPr sz="2500" spc="-125" dirty="0">
                <a:solidFill>
                  <a:srgbClr val="FFFFFF"/>
                </a:solidFill>
                <a:latin typeface="Arial"/>
                <a:cs typeface="Arial"/>
              </a:rPr>
              <a:t>dan</a:t>
            </a:r>
            <a:r>
              <a:rPr sz="2500" spc="-1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0" spc="-65" dirty="0">
                <a:solidFill>
                  <a:srgbClr val="FFFFFF"/>
                </a:solidFill>
                <a:latin typeface="Arial"/>
                <a:cs typeface="Arial"/>
              </a:rPr>
              <a:t>teknologi.</a:t>
            </a:r>
            <a:endParaRPr sz="2500">
              <a:latin typeface="Arial"/>
              <a:cs typeface="Arial"/>
            </a:endParaRPr>
          </a:p>
          <a:p>
            <a:pPr marL="355600" indent="-342900">
              <a:lnSpc>
                <a:spcPts val="2700"/>
              </a:lnSpc>
              <a:buChar char="•"/>
              <a:tabLst>
                <a:tab pos="354965" algn="l"/>
                <a:tab pos="355600" algn="l"/>
              </a:tabLst>
            </a:pPr>
            <a:r>
              <a:rPr sz="2500" spc="-110" dirty="0">
                <a:solidFill>
                  <a:srgbClr val="FFFFFF"/>
                </a:solidFill>
                <a:latin typeface="Arial"/>
                <a:cs typeface="Arial"/>
              </a:rPr>
              <a:t>Pelatihan </a:t>
            </a:r>
            <a:r>
              <a:rPr sz="2500" spc="-125" dirty="0">
                <a:solidFill>
                  <a:srgbClr val="FFFFFF"/>
                </a:solidFill>
                <a:latin typeface="Arial"/>
                <a:cs typeface="Arial"/>
              </a:rPr>
              <a:t>dan </a:t>
            </a:r>
            <a:r>
              <a:rPr sz="2500" spc="-170" dirty="0">
                <a:solidFill>
                  <a:srgbClr val="FFFFFF"/>
                </a:solidFill>
                <a:latin typeface="Arial"/>
                <a:cs typeface="Arial"/>
              </a:rPr>
              <a:t>Pengembangan </a:t>
            </a:r>
            <a:r>
              <a:rPr sz="2500" spc="-125" dirty="0">
                <a:solidFill>
                  <a:srgbClr val="FFFFFF"/>
                </a:solidFill>
                <a:latin typeface="Arial"/>
                <a:cs typeface="Arial"/>
              </a:rPr>
              <a:t>(Training </a:t>
            </a:r>
            <a:r>
              <a:rPr sz="2500" spc="-12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25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0" spc="-100" dirty="0">
                <a:solidFill>
                  <a:srgbClr val="FFFFFF"/>
                </a:solidFill>
                <a:latin typeface="Arial"/>
                <a:cs typeface="Arial"/>
              </a:rPr>
              <a:t>Development)</a:t>
            </a:r>
            <a:endParaRPr sz="2500">
              <a:latin typeface="Arial"/>
              <a:cs typeface="Arial"/>
            </a:endParaRPr>
          </a:p>
          <a:p>
            <a:pPr marL="355600" marR="268605">
              <a:lnSpc>
                <a:spcPct val="80000"/>
              </a:lnSpc>
              <a:spcBef>
                <a:spcPts val="300"/>
              </a:spcBef>
            </a:pPr>
            <a:r>
              <a:rPr sz="2500" spc="-245" dirty="0">
                <a:solidFill>
                  <a:srgbClr val="FFFFFF"/>
                </a:solidFill>
                <a:latin typeface="Arial"/>
                <a:cs typeface="Arial"/>
              </a:rPr>
              <a:t>→ </a:t>
            </a:r>
            <a:r>
              <a:rPr sz="2500" spc="-105" dirty="0">
                <a:solidFill>
                  <a:srgbClr val="FFFFFF"/>
                </a:solidFill>
                <a:latin typeface="Arial"/>
                <a:cs typeface="Arial"/>
              </a:rPr>
              <a:t>meningkatkan </a:t>
            </a:r>
            <a:r>
              <a:rPr sz="2500" spc="-125" dirty="0">
                <a:solidFill>
                  <a:srgbClr val="FFFFFF"/>
                </a:solidFill>
                <a:latin typeface="Arial"/>
                <a:cs typeface="Arial"/>
              </a:rPr>
              <a:t>dan </a:t>
            </a:r>
            <a:r>
              <a:rPr sz="2500" spc="-140" dirty="0">
                <a:solidFill>
                  <a:srgbClr val="FFFFFF"/>
                </a:solidFill>
                <a:latin typeface="Arial"/>
                <a:cs typeface="Arial"/>
              </a:rPr>
              <a:t>mengembangkan </a:t>
            </a:r>
            <a:r>
              <a:rPr sz="2500" spc="-130" dirty="0">
                <a:solidFill>
                  <a:srgbClr val="FFFFFF"/>
                </a:solidFill>
                <a:latin typeface="Arial"/>
                <a:cs typeface="Arial"/>
              </a:rPr>
              <a:t>kemampuan </a:t>
            </a:r>
            <a:r>
              <a:rPr sz="2500" spc="-254" dirty="0">
                <a:solidFill>
                  <a:srgbClr val="FFFFFF"/>
                </a:solidFill>
                <a:latin typeface="Arial"/>
                <a:cs typeface="Arial"/>
              </a:rPr>
              <a:t>SDM  </a:t>
            </a:r>
            <a:r>
              <a:rPr sz="2500" spc="-165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500" spc="-60" dirty="0">
                <a:solidFill>
                  <a:srgbClr val="FFFFFF"/>
                </a:solidFill>
                <a:latin typeface="Arial"/>
                <a:cs typeface="Arial"/>
              </a:rPr>
              <a:t>telah </a:t>
            </a:r>
            <a:r>
              <a:rPr sz="2500" spc="-30" dirty="0">
                <a:solidFill>
                  <a:srgbClr val="FFFFFF"/>
                </a:solidFill>
                <a:latin typeface="Arial"/>
                <a:cs typeface="Arial"/>
              </a:rPr>
              <a:t>dimiliki, </a:t>
            </a:r>
            <a:r>
              <a:rPr sz="2500" spc="-155" dirty="0">
                <a:solidFill>
                  <a:srgbClr val="FFFFFF"/>
                </a:solidFill>
                <a:latin typeface="Arial"/>
                <a:cs typeface="Arial"/>
              </a:rPr>
              <a:t>sehingga </a:t>
            </a:r>
            <a:r>
              <a:rPr sz="2500" spc="-50" dirty="0">
                <a:solidFill>
                  <a:srgbClr val="FFFFFF"/>
                </a:solidFill>
                <a:latin typeface="Arial"/>
                <a:cs typeface="Arial"/>
              </a:rPr>
              <a:t>tidak </a:t>
            </a:r>
            <a:r>
              <a:rPr sz="2500" spc="-155" dirty="0">
                <a:solidFill>
                  <a:srgbClr val="FFFFFF"/>
                </a:solidFill>
                <a:latin typeface="Arial"/>
                <a:cs typeface="Arial"/>
              </a:rPr>
              <a:t>akan </a:t>
            </a:r>
            <a:r>
              <a:rPr sz="2500" spc="-55" dirty="0">
                <a:solidFill>
                  <a:srgbClr val="FFFFFF"/>
                </a:solidFill>
                <a:latin typeface="Arial"/>
                <a:cs typeface="Arial"/>
              </a:rPr>
              <a:t>tertinggal </a:t>
            </a:r>
            <a:r>
              <a:rPr sz="2500" spc="-75" dirty="0">
                <a:solidFill>
                  <a:srgbClr val="FFFFFF"/>
                </a:solidFill>
                <a:latin typeface="Arial"/>
                <a:cs typeface="Arial"/>
              </a:rPr>
              <a:t>oleh  </a:t>
            </a:r>
            <a:r>
              <a:rPr sz="2500" spc="-130" dirty="0">
                <a:solidFill>
                  <a:srgbClr val="FFFFFF"/>
                </a:solidFill>
                <a:latin typeface="Arial"/>
                <a:cs typeface="Arial"/>
              </a:rPr>
              <a:t>perkembangan </a:t>
            </a:r>
            <a:r>
              <a:rPr sz="2500" spc="-135" dirty="0">
                <a:solidFill>
                  <a:srgbClr val="FFFFFF"/>
                </a:solidFill>
                <a:latin typeface="Arial"/>
                <a:cs typeface="Arial"/>
              </a:rPr>
              <a:t>organisasi </a:t>
            </a:r>
            <a:r>
              <a:rPr sz="2500" spc="-100" dirty="0">
                <a:solidFill>
                  <a:srgbClr val="FFFFFF"/>
                </a:solidFill>
                <a:latin typeface="Arial"/>
                <a:cs typeface="Arial"/>
              </a:rPr>
              <a:t>serta </a:t>
            </a:r>
            <a:r>
              <a:rPr sz="2500" spc="-35" dirty="0">
                <a:solidFill>
                  <a:srgbClr val="FFFFFF"/>
                </a:solidFill>
                <a:latin typeface="Arial"/>
                <a:cs typeface="Arial"/>
              </a:rPr>
              <a:t>ilmu </a:t>
            </a:r>
            <a:r>
              <a:rPr sz="2500" spc="-114" dirty="0">
                <a:solidFill>
                  <a:srgbClr val="FFFFFF"/>
                </a:solidFill>
                <a:latin typeface="Arial"/>
                <a:cs typeface="Arial"/>
              </a:rPr>
              <a:t>pengetahuan </a:t>
            </a:r>
            <a:r>
              <a:rPr sz="2500" spc="-125" dirty="0">
                <a:solidFill>
                  <a:srgbClr val="FFFFFF"/>
                </a:solidFill>
                <a:latin typeface="Arial"/>
                <a:cs typeface="Arial"/>
              </a:rPr>
              <a:t>dan  </a:t>
            </a:r>
            <a:r>
              <a:rPr sz="2500" spc="-65" dirty="0">
                <a:solidFill>
                  <a:srgbClr val="FFFFFF"/>
                </a:solidFill>
                <a:latin typeface="Arial"/>
                <a:cs typeface="Arial"/>
              </a:rPr>
              <a:t>teknologi.</a:t>
            </a:r>
            <a:endParaRPr sz="2500">
              <a:latin typeface="Arial"/>
              <a:cs typeface="Arial"/>
            </a:endParaRPr>
          </a:p>
          <a:p>
            <a:pPr marL="355600" marR="5080" indent="-342900">
              <a:lnSpc>
                <a:spcPct val="80000"/>
              </a:lnSpc>
              <a:spcBef>
                <a:spcPts val="600"/>
              </a:spcBef>
              <a:buChar char="•"/>
              <a:tabLst>
                <a:tab pos="354965" algn="l"/>
                <a:tab pos="355600" algn="l"/>
                <a:tab pos="4191635" algn="l"/>
              </a:tabLst>
            </a:pPr>
            <a:r>
              <a:rPr sz="2500" spc="-170" dirty="0">
                <a:solidFill>
                  <a:srgbClr val="FFFFFF"/>
                </a:solidFill>
                <a:latin typeface="Arial"/>
                <a:cs typeface="Arial"/>
              </a:rPr>
              <a:t>Pengembangan</a:t>
            </a:r>
            <a:r>
              <a:rPr sz="2500" spc="-105" dirty="0">
                <a:solidFill>
                  <a:srgbClr val="FFFFFF"/>
                </a:solidFill>
                <a:latin typeface="Arial"/>
                <a:cs typeface="Arial"/>
              </a:rPr>
              <a:t> Karir</a:t>
            </a:r>
            <a:r>
              <a:rPr sz="2500" spc="-1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0" spc="-145" dirty="0">
                <a:solidFill>
                  <a:srgbClr val="FFFFFF"/>
                </a:solidFill>
                <a:latin typeface="Arial"/>
                <a:cs typeface="Arial"/>
              </a:rPr>
              <a:t>(Career	</a:t>
            </a:r>
            <a:r>
              <a:rPr sz="2500" spc="-100" dirty="0">
                <a:solidFill>
                  <a:srgbClr val="FFFFFF"/>
                </a:solidFill>
                <a:latin typeface="Arial"/>
                <a:cs typeface="Arial"/>
              </a:rPr>
              <a:t>Development) </a:t>
            </a:r>
            <a:r>
              <a:rPr sz="2500" spc="-245" dirty="0">
                <a:solidFill>
                  <a:srgbClr val="FFFFFF"/>
                </a:solidFill>
                <a:latin typeface="Arial"/>
                <a:cs typeface="Arial"/>
              </a:rPr>
              <a:t>→ </a:t>
            </a:r>
            <a:r>
              <a:rPr sz="2500" spc="-235" dirty="0">
                <a:solidFill>
                  <a:srgbClr val="FFFFFF"/>
                </a:solidFill>
                <a:latin typeface="Arial"/>
                <a:cs typeface="Arial"/>
              </a:rPr>
              <a:t>Tenaga  </a:t>
            </a:r>
            <a:r>
              <a:rPr sz="2500" spc="-95" dirty="0">
                <a:solidFill>
                  <a:srgbClr val="FFFFFF"/>
                </a:solidFill>
                <a:latin typeface="Arial"/>
                <a:cs typeface="Arial"/>
              </a:rPr>
              <a:t>kerja </a:t>
            </a:r>
            <a:r>
              <a:rPr sz="2500" spc="-165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500" spc="-100" dirty="0">
                <a:solidFill>
                  <a:srgbClr val="FFFFFF"/>
                </a:solidFill>
                <a:latin typeface="Arial"/>
                <a:cs typeface="Arial"/>
              </a:rPr>
              <a:t>bekerja </a:t>
            </a:r>
            <a:r>
              <a:rPr sz="2500" spc="-145" dirty="0">
                <a:solidFill>
                  <a:srgbClr val="FFFFFF"/>
                </a:solidFill>
                <a:latin typeface="Arial"/>
                <a:cs typeface="Arial"/>
              </a:rPr>
              <a:t>pada </a:t>
            </a:r>
            <a:r>
              <a:rPr sz="2500" spc="-135" dirty="0">
                <a:solidFill>
                  <a:srgbClr val="FFFFFF"/>
                </a:solidFill>
                <a:latin typeface="Arial"/>
                <a:cs typeface="Arial"/>
              </a:rPr>
              <a:t>organisasi </a:t>
            </a:r>
            <a:r>
              <a:rPr sz="2500" spc="-100" dirty="0">
                <a:solidFill>
                  <a:srgbClr val="FFFFFF"/>
                </a:solidFill>
                <a:latin typeface="Arial"/>
                <a:cs typeface="Arial"/>
              </a:rPr>
              <a:t>atau </a:t>
            </a:r>
            <a:r>
              <a:rPr sz="2500" spc="-135" dirty="0">
                <a:solidFill>
                  <a:srgbClr val="FFFFFF"/>
                </a:solidFill>
                <a:latin typeface="Arial"/>
                <a:cs typeface="Arial"/>
              </a:rPr>
              <a:t>perusahaan </a:t>
            </a:r>
            <a:r>
              <a:rPr sz="2500" spc="-125" dirty="0">
                <a:solidFill>
                  <a:srgbClr val="FFFFFF"/>
                </a:solidFill>
                <a:latin typeface="Arial"/>
                <a:cs typeface="Arial"/>
              </a:rPr>
              <a:t>harus  </a:t>
            </a:r>
            <a:r>
              <a:rPr sz="2500" spc="-140" dirty="0">
                <a:solidFill>
                  <a:srgbClr val="FFFFFF"/>
                </a:solidFill>
                <a:latin typeface="Arial"/>
                <a:cs typeface="Arial"/>
              </a:rPr>
              <a:t>menguasai </a:t>
            </a:r>
            <a:r>
              <a:rPr sz="2500" spc="-110" dirty="0">
                <a:solidFill>
                  <a:srgbClr val="FFFFFF"/>
                </a:solidFill>
                <a:latin typeface="Arial"/>
                <a:cs typeface="Arial"/>
              </a:rPr>
              <a:t>pekerjaan </a:t>
            </a:r>
            <a:r>
              <a:rPr sz="2500" spc="-165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500" spc="-75" dirty="0">
                <a:solidFill>
                  <a:srgbClr val="FFFFFF"/>
                </a:solidFill>
                <a:latin typeface="Arial"/>
                <a:cs typeface="Arial"/>
              </a:rPr>
              <a:t>menjadi </a:t>
            </a:r>
            <a:r>
              <a:rPr sz="2500" spc="-135" dirty="0">
                <a:solidFill>
                  <a:srgbClr val="FFFFFF"/>
                </a:solidFill>
                <a:latin typeface="Arial"/>
                <a:cs typeface="Arial"/>
              </a:rPr>
              <a:t>tugas </a:t>
            </a:r>
            <a:r>
              <a:rPr sz="2500" spc="-125" dirty="0">
                <a:solidFill>
                  <a:srgbClr val="FFFFFF"/>
                </a:solidFill>
                <a:latin typeface="Arial"/>
                <a:cs typeface="Arial"/>
              </a:rPr>
              <a:t>dan  </a:t>
            </a:r>
            <a:r>
              <a:rPr sz="2500" spc="-120" dirty="0">
                <a:solidFill>
                  <a:srgbClr val="FFFFFF"/>
                </a:solidFill>
                <a:latin typeface="Arial"/>
                <a:cs typeface="Arial"/>
              </a:rPr>
              <a:t>tanggungjawabnya. </a:t>
            </a:r>
            <a:r>
              <a:rPr sz="2500" spc="-75" dirty="0">
                <a:solidFill>
                  <a:srgbClr val="FFFFFF"/>
                </a:solidFill>
                <a:latin typeface="Arial"/>
                <a:cs typeface="Arial"/>
              </a:rPr>
              <a:t>Untuk </a:t>
            </a:r>
            <a:r>
              <a:rPr sz="2500" spc="25" dirty="0">
                <a:solidFill>
                  <a:srgbClr val="FFFFFF"/>
                </a:solidFill>
                <a:latin typeface="Arial"/>
                <a:cs typeface="Arial"/>
              </a:rPr>
              <a:t>itu </a:t>
            </a:r>
            <a:r>
              <a:rPr sz="2500" spc="-80" dirty="0">
                <a:solidFill>
                  <a:srgbClr val="FFFFFF"/>
                </a:solidFill>
                <a:latin typeface="Arial"/>
                <a:cs typeface="Arial"/>
              </a:rPr>
              <a:t>diperlukan </a:t>
            </a:r>
            <a:r>
              <a:rPr sz="2500" spc="-105" dirty="0">
                <a:solidFill>
                  <a:srgbClr val="FFFFFF"/>
                </a:solidFill>
                <a:latin typeface="Arial"/>
                <a:cs typeface="Arial"/>
              </a:rPr>
              <a:t>suatu</a:t>
            </a:r>
            <a:r>
              <a:rPr sz="2500" spc="-3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0" spc="-120" dirty="0">
                <a:solidFill>
                  <a:srgbClr val="FFFFFF"/>
                </a:solidFill>
                <a:latin typeface="Arial"/>
                <a:cs typeface="Arial"/>
              </a:rPr>
              <a:t>pembekalan  </a:t>
            </a:r>
            <a:r>
              <a:rPr sz="2500" spc="-155" dirty="0">
                <a:solidFill>
                  <a:srgbClr val="FFFFFF"/>
                </a:solidFill>
                <a:latin typeface="Arial"/>
                <a:cs typeface="Arial"/>
              </a:rPr>
              <a:t>agar </a:t>
            </a:r>
            <a:r>
              <a:rPr sz="2500" spc="-130" dirty="0">
                <a:solidFill>
                  <a:srgbClr val="FFFFFF"/>
                </a:solidFill>
                <a:latin typeface="Arial"/>
                <a:cs typeface="Arial"/>
              </a:rPr>
              <a:t>tenaga </a:t>
            </a:r>
            <a:r>
              <a:rPr sz="2500" spc="-95" dirty="0">
                <a:solidFill>
                  <a:srgbClr val="FFFFFF"/>
                </a:solidFill>
                <a:latin typeface="Arial"/>
                <a:cs typeface="Arial"/>
              </a:rPr>
              <a:t>kerja </a:t>
            </a:r>
            <a:r>
              <a:rPr sz="2500" spc="-165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500" spc="-160" dirty="0">
                <a:solidFill>
                  <a:srgbClr val="FFFFFF"/>
                </a:solidFill>
                <a:latin typeface="Arial"/>
                <a:cs typeface="Arial"/>
              </a:rPr>
              <a:t>ada </a:t>
            </a:r>
            <a:r>
              <a:rPr sz="2500" spc="-90" dirty="0">
                <a:solidFill>
                  <a:srgbClr val="FFFFFF"/>
                </a:solidFill>
                <a:latin typeface="Arial"/>
                <a:cs typeface="Arial"/>
              </a:rPr>
              <a:t>dapat </a:t>
            </a:r>
            <a:r>
              <a:rPr sz="2500" spc="-60" dirty="0">
                <a:solidFill>
                  <a:srgbClr val="FFFFFF"/>
                </a:solidFill>
                <a:latin typeface="Arial"/>
                <a:cs typeface="Arial"/>
              </a:rPr>
              <a:t>lebih </a:t>
            </a:r>
            <a:r>
              <a:rPr sz="2500" spc="-140" dirty="0">
                <a:solidFill>
                  <a:srgbClr val="FFFFFF"/>
                </a:solidFill>
                <a:latin typeface="Arial"/>
                <a:cs typeface="Arial"/>
              </a:rPr>
              <a:t>menguasai </a:t>
            </a:r>
            <a:r>
              <a:rPr sz="2500" spc="-125" dirty="0">
                <a:solidFill>
                  <a:srgbClr val="FFFFFF"/>
                </a:solidFill>
                <a:latin typeface="Arial"/>
                <a:cs typeface="Arial"/>
              </a:rPr>
              <a:t>dan </a:t>
            </a:r>
            <a:r>
              <a:rPr sz="2500" spc="-60" dirty="0">
                <a:solidFill>
                  <a:srgbClr val="FFFFFF"/>
                </a:solidFill>
                <a:latin typeface="Arial"/>
                <a:cs typeface="Arial"/>
              </a:rPr>
              <a:t>ahli  </a:t>
            </a:r>
            <a:r>
              <a:rPr sz="2500" spc="-35" dirty="0">
                <a:solidFill>
                  <a:srgbClr val="FFFFFF"/>
                </a:solidFill>
                <a:latin typeface="Arial"/>
                <a:cs typeface="Arial"/>
              </a:rPr>
              <a:t>di </a:t>
            </a:r>
            <a:r>
              <a:rPr sz="2500" spc="-130" dirty="0">
                <a:solidFill>
                  <a:srgbClr val="FFFFFF"/>
                </a:solidFill>
                <a:latin typeface="Arial"/>
                <a:cs typeface="Arial"/>
              </a:rPr>
              <a:t>bidangnya </a:t>
            </a:r>
            <a:r>
              <a:rPr sz="2500" spc="-135" dirty="0">
                <a:solidFill>
                  <a:srgbClr val="FFFFFF"/>
                </a:solidFill>
                <a:latin typeface="Arial"/>
                <a:cs typeface="Arial"/>
              </a:rPr>
              <a:t>masing-masing </a:t>
            </a:r>
            <a:r>
              <a:rPr sz="2500" spc="-100" dirty="0">
                <a:solidFill>
                  <a:srgbClr val="FFFFFF"/>
                </a:solidFill>
                <a:latin typeface="Arial"/>
                <a:cs typeface="Arial"/>
              </a:rPr>
              <a:t>serta </a:t>
            </a:r>
            <a:r>
              <a:rPr sz="2500" spc="-105" dirty="0">
                <a:solidFill>
                  <a:srgbClr val="FFFFFF"/>
                </a:solidFill>
                <a:latin typeface="Arial"/>
                <a:cs typeface="Arial"/>
              </a:rPr>
              <a:t>meningkatkan </a:t>
            </a:r>
            <a:r>
              <a:rPr sz="2500" spc="-65" dirty="0">
                <a:solidFill>
                  <a:srgbClr val="FFFFFF"/>
                </a:solidFill>
                <a:latin typeface="Arial"/>
                <a:cs typeface="Arial"/>
              </a:rPr>
              <a:t>kinerja  </a:t>
            </a:r>
            <a:r>
              <a:rPr sz="2500" spc="-165" dirty="0">
                <a:solidFill>
                  <a:srgbClr val="FFFFFF"/>
                </a:solidFill>
                <a:latin typeface="Arial"/>
                <a:cs typeface="Arial"/>
              </a:rPr>
              <a:t>yang</a:t>
            </a:r>
            <a:r>
              <a:rPr sz="2500" spc="-135" dirty="0">
                <a:solidFill>
                  <a:srgbClr val="FFFFFF"/>
                </a:solidFill>
                <a:latin typeface="Arial"/>
                <a:cs typeface="Arial"/>
              </a:rPr>
              <a:t> ada.</a:t>
            </a:r>
            <a:endParaRPr sz="25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13510" y="164083"/>
            <a:ext cx="6720205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200" b="1" spc="-15" dirty="0" smtClean="0">
                <a:latin typeface="Carlito"/>
                <a:cs typeface="Carlito"/>
              </a:rPr>
              <a:t>    </a:t>
            </a:r>
            <a:r>
              <a:rPr sz="3200" b="1" spc="-15" dirty="0" err="1" smtClean="0">
                <a:latin typeface="Carlito"/>
                <a:cs typeface="Carlito"/>
              </a:rPr>
              <a:t>Pemeliharaan</a:t>
            </a:r>
            <a:r>
              <a:rPr sz="3200" b="1" spc="-80" dirty="0" smtClean="0">
                <a:latin typeface="Carlito"/>
                <a:cs typeface="Carlito"/>
              </a:rPr>
              <a:t> </a:t>
            </a:r>
            <a:r>
              <a:rPr sz="3200" b="1" spc="-10" dirty="0">
                <a:latin typeface="Carlito"/>
                <a:cs typeface="Carlito"/>
              </a:rPr>
              <a:t>(maintenance)</a:t>
            </a:r>
            <a:endParaRPr sz="3200" dirty="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952245"/>
            <a:ext cx="7947025" cy="50869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2160"/>
              </a:lnSpc>
              <a:spcBef>
                <a:spcPts val="105"/>
              </a:spcBef>
            </a:pP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Bertujuan 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untuk 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memelihara 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keutuhan </a:t>
            </a:r>
            <a:r>
              <a:rPr sz="2000" spc="-85" dirty="0">
                <a:solidFill>
                  <a:srgbClr val="FFFFFF"/>
                </a:solidFill>
                <a:latin typeface="Arial"/>
                <a:cs typeface="Arial"/>
              </a:rPr>
              <a:t>sumber </a:t>
            </a:r>
            <a:r>
              <a:rPr sz="2000" spc="-135" dirty="0">
                <a:solidFill>
                  <a:srgbClr val="FFFFFF"/>
                </a:solidFill>
                <a:latin typeface="Arial"/>
                <a:cs typeface="Arial"/>
              </a:rPr>
              <a:t>daya 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manusia 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yang</a:t>
            </a:r>
            <a:r>
              <a:rPr sz="2000" spc="-2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dimiliki.</a:t>
            </a:r>
            <a:endParaRPr sz="2000">
              <a:latin typeface="Arial"/>
              <a:cs typeface="Arial"/>
            </a:endParaRPr>
          </a:p>
          <a:p>
            <a:pPr marL="355600" marR="401955">
              <a:lnSpc>
                <a:spcPts val="1920"/>
              </a:lnSpc>
              <a:spcBef>
                <a:spcPts val="220"/>
              </a:spcBef>
            </a:pP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Wujudnya 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berupa </a:t>
            </a:r>
            <a:r>
              <a:rPr sz="2000" spc="-135" dirty="0">
                <a:solidFill>
                  <a:srgbClr val="FFFFFF"/>
                </a:solidFill>
                <a:latin typeface="Arial"/>
                <a:cs typeface="Arial"/>
              </a:rPr>
              <a:t>rasa </a:t>
            </a:r>
            <a:r>
              <a:rPr sz="2000" spc="-65" dirty="0">
                <a:solidFill>
                  <a:srgbClr val="FFFFFF"/>
                </a:solidFill>
                <a:latin typeface="Arial"/>
                <a:cs typeface="Arial"/>
              </a:rPr>
              <a:t>betah 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dan </a:t>
            </a:r>
            <a:r>
              <a:rPr sz="2000" spc="-85" dirty="0">
                <a:solidFill>
                  <a:srgbClr val="FFFFFF"/>
                </a:solidFill>
                <a:latin typeface="Arial"/>
                <a:cs typeface="Arial"/>
              </a:rPr>
              <a:t>mempunyai </a:t>
            </a: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kemauan 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untuk</a:t>
            </a:r>
            <a:r>
              <a:rPr sz="2000" spc="-22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bekerja  </a:t>
            </a: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dengan 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sebaik-baiknya 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pada</a:t>
            </a:r>
            <a:r>
              <a:rPr sz="2000" spc="-1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organisasi.</a:t>
            </a:r>
            <a:endParaRPr sz="2000">
              <a:latin typeface="Arial"/>
              <a:cs typeface="Arial"/>
            </a:endParaRPr>
          </a:p>
          <a:p>
            <a:pPr marL="355600" marR="723900" indent="-342900">
              <a:lnSpc>
                <a:spcPct val="80100"/>
              </a:lnSpc>
              <a:spcBef>
                <a:spcPts val="495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Promosi </a:t>
            </a:r>
            <a:r>
              <a:rPr sz="2000" spc="30" dirty="0">
                <a:solidFill>
                  <a:srgbClr val="FFFFFF"/>
                </a:solidFill>
                <a:latin typeface="Arial"/>
                <a:cs typeface="Arial"/>
              </a:rPr>
              <a:t>&amp;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pemindahan </a:t>
            </a:r>
            <a:r>
              <a:rPr sz="2000" spc="-190" dirty="0">
                <a:solidFill>
                  <a:srgbClr val="FFFFFF"/>
                </a:solidFill>
                <a:latin typeface="Arial"/>
                <a:cs typeface="Arial"/>
              </a:rPr>
              <a:t>→ </a:t>
            </a:r>
            <a:r>
              <a:rPr sz="2000" spc="-150" dirty="0">
                <a:solidFill>
                  <a:srgbClr val="FFFFFF"/>
                </a:solidFill>
                <a:latin typeface="Arial"/>
                <a:cs typeface="Arial"/>
              </a:rPr>
              <a:t>Sebuah </a:t>
            </a:r>
            <a:r>
              <a:rPr sz="2000" spc="-114" dirty="0">
                <a:solidFill>
                  <a:srgbClr val="FFFFFF"/>
                </a:solidFill>
                <a:latin typeface="Arial"/>
                <a:cs typeface="Arial"/>
              </a:rPr>
              <a:t>proses </a:t>
            </a:r>
            <a:r>
              <a:rPr sz="2000" spc="-85" dirty="0">
                <a:solidFill>
                  <a:srgbClr val="FFFFFF"/>
                </a:solidFill>
                <a:latin typeface="Arial"/>
                <a:cs typeface="Arial"/>
              </a:rPr>
              <a:t>dimana 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seseorang 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dapat  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memiliki 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kesempatan 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untuk </a:t>
            </a:r>
            <a:r>
              <a:rPr sz="2000" spc="-65" dirty="0">
                <a:solidFill>
                  <a:srgbClr val="FFFFFF"/>
                </a:solidFill>
                <a:latin typeface="Arial"/>
                <a:cs typeface="Arial"/>
              </a:rPr>
              <a:t>menduduki 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jabatan 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diatasnya 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Model  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perekrutan</a:t>
            </a: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internal.</a:t>
            </a:r>
            <a:endParaRPr sz="2000">
              <a:latin typeface="Arial"/>
              <a:cs typeface="Arial"/>
            </a:endParaRPr>
          </a:p>
          <a:p>
            <a:pPr marL="355600" marR="5080" indent="-342900">
              <a:lnSpc>
                <a:spcPct val="8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Penilaian </a:t>
            </a:r>
            <a:r>
              <a:rPr sz="2000" spc="-120" dirty="0">
                <a:solidFill>
                  <a:srgbClr val="FFFFFF"/>
                </a:solidFill>
                <a:latin typeface="Arial"/>
                <a:cs typeface="Arial"/>
              </a:rPr>
              <a:t>Prestasi </a:t>
            </a: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Kerja </a:t>
            </a:r>
            <a:r>
              <a:rPr sz="2000" spc="-190" dirty="0">
                <a:solidFill>
                  <a:srgbClr val="FFFFFF"/>
                </a:solidFill>
                <a:latin typeface="Arial"/>
                <a:cs typeface="Arial"/>
              </a:rPr>
              <a:t>→ </a:t>
            </a:r>
            <a:r>
              <a:rPr sz="2000" spc="-114" dirty="0">
                <a:solidFill>
                  <a:srgbClr val="FFFFFF"/>
                </a:solidFill>
                <a:latin typeface="Arial"/>
                <a:cs typeface="Arial"/>
              </a:rPr>
              <a:t>sebuah 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penilaian </a:t>
            </a:r>
            <a:r>
              <a:rPr sz="2000" spc="-50" dirty="0">
                <a:solidFill>
                  <a:srgbClr val="FFFFFF"/>
                </a:solidFill>
                <a:latin typeface="Arial"/>
                <a:cs typeface="Arial"/>
              </a:rPr>
              <a:t>kinerja </a:t>
            </a:r>
            <a:r>
              <a:rPr sz="2000" spc="-114" dirty="0">
                <a:solidFill>
                  <a:srgbClr val="FFFFFF"/>
                </a:solidFill>
                <a:latin typeface="Arial"/>
                <a:cs typeface="Arial"/>
              </a:rPr>
              <a:t>sebuah 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karyawan </a:t>
            </a:r>
            <a:r>
              <a:rPr sz="2000" spc="-114" dirty="0">
                <a:solidFill>
                  <a:srgbClr val="FFFFFF"/>
                </a:solidFill>
                <a:latin typeface="Arial"/>
                <a:cs typeface="Arial"/>
              </a:rPr>
              <a:t>atas  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berhasil atau 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tidaknya 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tujuan 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organisasi 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000" spc="-114" dirty="0">
                <a:solidFill>
                  <a:srgbClr val="FFFFFF"/>
                </a:solidFill>
                <a:latin typeface="Arial"/>
                <a:cs typeface="Arial"/>
              </a:rPr>
              <a:t>sudah</a:t>
            </a:r>
            <a:r>
              <a:rPr sz="2000" spc="-3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ditetapkan.</a:t>
            </a:r>
            <a:endParaRPr sz="2000">
              <a:latin typeface="Arial"/>
              <a:cs typeface="Arial"/>
            </a:endParaRPr>
          </a:p>
          <a:p>
            <a:pPr marL="355600" indent="-342900">
              <a:lnSpc>
                <a:spcPts val="2160"/>
              </a:lnSpc>
              <a:buChar char="•"/>
              <a:tabLst>
                <a:tab pos="354965" algn="l"/>
                <a:tab pos="355600" algn="l"/>
              </a:tabLst>
            </a:pP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Kompensasi </a:t>
            </a:r>
            <a:r>
              <a:rPr sz="2000" spc="-125" dirty="0">
                <a:solidFill>
                  <a:srgbClr val="FFFFFF"/>
                </a:solidFill>
                <a:latin typeface="Arial"/>
                <a:cs typeface="Arial"/>
              </a:rPr>
              <a:t>Jabatan 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(job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compensation) </a:t>
            </a:r>
            <a:r>
              <a:rPr sz="2000" spc="-190" dirty="0">
                <a:solidFill>
                  <a:srgbClr val="FFFFFF"/>
                </a:solidFill>
                <a:latin typeface="Arial"/>
                <a:cs typeface="Arial"/>
              </a:rPr>
              <a:t>→ </a:t>
            </a:r>
            <a:r>
              <a:rPr sz="2000" spc="-150" dirty="0">
                <a:solidFill>
                  <a:srgbClr val="FFFFFF"/>
                </a:solidFill>
                <a:latin typeface="Arial"/>
                <a:cs typeface="Arial"/>
              </a:rPr>
              <a:t>Usaha 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pemberian </a:t>
            </a:r>
            <a:r>
              <a:rPr sz="2000" spc="-120" dirty="0">
                <a:solidFill>
                  <a:srgbClr val="FFFFFF"/>
                </a:solidFill>
                <a:latin typeface="Arial"/>
                <a:cs typeface="Arial"/>
              </a:rPr>
              <a:t>balas</a:t>
            </a:r>
            <a:r>
              <a:rPr sz="20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jasa</a:t>
            </a:r>
            <a:endParaRPr sz="2000">
              <a:latin typeface="Arial"/>
              <a:cs typeface="Arial"/>
            </a:endParaRPr>
          </a:p>
          <a:p>
            <a:pPr marL="355600">
              <a:lnSpc>
                <a:spcPts val="2160"/>
              </a:lnSpc>
            </a:pPr>
            <a:r>
              <a:rPr sz="2000" spc="-114" dirty="0">
                <a:solidFill>
                  <a:srgbClr val="FFFFFF"/>
                </a:solidFill>
                <a:latin typeface="Arial"/>
                <a:cs typeface="Arial"/>
              </a:rPr>
              <a:t>atas 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prestasi 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000" spc="-50" dirty="0">
                <a:solidFill>
                  <a:srgbClr val="FFFFFF"/>
                </a:solidFill>
                <a:latin typeface="Arial"/>
                <a:cs typeface="Arial"/>
              </a:rPr>
              <a:t>telah 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diberikan oleh 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tenaga</a:t>
            </a:r>
            <a:r>
              <a:rPr sz="2000" spc="-2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kerja.</a:t>
            </a:r>
            <a:endParaRPr sz="2000">
              <a:latin typeface="Arial"/>
              <a:cs typeface="Arial"/>
            </a:endParaRPr>
          </a:p>
          <a:p>
            <a:pPr marL="355600" marR="212090" indent="-342900" algn="just">
              <a:lnSpc>
                <a:spcPct val="80000"/>
              </a:lnSpc>
              <a:spcBef>
                <a:spcPts val="480"/>
              </a:spcBef>
              <a:buChar char="•"/>
              <a:tabLst>
                <a:tab pos="355600" algn="l"/>
              </a:tabLst>
            </a:pPr>
            <a:r>
              <a:rPr sz="2000" spc="-145" dirty="0">
                <a:solidFill>
                  <a:srgbClr val="FFFFFF"/>
                </a:solidFill>
                <a:latin typeface="Arial"/>
                <a:cs typeface="Arial"/>
              </a:rPr>
              <a:t>Kepuasan 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kerja </a:t>
            </a:r>
            <a:r>
              <a:rPr sz="2000" spc="215" dirty="0">
                <a:solidFill>
                  <a:srgbClr val="FFFFFF"/>
                </a:solidFill>
                <a:latin typeface="Arial"/>
                <a:cs typeface="Arial"/>
              </a:rPr>
              <a:t>/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Integrasi </a:t>
            </a:r>
            <a:r>
              <a:rPr sz="2000" spc="-45" dirty="0">
                <a:solidFill>
                  <a:srgbClr val="FFFFFF"/>
                </a:solidFill>
                <a:latin typeface="Arial"/>
                <a:cs typeface="Arial"/>
              </a:rPr>
              <a:t>(integration) </a:t>
            </a:r>
            <a:r>
              <a:rPr sz="2000" spc="-190" dirty="0">
                <a:solidFill>
                  <a:srgbClr val="FFFFFF"/>
                </a:solidFill>
                <a:latin typeface="Arial"/>
                <a:cs typeface="Arial"/>
              </a:rPr>
              <a:t>→ 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Menciptakan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kondisi </a:t>
            </a:r>
            <a:r>
              <a:rPr sz="2000" spc="-65" dirty="0">
                <a:solidFill>
                  <a:srgbClr val="FFFFFF"/>
                </a:solidFill>
                <a:latin typeface="Arial"/>
                <a:cs typeface="Arial"/>
              </a:rPr>
              <a:t>integrsi  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atau </a:t>
            </a:r>
            <a:r>
              <a:rPr sz="2000" spc="-114" dirty="0">
                <a:solidFill>
                  <a:srgbClr val="FFFFFF"/>
                </a:solidFill>
                <a:latin typeface="Arial"/>
                <a:cs typeface="Arial"/>
              </a:rPr>
              <a:t>persamaan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kepentingan 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antar 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tenaga 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kerja </a:t>
            </a: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dengan 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organisasi</a:t>
            </a:r>
            <a:r>
              <a:rPr sz="2000" spc="-2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yang  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menyangkut </a:t>
            </a:r>
            <a:r>
              <a:rPr sz="2000" spc="-114" dirty="0">
                <a:solidFill>
                  <a:srgbClr val="FFFFFF"/>
                </a:solidFill>
                <a:latin typeface="Arial"/>
                <a:cs typeface="Arial"/>
              </a:rPr>
              <a:t>masalah </a:t>
            </a:r>
            <a:r>
              <a:rPr sz="2000" spc="-65" dirty="0">
                <a:solidFill>
                  <a:srgbClr val="FFFFFF"/>
                </a:solidFill>
                <a:latin typeface="Arial"/>
                <a:cs typeface="Arial"/>
              </a:rPr>
              <a:t>motivasi, 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kepemimpinan, 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komunikasi, </a:t>
            </a:r>
            <a:r>
              <a:rPr sz="2000" spc="-50" dirty="0">
                <a:solidFill>
                  <a:srgbClr val="FFFFFF"/>
                </a:solidFill>
                <a:latin typeface="Arial"/>
                <a:cs typeface="Arial"/>
              </a:rPr>
              <a:t>konflik 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dan  </a:t>
            </a:r>
            <a:r>
              <a:rPr sz="2000" spc="-85" dirty="0">
                <a:solidFill>
                  <a:srgbClr val="FFFFFF"/>
                </a:solidFill>
                <a:latin typeface="Arial"/>
                <a:cs typeface="Arial"/>
              </a:rPr>
              <a:t>konselling.</a:t>
            </a:r>
            <a:endParaRPr sz="2000">
              <a:latin typeface="Arial"/>
              <a:cs typeface="Arial"/>
            </a:endParaRPr>
          </a:p>
          <a:p>
            <a:pPr marL="355600" marR="493395" indent="-342900">
              <a:lnSpc>
                <a:spcPts val="1920"/>
              </a:lnSpc>
              <a:spcBef>
                <a:spcPts val="465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Hubungan 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Perburuhan </a:t>
            </a:r>
            <a:r>
              <a:rPr sz="2000" spc="215" dirty="0">
                <a:solidFill>
                  <a:srgbClr val="FFFFFF"/>
                </a:solidFill>
                <a:latin typeface="Arial"/>
                <a:cs typeface="Arial"/>
              </a:rPr>
              <a:t>/ 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berserikat 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(Labour </a:t>
            </a:r>
            <a:r>
              <a:rPr sz="2000" spc="-85" dirty="0">
                <a:solidFill>
                  <a:srgbClr val="FFFFFF"/>
                </a:solidFill>
                <a:latin typeface="Arial"/>
                <a:cs typeface="Arial"/>
              </a:rPr>
              <a:t>Relation)</a:t>
            </a:r>
            <a:r>
              <a:rPr sz="2000" spc="-3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85" dirty="0">
                <a:solidFill>
                  <a:srgbClr val="FFFFFF"/>
                </a:solidFill>
                <a:latin typeface="Arial"/>
                <a:cs typeface="Arial"/>
              </a:rPr>
              <a:t>→ </a:t>
            </a:r>
            <a:r>
              <a:rPr sz="2000" spc="-145" dirty="0">
                <a:solidFill>
                  <a:srgbClr val="FFFFFF"/>
                </a:solidFill>
                <a:latin typeface="Arial"/>
                <a:cs typeface="Arial"/>
              </a:rPr>
              <a:t>Pembahasan  </a:t>
            </a:r>
            <a:r>
              <a:rPr sz="2000" spc="-114" dirty="0">
                <a:solidFill>
                  <a:srgbClr val="FFFFFF"/>
                </a:solidFill>
                <a:latin typeface="Arial"/>
                <a:cs typeface="Arial"/>
              </a:rPr>
              <a:t>masalah </a:t>
            </a:r>
            <a:r>
              <a:rPr sz="2000" spc="-50" dirty="0">
                <a:solidFill>
                  <a:srgbClr val="FFFFFF"/>
                </a:solidFill>
                <a:latin typeface="Arial"/>
                <a:cs typeface="Arial"/>
              </a:rPr>
              <a:t>perjanjian 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kerja 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perjanjian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perburuhan,kesempatan 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kerja  </a:t>
            </a: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bersama, sampai 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penyelasaian </a:t>
            </a:r>
            <a:r>
              <a:rPr sz="2000" spc="-85" dirty="0">
                <a:solidFill>
                  <a:srgbClr val="FFFFFF"/>
                </a:solidFill>
                <a:latin typeface="Arial"/>
                <a:cs typeface="Arial"/>
              </a:rPr>
              <a:t>perselisihan</a:t>
            </a:r>
            <a:r>
              <a:rPr sz="20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perburuhan</a:t>
            </a:r>
            <a:endParaRPr sz="2000">
              <a:latin typeface="Arial"/>
              <a:cs typeface="Arial"/>
            </a:endParaRPr>
          </a:p>
          <a:p>
            <a:pPr marL="355600" marR="432434" indent="-342900">
              <a:lnSpc>
                <a:spcPts val="192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Pemisahan </a:t>
            </a:r>
            <a:r>
              <a:rPr sz="2000" spc="215" dirty="0">
                <a:solidFill>
                  <a:srgbClr val="FFFFFF"/>
                </a:solidFill>
                <a:latin typeface="Arial"/>
                <a:cs typeface="Arial"/>
              </a:rPr>
              <a:t>/ </a:t>
            </a: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Pemutusan Hubungan 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kerja 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(Separation)</a:t>
            </a:r>
            <a:r>
              <a:rPr sz="2000" spc="-3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90" dirty="0">
                <a:solidFill>
                  <a:srgbClr val="FFFFFF"/>
                </a:solidFill>
                <a:latin typeface="Arial"/>
                <a:cs typeface="Arial"/>
              </a:rPr>
              <a:t>→ 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Menyangkut  </a:t>
            </a:r>
            <a:r>
              <a:rPr sz="2000" spc="-114" dirty="0">
                <a:solidFill>
                  <a:srgbClr val="FFFFFF"/>
                </a:solidFill>
                <a:latin typeface="Arial"/>
                <a:cs typeface="Arial"/>
              </a:rPr>
              <a:t>masalah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pemutusan 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hubungan</a:t>
            </a:r>
            <a:r>
              <a:rPr sz="2000" spc="-1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kerja.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65606" y="191846"/>
            <a:ext cx="7412786" cy="124328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041015" marR="5080" indent="-2941955">
              <a:lnSpc>
                <a:spcPct val="100000"/>
              </a:lnSpc>
              <a:spcBef>
                <a:spcPts val="95"/>
              </a:spcBef>
            </a:pPr>
            <a:r>
              <a:rPr spc="-145" dirty="0" err="1" smtClean="0"/>
              <a:t>Manajemen</a:t>
            </a:r>
            <a:r>
              <a:rPr spc="-145" dirty="0" smtClean="0"/>
              <a:t> </a:t>
            </a:r>
            <a:r>
              <a:rPr spc="-240" dirty="0"/>
              <a:t>Sumber </a:t>
            </a:r>
            <a:r>
              <a:rPr spc="-345" dirty="0" err="1"/>
              <a:t>Daya</a:t>
            </a:r>
            <a:r>
              <a:rPr spc="-345" dirty="0"/>
              <a:t> </a:t>
            </a:r>
            <a:r>
              <a:rPr spc="-175" dirty="0" err="1" smtClean="0"/>
              <a:t>Manusia</a:t>
            </a:r>
            <a:r>
              <a:rPr spc="-175" dirty="0" smtClean="0"/>
              <a:t>  </a:t>
            </a:r>
            <a:r>
              <a:rPr spc="-180" dirty="0"/>
              <a:t>Global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45081"/>
            <a:ext cx="8046084" cy="4293235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355600" marR="5080" indent="-342900">
              <a:lnSpc>
                <a:spcPct val="80000"/>
              </a:lnSpc>
              <a:spcBef>
                <a:spcPts val="695"/>
              </a:spcBef>
            </a:pPr>
            <a:r>
              <a:rPr sz="2500" spc="-95" dirty="0">
                <a:solidFill>
                  <a:srgbClr val="FFFFFF"/>
                </a:solidFill>
                <a:latin typeface="Arial"/>
                <a:cs typeface="Arial"/>
              </a:rPr>
              <a:t>Manajemen </a:t>
            </a:r>
            <a:r>
              <a:rPr sz="2500" spc="-155" dirty="0">
                <a:solidFill>
                  <a:srgbClr val="FFFFFF"/>
                </a:solidFill>
                <a:latin typeface="Arial"/>
                <a:cs typeface="Arial"/>
              </a:rPr>
              <a:t>Sumber </a:t>
            </a:r>
            <a:r>
              <a:rPr sz="2500" spc="-220" dirty="0">
                <a:solidFill>
                  <a:srgbClr val="FFFFFF"/>
                </a:solidFill>
                <a:latin typeface="Arial"/>
                <a:cs typeface="Arial"/>
              </a:rPr>
              <a:t>Daya </a:t>
            </a:r>
            <a:r>
              <a:rPr sz="2500" spc="-110" dirty="0">
                <a:solidFill>
                  <a:srgbClr val="FFFFFF"/>
                </a:solidFill>
                <a:latin typeface="Arial"/>
                <a:cs typeface="Arial"/>
              </a:rPr>
              <a:t>Manusia </a:t>
            </a:r>
            <a:r>
              <a:rPr sz="2500" spc="-114" dirty="0">
                <a:solidFill>
                  <a:srgbClr val="FFFFFF"/>
                </a:solidFill>
                <a:latin typeface="Arial"/>
                <a:cs typeface="Arial"/>
              </a:rPr>
              <a:t>Global </a:t>
            </a:r>
            <a:r>
              <a:rPr sz="2500" spc="-120" dirty="0">
                <a:solidFill>
                  <a:srgbClr val="FFFFFF"/>
                </a:solidFill>
                <a:latin typeface="Arial"/>
                <a:cs typeface="Arial"/>
              </a:rPr>
              <a:t>adalah </a:t>
            </a:r>
            <a:r>
              <a:rPr sz="2500" spc="-140" dirty="0">
                <a:solidFill>
                  <a:srgbClr val="FFFFFF"/>
                </a:solidFill>
                <a:latin typeface="Arial"/>
                <a:cs typeface="Arial"/>
              </a:rPr>
              <a:t>penggunaan  </a:t>
            </a:r>
            <a:r>
              <a:rPr sz="2500" spc="-110" dirty="0">
                <a:solidFill>
                  <a:srgbClr val="FFFFFF"/>
                </a:solidFill>
                <a:latin typeface="Arial"/>
                <a:cs typeface="Arial"/>
              </a:rPr>
              <a:t>sumber </a:t>
            </a:r>
            <a:r>
              <a:rPr sz="2500" spc="-170" dirty="0">
                <a:solidFill>
                  <a:srgbClr val="FFFFFF"/>
                </a:solidFill>
                <a:latin typeface="Arial"/>
                <a:cs typeface="Arial"/>
              </a:rPr>
              <a:t>daya </a:t>
            </a:r>
            <a:r>
              <a:rPr sz="2500" spc="-90" dirty="0">
                <a:solidFill>
                  <a:srgbClr val="FFFFFF"/>
                </a:solidFill>
                <a:latin typeface="Arial"/>
                <a:cs typeface="Arial"/>
              </a:rPr>
              <a:t>global </a:t>
            </a:r>
            <a:r>
              <a:rPr sz="2500" spc="-50" dirty="0">
                <a:solidFill>
                  <a:srgbClr val="FFFFFF"/>
                </a:solidFill>
                <a:latin typeface="Arial"/>
                <a:cs typeface="Arial"/>
              </a:rPr>
              <a:t>untuk </a:t>
            </a:r>
            <a:r>
              <a:rPr sz="2500" spc="-125" dirty="0">
                <a:solidFill>
                  <a:srgbClr val="FFFFFF"/>
                </a:solidFill>
                <a:latin typeface="Arial"/>
                <a:cs typeface="Arial"/>
              </a:rPr>
              <a:t>mencapai </a:t>
            </a:r>
            <a:r>
              <a:rPr sz="2500" spc="-45" dirty="0">
                <a:solidFill>
                  <a:srgbClr val="FFFFFF"/>
                </a:solidFill>
                <a:latin typeface="Arial"/>
                <a:cs typeface="Arial"/>
              </a:rPr>
              <a:t>tujuan </a:t>
            </a:r>
            <a:r>
              <a:rPr sz="2500" spc="-135" dirty="0">
                <a:solidFill>
                  <a:srgbClr val="FFFFFF"/>
                </a:solidFill>
                <a:latin typeface="Arial"/>
                <a:cs typeface="Arial"/>
              </a:rPr>
              <a:t>organisasi  </a:t>
            </a:r>
            <a:r>
              <a:rPr sz="2500" spc="-90" dirty="0">
                <a:solidFill>
                  <a:srgbClr val="FFFFFF"/>
                </a:solidFill>
                <a:latin typeface="Arial"/>
                <a:cs typeface="Arial"/>
              </a:rPr>
              <a:t>tanpa </a:t>
            </a:r>
            <a:r>
              <a:rPr sz="2500" spc="-130" dirty="0">
                <a:solidFill>
                  <a:srgbClr val="FFFFFF"/>
                </a:solidFill>
                <a:latin typeface="Arial"/>
                <a:cs typeface="Arial"/>
              </a:rPr>
              <a:t>memandang </a:t>
            </a:r>
            <a:r>
              <a:rPr sz="2500" spc="-135" dirty="0">
                <a:solidFill>
                  <a:srgbClr val="FFFFFF"/>
                </a:solidFill>
                <a:latin typeface="Arial"/>
                <a:cs typeface="Arial"/>
              </a:rPr>
              <a:t>batasan </a:t>
            </a:r>
            <a:r>
              <a:rPr sz="2500" spc="-120" dirty="0">
                <a:solidFill>
                  <a:srgbClr val="FFFFFF"/>
                </a:solidFill>
                <a:latin typeface="Arial"/>
                <a:cs typeface="Arial"/>
              </a:rPr>
              <a:t>geografis. </a:t>
            </a:r>
            <a:r>
              <a:rPr sz="2500" spc="-145" dirty="0">
                <a:solidFill>
                  <a:srgbClr val="FFFFFF"/>
                </a:solidFill>
                <a:latin typeface="Arial"/>
                <a:cs typeface="Arial"/>
              </a:rPr>
              <a:t>Bidang </a:t>
            </a:r>
            <a:r>
              <a:rPr sz="2500" spc="-95" dirty="0">
                <a:solidFill>
                  <a:srgbClr val="FFFFFF"/>
                </a:solidFill>
                <a:latin typeface="Arial"/>
                <a:cs typeface="Arial"/>
              </a:rPr>
              <a:t>Manajemen  </a:t>
            </a:r>
            <a:r>
              <a:rPr sz="2500" spc="-250" dirty="0">
                <a:solidFill>
                  <a:srgbClr val="FFFFFF"/>
                </a:solidFill>
                <a:latin typeface="Arial"/>
                <a:cs typeface="Arial"/>
              </a:rPr>
              <a:t>SDM </a:t>
            </a:r>
            <a:r>
              <a:rPr sz="2500" spc="-114" dirty="0">
                <a:solidFill>
                  <a:srgbClr val="FFFFFF"/>
                </a:solidFill>
                <a:latin typeface="Arial"/>
                <a:cs typeface="Arial"/>
              </a:rPr>
              <a:t>Global </a:t>
            </a:r>
            <a:r>
              <a:rPr sz="2500" spc="-80" dirty="0">
                <a:solidFill>
                  <a:srgbClr val="FFFFFF"/>
                </a:solidFill>
                <a:latin typeface="Arial"/>
                <a:cs typeface="Arial"/>
              </a:rPr>
              <a:t>dikarakteristikan </a:t>
            </a:r>
            <a:r>
              <a:rPr sz="2500" spc="-75" dirty="0">
                <a:solidFill>
                  <a:srgbClr val="FFFFFF"/>
                </a:solidFill>
                <a:latin typeface="Arial"/>
                <a:cs typeface="Arial"/>
              </a:rPr>
              <a:t>oleh </a:t>
            </a:r>
            <a:r>
              <a:rPr sz="2500" spc="-130" dirty="0">
                <a:solidFill>
                  <a:srgbClr val="FFFFFF"/>
                </a:solidFill>
                <a:latin typeface="Arial"/>
                <a:cs typeface="Arial"/>
              </a:rPr>
              <a:t>3 </a:t>
            </a:r>
            <a:r>
              <a:rPr sz="2500" spc="-110" dirty="0">
                <a:solidFill>
                  <a:srgbClr val="FFFFFF"/>
                </a:solidFill>
                <a:latin typeface="Arial"/>
                <a:cs typeface="Arial"/>
              </a:rPr>
              <a:t>pendekatan, </a:t>
            </a:r>
            <a:r>
              <a:rPr sz="2500" spc="-55" dirty="0">
                <a:solidFill>
                  <a:srgbClr val="FFFFFF"/>
                </a:solidFill>
                <a:latin typeface="Arial"/>
                <a:cs typeface="Arial"/>
              </a:rPr>
              <a:t>yaitu</a:t>
            </a:r>
            <a:r>
              <a:rPr sz="2500" spc="-1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0" spc="-30" dirty="0">
                <a:solidFill>
                  <a:srgbClr val="FFFFFF"/>
                </a:solidFill>
                <a:latin typeface="Arial"/>
                <a:cs typeface="Arial"/>
              </a:rPr>
              <a:t>:</a:t>
            </a:r>
            <a:endParaRPr sz="2500" dirty="0">
              <a:latin typeface="Arial"/>
              <a:cs typeface="Arial"/>
            </a:endParaRPr>
          </a:p>
          <a:p>
            <a:pPr marL="355600" marR="90805" indent="-342900">
              <a:lnSpc>
                <a:spcPct val="80000"/>
              </a:lnSpc>
              <a:spcBef>
                <a:spcPts val="600"/>
              </a:spcBef>
              <a:buChar char="•"/>
              <a:tabLst>
                <a:tab pos="354965" algn="l"/>
                <a:tab pos="355600" algn="l"/>
              </a:tabLst>
            </a:pPr>
            <a:r>
              <a:rPr sz="2500" spc="-95" dirty="0">
                <a:solidFill>
                  <a:srgbClr val="FFFFFF"/>
                </a:solidFill>
                <a:latin typeface="Arial"/>
                <a:cs typeface="Arial"/>
              </a:rPr>
              <a:t>Manajemen </a:t>
            </a:r>
            <a:r>
              <a:rPr sz="2500" spc="-250" dirty="0">
                <a:solidFill>
                  <a:srgbClr val="FFFFFF"/>
                </a:solidFill>
                <a:latin typeface="Arial"/>
                <a:cs typeface="Arial"/>
              </a:rPr>
              <a:t>SDM </a:t>
            </a:r>
            <a:r>
              <a:rPr sz="2500" spc="-114" dirty="0">
                <a:solidFill>
                  <a:srgbClr val="FFFFFF"/>
                </a:solidFill>
                <a:latin typeface="Arial"/>
                <a:cs typeface="Arial"/>
              </a:rPr>
              <a:t>Global </a:t>
            </a:r>
            <a:r>
              <a:rPr sz="2500" spc="-135" dirty="0">
                <a:solidFill>
                  <a:srgbClr val="FFFFFF"/>
                </a:solidFill>
                <a:latin typeface="Arial"/>
                <a:cs typeface="Arial"/>
              </a:rPr>
              <a:t>menekankan </a:t>
            </a:r>
            <a:r>
              <a:rPr sz="2500" spc="-110" dirty="0">
                <a:solidFill>
                  <a:srgbClr val="FFFFFF"/>
                </a:solidFill>
                <a:latin typeface="Arial"/>
                <a:cs typeface="Arial"/>
              </a:rPr>
              <a:t>manajemen </a:t>
            </a:r>
            <a:r>
              <a:rPr sz="2500" spc="-75" dirty="0">
                <a:solidFill>
                  <a:srgbClr val="FFFFFF"/>
                </a:solidFill>
                <a:latin typeface="Arial"/>
                <a:cs typeface="Arial"/>
              </a:rPr>
              <a:t>lintas  </a:t>
            </a:r>
            <a:r>
              <a:rPr sz="2500" spc="-145" dirty="0">
                <a:solidFill>
                  <a:srgbClr val="FFFFFF"/>
                </a:solidFill>
                <a:latin typeface="Arial"/>
                <a:cs typeface="Arial"/>
              </a:rPr>
              <a:t>budaya </a:t>
            </a:r>
            <a:r>
              <a:rPr sz="2500" spc="-95" dirty="0">
                <a:solidFill>
                  <a:srgbClr val="FFFFFF"/>
                </a:solidFill>
                <a:latin typeface="Arial"/>
                <a:cs typeface="Arial"/>
              </a:rPr>
              <a:t>(cross-cultural </a:t>
            </a:r>
            <a:r>
              <a:rPr sz="2500" spc="-110" dirty="0">
                <a:solidFill>
                  <a:srgbClr val="FFFFFF"/>
                </a:solidFill>
                <a:latin typeface="Arial"/>
                <a:cs typeface="Arial"/>
              </a:rPr>
              <a:t>management) </a:t>
            </a:r>
            <a:r>
              <a:rPr sz="2500" spc="-55" dirty="0">
                <a:solidFill>
                  <a:srgbClr val="FFFFFF"/>
                </a:solidFill>
                <a:latin typeface="Arial"/>
                <a:cs typeface="Arial"/>
              </a:rPr>
              <a:t>yaitu melihat </a:t>
            </a:r>
            <a:r>
              <a:rPr sz="2500" spc="-75" dirty="0">
                <a:solidFill>
                  <a:srgbClr val="FFFFFF"/>
                </a:solidFill>
                <a:latin typeface="Arial"/>
                <a:cs typeface="Arial"/>
              </a:rPr>
              <a:t>perilaku  </a:t>
            </a:r>
            <a:r>
              <a:rPr sz="2500" spc="-130" dirty="0">
                <a:solidFill>
                  <a:srgbClr val="FFFFFF"/>
                </a:solidFill>
                <a:latin typeface="Arial"/>
                <a:cs typeface="Arial"/>
              </a:rPr>
              <a:t>manusia </a:t>
            </a:r>
            <a:r>
              <a:rPr sz="2500" spc="-114" dirty="0">
                <a:solidFill>
                  <a:srgbClr val="FFFFFF"/>
                </a:solidFill>
                <a:latin typeface="Arial"/>
                <a:cs typeface="Arial"/>
              </a:rPr>
              <a:t>dalam </a:t>
            </a:r>
            <a:r>
              <a:rPr sz="2500" spc="-135" dirty="0">
                <a:solidFill>
                  <a:srgbClr val="FFFFFF"/>
                </a:solidFill>
                <a:latin typeface="Arial"/>
                <a:cs typeface="Arial"/>
              </a:rPr>
              <a:t>organisasi </a:t>
            </a:r>
            <a:r>
              <a:rPr sz="2500" spc="-60" dirty="0">
                <a:solidFill>
                  <a:srgbClr val="FFFFFF"/>
                </a:solidFill>
                <a:latin typeface="Arial"/>
                <a:cs typeface="Arial"/>
              </a:rPr>
              <a:t>dari </a:t>
            </a:r>
            <a:r>
              <a:rPr sz="2500" spc="-70" dirty="0">
                <a:solidFill>
                  <a:srgbClr val="FFFFFF"/>
                </a:solidFill>
                <a:latin typeface="Arial"/>
                <a:cs typeface="Arial"/>
              </a:rPr>
              <a:t>perspektif</a:t>
            </a:r>
            <a:r>
              <a:rPr sz="2500" spc="-1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0" spc="-75" dirty="0">
                <a:solidFill>
                  <a:srgbClr val="FFFFFF"/>
                </a:solidFill>
                <a:latin typeface="Arial"/>
                <a:cs typeface="Arial"/>
              </a:rPr>
              <a:t>internasional.</a:t>
            </a:r>
            <a:endParaRPr sz="2500" dirty="0">
              <a:latin typeface="Arial"/>
              <a:cs typeface="Arial"/>
            </a:endParaRPr>
          </a:p>
          <a:p>
            <a:pPr marL="355600" marR="381635" indent="-342900">
              <a:lnSpc>
                <a:spcPct val="80000"/>
              </a:lnSpc>
              <a:spcBef>
                <a:spcPts val="600"/>
              </a:spcBef>
              <a:buChar char="•"/>
              <a:tabLst>
                <a:tab pos="354965" algn="l"/>
                <a:tab pos="355600" algn="l"/>
              </a:tabLst>
            </a:pPr>
            <a:r>
              <a:rPr sz="2500" spc="-145" dirty="0">
                <a:solidFill>
                  <a:srgbClr val="FFFFFF"/>
                </a:solidFill>
                <a:latin typeface="Arial"/>
                <a:cs typeface="Arial"/>
              </a:rPr>
              <a:t>Dikembangkan </a:t>
            </a:r>
            <a:r>
              <a:rPr sz="2500" spc="-60" dirty="0">
                <a:solidFill>
                  <a:srgbClr val="FFFFFF"/>
                </a:solidFill>
                <a:latin typeface="Arial"/>
                <a:cs typeface="Arial"/>
              </a:rPr>
              <a:t>dari </a:t>
            </a:r>
            <a:r>
              <a:rPr sz="2500" spc="-125" dirty="0">
                <a:solidFill>
                  <a:srgbClr val="FFFFFF"/>
                </a:solidFill>
                <a:latin typeface="Arial"/>
                <a:cs typeface="Arial"/>
              </a:rPr>
              <a:t>hubungan </a:t>
            </a:r>
            <a:r>
              <a:rPr sz="2500" spc="-55" dirty="0">
                <a:solidFill>
                  <a:srgbClr val="FFFFFF"/>
                </a:solidFill>
                <a:latin typeface="Arial"/>
                <a:cs typeface="Arial"/>
              </a:rPr>
              <a:t>industrial </a:t>
            </a:r>
            <a:r>
              <a:rPr sz="2500" spc="-65" dirty="0">
                <a:solidFill>
                  <a:srgbClr val="FFFFFF"/>
                </a:solidFill>
                <a:latin typeface="Arial"/>
                <a:cs typeface="Arial"/>
              </a:rPr>
              <a:t>komparatif </a:t>
            </a:r>
            <a:r>
              <a:rPr sz="2500" spc="-125" dirty="0">
                <a:solidFill>
                  <a:srgbClr val="FFFFFF"/>
                </a:solidFill>
                <a:latin typeface="Arial"/>
                <a:cs typeface="Arial"/>
              </a:rPr>
              <a:t>dan  </a:t>
            </a:r>
            <a:r>
              <a:rPr sz="2500" spc="-25" dirty="0">
                <a:solidFill>
                  <a:srgbClr val="FFFFFF"/>
                </a:solidFill>
                <a:latin typeface="Arial"/>
                <a:cs typeface="Arial"/>
              </a:rPr>
              <a:t>literature-literatur </a:t>
            </a:r>
            <a:r>
              <a:rPr sz="2500" spc="-95" dirty="0">
                <a:solidFill>
                  <a:srgbClr val="FFFFFF"/>
                </a:solidFill>
                <a:latin typeface="Arial"/>
                <a:cs typeface="Arial"/>
              </a:rPr>
              <a:t>Manajemen </a:t>
            </a:r>
            <a:r>
              <a:rPr sz="2500" spc="-250" dirty="0">
                <a:solidFill>
                  <a:srgbClr val="FFFFFF"/>
                </a:solidFill>
                <a:latin typeface="Arial"/>
                <a:cs typeface="Arial"/>
              </a:rPr>
              <a:t>SDM </a:t>
            </a:r>
            <a:r>
              <a:rPr sz="2500" spc="-125" dirty="0">
                <a:solidFill>
                  <a:srgbClr val="FFFFFF"/>
                </a:solidFill>
                <a:latin typeface="Arial"/>
                <a:cs typeface="Arial"/>
              </a:rPr>
              <a:t>dan </a:t>
            </a:r>
            <a:r>
              <a:rPr sz="2500" spc="-135" dirty="0">
                <a:solidFill>
                  <a:srgbClr val="FFFFFF"/>
                </a:solidFill>
                <a:latin typeface="Arial"/>
                <a:cs typeface="Arial"/>
              </a:rPr>
              <a:t>berusaha </a:t>
            </a:r>
            <a:r>
              <a:rPr sz="2500" spc="-55" dirty="0">
                <a:solidFill>
                  <a:srgbClr val="FFFFFF"/>
                </a:solidFill>
                <a:latin typeface="Arial"/>
                <a:cs typeface="Arial"/>
              </a:rPr>
              <a:t>untuk  </a:t>
            </a:r>
            <a:r>
              <a:rPr sz="2500" spc="-130" dirty="0">
                <a:solidFill>
                  <a:srgbClr val="FFFFFF"/>
                </a:solidFill>
                <a:latin typeface="Arial"/>
                <a:cs typeface="Arial"/>
              </a:rPr>
              <a:t>menggambarkan, </a:t>
            </a:r>
            <a:r>
              <a:rPr sz="2500" spc="-114" dirty="0">
                <a:solidFill>
                  <a:srgbClr val="FFFFFF"/>
                </a:solidFill>
                <a:latin typeface="Arial"/>
                <a:cs typeface="Arial"/>
              </a:rPr>
              <a:t>membandingkan </a:t>
            </a:r>
            <a:r>
              <a:rPr sz="2500" spc="-125" dirty="0">
                <a:solidFill>
                  <a:srgbClr val="FFFFFF"/>
                </a:solidFill>
                <a:latin typeface="Arial"/>
                <a:cs typeface="Arial"/>
              </a:rPr>
              <a:t>dan </a:t>
            </a:r>
            <a:r>
              <a:rPr sz="2500" spc="-130" dirty="0">
                <a:solidFill>
                  <a:srgbClr val="FFFFFF"/>
                </a:solidFill>
                <a:latin typeface="Arial"/>
                <a:cs typeface="Arial"/>
              </a:rPr>
              <a:t>menganalisis  </a:t>
            </a:r>
            <a:r>
              <a:rPr sz="2500" spc="-150" dirty="0">
                <a:solidFill>
                  <a:srgbClr val="FFFFFF"/>
                </a:solidFill>
                <a:latin typeface="Arial"/>
                <a:cs typeface="Arial"/>
              </a:rPr>
              <a:t>system </a:t>
            </a:r>
            <a:r>
              <a:rPr sz="2500" spc="-250" dirty="0">
                <a:solidFill>
                  <a:srgbClr val="FFFFFF"/>
                </a:solidFill>
                <a:latin typeface="Arial"/>
                <a:cs typeface="Arial"/>
              </a:rPr>
              <a:t>SDM </a:t>
            </a:r>
            <a:r>
              <a:rPr sz="2500" spc="-35" dirty="0">
                <a:solidFill>
                  <a:srgbClr val="FFFFFF"/>
                </a:solidFill>
                <a:latin typeface="Arial"/>
                <a:cs typeface="Arial"/>
              </a:rPr>
              <a:t>di </a:t>
            </a:r>
            <a:r>
              <a:rPr sz="2500" spc="-120" dirty="0">
                <a:solidFill>
                  <a:srgbClr val="FFFFFF"/>
                </a:solidFill>
                <a:latin typeface="Arial"/>
                <a:cs typeface="Arial"/>
              </a:rPr>
              <a:t>beberapa</a:t>
            </a:r>
            <a:r>
              <a:rPr sz="25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0" spc="-155" dirty="0">
                <a:solidFill>
                  <a:srgbClr val="FFFFFF"/>
                </a:solidFill>
                <a:latin typeface="Arial"/>
                <a:cs typeface="Arial"/>
              </a:rPr>
              <a:t>Negara.</a:t>
            </a:r>
            <a:endParaRPr sz="2500" dirty="0">
              <a:latin typeface="Arial"/>
              <a:cs typeface="Arial"/>
            </a:endParaRPr>
          </a:p>
          <a:p>
            <a:pPr marL="355600" marR="46355" indent="-342900">
              <a:lnSpc>
                <a:spcPct val="80000"/>
              </a:lnSpc>
              <a:spcBef>
                <a:spcPts val="600"/>
              </a:spcBef>
              <a:buChar char="•"/>
              <a:tabLst>
                <a:tab pos="354965" algn="l"/>
                <a:tab pos="355600" algn="l"/>
              </a:tabLst>
            </a:pPr>
            <a:r>
              <a:rPr sz="2500" spc="-160" dirty="0">
                <a:solidFill>
                  <a:srgbClr val="FFFFFF"/>
                </a:solidFill>
                <a:latin typeface="Arial"/>
                <a:cs typeface="Arial"/>
              </a:rPr>
              <a:t>Berusaha </a:t>
            </a:r>
            <a:r>
              <a:rPr sz="2500" spc="-55" dirty="0">
                <a:solidFill>
                  <a:srgbClr val="FFFFFF"/>
                </a:solidFill>
                <a:latin typeface="Arial"/>
                <a:cs typeface="Arial"/>
              </a:rPr>
              <a:t>untuk </a:t>
            </a:r>
            <a:r>
              <a:rPr sz="2500" spc="-95" dirty="0">
                <a:solidFill>
                  <a:srgbClr val="FFFFFF"/>
                </a:solidFill>
                <a:latin typeface="Arial"/>
                <a:cs typeface="Arial"/>
              </a:rPr>
              <a:t>memberikan </a:t>
            </a:r>
            <a:r>
              <a:rPr sz="2500" spc="-125" dirty="0">
                <a:solidFill>
                  <a:srgbClr val="FFFFFF"/>
                </a:solidFill>
                <a:latin typeface="Arial"/>
                <a:cs typeface="Arial"/>
              </a:rPr>
              <a:t>focus </a:t>
            </a:r>
            <a:r>
              <a:rPr sz="2500" spc="-145" dirty="0">
                <a:solidFill>
                  <a:srgbClr val="FFFFFF"/>
                </a:solidFill>
                <a:latin typeface="Arial"/>
                <a:cs typeface="Arial"/>
              </a:rPr>
              <a:t>pada </a:t>
            </a:r>
            <a:r>
              <a:rPr sz="2500" spc="-165" dirty="0">
                <a:solidFill>
                  <a:srgbClr val="FFFFFF"/>
                </a:solidFill>
                <a:latin typeface="Arial"/>
                <a:cs typeface="Arial"/>
              </a:rPr>
              <a:t>aspek </a:t>
            </a:r>
            <a:r>
              <a:rPr sz="2500" spc="-95" dirty="0">
                <a:solidFill>
                  <a:srgbClr val="FFFFFF"/>
                </a:solidFill>
                <a:latin typeface="Arial"/>
                <a:cs typeface="Arial"/>
              </a:rPr>
              <a:t>Manajemen  </a:t>
            </a:r>
            <a:r>
              <a:rPr sz="2500" spc="-250" dirty="0">
                <a:solidFill>
                  <a:srgbClr val="FFFFFF"/>
                </a:solidFill>
                <a:latin typeface="Arial"/>
                <a:cs typeface="Arial"/>
              </a:rPr>
              <a:t>SDM </a:t>
            </a:r>
            <a:r>
              <a:rPr sz="2500" spc="-35" dirty="0">
                <a:solidFill>
                  <a:srgbClr val="FFFFFF"/>
                </a:solidFill>
                <a:latin typeface="Arial"/>
                <a:cs typeface="Arial"/>
              </a:rPr>
              <a:t>di </a:t>
            </a:r>
            <a:r>
              <a:rPr sz="2500" spc="-130" dirty="0">
                <a:solidFill>
                  <a:srgbClr val="FFFFFF"/>
                </a:solidFill>
                <a:latin typeface="Arial"/>
                <a:cs typeface="Arial"/>
              </a:rPr>
              <a:t>perusahaan-perusahaan</a:t>
            </a:r>
            <a:r>
              <a:rPr sz="2500" spc="-70" dirty="0">
                <a:solidFill>
                  <a:srgbClr val="FFFFFF"/>
                </a:solidFill>
                <a:latin typeface="Arial"/>
                <a:cs typeface="Arial"/>
              </a:rPr>
              <a:t> multinasional.</a:t>
            </a:r>
            <a:endParaRPr sz="25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2140" y="559053"/>
            <a:ext cx="7768590" cy="49239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4769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Faktor yang mempengaruhi perbedaan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antara </a:t>
            </a:r>
            <a:r>
              <a:rPr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manajemen  sumberdaya </a:t>
            </a:r>
            <a:r>
              <a:rPr sz="2400" spc="-5" dirty="0" err="1">
                <a:solidFill>
                  <a:srgbClr val="FFFFFF"/>
                </a:solidFill>
                <a:latin typeface="Times New Roman"/>
                <a:cs typeface="Times New Roman"/>
              </a:rPr>
              <a:t>manusia</a:t>
            </a:r>
            <a:r>
              <a:rPr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FFFFFF"/>
                </a:solidFill>
                <a:latin typeface="Times New Roman"/>
                <a:cs typeface="Times New Roman"/>
              </a:rPr>
              <a:t>global</a:t>
            </a:r>
            <a:r>
              <a:rPr sz="2400" dirty="0" smtClean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berbeda dengan manajemen  pada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level </a:t>
            </a:r>
            <a:r>
              <a:rPr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domestik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adalah</a:t>
            </a:r>
            <a:r>
              <a:rPr sz="24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:</a:t>
            </a:r>
            <a:endParaRPr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 dirty="0">
              <a:latin typeface="Times New Roman"/>
              <a:cs typeface="Times New Roman"/>
            </a:endParaRPr>
          </a:p>
          <a:p>
            <a:pPr marL="315595" indent="-303530">
              <a:lnSpc>
                <a:spcPct val="100000"/>
              </a:lnSpc>
              <a:buAutoNum type="arabicPeriod"/>
              <a:tabLst>
                <a:tab pos="316230" algn="l"/>
              </a:tabLst>
            </a:pP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Perbedaan pasar tenaga</a:t>
            </a:r>
            <a:r>
              <a:rPr sz="24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kerja.</a:t>
            </a:r>
            <a:endParaRPr sz="2400" dirty="0">
              <a:latin typeface="Times New Roman"/>
              <a:cs typeface="Times New Roman"/>
            </a:endParaRPr>
          </a:p>
          <a:p>
            <a:pPr marL="355600" indent="-40005">
              <a:lnSpc>
                <a:spcPct val="100000"/>
              </a:lnSpc>
            </a:pP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Setiap negara </a:t>
            </a:r>
            <a:r>
              <a:rPr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memiliki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pasar tenaga kerja yang dpat</a:t>
            </a:r>
            <a:r>
              <a:rPr sz="2400" spc="-1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berbeda</a:t>
            </a:r>
            <a:endParaRPr sz="2400" dirty="0">
              <a:latin typeface="Times New Roman"/>
              <a:cs typeface="Times New Roman"/>
            </a:endParaRPr>
          </a:p>
          <a:p>
            <a:pPr marL="355600" marR="5715">
              <a:lnSpc>
                <a:spcPts val="2300"/>
              </a:lnSpc>
              <a:spcBef>
                <a:spcPts val="560"/>
              </a:spcBef>
              <a:tabLst>
                <a:tab pos="2865755" algn="l"/>
              </a:tabLst>
            </a:pP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satu</a:t>
            </a:r>
            <a:r>
              <a:rPr sz="2400" spc="2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sama</a:t>
            </a:r>
            <a:r>
              <a:rPr sz="2400" spc="2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lainnya.	</a:t>
            </a:r>
            <a:r>
              <a:rPr sz="2400" spc="-25" dirty="0">
                <a:solidFill>
                  <a:srgbClr val="FFFFFF"/>
                </a:solidFill>
                <a:latin typeface="Times New Roman"/>
                <a:cs typeface="Times New Roman"/>
              </a:rPr>
              <a:t>Terdapat </a:t>
            </a:r>
            <a:r>
              <a:rPr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perbedaan dalam ketersediaan 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tenaga kerja dan perbedaan capuran biaya tenaga</a:t>
            </a:r>
            <a:r>
              <a:rPr sz="2400" spc="-1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kerja.</a:t>
            </a:r>
            <a:endParaRPr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500" dirty="0">
              <a:latin typeface="Times New Roman"/>
              <a:cs typeface="Times New Roman"/>
            </a:endParaRPr>
          </a:p>
          <a:p>
            <a:pPr marL="315595" indent="-303530" algn="just">
              <a:lnSpc>
                <a:spcPct val="100000"/>
              </a:lnSpc>
              <a:spcBef>
                <a:spcPts val="5"/>
              </a:spcBef>
              <a:buAutoNum type="arabicPeriod" startAt="2"/>
              <a:tabLst>
                <a:tab pos="316230" algn="l"/>
              </a:tabLst>
            </a:pPr>
            <a:r>
              <a:rPr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Problem-problem </a:t>
            </a:r>
            <a:r>
              <a:rPr sz="2400" spc="-5" dirty="0" err="1">
                <a:solidFill>
                  <a:srgbClr val="FFFFFF"/>
                </a:solidFill>
                <a:latin typeface="Times New Roman"/>
                <a:cs typeface="Times New Roman"/>
              </a:rPr>
              <a:t>mobilitas</a:t>
            </a:r>
            <a:r>
              <a:rPr sz="24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FFFFFF"/>
                </a:solidFill>
                <a:latin typeface="Times New Roman"/>
                <a:cs typeface="Times New Roman"/>
              </a:rPr>
              <a:t>global</a:t>
            </a:r>
            <a:endParaRPr sz="2400" dirty="0">
              <a:latin typeface="Times New Roman"/>
              <a:cs typeface="Times New Roman"/>
            </a:endParaRPr>
          </a:p>
          <a:p>
            <a:pPr marL="355600" marR="5080" indent="-44450" algn="just">
              <a:lnSpc>
                <a:spcPct val="80000"/>
              </a:lnSpc>
              <a:spcBef>
                <a:spcPts val="575"/>
              </a:spcBef>
            </a:pPr>
            <a:r>
              <a:rPr sz="2400" spc="-25" dirty="0">
                <a:solidFill>
                  <a:srgbClr val="FFFFFF"/>
                </a:solidFill>
                <a:latin typeface="Times New Roman"/>
                <a:cs typeface="Times New Roman"/>
              </a:rPr>
              <a:t>Terdapat </a:t>
            </a:r>
            <a:r>
              <a:rPr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hambatan 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hukum, </a:t>
            </a:r>
            <a:r>
              <a:rPr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ekonomi,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fisik dan budaya 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yang  </a:t>
            </a:r>
            <a:r>
              <a:rPr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harus diatasi pada sat memindahkan pekerja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ke </a:t>
            </a:r>
            <a:r>
              <a:rPr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negara 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asing. </a:t>
            </a:r>
            <a:r>
              <a:rPr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Perusahaan perlu mengembangkan rekrutmen 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khusus, training, </a:t>
            </a:r>
            <a:r>
              <a:rPr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kompensasi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dan praktek</a:t>
            </a:r>
            <a:r>
              <a:rPr sz="2400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-15" dirty="0">
                <a:solidFill>
                  <a:srgbClr val="FFFFFF"/>
                </a:solidFill>
                <a:latin typeface="Times New Roman"/>
                <a:cs typeface="Times New Roman"/>
              </a:rPr>
              <a:t>transfer.</a:t>
            </a: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635253"/>
            <a:ext cx="8074025" cy="5293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5595" indent="-303530" algn="just">
              <a:lnSpc>
                <a:spcPct val="100000"/>
              </a:lnSpc>
              <a:spcBef>
                <a:spcPts val="100"/>
              </a:spcBef>
              <a:buAutoNum type="arabicPeriod" startAt="3"/>
              <a:tabLst>
                <a:tab pos="316230" algn="l"/>
              </a:tabLst>
            </a:pP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Gaya dan praktek</a:t>
            </a:r>
            <a:r>
              <a:rPr sz="24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manajemen.</a:t>
            </a:r>
            <a:endParaRPr sz="2400">
              <a:latin typeface="Times New Roman"/>
              <a:cs typeface="Times New Roman"/>
            </a:endParaRPr>
          </a:p>
          <a:p>
            <a:pPr marL="355600" marR="5080" indent="-38100" algn="just">
              <a:lnSpc>
                <a:spcPct val="80000"/>
              </a:lnSpc>
              <a:spcBef>
                <a:spcPts val="575"/>
              </a:spcBef>
            </a:pPr>
            <a:r>
              <a:rPr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Sikap terhadap haya manajemen yang berbeda beragam dari 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satu </a:t>
            </a:r>
            <a:r>
              <a:rPr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negara ke negara lainnya; norma di antara praktek-praktek  manajemen dan hubungan tenaga kerja 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manajemen </a:t>
            </a:r>
            <a:r>
              <a:rPr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menguji 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hal</a:t>
            </a:r>
            <a:r>
              <a:rPr sz="24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ini.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315595" indent="-303530" algn="just">
              <a:lnSpc>
                <a:spcPct val="100000"/>
              </a:lnSpc>
              <a:buAutoNum type="arabicPeriod" startAt="4"/>
              <a:tabLst>
                <a:tab pos="316230" algn="l"/>
              </a:tabLst>
            </a:pP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Orientasi</a:t>
            </a:r>
            <a:r>
              <a:rPr sz="24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nasional</a:t>
            </a:r>
            <a:endParaRPr sz="2400">
              <a:latin typeface="Times New Roman"/>
              <a:cs typeface="Times New Roman"/>
            </a:endParaRPr>
          </a:p>
          <a:p>
            <a:pPr marL="355600" marR="5080" indent="-38100" algn="just">
              <a:lnSpc>
                <a:spcPts val="2310"/>
              </a:lnSpc>
              <a:spcBef>
                <a:spcPts val="550"/>
              </a:spcBef>
            </a:pP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Sekalipun </a:t>
            </a:r>
            <a:r>
              <a:rPr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tujuan perusahaan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adalah </a:t>
            </a:r>
            <a:r>
              <a:rPr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hal global, tetapi 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personelnya </a:t>
            </a:r>
            <a:r>
              <a:rPr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(tenaga kerja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dan </a:t>
            </a:r>
            <a:r>
              <a:rPr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manajemen) mungkin lebih  memperhatikan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kepentingan nasional daripada</a:t>
            </a:r>
            <a:r>
              <a:rPr sz="2400" spc="-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global.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500">
              <a:latin typeface="Times New Roman"/>
              <a:cs typeface="Times New Roman"/>
            </a:endParaRPr>
          </a:p>
          <a:p>
            <a:pPr marL="315595" indent="-303530" algn="just">
              <a:lnSpc>
                <a:spcPct val="100000"/>
              </a:lnSpc>
              <a:buAutoNum type="arabicPeriod" startAt="5"/>
              <a:tabLst>
                <a:tab pos="316230" algn="l"/>
              </a:tabLst>
            </a:pP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Kontrol</a:t>
            </a:r>
            <a:endParaRPr sz="2400">
              <a:latin typeface="Times New Roman"/>
              <a:cs typeface="Times New Roman"/>
            </a:endParaRPr>
          </a:p>
          <a:p>
            <a:pPr marL="355600" marR="5080" indent="-38100" algn="just">
              <a:lnSpc>
                <a:spcPct val="80000"/>
              </a:lnSpc>
              <a:spcBef>
                <a:spcPts val="580"/>
              </a:spcBef>
            </a:pP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Jarak </a:t>
            </a:r>
            <a:r>
              <a:rPr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dan keragaman membuat lebih sulit mengontrol operasi 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luar negeri </a:t>
            </a:r>
            <a:r>
              <a:rPr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daripada operasi domestik;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dan </a:t>
            </a:r>
            <a:r>
              <a:rPr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kebijakan personal  seringkali digunakan untuk memperoleh kontrol atas operasi </a:t>
            </a:r>
            <a:r>
              <a:rPr sz="2400" spc="-15" dirty="0">
                <a:solidFill>
                  <a:srgbClr val="FFFFFF"/>
                </a:solidFill>
                <a:latin typeface="Times New Roman"/>
                <a:cs typeface="Times New Roman"/>
              </a:rPr>
              <a:t>di 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luar</a:t>
            </a:r>
            <a:r>
              <a:rPr sz="24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negeri.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</TotalTime>
  <Words>1856</Words>
  <Application>Microsoft Office PowerPoint</Application>
  <PresentationFormat>On-screen Show (4:3)</PresentationFormat>
  <Paragraphs>149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Carlito</vt:lpstr>
      <vt:lpstr>Times New Roman</vt:lpstr>
      <vt:lpstr>Office Theme</vt:lpstr>
      <vt:lpstr>    MANAJEMEN  SDM   GLOBAL</vt:lpstr>
      <vt:lpstr>Fungsi-fungsi pokok MSDM  (Fungsi Manajemen)</vt:lpstr>
      <vt:lpstr>Fungsi-fungsi Operasional                           Manajemen SDM</vt:lpstr>
      <vt:lpstr>Pengadaan SDM</vt:lpstr>
      <vt:lpstr> Pengembangan (Development)</vt:lpstr>
      <vt:lpstr>    Pemeliharaan (maintenance)</vt:lpstr>
      <vt:lpstr>Manajemen Sumber Daya Manusia  Global</vt:lpstr>
      <vt:lpstr>PowerPoint Presentation</vt:lpstr>
      <vt:lpstr>PowerPoint Presentation</vt:lpstr>
      <vt:lpstr>  Ruang lingkup MSDM Global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MANAJEMEN SDM INTERNASIONAL</dc:title>
  <dc:creator>HP</dc:creator>
  <cp:lastModifiedBy>ASUS</cp:lastModifiedBy>
  <cp:revision>28</cp:revision>
  <dcterms:created xsi:type="dcterms:W3CDTF">2020-07-08T08:28:59Z</dcterms:created>
  <dcterms:modified xsi:type="dcterms:W3CDTF">2020-07-08T08:57:21Z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2014-12-23T00:00:00Z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2020-07-08T00:00:00Z</vt:filetime>
  </property>
</Properties>
</file>