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82" r:id="rId2"/>
    <p:sldId id="283" r:id="rId3"/>
    <p:sldId id="284" r:id="rId4"/>
    <p:sldId id="299" r:id="rId5"/>
    <p:sldId id="285" r:id="rId6"/>
    <p:sldId id="286" r:id="rId7"/>
    <p:sldId id="287" r:id="rId8"/>
    <p:sldId id="288" r:id="rId9"/>
    <p:sldId id="289" r:id="rId10"/>
    <p:sldId id="300" r:id="rId11"/>
    <p:sldId id="301" r:id="rId12"/>
    <p:sldId id="290" r:id="rId13"/>
    <p:sldId id="302" r:id="rId14"/>
    <p:sldId id="303" r:id="rId15"/>
    <p:sldId id="304" r:id="rId16"/>
    <p:sldId id="305" r:id="rId17"/>
    <p:sldId id="291" r:id="rId18"/>
    <p:sldId id="306" r:id="rId19"/>
    <p:sldId id="307" r:id="rId20"/>
    <p:sldId id="308" r:id="rId21"/>
    <p:sldId id="292" r:id="rId22"/>
    <p:sldId id="309" r:id="rId23"/>
    <p:sldId id="310" r:id="rId24"/>
    <p:sldId id="311" r:id="rId25"/>
    <p:sldId id="312" r:id="rId26"/>
    <p:sldId id="313" r:id="rId27"/>
    <p:sldId id="314" r:id="rId28"/>
    <p:sldId id="293" r:id="rId29"/>
    <p:sldId id="294" r:id="rId30"/>
    <p:sldId id="295" r:id="rId31"/>
    <p:sldId id="315" r:id="rId32"/>
    <p:sldId id="317" r:id="rId33"/>
    <p:sldId id="296" r:id="rId34"/>
    <p:sldId id="316" r:id="rId35"/>
    <p:sldId id="318" r:id="rId36"/>
    <p:sldId id="319" r:id="rId37"/>
    <p:sldId id="320" r:id="rId38"/>
    <p:sldId id="321" r:id="rId39"/>
    <p:sldId id="297" r:id="rId40"/>
    <p:sldId id="322" r:id="rId41"/>
    <p:sldId id="323" r:id="rId42"/>
    <p:sldId id="298" r:id="rId43"/>
    <p:sldId id="324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5A37B3"/>
    <a:srgbClr val="D01ABA"/>
    <a:srgbClr val="CCFF66"/>
    <a:srgbClr val="BE8D2C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93D0FB-6F56-4C93-BAA1-2E03DE9539B0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1E2B46-23AD-4C01-B56F-4C4D9C81C5EB}">
      <dgm:prSet phldrT="[Text]"/>
      <dgm:spPr>
        <a:ln>
          <a:solidFill>
            <a:schemeClr val="bg1"/>
          </a:solidFill>
        </a:ln>
      </dgm:spPr>
      <dgm:t>
        <a:bodyPr/>
        <a:lstStyle/>
        <a:p>
          <a:r>
            <a:rPr lang="en-US" b="1" dirty="0" err="1" smtClean="0">
              <a:solidFill>
                <a:schemeClr val="bg1"/>
              </a:solidFill>
            </a:rPr>
            <a:t>Struktur</a:t>
          </a:r>
          <a:r>
            <a:rPr lang="en-US" b="1" dirty="0" smtClean="0">
              <a:solidFill>
                <a:schemeClr val="bg1"/>
              </a:solidFill>
            </a:rPr>
            <a:t> </a:t>
          </a:r>
          <a:r>
            <a:rPr lang="en-US" b="1" dirty="0" err="1" smtClean="0">
              <a:solidFill>
                <a:schemeClr val="bg1"/>
              </a:solidFill>
            </a:rPr>
            <a:t>Organisasi</a:t>
          </a:r>
          <a:r>
            <a:rPr lang="en-US" b="1" dirty="0" smtClean="0">
              <a:solidFill>
                <a:schemeClr val="bg1"/>
              </a:solidFill>
            </a:rPr>
            <a:t> Perusahaan </a:t>
          </a:r>
          <a:r>
            <a:rPr lang="en-US" b="1" dirty="0" err="1" smtClean="0">
              <a:solidFill>
                <a:schemeClr val="bg1"/>
              </a:solidFill>
            </a:rPr>
            <a:t>berdasarkan</a:t>
          </a:r>
          <a:r>
            <a:rPr lang="en-US" b="1" dirty="0" smtClean="0">
              <a:solidFill>
                <a:schemeClr val="bg1"/>
              </a:solidFill>
            </a:rPr>
            <a:t> </a:t>
          </a:r>
          <a:r>
            <a:rPr lang="en-US" b="1" dirty="0" err="1" smtClean="0">
              <a:solidFill>
                <a:schemeClr val="bg1"/>
              </a:solidFill>
            </a:rPr>
            <a:t>Bentuk</a:t>
          </a:r>
          <a:r>
            <a:rPr lang="en-US" b="1" dirty="0" smtClean="0">
              <a:solidFill>
                <a:schemeClr val="bg1"/>
              </a:solidFill>
            </a:rPr>
            <a:t> </a:t>
          </a:r>
          <a:r>
            <a:rPr lang="en-US" b="1" dirty="0" err="1" smtClean="0">
              <a:solidFill>
                <a:schemeClr val="bg1"/>
              </a:solidFill>
            </a:rPr>
            <a:t>Kepemilikan</a:t>
          </a:r>
          <a:endParaRPr lang="en-US" b="1" dirty="0">
            <a:solidFill>
              <a:schemeClr val="bg1"/>
            </a:solidFill>
          </a:endParaRPr>
        </a:p>
      </dgm:t>
    </dgm:pt>
    <dgm:pt modelId="{FB5A3CE0-281E-4042-AB79-2E786DEFAAAB}" type="parTrans" cxnId="{1148EBDC-DD73-4F88-9D5A-E825DB040AC0}">
      <dgm:prSet/>
      <dgm:spPr/>
      <dgm:t>
        <a:bodyPr/>
        <a:lstStyle/>
        <a:p>
          <a:endParaRPr lang="en-US"/>
        </a:p>
      </dgm:t>
    </dgm:pt>
    <dgm:pt modelId="{A40A5FC3-03D9-4AA7-8D09-D56B7E6369B6}" type="sibTrans" cxnId="{1148EBDC-DD73-4F88-9D5A-E825DB040AC0}">
      <dgm:prSet/>
      <dgm:spPr/>
      <dgm:t>
        <a:bodyPr/>
        <a:lstStyle/>
        <a:p>
          <a:endParaRPr lang="en-US"/>
        </a:p>
      </dgm:t>
    </dgm:pt>
    <dgm:pt modelId="{E4F53D08-C93D-43CE-B7BB-6ABA607D12CE}">
      <dgm:prSet phldrT="[Text]"/>
      <dgm:spPr/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Perusahaan </a:t>
          </a:r>
          <a:r>
            <a:rPr lang="en-US" b="1" dirty="0" err="1" smtClean="0">
              <a:solidFill>
                <a:schemeClr val="bg1"/>
              </a:solidFill>
            </a:rPr>
            <a:t>Perseorangan</a:t>
          </a:r>
          <a:endParaRPr lang="en-US" b="1" dirty="0">
            <a:solidFill>
              <a:schemeClr val="bg1"/>
            </a:solidFill>
          </a:endParaRPr>
        </a:p>
      </dgm:t>
    </dgm:pt>
    <dgm:pt modelId="{BCBA2283-1DC4-4FCC-9800-1B42F6C0D224}" type="parTrans" cxnId="{01583F90-998A-445F-92AD-3FA6D4906923}">
      <dgm:prSet/>
      <dgm:spPr/>
      <dgm:t>
        <a:bodyPr/>
        <a:lstStyle/>
        <a:p>
          <a:endParaRPr lang="en-US"/>
        </a:p>
      </dgm:t>
    </dgm:pt>
    <dgm:pt modelId="{762F25CB-CFD7-4C7B-A95D-0A38AE661D44}" type="sibTrans" cxnId="{01583F90-998A-445F-92AD-3FA6D4906923}">
      <dgm:prSet/>
      <dgm:spPr/>
      <dgm:t>
        <a:bodyPr/>
        <a:lstStyle/>
        <a:p>
          <a:endParaRPr lang="en-US"/>
        </a:p>
      </dgm:t>
    </dgm:pt>
    <dgm:pt modelId="{D07F4BE6-64DA-4116-BBC2-66AF0FB8A893}">
      <dgm:prSet phldrT="[Text]"/>
      <dgm:spPr/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Perusahaan Persekutuan</a:t>
          </a:r>
          <a:endParaRPr lang="en-US" b="1" dirty="0">
            <a:solidFill>
              <a:schemeClr val="bg1"/>
            </a:solidFill>
          </a:endParaRPr>
        </a:p>
      </dgm:t>
    </dgm:pt>
    <dgm:pt modelId="{56652F2F-B3DA-4783-9436-1C1A82AD33D2}" type="parTrans" cxnId="{89660AD5-A5CD-443A-8B72-F8A646C1E3F7}">
      <dgm:prSet/>
      <dgm:spPr/>
      <dgm:t>
        <a:bodyPr/>
        <a:lstStyle/>
        <a:p>
          <a:endParaRPr lang="en-US"/>
        </a:p>
      </dgm:t>
    </dgm:pt>
    <dgm:pt modelId="{E6ED80E0-3CFB-40A7-B6C4-12B49EA7D3E4}" type="sibTrans" cxnId="{89660AD5-A5CD-443A-8B72-F8A646C1E3F7}">
      <dgm:prSet/>
      <dgm:spPr/>
      <dgm:t>
        <a:bodyPr/>
        <a:lstStyle/>
        <a:p>
          <a:endParaRPr lang="en-US"/>
        </a:p>
      </dgm:t>
    </dgm:pt>
    <dgm:pt modelId="{6697AD56-7812-4C7A-927E-74219B94A06A}">
      <dgm:prSet phldrT="[Text]"/>
      <dgm:spPr/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Perusahaan Perseroan </a:t>
          </a:r>
          <a:r>
            <a:rPr lang="en-US" b="1" dirty="0" err="1" smtClean="0">
              <a:solidFill>
                <a:schemeClr val="bg1"/>
              </a:solidFill>
            </a:rPr>
            <a:t>Terbatas</a:t>
          </a:r>
          <a:r>
            <a:rPr lang="en-US" b="1" dirty="0" smtClean="0">
              <a:solidFill>
                <a:schemeClr val="bg1"/>
              </a:solidFill>
            </a:rPr>
            <a:t> (PT)</a:t>
          </a:r>
          <a:endParaRPr lang="en-US" b="1" dirty="0">
            <a:solidFill>
              <a:schemeClr val="bg1"/>
            </a:solidFill>
          </a:endParaRPr>
        </a:p>
      </dgm:t>
    </dgm:pt>
    <dgm:pt modelId="{5CEE1DDE-DE7B-437F-ACF3-E159BAA19D55}" type="parTrans" cxnId="{7E0020F5-F3BC-4151-BFE2-0D0D0CA442C1}">
      <dgm:prSet/>
      <dgm:spPr/>
      <dgm:t>
        <a:bodyPr/>
        <a:lstStyle/>
        <a:p>
          <a:endParaRPr lang="en-US"/>
        </a:p>
      </dgm:t>
    </dgm:pt>
    <dgm:pt modelId="{1BAB886A-4CCD-4CD6-905B-AE1F8ABB1292}" type="sibTrans" cxnId="{7E0020F5-F3BC-4151-BFE2-0D0D0CA442C1}">
      <dgm:prSet/>
      <dgm:spPr/>
      <dgm:t>
        <a:bodyPr/>
        <a:lstStyle/>
        <a:p>
          <a:endParaRPr lang="en-US"/>
        </a:p>
      </dgm:t>
    </dgm:pt>
    <dgm:pt modelId="{75C879A1-699B-43B0-8048-1E3FDD8A7500}" type="pres">
      <dgm:prSet presAssocID="{4393D0FB-6F56-4C93-BAA1-2E03DE9539B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9595E9-CC3F-41DB-BF66-8866E07A2A0B}" type="pres">
      <dgm:prSet presAssocID="{511E2B46-23AD-4C01-B56F-4C4D9C81C5EB}" presName="roof" presStyleLbl="dkBgShp" presStyleIdx="0" presStyleCnt="2"/>
      <dgm:spPr/>
      <dgm:t>
        <a:bodyPr/>
        <a:lstStyle/>
        <a:p>
          <a:endParaRPr lang="en-US"/>
        </a:p>
      </dgm:t>
    </dgm:pt>
    <dgm:pt modelId="{3FE5F0DC-A6C9-4CE4-BF47-5334ABD19137}" type="pres">
      <dgm:prSet presAssocID="{511E2B46-23AD-4C01-B56F-4C4D9C81C5EB}" presName="pillars" presStyleCnt="0"/>
      <dgm:spPr/>
    </dgm:pt>
    <dgm:pt modelId="{29E31D77-C534-49E1-A2DE-E476961594FB}" type="pres">
      <dgm:prSet presAssocID="{511E2B46-23AD-4C01-B56F-4C4D9C81C5EB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0F6907-6236-4A30-8D1A-DE5EDC9C3BFA}" type="pres">
      <dgm:prSet presAssocID="{D07F4BE6-64DA-4116-BBC2-66AF0FB8A893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986D-4995-45D9-AC4B-18C66B4A1CC2}" type="pres">
      <dgm:prSet presAssocID="{6697AD56-7812-4C7A-927E-74219B94A06A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90EDEE-2AF6-4E31-BCA4-029EF85C197E}" type="pres">
      <dgm:prSet presAssocID="{511E2B46-23AD-4C01-B56F-4C4D9C81C5EB}" presName="base" presStyleLbl="dkBgShp" presStyleIdx="1" presStyleCnt="2"/>
      <dgm:spPr/>
    </dgm:pt>
  </dgm:ptLst>
  <dgm:cxnLst>
    <dgm:cxn modelId="{01583F90-998A-445F-92AD-3FA6D4906923}" srcId="{511E2B46-23AD-4C01-B56F-4C4D9C81C5EB}" destId="{E4F53D08-C93D-43CE-B7BB-6ABA607D12CE}" srcOrd="0" destOrd="0" parTransId="{BCBA2283-1DC4-4FCC-9800-1B42F6C0D224}" sibTransId="{762F25CB-CFD7-4C7B-A95D-0A38AE661D44}"/>
    <dgm:cxn modelId="{84681BA1-AF2C-49EB-A229-77A92289C359}" type="presOf" srcId="{D07F4BE6-64DA-4116-BBC2-66AF0FB8A893}" destId="{940F6907-6236-4A30-8D1A-DE5EDC9C3BFA}" srcOrd="0" destOrd="0" presId="urn:microsoft.com/office/officeart/2005/8/layout/hList3"/>
    <dgm:cxn modelId="{89660AD5-A5CD-443A-8B72-F8A646C1E3F7}" srcId="{511E2B46-23AD-4C01-B56F-4C4D9C81C5EB}" destId="{D07F4BE6-64DA-4116-BBC2-66AF0FB8A893}" srcOrd="1" destOrd="0" parTransId="{56652F2F-B3DA-4783-9436-1C1A82AD33D2}" sibTransId="{E6ED80E0-3CFB-40A7-B6C4-12B49EA7D3E4}"/>
    <dgm:cxn modelId="{1148EBDC-DD73-4F88-9D5A-E825DB040AC0}" srcId="{4393D0FB-6F56-4C93-BAA1-2E03DE9539B0}" destId="{511E2B46-23AD-4C01-B56F-4C4D9C81C5EB}" srcOrd="0" destOrd="0" parTransId="{FB5A3CE0-281E-4042-AB79-2E786DEFAAAB}" sibTransId="{A40A5FC3-03D9-4AA7-8D09-D56B7E6369B6}"/>
    <dgm:cxn modelId="{3E8B38E6-3168-4A90-9CFF-087AD1DFE10D}" type="presOf" srcId="{6697AD56-7812-4C7A-927E-74219B94A06A}" destId="{E4A1986D-4995-45D9-AC4B-18C66B4A1CC2}" srcOrd="0" destOrd="0" presId="urn:microsoft.com/office/officeart/2005/8/layout/hList3"/>
    <dgm:cxn modelId="{90CDAA49-B5B9-4A83-B3FA-7283385E702D}" type="presOf" srcId="{E4F53D08-C93D-43CE-B7BB-6ABA607D12CE}" destId="{29E31D77-C534-49E1-A2DE-E476961594FB}" srcOrd="0" destOrd="0" presId="urn:microsoft.com/office/officeart/2005/8/layout/hList3"/>
    <dgm:cxn modelId="{C28940A0-5421-4DBE-B0ED-4C02C4CA44E7}" type="presOf" srcId="{4393D0FB-6F56-4C93-BAA1-2E03DE9539B0}" destId="{75C879A1-699B-43B0-8048-1E3FDD8A7500}" srcOrd="0" destOrd="0" presId="urn:microsoft.com/office/officeart/2005/8/layout/hList3"/>
    <dgm:cxn modelId="{7E0020F5-F3BC-4151-BFE2-0D0D0CA442C1}" srcId="{511E2B46-23AD-4C01-B56F-4C4D9C81C5EB}" destId="{6697AD56-7812-4C7A-927E-74219B94A06A}" srcOrd="2" destOrd="0" parTransId="{5CEE1DDE-DE7B-437F-ACF3-E159BAA19D55}" sibTransId="{1BAB886A-4CCD-4CD6-905B-AE1F8ABB1292}"/>
    <dgm:cxn modelId="{C091A1B3-ADEE-4398-92DF-D71F39DC188B}" type="presOf" srcId="{511E2B46-23AD-4C01-B56F-4C4D9C81C5EB}" destId="{059595E9-CC3F-41DB-BF66-8866E07A2A0B}" srcOrd="0" destOrd="0" presId="urn:microsoft.com/office/officeart/2005/8/layout/hList3"/>
    <dgm:cxn modelId="{E6FD6BA2-0252-40DB-A499-983AB7982A31}" type="presParOf" srcId="{75C879A1-699B-43B0-8048-1E3FDD8A7500}" destId="{059595E9-CC3F-41DB-BF66-8866E07A2A0B}" srcOrd="0" destOrd="0" presId="urn:microsoft.com/office/officeart/2005/8/layout/hList3"/>
    <dgm:cxn modelId="{73854D91-68A0-4074-B922-3C96E1EBE8E2}" type="presParOf" srcId="{75C879A1-699B-43B0-8048-1E3FDD8A7500}" destId="{3FE5F0DC-A6C9-4CE4-BF47-5334ABD19137}" srcOrd="1" destOrd="0" presId="urn:microsoft.com/office/officeart/2005/8/layout/hList3"/>
    <dgm:cxn modelId="{C1EDE103-161F-4CB4-8842-C75B9C5B91CF}" type="presParOf" srcId="{3FE5F0DC-A6C9-4CE4-BF47-5334ABD19137}" destId="{29E31D77-C534-49E1-A2DE-E476961594FB}" srcOrd="0" destOrd="0" presId="urn:microsoft.com/office/officeart/2005/8/layout/hList3"/>
    <dgm:cxn modelId="{A3E9CA07-8B4D-4779-B2E7-1A5A58ACFD41}" type="presParOf" srcId="{3FE5F0DC-A6C9-4CE4-BF47-5334ABD19137}" destId="{940F6907-6236-4A30-8D1A-DE5EDC9C3BFA}" srcOrd="1" destOrd="0" presId="urn:microsoft.com/office/officeart/2005/8/layout/hList3"/>
    <dgm:cxn modelId="{2292C7E2-B343-4AF1-A641-D8C80FEA352F}" type="presParOf" srcId="{3FE5F0DC-A6C9-4CE4-BF47-5334ABD19137}" destId="{E4A1986D-4995-45D9-AC4B-18C66B4A1CC2}" srcOrd="2" destOrd="0" presId="urn:microsoft.com/office/officeart/2005/8/layout/hList3"/>
    <dgm:cxn modelId="{9C84E7BE-7151-4B2D-B948-9085FAED2577}" type="presParOf" srcId="{75C879A1-699B-43B0-8048-1E3FDD8A7500}" destId="{2090EDEE-2AF6-4E31-BCA4-029EF85C197E}" srcOrd="2" destOrd="0" presId="urn:microsoft.com/office/officeart/2005/8/layout/hLis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5C10D8-2CE5-439A-B467-AB249B61A0EE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4BBA95D-ED4F-4DE7-88AB-6FAED592150B}">
      <dgm:prSet/>
      <dgm:spPr/>
      <dgm:t>
        <a:bodyPr/>
        <a:lstStyle/>
        <a:p>
          <a:pPr rtl="0"/>
          <a:r>
            <a:rPr lang="en-US" b="1" dirty="0" smtClean="0"/>
            <a:t>PERSEROAN TERBATAS (PT)</a:t>
          </a:r>
          <a:endParaRPr lang="en-US" b="1" dirty="0"/>
        </a:p>
      </dgm:t>
    </dgm:pt>
    <dgm:pt modelId="{8EA0DF2B-4CA4-4671-9571-369E0012AF35}" type="parTrans" cxnId="{6FAEDFD1-3C76-4BFE-A72D-1FE792C0866B}">
      <dgm:prSet/>
      <dgm:spPr/>
      <dgm:t>
        <a:bodyPr/>
        <a:lstStyle/>
        <a:p>
          <a:endParaRPr lang="en-US"/>
        </a:p>
      </dgm:t>
    </dgm:pt>
    <dgm:pt modelId="{92497D76-00E5-479A-B914-E055072E7BBA}" type="sibTrans" cxnId="{6FAEDFD1-3C76-4BFE-A72D-1FE792C0866B}">
      <dgm:prSet/>
      <dgm:spPr/>
      <dgm:t>
        <a:bodyPr/>
        <a:lstStyle/>
        <a:p>
          <a:endParaRPr lang="en-US"/>
        </a:p>
      </dgm:t>
    </dgm:pt>
    <dgm:pt modelId="{822F06DD-3085-4E44-A525-5ABF166E0566}" type="pres">
      <dgm:prSet presAssocID="{5B5C10D8-2CE5-439A-B467-AB249B61A0E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917BF0-040B-47C8-8606-9596AC7292BF}" type="pres">
      <dgm:prSet presAssocID="{54BBA95D-ED4F-4DE7-88AB-6FAED592150B}" presName="composite" presStyleCnt="0"/>
      <dgm:spPr/>
    </dgm:pt>
    <dgm:pt modelId="{5C4D5451-FA77-4A2B-9FC4-CC5FCAC4B6D9}" type="pres">
      <dgm:prSet presAssocID="{54BBA95D-ED4F-4DE7-88AB-6FAED592150B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37C84FA-CD80-4E75-ACBD-99A3FEEE8BF6}" type="pres">
      <dgm:prSet presAssocID="{54BBA95D-ED4F-4DE7-88AB-6FAED592150B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A0B213D-A28F-444B-B19A-D4AEC34C8269}" type="presOf" srcId="{5B5C10D8-2CE5-439A-B467-AB249B61A0EE}" destId="{822F06DD-3085-4E44-A525-5ABF166E0566}" srcOrd="0" destOrd="0" presId="urn:microsoft.com/office/officeart/2005/8/layout/vList3"/>
    <dgm:cxn modelId="{D0484363-3466-4597-BF3F-00C51269CA2F}" type="presOf" srcId="{54BBA95D-ED4F-4DE7-88AB-6FAED592150B}" destId="{D37C84FA-CD80-4E75-ACBD-99A3FEEE8BF6}" srcOrd="0" destOrd="0" presId="urn:microsoft.com/office/officeart/2005/8/layout/vList3"/>
    <dgm:cxn modelId="{6FAEDFD1-3C76-4BFE-A72D-1FE792C0866B}" srcId="{5B5C10D8-2CE5-439A-B467-AB249B61A0EE}" destId="{54BBA95D-ED4F-4DE7-88AB-6FAED592150B}" srcOrd="0" destOrd="0" parTransId="{8EA0DF2B-4CA4-4671-9571-369E0012AF35}" sibTransId="{92497D76-00E5-479A-B914-E055072E7BBA}"/>
    <dgm:cxn modelId="{191A369B-279B-4F8A-9DB8-B344870F251A}" type="presParOf" srcId="{822F06DD-3085-4E44-A525-5ABF166E0566}" destId="{6D917BF0-040B-47C8-8606-9596AC7292BF}" srcOrd="0" destOrd="0" presId="urn:microsoft.com/office/officeart/2005/8/layout/vList3"/>
    <dgm:cxn modelId="{04E39B4A-EAE7-4A96-842B-B5FA14C07624}" type="presParOf" srcId="{6D917BF0-040B-47C8-8606-9596AC7292BF}" destId="{5C4D5451-FA77-4A2B-9FC4-CC5FCAC4B6D9}" srcOrd="0" destOrd="0" presId="urn:microsoft.com/office/officeart/2005/8/layout/vList3"/>
    <dgm:cxn modelId="{807ED843-6535-4E58-8831-9ACFAA1D733F}" type="presParOf" srcId="{6D917BF0-040B-47C8-8606-9596AC7292BF}" destId="{D37C84FA-CD80-4E75-ACBD-99A3FEEE8BF6}" srcOrd="1" destOrd="0" presId="urn:microsoft.com/office/officeart/2005/8/layout/vList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5250D9-CB9C-4BB2-941B-5441DD57F74E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E28848-75E4-45F0-8E8A-040B9E963127}">
      <dgm:prSet phldrT="[Text]"/>
      <dgm:spPr/>
      <dgm:t>
        <a:bodyPr/>
        <a:lstStyle/>
        <a:p>
          <a:r>
            <a:rPr lang="en-US" dirty="0" err="1" smtClean="0"/>
            <a:t>Karakteristik</a:t>
          </a:r>
          <a:r>
            <a:rPr lang="en-US" dirty="0" smtClean="0"/>
            <a:t> PT</a:t>
          </a:r>
          <a:endParaRPr lang="en-US" dirty="0"/>
        </a:p>
      </dgm:t>
    </dgm:pt>
    <dgm:pt modelId="{5EB35603-FE54-472C-8FEC-489EAAB94396}" type="parTrans" cxnId="{D1825C29-D246-4E13-BECC-883A2ECA61A8}">
      <dgm:prSet/>
      <dgm:spPr/>
      <dgm:t>
        <a:bodyPr/>
        <a:lstStyle/>
        <a:p>
          <a:endParaRPr lang="en-US"/>
        </a:p>
      </dgm:t>
    </dgm:pt>
    <dgm:pt modelId="{1EC77A7C-0DDA-4D41-87EB-0FCD2FB55AD0}" type="sibTrans" cxnId="{D1825C29-D246-4E13-BECC-883A2ECA61A8}">
      <dgm:prSet/>
      <dgm:spPr/>
      <dgm:t>
        <a:bodyPr/>
        <a:lstStyle/>
        <a:p>
          <a:endParaRPr lang="en-US"/>
        </a:p>
      </dgm:t>
    </dgm:pt>
    <dgm:pt modelId="{0EA83D90-5DA3-4361-8DE2-71CAC4EC9205}">
      <dgm:prSet phldrT="[Text]"/>
      <dgm:spPr/>
      <dgm:t>
        <a:bodyPr/>
        <a:lstStyle/>
        <a:p>
          <a:r>
            <a:rPr lang="en-US" dirty="0" smtClean="0"/>
            <a:t>PT </a:t>
          </a:r>
          <a:r>
            <a:rPr lang="en-US" dirty="0" err="1" smtClean="0"/>
            <a:t>Tertutup</a:t>
          </a:r>
          <a:r>
            <a:rPr lang="en-US" dirty="0" smtClean="0"/>
            <a:t>, </a:t>
          </a:r>
          <a:r>
            <a:rPr lang="en-US" dirty="0" err="1" smtClean="0"/>
            <a:t>biasa</a:t>
          </a:r>
          <a:r>
            <a:rPr lang="en-US" dirty="0" smtClean="0"/>
            <a:t> </a:t>
          </a:r>
          <a:r>
            <a:rPr lang="en-US" dirty="0" err="1" smtClean="0"/>
            <a:t>disebut</a:t>
          </a:r>
          <a:r>
            <a:rPr lang="en-US" dirty="0" smtClean="0"/>
            <a:t> PT</a:t>
          </a:r>
          <a:endParaRPr lang="en-US" dirty="0"/>
        </a:p>
      </dgm:t>
    </dgm:pt>
    <dgm:pt modelId="{9A238444-54CB-43B7-90F4-ED31A2DE3BF6}" type="parTrans" cxnId="{F097C998-7976-4C5B-BACE-8833E257D4EB}">
      <dgm:prSet/>
      <dgm:spPr/>
      <dgm:t>
        <a:bodyPr/>
        <a:lstStyle/>
        <a:p>
          <a:endParaRPr lang="en-US"/>
        </a:p>
      </dgm:t>
    </dgm:pt>
    <dgm:pt modelId="{2785765E-7BB1-46EB-AFC0-DCE3483511E4}" type="sibTrans" cxnId="{F097C998-7976-4C5B-BACE-8833E257D4EB}">
      <dgm:prSet/>
      <dgm:spPr/>
      <dgm:t>
        <a:bodyPr/>
        <a:lstStyle/>
        <a:p>
          <a:endParaRPr lang="en-US"/>
        </a:p>
      </dgm:t>
    </dgm:pt>
    <dgm:pt modelId="{020F483B-06A0-4C5F-899B-37137F5C8644}">
      <dgm:prSet phldrT="[Text]"/>
      <dgm:spPr/>
      <dgm:t>
        <a:bodyPr/>
        <a:lstStyle/>
        <a:p>
          <a:r>
            <a:rPr lang="en-US" dirty="0" smtClean="0"/>
            <a:t>PT Terbuka (PT, </a:t>
          </a:r>
          <a:r>
            <a:rPr lang="en-US" dirty="0" err="1" smtClean="0"/>
            <a:t>Tbk</a:t>
          </a:r>
          <a:r>
            <a:rPr lang="en-US" dirty="0" smtClean="0"/>
            <a:t>.)</a:t>
          </a:r>
          <a:endParaRPr lang="en-US" dirty="0"/>
        </a:p>
      </dgm:t>
    </dgm:pt>
    <dgm:pt modelId="{2F6A1D79-39C3-4D20-A9FB-FDD58FF16E76}" type="parTrans" cxnId="{E36543D3-E14A-4379-891F-BBDCC6912A8D}">
      <dgm:prSet/>
      <dgm:spPr/>
      <dgm:t>
        <a:bodyPr/>
        <a:lstStyle/>
        <a:p>
          <a:endParaRPr lang="en-US"/>
        </a:p>
      </dgm:t>
    </dgm:pt>
    <dgm:pt modelId="{5EA1A41E-23CB-4584-A956-19A895856AE9}" type="sibTrans" cxnId="{E36543D3-E14A-4379-891F-BBDCC6912A8D}">
      <dgm:prSet/>
      <dgm:spPr/>
      <dgm:t>
        <a:bodyPr/>
        <a:lstStyle/>
        <a:p>
          <a:endParaRPr lang="en-US"/>
        </a:p>
      </dgm:t>
    </dgm:pt>
    <dgm:pt modelId="{33AE45D7-79EF-47B2-B296-3382FA5E515F}">
      <dgm:prSet phldrT="[Text]"/>
      <dgm:spPr/>
      <dgm:t>
        <a:bodyPr/>
        <a:lstStyle/>
        <a:p>
          <a:r>
            <a:rPr lang="en-US" dirty="0" err="1" smtClean="0"/>
            <a:t>Proses</a:t>
          </a:r>
          <a:r>
            <a:rPr lang="en-US" dirty="0" smtClean="0"/>
            <a:t> </a:t>
          </a:r>
          <a:r>
            <a:rPr lang="en-US" dirty="0" err="1" smtClean="0"/>
            <a:t>Pembentukan</a:t>
          </a:r>
          <a:r>
            <a:rPr lang="en-US" dirty="0" smtClean="0"/>
            <a:t> PT</a:t>
          </a:r>
          <a:endParaRPr lang="en-US" dirty="0"/>
        </a:p>
      </dgm:t>
    </dgm:pt>
    <dgm:pt modelId="{A1AAD818-8BCA-4358-B2F0-9776D39CAF89}" type="parTrans" cxnId="{7FCED34F-783E-4718-9457-67AE7DB7BDA8}">
      <dgm:prSet/>
      <dgm:spPr/>
      <dgm:t>
        <a:bodyPr/>
        <a:lstStyle/>
        <a:p>
          <a:endParaRPr lang="en-US"/>
        </a:p>
      </dgm:t>
    </dgm:pt>
    <dgm:pt modelId="{FF03FE04-27ED-4025-B0FC-4CB438D3B128}" type="sibTrans" cxnId="{7FCED34F-783E-4718-9457-67AE7DB7BDA8}">
      <dgm:prSet/>
      <dgm:spPr/>
      <dgm:t>
        <a:bodyPr/>
        <a:lstStyle/>
        <a:p>
          <a:endParaRPr lang="en-US"/>
        </a:p>
      </dgm:t>
    </dgm:pt>
    <dgm:pt modelId="{2142B5DA-0569-4229-850B-4A8AF962EA20}">
      <dgm:prSet phldrT="[Text]"/>
      <dgm:spPr/>
      <dgm:t>
        <a:bodyPr/>
        <a:lstStyle/>
        <a:p>
          <a:r>
            <a:rPr lang="en-US" dirty="0" err="1" smtClean="0"/>
            <a:t>Syarat</a:t>
          </a:r>
          <a:r>
            <a:rPr lang="en-US" dirty="0" smtClean="0"/>
            <a:t> formal </a:t>
          </a:r>
          <a:r>
            <a:rPr lang="en-US" dirty="0" err="1" smtClean="0"/>
            <a:t>pembentukan</a:t>
          </a:r>
          <a:r>
            <a:rPr lang="en-US" dirty="0" smtClean="0"/>
            <a:t> PT </a:t>
          </a:r>
          <a:r>
            <a:rPr lang="en-US" dirty="0" err="1" smtClean="0"/>
            <a:t>ada</a:t>
          </a:r>
          <a:r>
            <a:rPr lang="en-US" dirty="0" smtClean="0"/>
            <a:t> </a:t>
          </a:r>
          <a:r>
            <a:rPr lang="en-US" dirty="0" err="1" smtClean="0"/>
            <a:t>di</a:t>
          </a:r>
          <a:r>
            <a:rPr lang="en-US" dirty="0" smtClean="0"/>
            <a:t> UU No. 40 </a:t>
          </a:r>
          <a:r>
            <a:rPr lang="en-US" dirty="0" err="1" smtClean="0"/>
            <a:t>Tahun</a:t>
          </a:r>
          <a:r>
            <a:rPr lang="en-US" dirty="0" smtClean="0"/>
            <a:t> 2007 </a:t>
          </a:r>
          <a:r>
            <a:rPr lang="en-US" dirty="0" err="1" smtClean="0"/>
            <a:t>tentang</a:t>
          </a:r>
          <a:r>
            <a:rPr lang="en-US" dirty="0" smtClean="0"/>
            <a:t> Perseroan </a:t>
          </a:r>
          <a:r>
            <a:rPr lang="en-US" dirty="0" err="1" smtClean="0"/>
            <a:t>Terbatas</a:t>
          </a:r>
          <a:endParaRPr lang="en-US" dirty="0"/>
        </a:p>
      </dgm:t>
    </dgm:pt>
    <dgm:pt modelId="{07E73A2A-F802-4021-BDEE-29A3DD4D4C49}" type="parTrans" cxnId="{495731A6-0149-4320-ADC5-725EA0A4AE00}">
      <dgm:prSet/>
      <dgm:spPr/>
      <dgm:t>
        <a:bodyPr/>
        <a:lstStyle/>
        <a:p>
          <a:endParaRPr lang="en-US"/>
        </a:p>
      </dgm:t>
    </dgm:pt>
    <dgm:pt modelId="{CCFA0CB7-DB44-4A9E-934F-C693F2C4F42E}" type="sibTrans" cxnId="{495731A6-0149-4320-ADC5-725EA0A4AE00}">
      <dgm:prSet/>
      <dgm:spPr/>
      <dgm:t>
        <a:bodyPr/>
        <a:lstStyle/>
        <a:p>
          <a:endParaRPr lang="en-US"/>
        </a:p>
      </dgm:t>
    </dgm:pt>
    <dgm:pt modelId="{BFE09FA4-09E7-4A30-9BF3-DEE44E25A2DD}">
      <dgm:prSet phldrT="[Text]"/>
      <dgm:spPr/>
      <dgm:t>
        <a:bodyPr/>
        <a:lstStyle/>
        <a:p>
          <a:r>
            <a:rPr lang="en-US" dirty="0" err="1" smtClean="0"/>
            <a:t>Ekuitas</a:t>
          </a:r>
          <a:r>
            <a:rPr lang="en-US" dirty="0" smtClean="0"/>
            <a:t> PT</a:t>
          </a:r>
          <a:endParaRPr lang="en-US" dirty="0"/>
        </a:p>
      </dgm:t>
    </dgm:pt>
    <dgm:pt modelId="{20D2689E-DE8C-477D-A2E8-63C91AF9E36C}" type="parTrans" cxnId="{EC550DAE-0C75-453E-A5BF-DB6DA4B858FF}">
      <dgm:prSet/>
      <dgm:spPr/>
      <dgm:t>
        <a:bodyPr/>
        <a:lstStyle/>
        <a:p>
          <a:endParaRPr lang="en-US"/>
        </a:p>
      </dgm:t>
    </dgm:pt>
    <dgm:pt modelId="{2882C6D8-A5E4-417A-B3D9-35A305DFBFF4}" type="sibTrans" cxnId="{EC550DAE-0C75-453E-A5BF-DB6DA4B858FF}">
      <dgm:prSet/>
      <dgm:spPr/>
      <dgm:t>
        <a:bodyPr/>
        <a:lstStyle/>
        <a:p>
          <a:endParaRPr lang="en-US"/>
        </a:p>
      </dgm:t>
    </dgm:pt>
    <dgm:pt modelId="{0166450E-6E84-459D-934F-2CAF02C1A96A}">
      <dgm:prSet phldrT="[Text]"/>
      <dgm:spPr/>
      <dgm:t>
        <a:bodyPr/>
        <a:lstStyle/>
        <a:p>
          <a:r>
            <a:rPr lang="en-US" dirty="0" smtClean="0"/>
            <a:t>Modal </a:t>
          </a:r>
          <a:r>
            <a:rPr lang="en-US" dirty="0" err="1" smtClean="0"/>
            <a:t>Disetor</a:t>
          </a:r>
          <a:endParaRPr lang="en-US" dirty="0"/>
        </a:p>
      </dgm:t>
    </dgm:pt>
    <dgm:pt modelId="{1728F882-FFA3-4FFE-AEA9-29F942F1A42A}" type="parTrans" cxnId="{67CF32F4-7BC5-48BB-9F02-193C5C9B38CB}">
      <dgm:prSet/>
      <dgm:spPr/>
      <dgm:t>
        <a:bodyPr/>
        <a:lstStyle/>
        <a:p>
          <a:endParaRPr lang="en-US"/>
        </a:p>
      </dgm:t>
    </dgm:pt>
    <dgm:pt modelId="{6A137015-F620-4847-997C-40ACAB809075}" type="sibTrans" cxnId="{67CF32F4-7BC5-48BB-9F02-193C5C9B38CB}">
      <dgm:prSet/>
      <dgm:spPr/>
      <dgm:t>
        <a:bodyPr/>
        <a:lstStyle/>
        <a:p>
          <a:endParaRPr lang="en-US"/>
        </a:p>
      </dgm:t>
    </dgm:pt>
    <dgm:pt modelId="{DF2790FF-B4E3-426C-B82E-649688E47056}">
      <dgm:prSet phldrT="[Text]"/>
      <dgm:spPr/>
      <dgm:t>
        <a:bodyPr/>
        <a:lstStyle/>
        <a:p>
          <a:r>
            <a:rPr lang="en-US" dirty="0" err="1" smtClean="0"/>
            <a:t>Saldo</a:t>
          </a:r>
          <a:r>
            <a:rPr lang="en-US" dirty="0" smtClean="0"/>
            <a:t> </a:t>
          </a:r>
          <a:r>
            <a:rPr lang="en-US" dirty="0" err="1" smtClean="0"/>
            <a:t>Laba</a:t>
          </a:r>
          <a:endParaRPr lang="en-US" dirty="0"/>
        </a:p>
      </dgm:t>
    </dgm:pt>
    <dgm:pt modelId="{DB756352-36CC-4A17-9FD5-4342BB6DB2A5}" type="parTrans" cxnId="{5E34AD21-C0B4-4CD8-B0D7-7A56FE103A25}">
      <dgm:prSet/>
      <dgm:spPr/>
      <dgm:t>
        <a:bodyPr/>
        <a:lstStyle/>
        <a:p>
          <a:endParaRPr lang="en-US"/>
        </a:p>
      </dgm:t>
    </dgm:pt>
    <dgm:pt modelId="{DEADCF1E-7227-4795-994F-6E37AD0AD966}" type="sibTrans" cxnId="{5E34AD21-C0B4-4CD8-B0D7-7A56FE103A25}">
      <dgm:prSet/>
      <dgm:spPr/>
      <dgm:t>
        <a:bodyPr/>
        <a:lstStyle/>
        <a:p>
          <a:endParaRPr lang="en-US"/>
        </a:p>
      </dgm:t>
    </dgm:pt>
    <dgm:pt modelId="{6B4CED85-9D4B-4664-8DE7-5F75F8C2ACFC}">
      <dgm:prSet phldrT="[Text]"/>
      <dgm:spPr/>
      <dgm:t>
        <a:bodyPr/>
        <a:lstStyle/>
        <a:p>
          <a:r>
            <a:rPr lang="en-US" dirty="0" err="1" smtClean="0"/>
            <a:t>Penghasilan</a:t>
          </a:r>
          <a:r>
            <a:rPr lang="en-US" dirty="0" smtClean="0"/>
            <a:t> </a:t>
          </a:r>
          <a:r>
            <a:rPr lang="en-US" dirty="0" err="1" smtClean="0"/>
            <a:t>Komprehensif</a:t>
          </a:r>
          <a:r>
            <a:rPr lang="en-US" dirty="0" smtClean="0"/>
            <a:t> Lain</a:t>
          </a:r>
          <a:endParaRPr lang="en-US" dirty="0"/>
        </a:p>
      </dgm:t>
    </dgm:pt>
    <dgm:pt modelId="{5036D162-94F0-4376-98F1-B91BF7149D5A}" type="parTrans" cxnId="{CCFE4628-FE26-4B33-93E9-73890673B07A}">
      <dgm:prSet/>
      <dgm:spPr/>
    </dgm:pt>
    <dgm:pt modelId="{4CAB05C0-9BE8-4823-A27A-3B6AC27584AF}" type="sibTrans" cxnId="{CCFE4628-FE26-4B33-93E9-73890673B07A}">
      <dgm:prSet/>
      <dgm:spPr/>
    </dgm:pt>
    <dgm:pt modelId="{3A0FD82B-15BC-4DC3-A407-ADE570776344}" type="pres">
      <dgm:prSet presAssocID="{165250D9-CB9C-4BB2-941B-5441DD57F74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7398FFE-6386-45BD-8E06-4E7A40E0D2DF}" type="pres">
      <dgm:prSet presAssocID="{94E28848-75E4-45F0-8E8A-040B9E963127}" presName="circle1" presStyleLbl="node1" presStyleIdx="0" presStyleCnt="3"/>
      <dgm:spPr/>
    </dgm:pt>
    <dgm:pt modelId="{D974CC62-4D7A-440D-83BE-2D9F4D62F02E}" type="pres">
      <dgm:prSet presAssocID="{94E28848-75E4-45F0-8E8A-040B9E963127}" presName="space" presStyleCnt="0"/>
      <dgm:spPr/>
    </dgm:pt>
    <dgm:pt modelId="{86060FF1-AFC1-4D77-87F7-5DE3B79F7011}" type="pres">
      <dgm:prSet presAssocID="{94E28848-75E4-45F0-8E8A-040B9E963127}" presName="rect1" presStyleLbl="alignAcc1" presStyleIdx="0" presStyleCnt="3"/>
      <dgm:spPr/>
      <dgm:t>
        <a:bodyPr/>
        <a:lstStyle/>
        <a:p>
          <a:endParaRPr lang="en-US"/>
        </a:p>
      </dgm:t>
    </dgm:pt>
    <dgm:pt modelId="{836FCDA0-CEB5-4780-9CA5-2323373BA95D}" type="pres">
      <dgm:prSet presAssocID="{33AE45D7-79EF-47B2-B296-3382FA5E515F}" presName="vertSpace2" presStyleLbl="node1" presStyleIdx="0" presStyleCnt="3"/>
      <dgm:spPr/>
    </dgm:pt>
    <dgm:pt modelId="{D6EB65F7-7CB5-48B6-94D2-3D120C29D34B}" type="pres">
      <dgm:prSet presAssocID="{33AE45D7-79EF-47B2-B296-3382FA5E515F}" presName="circle2" presStyleLbl="node1" presStyleIdx="1" presStyleCnt="3"/>
      <dgm:spPr/>
    </dgm:pt>
    <dgm:pt modelId="{6F2176C6-5AAB-4C83-A4E9-E53778B18D4E}" type="pres">
      <dgm:prSet presAssocID="{33AE45D7-79EF-47B2-B296-3382FA5E515F}" presName="rect2" presStyleLbl="alignAcc1" presStyleIdx="1" presStyleCnt="3"/>
      <dgm:spPr/>
      <dgm:t>
        <a:bodyPr/>
        <a:lstStyle/>
        <a:p>
          <a:endParaRPr lang="en-US"/>
        </a:p>
      </dgm:t>
    </dgm:pt>
    <dgm:pt modelId="{BE30388C-B643-4362-8C7F-36462995F708}" type="pres">
      <dgm:prSet presAssocID="{BFE09FA4-09E7-4A30-9BF3-DEE44E25A2DD}" presName="vertSpace3" presStyleLbl="node1" presStyleIdx="1" presStyleCnt="3"/>
      <dgm:spPr/>
    </dgm:pt>
    <dgm:pt modelId="{3A43281D-9BA2-409B-907E-FD3698BE0D1D}" type="pres">
      <dgm:prSet presAssocID="{BFE09FA4-09E7-4A30-9BF3-DEE44E25A2DD}" presName="circle3" presStyleLbl="node1" presStyleIdx="2" presStyleCnt="3"/>
      <dgm:spPr/>
    </dgm:pt>
    <dgm:pt modelId="{B61442CC-B7C5-48C3-8CC3-23E13766170B}" type="pres">
      <dgm:prSet presAssocID="{BFE09FA4-09E7-4A30-9BF3-DEE44E25A2DD}" presName="rect3" presStyleLbl="alignAcc1" presStyleIdx="2" presStyleCnt="3"/>
      <dgm:spPr/>
      <dgm:t>
        <a:bodyPr/>
        <a:lstStyle/>
        <a:p>
          <a:endParaRPr lang="en-US"/>
        </a:p>
      </dgm:t>
    </dgm:pt>
    <dgm:pt modelId="{943AFBAA-8DB6-485B-A3A7-6ADA6EFC41D1}" type="pres">
      <dgm:prSet presAssocID="{94E28848-75E4-45F0-8E8A-040B9E963127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0C2C75-10BB-4861-B6F1-C0B830713744}" type="pres">
      <dgm:prSet presAssocID="{94E28848-75E4-45F0-8E8A-040B9E963127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783AB8-0946-4DB2-B81B-FA3B627668EC}" type="pres">
      <dgm:prSet presAssocID="{33AE45D7-79EF-47B2-B296-3382FA5E515F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CE23C2-7CA3-4289-B4B4-164360E8DE29}" type="pres">
      <dgm:prSet presAssocID="{33AE45D7-79EF-47B2-B296-3382FA5E515F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2F62CB-DFD1-43CA-B6E8-36FD95A20FD1}" type="pres">
      <dgm:prSet presAssocID="{BFE09FA4-09E7-4A30-9BF3-DEE44E25A2DD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F430EF-F747-42A4-BACE-4992157445FE}" type="pres">
      <dgm:prSet presAssocID="{BFE09FA4-09E7-4A30-9BF3-DEE44E25A2DD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E6DFA4A-85D3-489F-A553-94D8B969A085}" type="presOf" srcId="{33AE45D7-79EF-47B2-B296-3382FA5E515F}" destId="{6F2176C6-5AAB-4C83-A4E9-E53778B18D4E}" srcOrd="0" destOrd="0" presId="urn:microsoft.com/office/officeart/2005/8/layout/target3"/>
    <dgm:cxn modelId="{D1825C29-D246-4E13-BECC-883A2ECA61A8}" srcId="{165250D9-CB9C-4BB2-941B-5441DD57F74E}" destId="{94E28848-75E4-45F0-8E8A-040B9E963127}" srcOrd="0" destOrd="0" parTransId="{5EB35603-FE54-472C-8FEC-489EAAB94396}" sibTransId="{1EC77A7C-0DDA-4D41-87EB-0FCD2FB55AD0}"/>
    <dgm:cxn modelId="{659E6611-65DC-403C-83DA-E8A9BFDBA4CC}" type="presOf" srcId="{0EA83D90-5DA3-4361-8DE2-71CAC4EC9205}" destId="{1F0C2C75-10BB-4861-B6F1-C0B830713744}" srcOrd="0" destOrd="0" presId="urn:microsoft.com/office/officeart/2005/8/layout/target3"/>
    <dgm:cxn modelId="{38901CAD-83CB-49DC-8380-C208C04E45D0}" type="presOf" srcId="{BFE09FA4-09E7-4A30-9BF3-DEE44E25A2DD}" destId="{4D2F62CB-DFD1-43CA-B6E8-36FD95A20FD1}" srcOrd="1" destOrd="0" presId="urn:microsoft.com/office/officeart/2005/8/layout/target3"/>
    <dgm:cxn modelId="{A5EA7A34-9CA3-4E3C-9548-8657FAD69EAC}" type="presOf" srcId="{94E28848-75E4-45F0-8E8A-040B9E963127}" destId="{86060FF1-AFC1-4D77-87F7-5DE3B79F7011}" srcOrd="0" destOrd="0" presId="urn:microsoft.com/office/officeart/2005/8/layout/target3"/>
    <dgm:cxn modelId="{CCFE4628-FE26-4B33-93E9-73890673B07A}" srcId="{BFE09FA4-09E7-4A30-9BF3-DEE44E25A2DD}" destId="{6B4CED85-9D4B-4664-8DE7-5F75F8C2ACFC}" srcOrd="2" destOrd="0" parTransId="{5036D162-94F0-4376-98F1-B91BF7149D5A}" sibTransId="{4CAB05C0-9BE8-4823-A27A-3B6AC27584AF}"/>
    <dgm:cxn modelId="{50C8026E-DDB8-4612-89E8-B92D287A86E9}" type="presOf" srcId="{BFE09FA4-09E7-4A30-9BF3-DEE44E25A2DD}" destId="{B61442CC-B7C5-48C3-8CC3-23E13766170B}" srcOrd="0" destOrd="0" presId="urn:microsoft.com/office/officeart/2005/8/layout/target3"/>
    <dgm:cxn modelId="{67CF32F4-7BC5-48BB-9F02-193C5C9B38CB}" srcId="{BFE09FA4-09E7-4A30-9BF3-DEE44E25A2DD}" destId="{0166450E-6E84-459D-934F-2CAF02C1A96A}" srcOrd="0" destOrd="0" parTransId="{1728F882-FFA3-4FFE-AEA9-29F942F1A42A}" sibTransId="{6A137015-F620-4847-997C-40ACAB809075}"/>
    <dgm:cxn modelId="{3408C189-A0AB-4116-9610-AFE4BB31AA27}" type="presOf" srcId="{0166450E-6E84-459D-934F-2CAF02C1A96A}" destId="{3CF430EF-F747-42A4-BACE-4992157445FE}" srcOrd="0" destOrd="0" presId="urn:microsoft.com/office/officeart/2005/8/layout/target3"/>
    <dgm:cxn modelId="{6C5222F3-CA88-4918-A914-09ABC25472DD}" type="presOf" srcId="{2142B5DA-0569-4229-850B-4A8AF962EA20}" destId="{71CE23C2-7CA3-4289-B4B4-164360E8DE29}" srcOrd="0" destOrd="0" presId="urn:microsoft.com/office/officeart/2005/8/layout/target3"/>
    <dgm:cxn modelId="{7FCED34F-783E-4718-9457-67AE7DB7BDA8}" srcId="{165250D9-CB9C-4BB2-941B-5441DD57F74E}" destId="{33AE45D7-79EF-47B2-B296-3382FA5E515F}" srcOrd="1" destOrd="0" parTransId="{A1AAD818-8BCA-4358-B2F0-9776D39CAF89}" sibTransId="{FF03FE04-27ED-4025-B0FC-4CB438D3B128}"/>
    <dgm:cxn modelId="{E0C1AF93-D81E-492A-B4E9-0B4F7706BFEA}" type="presOf" srcId="{165250D9-CB9C-4BB2-941B-5441DD57F74E}" destId="{3A0FD82B-15BC-4DC3-A407-ADE570776344}" srcOrd="0" destOrd="0" presId="urn:microsoft.com/office/officeart/2005/8/layout/target3"/>
    <dgm:cxn modelId="{E36543D3-E14A-4379-891F-BBDCC6912A8D}" srcId="{94E28848-75E4-45F0-8E8A-040B9E963127}" destId="{020F483B-06A0-4C5F-899B-37137F5C8644}" srcOrd="1" destOrd="0" parTransId="{2F6A1D79-39C3-4D20-A9FB-FDD58FF16E76}" sibTransId="{5EA1A41E-23CB-4584-A956-19A895856AE9}"/>
    <dgm:cxn modelId="{4021F183-13C0-42F4-A9F1-02299E49FD23}" type="presOf" srcId="{6B4CED85-9D4B-4664-8DE7-5F75F8C2ACFC}" destId="{3CF430EF-F747-42A4-BACE-4992157445FE}" srcOrd="0" destOrd="2" presId="urn:microsoft.com/office/officeart/2005/8/layout/target3"/>
    <dgm:cxn modelId="{DC51849F-2F85-405B-97F1-0E872E4F18FE}" type="presOf" srcId="{020F483B-06A0-4C5F-899B-37137F5C8644}" destId="{1F0C2C75-10BB-4861-B6F1-C0B830713744}" srcOrd="0" destOrd="1" presId="urn:microsoft.com/office/officeart/2005/8/layout/target3"/>
    <dgm:cxn modelId="{5E34AD21-C0B4-4CD8-B0D7-7A56FE103A25}" srcId="{BFE09FA4-09E7-4A30-9BF3-DEE44E25A2DD}" destId="{DF2790FF-B4E3-426C-B82E-649688E47056}" srcOrd="1" destOrd="0" parTransId="{DB756352-36CC-4A17-9FD5-4342BB6DB2A5}" sibTransId="{DEADCF1E-7227-4795-994F-6E37AD0AD966}"/>
    <dgm:cxn modelId="{1978691A-1C46-4362-B0A7-A0EF42D1292B}" type="presOf" srcId="{DF2790FF-B4E3-426C-B82E-649688E47056}" destId="{3CF430EF-F747-42A4-BACE-4992157445FE}" srcOrd="0" destOrd="1" presId="urn:microsoft.com/office/officeart/2005/8/layout/target3"/>
    <dgm:cxn modelId="{F097C998-7976-4C5B-BACE-8833E257D4EB}" srcId="{94E28848-75E4-45F0-8E8A-040B9E963127}" destId="{0EA83D90-5DA3-4361-8DE2-71CAC4EC9205}" srcOrd="0" destOrd="0" parTransId="{9A238444-54CB-43B7-90F4-ED31A2DE3BF6}" sibTransId="{2785765E-7BB1-46EB-AFC0-DCE3483511E4}"/>
    <dgm:cxn modelId="{495731A6-0149-4320-ADC5-725EA0A4AE00}" srcId="{33AE45D7-79EF-47B2-B296-3382FA5E515F}" destId="{2142B5DA-0569-4229-850B-4A8AF962EA20}" srcOrd="0" destOrd="0" parTransId="{07E73A2A-F802-4021-BDEE-29A3DD4D4C49}" sibTransId="{CCFA0CB7-DB44-4A9E-934F-C693F2C4F42E}"/>
    <dgm:cxn modelId="{09961653-42BA-49B0-9332-6FD2620AA93E}" type="presOf" srcId="{94E28848-75E4-45F0-8E8A-040B9E963127}" destId="{943AFBAA-8DB6-485B-A3A7-6ADA6EFC41D1}" srcOrd="1" destOrd="0" presId="urn:microsoft.com/office/officeart/2005/8/layout/target3"/>
    <dgm:cxn modelId="{EC550DAE-0C75-453E-A5BF-DB6DA4B858FF}" srcId="{165250D9-CB9C-4BB2-941B-5441DD57F74E}" destId="{BFE09FA4-09E7-4A30-9BF3-DEE44E25A2DD}" srcOrd="2" destOrd="0" parTransId="{20D2689E-DE8C-477D-A2E8-63C91AF9E36C}" sibTransId="{2882C6D8-A5E4-417A-B3D9-35A305DFBFF4}"/>
    <dgm:cxn modelId="{B12D39D3-15A2-4AB9-A6EC-2A264ADF085E}" type="presOf" srcId="{33AE45D7-79EF-47B2-B296-3382FA5E515F}" destId="{3A783AB8-0946-4DB2-B81B-FA3B627668EC}" srcOrd="1" destOrd="0" presId="urn:microsoft.com/office/officeart/2005/8/layout/target3"/>
    <dgm:cxn modelId="{92766ABE-01A5-47DA-A6E5-4479818E37DC}" type="presParOf" srcId="{3A0FD82B-15BC-4DC3-A407-ADE570776344}" destId="{07398FFE-6386-45BD-8E06-4E7A40E0D2DF}" srcOrd="0" destOrd="0" presId="urn:microsoft.com/office/officeart/2005/8/layout/target3"/>
    <dgm:cxn modelId="{ADD8F9B4-E862-43BA-BD75-B42C8D08FCED}" type="presParOf" srcId="{3A0FD82B-15BC-4DC3-A407-ADE570776344}" destId="{D974CC62-4D7A-440D-83BE-2D9F4D62F02E}" srcOrd="1" destOrd="0" presId="urn:microsoft.com/office/officeart/2005/8/layout/target3"/>
    <dgm:cxn modelId="{89DD4DA2-70FC-49CB-8B31-A726A4E0E177}" type="presParOf" srcId="{3A0FD82B-15BC-4DC3-A407-ADE570776344}" destId="{86060FF1-AFC1-4D77-87F7-5DE3B79F7011}" srcOrd="2" destOrd="0" presId="urn:microsoft.com/office/officeart/2005/8/layout/target3"/>
    <dgm:cxn modelId="{50D94285-1C0B-4DCE-8E9D-902DD5A3296B}" type="presParOf" srcId="{3A0FD82B-15BC-4DC3-A407-ADE570776344}" destId="{836FCDA0-CEB5-4780-9CA5-2323373BA95D}" srcOrd="3" destOrd="0" presId="urn:microsoft.com/office/officeart/2005/8/layout/target3"/>
    <dgm:cxn modelId="{EDAA94FB-A2E3-4098-B6F3-8D18E7226ED7}" type="presParOf" srcId="{3A0FD82B-15BC-4DC3-A407-ADE570776344}" destId="{D6EB65F7-7CB5-48B6-94D2-3D120C29D34B}" srcOrd="4" destOrd="0" presId="urn:microsoft.com/office/officeart/2005/8/layout/target3"/>
    <dgm:cxn modelId="{840DD304-2CED-4B87-982A-4E0FCF92A7E1}" type="presParOf" srcId="{3A0FD82B-15BC-4DC3-A407-ADE570776344}" destId="{6F2176C6-5AAB-4C83-A4E9-E53778B18D4E}" srcOrd="5" destOrd="0" presId="urn:microsoft.com/office/officeart/2005/8/layout/target3"/>
    <dgm:cxn modelId="{381D296F-4435-48B1-B03D-691CB88D4590}" type="presParOf" srcId="{3A0FD82B-15BC-4DC3-A407-ADE570776344}" destId="{BE30388C-B643-4362-8C7F-36462995F708}" srcOrd="6" destOrd="0" presId="urn:microsoft.com/office/officeart/2005/8/layout/target3"/>
    <dgm:cxn modelId="{4F4A272A-6FF5-4D6F-AF14-584405DABC43}" type="presParOf" srcId="{3A0FD82B-15BC-4DC3-A407-ADE570776344}" destId="{3A43281D-9BA2-409B-907E-FD3698BE0D1D}" srcOrd="7" destOrd="0" presId="urn:microsoft.com/office/officeart/2005/8/layout/target3"/>
    <dgm:cxn modelId="{9B538090-59EE-48A1-B12F-6A566158826A}" type="presParOf" srcId="{3A0FD82B-15BC-4DC3-A407-ADE570776344}" destId="{B61442CC-B7C5-48C3-8CC3-23E13766170B}" srcOrd="8" destOrd="0" presId="urn:microsoft.com/office/officeart/2005/8/layout/target3"/>
    <dgm:cxn modelId="{505414A1-9EB1-4427-9CCF-3CFD8FFA0AB3}" type="presParOf" srcId="{3A0FD82B-15BC-4DC3-A407-ADE570776344}" destId="{943AFBAA-8DB6-485B-A3A7-6ADA6EFC41D1}" srcOrd="9" destOrd="0" presId="urn:microsoft.com/office/officeart/2005/8/layout/target3"/>
    <dgm:cxn modelId="{5E69CA72-B067-409A-BF21-9750D2BB7953}" type="presParOf" srcId="{3A0FD82B-15BC-4DC3-A407-ADE570776344}" destId="{1F0C2C75-10BB-4861-B6F1-C0B830713744}" srcOrd="10" destOrd="0" presId="urn:microsoft.com/office/officeart/2005/8/layout/target3"/>
    <dgm:cxn modelId="{F99E6F4F-EFB8-49A5-81E9-649E22680FCF}" type="presParOf" srcId="{3A0FD82B-15BC-4DC3-A407-ADE570776344}" destId="{3A783AB8-0946-4DB2-B81B-FA3B627668EC}" srcOrd="11" destOrd="0" presId="urn:microsoft.com/office/officeart/2005/8/layout/target3"/>
    <dgm:cxn modelId="{60751FDB-B9F4-4C7A-9397-BE195D79AAF8}" type="presParOf" srcId="{3A0FD82B-15BC-4DC3-A407-ADE570776344}" destId="{71CE23C2-7CA3-4289-B4B4-164360E8DE29}" srcOrd="12" destOrd="0" presId="urn:microsoft.com/office/officeart/2005/8/layout/target3"/>
    <dgm:cxn modelId="{451EEB7F-72FF-438B-A776-A885B5E44235}" type="presParOf" srcId="{3A0FD82B-15BC-4DC3-A407-ADE570776344}" destId="{4D2F62CB-DFD1-43CA-B6E8-36FD95A20FD1}" srcOrd="13" destOrd="0" presId="urn:microsoft.com/office/officeart/2005/8/layout/target3"/>
    <dgm:cxn modelId="{5374069B-B280-414F-AE41-6C998D0CECE3}" type="presParOf" srcId="{3A0FD82B-15BC-4DC3-A407-ADE570776344}" destId="{3CF430EF-F747-42A4-BACE-4992157445FE}" srcOrd="14" destOrd="0" presId="urn:microsoft.com/office/officeart/2005/8/layout/target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2071A0-F0FB-4CDF-87E4-00CCAF8F4E1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2984AC-8531-4D2A-B3AA-680F5CBD06AB}">
      <dgm:prSet phldrT="[Text]"/>
      <dgm:spPr>
        <a:ln>
          <a:solidFill>
            <a:schemeClr val="bg1"/>
          </a:solidFill>
        </a:ln>
      </dgm:spPr>
      <dgm:t>
        <a:bodyPr/>
        <a:lstStyle/>
        <a:p>
          <a:r>
            <a:rPr lang="en-US" dirty="0" err="1" smtClean="0"/>
            <a:t>Penerbitan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Nilai</a:t>
          </a:r>
          <a:r>
            <a:rPr lang="en-US" dirty="0" smtClean="0"/>
            <a:t> Nominal</a:t>
          </a:r>
          <a:endParaRPr lang="en-US" dirty="0"/>
        </a:p>
      </dgm:t>
    </dgm:pt>
    <dgm:pt modelId="{712C486A-97AB-45A1-A850-7AE892BAE28B}" type="parTrans" cxnId="{036A88B4-BA7B-4D85-8E1C-92EA49C2AFFC}">
      <dgm:prSet/>
      <dgm:spPr/>
      <dgm:t>
        <a:bodyPr/>
        <a:lstStyle/>
        <a:p>
          <a:endParaRPr lang="en-US"/>
        </a:p>
      </dgm:t>
    </dgm:pt>
    <dgm:pt modelId="{6AD0C4B6-8794-48C5-A1F4-7C9F6E04024F}" type="sibTrans" cxnId="{036A88B4-BA7B-4D85-8E1C-92EA49C2AFFC}">
      <dgm:prSet/>
      <dgm:spPr/>
      <dgm:t>
        <a:bodyPr/>
        <a:lstStyle/>
        <a:p>
          <a:endParaRPr lang="en-US"/>
        </a:p>
      </dgm:t>
    </dgm:pt>
    <dgm:pt modelId="{9377A0D4-AF90-42BC-85F5-8E16DC6C0B18}">
      <dgm:prSet phldrT="[Text]"/>
      <dgm:spPr/>
      <dgm:t>
        <a:bodyPr/>
        <a:lstStyle/>
        <a:p>
          <a:r>
            <a:rPr lang="en-US" dirty="0" err="1" smtClean="0"/>
            <a:t>Penerbitan</a:t>
          </a:r>
          <a:r>
            <a:rPr lang="en-US" dirty="0" smtClean="0"/>
            <a:t> </a:t>
          </a:r>
          <a:r>
            <a:rPr lang="en-US" dirty="0" err="1" smtClean="0"/>
            <a:t>Tanpa</a:t>
          </a:r>
          <a:r>
            <a:rPr lang="en-US" dirty="0" smtClean="0"/>
            <a:t> </a:t>
          </a:r>
          <a:r>
            <a:rPr lang="en-US" dirty="0" err="1" smtClean="0"/>
            <a:t>Nilai</a:t>
          </a:r>
          <a:r>
            <a:rPr lang="en-US" dirty="0" smtClean="0"/>
            <a:t> Nominal</a:t>
          </a:r>
          <a:endParaRPr lang="en-US" dirty="0"/>
        </a:p>
      </dgm:t>
    </dgm:pt>
    <dgm:pt modelId="{A4A953AC-0CFF-4267-9C77-4F8C5D85921C}" type="parTrans" cxnId="{1896D728-A66C-48AE-B4B2-83E64CCB1B83}">
      <dgm:prSet/>
      <dgm:spPr/>
      <dgm:t>
        <a:bodyPr/>
        <a:lstStyle/>
        <a:p>
          <a:endParaRPr lang="en-US"/>
        </a:p>
      </dgm:t>
    </dgm:pt>
    <dgm:pt modelId="{09B7B981-E923-41CE-A411-CA2E944CFC6A}" type="sibTrans" cxnId="{1896D728-A66C-48AE-B4B2-83E64CCB1B83}">
      <dgm:prSet/>
      <dgm:spPr/>
      <dgm:t>
        <a:bodyPr/>
        <a:lstStyle/>
        <a:p>
          <a:endParaRPr lang="en-US"/>
        </a:p>
      </dgm:t>
    </dgm:pt>
    <dgm:pt modelId="{B5F6F2B3-292E-4244-A4DB-18D6E8F83E09}">
      <dgm:prSet phldrT="[Text]"/>
      <dgm:spPr/>
      <dgm:t>
        <a:bodyPr/>
        <a:lstStyle/>
        <a:p>
          <a:r>
            <a:rPr lang="en-US" dirty="0" err="1" smtClean="0"/>
            <a:t>Penerbitan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Sekuritas</a:t>
          </a:r>
          <a:r>
            <a:rPr lang="en-US" dirty="0" smtClean="0"/>
            <a:t> Lain</a:t>
          </a:r>
          <a:endParaRPr lang="en-US" dirty="0"/>
        </a:p>
      </dgm:t>
    </dgm:pt>
    <dgm:pt modelId="{872D713B-FA52-4C14-B980-CBCCC0E42A0C}" type="parTrans" cxnId="{9FFB3CF6-7A21-486A-8C4A-F11F6AB9C206}">
      <dgm:prSet/>
      <dgm:spPr/>
      <dgm:t>
        <a:bodyPr/>
        <a:lstStyle/>
        <a:p>
          <a:endParaRPr lang="en-US"/>
        </a:p>
      </dgm:t>
    </dgm:pt>
    <dgm:pt modelId="{C3E03CCD-1C42-4597-B721-918DFFDBAC80}" type="sibTrans" cxnId="{9FFB3CF6-7A21-486A-8C4A-F11F6AB9C206}">
      <dgm:prSet/>
      <dgm:spPr/>
      <dgm:t>
        <a:bodyPr/>
        <a:lstStyle/>
        <a:p>
          <a:endParaRPr lang="en-US"/>
        </a:p>
      </dgm:t>
    </dgm:pt>
    <dgm:pt modelId="{F75693D0-4576-4150-8A11-D138D6C689DB}">
      <dgm:prSet phldrT="[Text]"/>
      <dgm:spPr/>
      <dgm:t>
        <a:bodyPr/>
        <a:lstStyle/>
        <a:p>
          <a:r>
            <a:rPr lang="en-US" dirty="0" err="1" smtClean="0"/>
            <a:t>Penerbitan</a:t>
          </a:r>
          <a:r>
            <a:rPr lang="en-US" dirty="0" smtClean="0"/>
            <a:t> </a:t>
          </a:r>
          <a:r>
            <a:rPr lang="en-US" dirty="0" err="1" smtClean="0"/>
            <a:t>Secara</a:t>
          </a:r>
          <a:r>
            <a:rPr lang="en-US" dirty="0" smtClean="0"/>
            <a:t> Non-</a:t>
          </a:r>
          <a:r>
            <a:rPr lang="en-US" dirty="0" err="1" smtClean="0"/>
            <a:t>tunai</a:t>
          </a:r>
          <a:endParaRPr lang="en-US" dirty="0"/>
        </a:p>
      </dgm:t>
    </dgm:pt>
    <dgm:pt modelId="{8AA40FBF-4756-4827-9779-45ABDA145157}" type="parTrans" cxnId="{11CD3B44-7FE0-4CC8-BDF0-D41ED36DE2C4}">
      <dgm:prSet/>
      <dgm:spPr/>
      <dgm:t>
        <a:bodyPr/>
        <a:lstStyle/>
        <a:p>
          <a:endParaRPr lang="en-US"/>
        </a:p>
      </dgm:t>
    </dgm:pt>
    <dgm:pt modelId="{D380701C-1006-468D-8E20-BB62612C296E}" type="sibTrans" cxnId="{11CD3B44-7FE0-4CC8-BDF0-D41ED36DE2C4}">
      <dgm:prSet/>
      <dgm:spPr/>
      <dgm:t>
        <a:bodyPr/>
        <a:lstStyle/>
        <a:p>
          <a:endParaRPr lang="en-US"/>
        </a:p>
      </dgm:t>
    </dgm:pt>
    <dgm:pt modelId="{73CC7A6B-916A-455F-AB1C-3D2FB023A1C2}">
      <dgm:prSet phldrT="[Text]"/>
      <dgm:spPr/>
      <dgm:t>
        <a:bodyPr/>
        <a:lstStyle/>
        <a:p>
          <a:r>
            <a:rPr lang="en-US" dirty="0" err="1" smtClean="0"/>
            <a:t>Biaya</a:t>
          </a:r>
          <a:r>
            <a:rPr lang="en-US" dirty="0" smtClean="0"/>
            <a:t> </a:t>
          </a:r>
          <a:r>
            <a:rPr lang="en-US" dirty="0" err="1" smtClean="0"/>
            <a:t>Penerbitan</a:t>
          </a:r>
          <a:r>
            <a:rPr lang="en-US" dirty="0" smtClean="0"/>
            <a:t> </a:t>
          </a:r>
          <a:r>
            <a:rPr lang="en-US" dirty="0" err="1" smtClean="0"/>
            <a:t>Saham</a:t>
          </a:r>
          <a:endParaRPr lang="en-US" dirty="0"/>
        </a:p>
      </dgm:t>
    </dgm:pt>
    <dgm:pt modelId="{6886F10D-C61D-4337-BA68-4C8CDEF59238}" type="parTrans" cxnId="{DEE7A945-4E8F-43B8-A4BB-06382218ABFA}">
      <dgm:prSet/>
      <dgm:spPr/>
      <dgm:t>
        <a:bodyPr/>
        <a:lstStyle/>
        <a:p>
          <a:endParaRPr lang="en-US"/>
        </a:p>
      </dgm:t>
    </dgm:pt>
    <dgm:pt modelId="{DF1633BD-B221-4542-B955-B54E7BF21D11}" type="sibTrans" cxnId="{DEE7A945-4E8F-43B8-A4BB-06382218ABFA}">
      <dgm:prSet/>
      <dgm:spPr/>
      <dgm:t>
        <a:bodyPr/>
        <a:lstStyle/>
        <a:p>
          <a:endParaRPr lang="en-US"/>
        </a:p>
      </dgm:t>
    </dgm:pt>
    <dgm:pt modelId="{705A5716-853D-43C3-993A-640D93436B7F}" type="pres">
      <dgm:prSet presAssocID="{A42071A0-F0FB-4CDF-87E4-00CCAF8F4E1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BDF922-6208-4793-B6FF-D67BB08E1D18}" type="pres">
      <dgm:prSet presAssocID="{AC2984AC-8531-4D2A-B3AA-680F5CBD06A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F7F267-1C53-458A-AF28-749191411C13}" type="pres">
      <dgm:prSet presAssocID="{6AD0C4B6-8794-48C5-A1F4-7C9F6E04024F}" presName="sibTrans" presStyleCnt="0"/>
      <dgm:spPr/>
    </dgm:pt>
    <dgm:pt modelId="{39E8AEE4-3FE9-49C5-91BA-8A4EB8E29FE1}" type="pres">
      <dgm:prSet presAssocID="{9377A0D4-AF90-42BC-85F5-8E16DC6C0B1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B74A82-19E8-4917-8F2C-7379BD96D005}" type="pres">
      <dgm:prSet presAssocID="{09B7B981-E923-41CE-A411-CA2E944CFC6A}" presName="sibTrans" presStyleCnt="0"/>
      <dgm:spPr/>
    </dgm:pt>
    <dgm:pt modelId="{055FE51D-51A8-4A33-A698-A81BD34F0DB2}" type="pres">
      <dgm:prSet presAssocID="{B5F6F2B3-292E-4244-A4DB-18D6E8F83E0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29B84D-2B99-446E-8820-58320583A8F8}" type="pres">
      <dgm:prSet presAssocID="{C3E03CCD-1C42-4597-B721-918DFFDBAC80}" presName="sibTrans" presStyleCnt="0"/>
      <dgm:spPr/>
    </dgm:pt>
    <dgm:pt modelId="{BE42A1ED-A078-429D-8747-14765DB3DF62}" type="pres">
      <dgm:prSet presAssocID="{F75693D0-4576-4150-8A11-D138D6C689D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FDE8AB-DB6A-4E10-BAAD-792E10835E3B}" type="pres">
      <dgm:prSet presAssocID="{D380701C-1006-468D-8E20-BB62612C296E}" presName="sibTrans" presStyleCnt="0"/>
      <dgm:spPr/>
    </dgm:pt>
    <dgm:pt modelId="{064E6AD6-A94A-4112-8030-2AC0662C4797}" type="pres">
      <dgm:prSet presAssocID="{73CC7A6B-916A-455F-AB1C-3D2FB023A1C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EE7A945-4E8F-43B8-A4BB-06382218ABFA}" srcId="{A42071A0-F0FB-4CDF-87E4-00CCAF8F4E14}" destId="{73CC7A6B-916A-455F-AB1C-3D2FB023A1C2}" srcOrd="4" destOrd="0" parTransId="{6886F10D-C61D-4337-BA68-4C8CDEF59238}" sibTransId="{DF1633BD-B221-4542-B955-B54E7BF21D11}"/>
    <dgm:cxn modelId="{5AC059B1-9A50-48AB-A8B3-2F41777468D5}" type="presOf" srcId="{B5F6F2B3-292E-4244-A4DB-18D6E8F83E09}" destId="{055FE51D-51A8-4A33-A698-A81BD34F0DB2}" srcOrd="0" destOrd="0" presId="urn:microsoft.com/office/officeart/2005/8/layout/default"/>
    <dgm:cxn modelId="{E72E5E83-40D0-4666-B8DC-741E67F55240}" type="presOf" srcId="{F75693D0-4576-4150-8A11-D138D6C689DB}" destId="{BE42A1ED-A078-429D-8747-14765DB3DF62}" srcOrd="0" destOrd="0" presId="urn:microsoft.com/office/officeart/2005/8/layout/default"/>
    <dgm:cxn modelId="{9FFB3CF6-7A21-486A-8C4A-F11F6AB9C206}" srcId="{A42071A0-F0FB-4CDF-87E4-00CCAF8F4E14}" destId="{B5F6F2B3-292E-4244-A4DB-18D6E8F83E09}" srcOrd="2" destOrd="0" parTransId="{872D713B-FA52-4C14-B980-CBCCC0E42A0C}" sibTransId="{C3E03CCD-1C42-4597-B721-918DFFDBAC80}"/>
    <dgm:cxn modelId="{B196946A-5CE0-4D5D-9017-F692D040F11E}" type="presOf" srcId="{73CC7A6B-916A-455F-AB1C-3D2FB023A1C2}" destId="{064E6AD6-A94A-4112-8030-2AC0662C4797}" srcOrd="0" destOrd="0" presId="urn:microsoft.com/office/officeart/2005/8/layout/default"/>
    <dgm:cxn modelId="{A297D8B9-01E3-41D2-8DCD-56708173DEF4}" type="presOf" srcId="{AC2984AC-8531-4D2A-B3AA-680F5CBD06AB}" destId="{51BDF922-6208-4793-B6FF-D67BB08E1D18}" srcOrd="0" destOrd="0" presId="urn:microsoft.com/office/officeart/2005/8/layout/default"/>
    <dgm:cxn modelId="{036A88B4-BA7B-4D85-8E1C-92EA49C2AFFC}" srcId="{A42071A0-F0FB-4CDF-87E4-00CCAF8F4E14}" destId="{AC2984AC-8531-4D2A-B3AA-680F5CBD06AB}" srcOrd="0" destOrd="0" parTransId="{712C486A-97AB-45A1-A850-7AE892BAE28B}" sibTransId="{6AD0C4B6-8794-48C5-A1F4-7C9F6E04024F}"/>
    <dgm:cxn modelId="{1896D728-A66C-48AE-B4B2-83E64CCB1B83}" srcId="{A42071A0-F0FB-4CDF-87E4-00CCAF8F4E14}" destId="{9377A0D4-AF90-42BC-85F5-8E16DC6C0B18}" srcOrd="1" destOrd="0" parTransId="{A4A953AC-0CFF-4267-9C77-4F8C5D85921C}" sibTransId="{09B7B981-E923-41CE-A411-CA2E944CFC6A}"/>
    <dgm:cxn modelId="{11CD3B44-7FE0-4CC8-BDF0-D41ED36DE2C4}" srcId="{A42071A0-F0FB-4CDF-87E4-00CCAF8F4E14}" destId="{F75693D0-4576-4150-8A11-D138D6C689DB}" srcOrd="3" destOrd="0" parTransId="{8AA40FBF-4756-4827-9779-45ABDA145157}" sibTransId="{D380701C-1006-468D-8E20-BB62612C296E}"/>
    <dgm:cxn modelId="{DDE136BF-A2EF-4443-B988-F715EFAE1799}" type="presOf" srcId="{A42071A0-F0FB-4CDF-87E4-00CCAF8F4E14}" destId="{705A5716-853D-43C3-993A-640D93436B7F}" srcOrd="0" destOrd="0" presId="urn:microsoft.com/office/officeart/2005/8/layout/default"/>
    <dgm:cxn modelId="{17AEF2D4-274E-434B-9C62-8796018D6A09}" type="presOf" srcId="{9377A0D4-AF90-42BC-85F5-8E16DC6C0B18}" destId="{39E8AEE4-3FE9-49C5-91BA-8A4EB8E29FE1}" srcOrd="0" destOrd="0" presId="urn:microsoft.com/office/officeart/2005/8/layout/default"/>
    <dgm:cxn modelId="{CCCA7E4C-6DA3-4A8E-B017-7E0165023895}" type="presParOf" srcId="{705A5716-853D-43C3-993A-640D93436B7F}" destId="{51BDF922-6208-4793-B6FF-D67BB08E1D18}" srcOrd="0" destOrd="0" presId="urn:microsoft.com/office/officeart/2005/8/layout/default"/>
    <dgm:cxn modelId="{1906352C-6322-4889-B8C6-5B34E6A01C7D}" type="presParOf" srcId="{705A5716-853D-43C3-993A-640D93436B7F}" destId="{5DF7F267-1C53-458A-AF28-749191411C13}" srcOrd="1" destOrd="0" presId="urn:microsoft.com/office/officeart/2005/8/layout/default"/>
    <dgm:cxn modelId="{E4AB3111-01F0-4412-80BA-5D4572A7DC19}" type="presParOf" srcId="{705A5716-853D-43C3-993A-640D93436B7F}" destId="{39E8AEE4-3FE9-49C5-91BA-8A4EB8E29FE1}" srcOrd="2" destOrd="0" presId="urn:microsoft.com/office/officeart/2005/8/layout/default"/>
    <dgm:cxn modelId="{08156B95-68E0-4C51-B391-87B313DA89A0}" type="presParOf" srcId="{705A5716-853D-43C3-993A-640D93436B7F}" destId="{7DB74A82-19E8-4917-8F2C-7379BD96D005}" srcOrd="3" destOrd="0" presId="urn:microsoft.com/office/officeart/2005/8/layout/default"/>
    <dgm:cxn modelId="{15141095-789B-4C1D-9D58-104E15FD9965}" type="presParOf" srcId="{705A5716-853D-43C3-993A-640D93436B7F}" destId="{055FE51D-51A8-4A33-A698-A81BD34F0DB2}" srcOrd="4" destOrd="0" presId="urn:microsoft.com/office/officeart/2005/8/layout/default"/>
    <dgm:cxn modelId="{638738A5-F293-41C5-892D-329FA4C89FAC}" type="presParOf" srcId="{705A5716-853D-43C3-993A-640D93436B7F}" destId="{0B29B84D-2B99-446E-8820-58320583A8F8}" srcOrd="5" destOrd="0" presId="urn:microsoft.com/office/officeart/2005/8/layout/default"/>
    <dgm:cxn modelId="{1D0703F5-52A8-4FEB-98C5-0EABEA9857F5}" type="presParOf" srcId="{705A5716-853D-43C3-993A-640D93436B7F}" destId="{BE42A1ED-A078-429D-8747-14765DB3DF62}" srcOrd="6" destOrd="0" presId="urn:microsoft.com/office/officeart/2005/8/layout/default"/>
    <dgm:cxn modelId="{F164875C-4AD9-4B3A-95CB-1D7B33CC2D98}" type="presParOf" srcId="{705A5716-853D-43C3-993A-640D93436B7F}" destId="{A4FDE8AB-DB6A-4E10-BAAD-792E10835E3B}" srcOrd="7" destOrd="0" presId="urn:microsoft.com/office/officeart/2005/8/layout/default"/>
    <dgm:cxn modelId="{C28C3A6D-C57B-401D-BF4B-E0F23AF62642}" type="presParOf" srcId="{705A5716-853D-43C3-993A-640D93436B7F}" destId="{064E6AD6-A94A-4112-8030-2AC0662C4797}" srcOrd="8" destOrd="0" presId="urn:microsoft.com/office/officeart/2005/8/layout/default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28064CC-83D9-4FB5-A3BE-2FFBB706A16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78EBCA-9A8F-4608-91A7-6B6C07DE1F6B}">
      <dgm:prSet phldrT="[Text]"/>
      <dgm:spPr/>
      <dgm:t>
        <a:bodyPr/>
        <a:lstStyle/>
        <a:p>
          <a:r>
            <a:rPr lang="en-US" dirty="0" err="1" smtClean="0"/>
            <a:t>Karakteristik</a:t>
          </a:r>
          <a:endParaRPr lang="en-US" dirty="0"/>
        </a:p>
      </dgm:t>
    </dgm:pt>
    <dgm:pt modelId="{671B9F0B-E54D-4656-9A62-F660ACDB2866}" type="parTrans" cxnId="{4F699F27-8D30-4F87-B763-5D31B587323A}">
      <dgm:prSet/>
      <dgm:spPr/>
      <dgm:t>
        <a:bodyPr/>
        <a:lstStyle/>
        <a:p>
          <a:endParaRPr lang="en-US"/>
        </a:p>
      </dgm:t>
    </dgm:pt>
    <dgm:pt modelId="{528F1FD1-6614-4DF4-ADA6-3DF67018F3AC}" type="sibTrans" cxnId="{4F699F27-8D30-4F87-B763-5D31B587323A}">
      <dgm:prSet/>
      <dgm:spPr/>
      <dgm:t>
        <a:bodyPr/>
        <a:lstStyle/>
        <a:p>
          <a:endParaRPr lang="en-US"/>
        </a:p>
      </dgm:t>
    </dgm:pt>
    <dgm:pt modelId="{81498D1A-089A-45EB-89E2-CA2C74304CAE}">
      <dgm:prSet phldrT="[Text]"/>
      <dgm:spPr/>
      <dgm:t>
        <a:bodyPr/>
        <a:lstStyle/>
        <a:p>
          <a:r>
            <a:rPr lang="en-US" dirty="0" err="1" smtClean="0"/>
            <a:t>Penerbitan</a:t>
          </a:r>
          <a:r>
            <a:rPr lang="en-US" dirty="0" smtClean="0"/>
            <a:t> </a:t>
          </a:r>
          <a:r>
            <a:rPr lang="en-US" dirty="0" err="1" smtClean="0"/>
            <a:t>Saham</a:t>
          </a:r>
          <a:endParaRPr lang="en-US" dirty="0"/>
        </a:p>
      </dgm:t>
    </dgm:pt>
    <dgm:pt modelId="{EB602C21-1A81-4484-8459-38817A581444}" type="parTrans" cxnId="{DCBCB48F-6E5D-452A-B8D9-5D115A0313B8}">
      <dgm:prSet/>
      <dgm:spPr/>
      <dgm:t>
        <a:bodyPr/>
        <a:lstStyle/>
        <a:p>
          <a:endParaRPr lang="en-US"/>
        </a:p>
      </dgm:t>
    </dgm:pt>
    <dgm:pt modelId="{1A47F613-0C13-43AC-9105-15E3C00EEAF8}" type="sibTrans" cxnId="{DCBCB48F-6E5D-452A-B8D9-5D115A0313B8}">
      <dgm:prSet/>
      <dgm:spPr/>
      <dgm:t>
        <a:bodyPr/>
        <a:lstStyle/>
        <a:p>
          <a:endParaRPr lang="en-US"/>
        </a:p>
      </dgm:t>
    </dgm:pt>
    <dgm:pt modelId="{20C7CB71-2EED-4926-9B7C-B772C45581A5}">
      <dgm:prSet phldrT="[Text]"/>
      <dgm:spPr/>
      <dgm:t>
        <a:bodyPr/>
        <a:lstStyle/>
        <a:p>
          <a:r>
            <a:rPr lang="en-US" dirty="0" err="1" smtClean="0"/>
            <a:t>Pembagian</a:t>
          </a:r>
          <a:r>
            <a:rPr lang="en-US" dirty="0" smtClean="0"/>
            <a:t> </a:t>
          </a:r>
          <a:r>
            <a:rPr lang="en-US" dirty="0" err="1" smtClean="0"/>
            <a:t>Dividen</a:t>
          </a:r>
          <a:endParaRPr lang="en-US" dirty="0"/>
        </a:p>
      </dgm:t>
    </dgm:pt>
    <dgm:pt modelId="{B1EBA305-D1A9-4CE2-8904-E72176001CDC}" type="parTrans" cxnId="{19132833-11A1-453F-A15A-0C3DC5999D62}">
      <dgm:prSet/>
      <dgm:spPr/>
      <dgm:t>
        <a:bodyPr/>
        <a:lstStyle/>
        <a:p>
          <a:endParaRPr lang="en-US"/>
        </a:p>
      </dgm:t>
    </dgm:pt>
    <dgm:pt modelId="{352854F2-A6BB-472D-91B1-5BBD0AE18813}" type="sibTrans" cxnId="{19132833-11A1-453F-A15A-0C3DC5999D62}">
      <dgm:prSet/>
      <dgm:spPr/>
      <dgm:t>
        <a:bodyPr/>
        <a:lstStyle/>
        <a:p>
          <a:endParaRPr lang="en-US"/>
        </a:p>
      </dgm:t>
    </dgm:pt>
    <dgm:pt modelId="{F64EC65A-72E3-48BC-88E9-0C8277C21553}" type="pres">
      <dgm:prSet presAssocID="{C28064CC-83D9-4FB5-A3BE-2FFBB706A16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EC4608C-3859-495D-8FD8-ED4796188B44}" type="pres">
      <dgm:prSet presAssocID="{A278EBCA-9A8F-4608-91A7-6B6C07DE1F6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895CD-A6F5-4DE3-95AF-FBE7BD542D4D}" type="pres">
      <dgm:prSet presAssocID="{528F1FD1-6614-4DF4-ADA6-3DF67018F3AC}" presName="sibTrans" presStyleCnt="0"/>
      <dgm:spPr/>
    </dgm:pt>
    <dgm:pt modelId="{C6F5CEE0-B3EF-43D0-B256-A44A6B740658}" type="pres">
      <dgm:prSet presAssocID="{81498D1A-089A-45EB-89E2-CA2C74304CA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7DB263-63C1-4BE8-BE8B-36840973C9F4}" type="pres">
      <dgm:prSet presAssocID="{1A47F613-0C13-43AC-9105-15E3C00EEAF8}" presName="sibTrans" presStyleCnt="0"/>
      <dgm:spPr/>
    </dgm:pt>
    <dgm:pt modelId="{D7B24E7F-DCA4-4DD3-A68F-11AE6F939196}" type="pres">
      <dgm:prSet presAssocID="{20C7CB71-2EED-4926-9B7C-B772C45581A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1EC922-C273-4E24-A7D5-27DB0D99F9A6}" type="presOf" srcId="{20C7CB71-2EED-4926-9B7C-B772C45581A5}" destId="{D7B24E7F-DCA4-4DD3-A68F-11AE6F939196}" srcOrd="0" destOrd="0" presId="urn:microsoft.com/office/officeart/2005/8/layout/default"/>
    <dgm:cxn modelId="{9558ECE6-470E-42B0-A870-1649A79BC39C}" type="presOf" srcId="{A278EBCA-9A8F-4608-91A7-6B6C07DE1F6B}" destId="{6EC4608C-3859-495D-8FD8-ED4796188B44}" srcOrd="0" destOrd="0" presId="urn:microsoft.com/office/officeart/2005/8/layout/default"/>
    <dgm:cxn modelId="{19132833-11A1-453F-A15A-0C3DC5999D62}" srcId="{C28064CC-83D9-4FB5-A3BE-2FFBB706A162}" destId="{20C7CB71-2EED-4926-9B7C-B772C45581A5}" srcOrd="2" destOrd="0" parTransId="{B1EBA305-D1A9-4CE2-8904-E72176001CDC}" sibTransId="{352854F2-A6BB-472D-91B1-5BBD0AE18813}"/>
    <dgm:cxn modelId="{4F699F27-8D30-4F87-B763-5D31B587323A}" srcId="{C28064CC-83D9-4FB5-A3BE-2FFBB706A162}" destId="{A278EBCA-9A8F-4608-91A7-6B6C07DE1F6B}" srcOrd="0" destOrd="0" parTransId="{671B9F0B-E54D-4656-9A62-F660ACDB2866}" sibTransId="{528F1FD1-6614-4DF4-ADA6-3DF67018F3AC}"/>
    <dgm:cxn modelId="{15234EB4-0A8D-4334-AA47-90B9365CB475}" type="presOf" srcId="{81498D1A-089A-45EB-89E2-CA2C74304CAE}" destId="{C6F5CEE0-B3EF-43D0-B256-A44A6B740658}" srcOrd="0" destOrd="0" presId="urn:microsoft.com/office/officeart/2005/8/layout/default"/>
    <dgm:cxn modelId="{DCBCB48F-6E5D-452A-B8D9-5D115A0313B8}" srcId="{C28064CC-83D9-4FB5-A3BE-2FFBB706A162}" destId="{81498D1A-089A-45EB-89E2-CA2C74304CAE}" srcOrd="1" destOrd="0" parTransId="{EB602C21-1A81-4484-8459-38817A581444}" sibTransId="{1A47F613-0C13-43AC-9105-15E3C00EEAF8}"/>
    <dgm:cxn modelId="{6A0E9AFA-CE29-4D56-BBDD-471CD7CF4E76}" type="presOf" srcId="{C28064CC-83D9-4FB5-A3BE-2FFBB706A162}" destId="{F64EC65A-72E3-48BC-88E9-0C8277C21553}" srcOrd="0" destOrd="0" presId="urn:microsoft.com/office/officeart/2005/8/layout/default"/>
    <dgm:cxn modelId="{03DDAA73-276D-4649-81A0-83956295D56E}" type="presParOf" srcId="{F64EC65A-72E3-48BC-88E9-0C8277C21553}" destId="{6EC4608C-3859-495D-8FD8-ED4796188B44}" srcOrd="0" destOrd="0" presId="urn:microsoft.com/office/officeart/2005/8/layout/default"/>
    <dgm:cxn modelId="{FDE23BB6-E8FC-4D3F-8F5E-D0597EA886DB}" type="presParOf" srcId="{F64EC65A-72E3-48BC-88E9-0C8277C21553}" destId="{DF0895CD-A6F5-4DE3-95AF-FBE7BD542D4D}" srcOrd="1" destOrd="0" presId="urn:microsoft.com/office/officeart/2005/8/layout/default"/>
    <dgm:cxn modelId="{CA72E5C4-5E61-4256-8E69-A0ECD75FDA88}" type="presParOf" srcId="{F64EC65A-72E3-48BC-88E9-0C8277C21553}" destId="{C6F5CEE0-B3EF-43D0-B256-A44A6B740658}" srcOrd="2" destOrd="0" presId="urn:microsoft.com/office/officeart/2005/8/layout/default"/>
    <dgm:cxn modelId="{E20D0B83-6EB5-4FB1-8415-3B4A6DF4AA56}" type="presParOf" srcId="{F64EC65A-72E3-48BC-88E9-0C8277C21553}" destId="{D07DB263-63C1-4BE8-BE8B-36840973C9F4}" srcOrd="3" destOrd="0" presId="urn:microsoft.com/office/officeart/2005/8/layout/default"/>
    <dgm:cxn modelId="{B75D46EA-C505-4603-BEAD-081DE99BBBB1}" type="presParOf" srcId="{F64EC65A-72E3-48BC-88E9-0C8277C21553}" destId="{D7B24E7F-DCA4-4DD3-A68F-11AE6F939196}" srcOrd="4" destOrd="0" presId="urn:microsoft.com/office/officeart/2005/8/layout/default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C0CC632-CC7A-4778-B026-1CDE8C94204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2DB2D1F-971D-4917-ADC3-DDC0FE17FF2F}">
      <dgm:prSet phldrT="[Text]" custT="1"/>
      <dgm:spPr/>
      <dgm:t>
        <a:bodyPr/>
        <a:lstStyle/>
        <a:p>
          <a:r>
            <a:rPr lang="en-US" sz="3200" b="1" dirty="0" err="1" smtClean="0"/>
            <a:t>Karakteristik</a:t>
          </a:r>
          <a:r>
            <a:rPr lang="en-US" sz="3200" b="1" dirty="0" smtClean="0"/>
            <a:t> </a:t>
          </a:r>
          <a:r>
            <a:rPr lang="en-US" sz="3200" b="1" dirty="0" err="1" smtClean="0"/>
            <a:t>Dividen</a:t>
          </a:r>
          <a:r>
            <a:rPr lang="en-US" sz="3200" b="1" dirty="0" smtClean="0"/>
            <a:t> </a:t>
          </a:r>
          <a:r>
            <a:rPr lang="en-US" sz="3200" b="1" dirty="0" err="1" smtClean="0"/>
            <a:t>Saham</a:t>
          </a:r>
          <a:r>
            <a:rPr lang="en-US" sz="3200" b="1" dirty="0" smtClean="0"/>
            <a:t> </a:t>
          </a:r>
          <a:r>
            <a:rPr lang="en-US" sz="3200" b="1" dirty="0" err="1" smtClean="0"/>
            <a:t>Preferen</a:t>
          </a:r>
          <a:endParaRPr lang="en-US" sz="3200" b="1" dirty="0"/>
        </a:p>
      </dgm:t>
    </dgm:pt>
    <dgm:pt modelId="{781EF19F-0CCA-431D-BCFB-C8AF2C7855C4}" type="parTrans" cxnId="{F7D00CA0-ADF5-413F-93F3-83944D764194}">
      <dgm:prSet/>
      <dgm:spPr/>
      <dgm:t>
        <a:bodyPr/>
        <a:lstStyle/>
        <a:p>
          <a:endParaRPr lang="en-US"/>
        </a:p>
      </dgm:t>
    </dgm:pt>
    <dgm:pt modelId="{0F876A72-5480-4B0D-B984-7FC6A76CB15B}" type="sibTrans" cxnId="{F7D00CA0-ADF5-413F-93F3-83944D764194}">
      <dgm:prSet/>
      <dgm:spPr/>
      <dgm:t>
        <a:bodyPr/>
        <a:lstStyle/>
        <a:p>
          <a:endParaRPr lang="en-US"/>
        </a:p>
      </dgm:t>
    </dgm:pt>
    <dgm:pt modelId="{D5D85611-5038-4FE0-9124-A979DDBF8A05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en-US" sz="800" b="1" dirty="0">
            <a:latin typeface="Perpetua" pitchFamily="18" charset="0"/>
          </a:endParaRPr>
        </a:p>
      </dgm:t>
    </dgm:pt>
    <dgm:pt modelId="{D80B935C-9914-4D87-AC98-1240441C8A0E}" type="parTrans" cxnId="{94867CAF-015A-4E02-A5D0-4E062D81855D}">
      <dgm:prSet/>
      <dgm:spPr/>
    </dgm:pt>
    <dgm:pt modelId="{ED68E992-B4D1-4F05-BA85-1D0CC6D3598F}" type="sibTrans" cxnId="{94867CAF-015A-4E02-A5D0-4E062D81855D}">
      <dgm:prSet/>
      <dgm:spPr/>
    </dgm:pt>
    <dgm:pt modelId="{DA55E369-BE1C-49BD-AE8E-B17F6B40B77D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en-US" sz="800" b="1" dirty="0">
            <a:latin typeface="Perpetua" pitchFamily="18" charset="0"/>
          </a:endParaRPr>
        </a:p>
      </dgm:t>
    </dgm:pt>
    <dgm:pt modelId="{4DC717FC-AE69-4A3F-8BC2-98AFAF3828DE}" type="parTrans" cxnId="{BE32CDC0-7255-4876-9470-7FC5583EB714}">
      <dgm:prSet/>
      <dgm:spPr/>
    </dgm:pt>
    <dgm:pt modelId="{CDB7442A-2C4B-4560-BD6A-0D3E1E1B1647}" type="sibTrans" cxnId="{BE32CDC0-7255-4876-9470-7FC5583EB714}">
      <dgm:prSet/>
      <dgm:spPr/>
    </dgm:pt>
    <dgm:pt modelId="{E0D7C0E7-74C4-48B8-8253-991DA20F830E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en-US" sz="800" b="1" dirty="0">
            <a:latin typeface="Perpetua" pitchFamily="18" charset="0"/>
          </a:endParaRPr>
        </a:p>
      </dgm:t>
    </dgm:pt>
    <dgm:pt modelId="{B9EF2A7E-10B4-4507-86B5-1F9AB7B63A89}" type="parTrans" cxnId="{D2B4F901-DE38-4AC8-A0A0-0E25B99EDA8B}">
      <dgm:prSet/>
      <dgm:spPr/>
    </dgm:pt>
    <dgm:pt modelId="{D732DDCE-6E52-4FD8-89E4-DEAD2176D915}" type="sibTrans" cxnId="{D2B4F901-DE38-4AC8-A0A0-0E25B99EDA8B}">
      <dgm:prSet/>
      <dgm:spPr/>
    </dgm:pt>
    <dgm:pt modelId="{A2DE4214-809E-47E2-B160-91EDE74A2A48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en-US" sz="800" b="1" dirty="0">
            <a:latin typeface="Perpetua" pitchFamily="18" charset="0"/>
          </a:endParaRPr>
        </a:p>
      </dgm:t>
    </dgm:pt>
    <dgm:pt modelId="{F3936EEC-AE7E-4160-9EAF-05112EE89FBA}" type="parTrans" cxnId="{F76D6A3A-7715-4183-BFD6-A4CDF07CAA9C}">
      <dgm:prSet/>
      <dgm:spPr/>
    </dgm:pt>
    <dgm:pt modelId="{3CCED51E-2C42-446B-A858-9A7AA0E46E3C}" type="sibTrans" cxnId="{F76D6A3A-7715-4183-BFD6-A4CDF07CAA9C}">
      <dgm:prSet/>
      <dgm:spPr/>
    </dgm:pt>
    <dgm:pt modelId="{E1D326C2-2FAC-43C8-B642-FE47879E3601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en-US" sz="800" b="1" dirty="0">
            <a:latin typeface="Perpetua" pitchFamily="18" charset="0"/>
          </a:endParaRPr>
        </a:p>
      </dgm:t>
    </dgm:pt>
    <dgm:pt modelId="{D237E654-2C34-40B9-98B7-98BDDD39E0BF}" type="parTrans" cxnId="{98B604DA-78F1-454D-AE5B-0D32D002061C}">
      <dgm:prSet/>
      <dgm:spPr/>
    </dgm:pt>
    <dgm:pt modelId="{A846B5EC-BEAB-474F-8FE0-9FABDE0F5ED2}" type="sibTrans" cxnId="{98B604DA-78F1-454D-AE5B-0D32D002061C}">
      <dgm:prSet/>
      <dgm:spPr/>
    </dgm:pt>
    <dgm:pt modelId="{F12EF432-F961-4940-9B0A-86D1E570B118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en-US" sz="800" b="1" dirty="0">
            <a:latin typeface="Perpetua" pitchFamily="18" charset="0"/>
          </a:endParaRPr>
        </a:p>
      </dgm:t>
    </dgm:pt>
    <dgm:pt modelId="{1E90EF3F-5321-45B9-A920-BB1652391FFE}" type="parTrans" cxnId="{E57E9BE8-804B-4913-846D-63228CE21C2F}">
      <dgm:prSet/>
      <dgm:spPr/>
    </dgm:pt>
    <dgm:pt modelId="{0BF1397A-A700-4A12-9C11-58B12F98841A}" type="sibTrans" cxnId="{E57E9BE8-804B-4913-846D-63228CE21C2F}">
      <dgm:prSet/>
      <dgm:spPr/>
    </dgm:pt>
    <dgm:pt modelId="{AED7B85A-CDB2-4D05-B0E7-4D4CA71137E1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en-US" sz="800" b="1" dirty="0">
            <a:latin typeface="Perpetua" pitchFamily="18" charset="0"/>
          </a:endParaRPr>
        </a:p>
      </dgm:t>
    </dgm:pt>
    <dgm:pt modelId="{CEB5FE4E-A2A9-4665-9F91-2C1B0EDDCAD7}" type="parTrans" cxnId="{36C20E45-0AC7-4C6C-878A-DFB686047801}">
      <dgm:prSet/>
      <dgm:spPr/>
    </dgm:pt>
    <dgm:pt modelId="{D93B7725-B21D-404D-91B0-94D83ED807FF}" type="sibTrans" cxnId="{36C20E45-0AC7-4C6C-878A-DFB686047801}">
      <dgm:prSet/>
      <dgm:spPr/>
    </dgm:pt>
    <dgm:pt modelId="{66BB6A27-05DE-456D-9370-C0858184E8C7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en-US" sz="800" b="1" dirty="0">
            <a:latin typeface="Perpetua" pitchFamily="18" charset="0"/>
          </a:endParaRPr>
        </a:p>
      </dgm:t>
    </dgm:pt>
    <dgm:pt modelId="{F77E9D4A-5DD0-4C5B-BFB4-69AD0DAB2799}" type="parTrans" cxnId="{94BCA708-513D-468C-B145-95ED8637F6EA}">
      <dgm:prSet/>
      <dgm:spPr/>
    </dgm:pt>
    <dgm:pt modelId="{2D2DA34B-4AE6-4246-A4AF-F02A3D787780}" type="sibTrans" cxnId="{94BCA708-513D-468C-B145-95ED8637F6EA}">
      <dgm:prSet/>
      <dgm:spPr/>
    </dgm:pt>
    <dgm:pt modelId="{EE3E0888-ACB6-410C-B704-0E321BEDAEF0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en-US" sz="800" b="1" dirty="0">
            <a:latin typeface="Perpetua" pitchFamily="18" charset="0"/>
          </a:endParaRPr>
        </a:p>
      </dgm:t>
    </dgm:pt>
    <dgm:pt modelId="{3D823FC9-14FA-4226-B5D3-F914A7B39DD9}" type="parTrans" cxnId="{449E029E-E7CF-48BA-8EE9-E9A3346C1709}">
      <dgm:prSet/>
      <dgm:spPr/>
    </dgm:pt>
    <dgm:pt modelId="{86755903-873E-4746-A118-0BD05A95FD41}" type="sibTrans" cxnId="{449E029E-E7CF-48BA-8EE9-E9A3346C1709}">
      <dgm:prSet/>
      <dgm:spPr/>
    </dgm:pt>
    <dgm:pt modelId="{626E3178-C38E-48AF-8DF6-C4A299702924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en-US" sz="800" b="1" dirty="0">
            <a:latin typeface="Perpetua" pitchFamily="18" charset="0"/>
          </a:endParaRPr>
        </a:p>
      </dgm:t>
    </dgm:pt>
    <dgm:pt modelId="{B153D9BD-97F9-49E7-8086-1B12B5B25BB4}" type="parTrans" cxnId="{59476FF9-0217-4B04-8985-FDE43648F260}">
      <dgm:prSet/>
      <dgm:spPr/>
    </dgm:pt>
    <dgm:pt modelId="{BC66C511-6B3B-4F4A-83B8-69E32E53B5D7}" type="sibTrans" cxnId="{59476FF9-0217-4B04-8985-FDE43648F260}">
      <dgm:prSet/>
      <dgm:spPr/>
    </dgm:pt>
    <dgm:pt modelId="{AAD2CE89-0290-4BAC-A4D5-4B87E823F979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en-US" sz="800" b="1" dirty="0">
            <a:latin typeface="Perpetua" pitchFamily="18" charset="0"/>
          </a:endParaRPr>
        </a:p>
      </dgm:t>
    </dgm:pt>
    <dgm:pt modelId="{8409D53F-DF0B-4AD5-AB36-A941E23B4DBB}" type="parTrans" cxnId="{011208D8-786D-491D-A272-DDF793DE9322}">
      <dgm:prSet/>
      <dgm:spPr/>
    </dgm:pt>
    <dgm:pt modelId="{BD9CD9F6-58AF-4E9E-B1D5-64E0AFAB699E}" type="sibTrans" cxnId="{011208D8-786D-491D-A272-DDF793DE9322}">
      <dgm:prSet/>
      <dgm:spPr/>
    </dgm:pt>
    <dgm:pt modelId="{5484EBC0-3335-41CF-9EFF-1F3D45B850F6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en-US" sz="800" b="1" dirty="0">
            <a:latin typeface="Perpetua" pitchFamily="18" charset="0"/>
          </a:endParaRPr>
        </a:p>
      </dgm:t>
    </dgm:pt>
    <dgm:pt modelId="{468815B4-9330-4EC5-B383-40B786788FE6}" type="parTrans" cxnId="{379CFD80-D54B-45E4-8909-D1CC92A04CB9}">
      <dgm:prSet/>
      <dgm:spPr/>
    </dgm:pt>
    <dgm:pt modelId="{0A696F7A-04C1-47A8-A9D6-AC751D031DD7}" type="sibTrans" cxnId="{379CFD80-D54B-45E4-8909-D1CC92A04CB9}">
      <dgm:prSet/>
      <dgm:spPr/>
    </dgm:pt>
    <dgm:pt modelId="{10072F2C-35D0-48CA-808F-665C330F41F7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en-US" sz="800" b="1" dirty="0">
            <a:latin typeface="Perpetua" pitchFamily="18" charset="0"/>
          </a:endParaRPr>
        </a:p>
      </dgm:t>
    </dgm:pt>
    <dgm:pt modelId="{F57F2BAE-3D24-4BB5-8DA3-34BF411E884A}" type="parTrans" cxnId="{754DB676-6992-47F5-9857-E5BBE78AC429}">
      <dgm:prSet/>
      <dgm:spPr/>
    </dgm:pt>
    <dgm:pt modelId="{8BEF3D08-AE52-4E38-8FCB-76F4C40BA8E2}" type="sibTrans" cxnId="{754DB676-6992-47F5-9857-E5BBE78AC429}">
      <dgm:prSet/>
      <dgm:spPr/>
    </dgm:pt>
    <dgm:pt modelId="{471C65A8-93DE-4145-9790-4B79C08F0D79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en-US" sz="800" b="1" dirty="0">
            <a:latin typeface="Perpetua" pitchFamily="18" charset="0"/>
          </a:endParaRPr>
        </a:p>
      </dgm:t>
    </dgm:pt>
    <dgm:pt modelId="{0E2A790E-6523-45C8-85DD-ECC455100587}" type="parTrans" cxnId="{11A031E4-5C3F-40A6-8AE5-75B1F72B9603}">
      <dgm:prSet/>
      <dgm:spPr/>
    </dgm:pt>
    <dgm:pt modelId="{B587D2DD-117D-4CAA-80E6-EEF6690420F8}" type="sibTrans" cxnId="{11A031E4-5C3F-40A6-8AE5-75B1F72B9603}">
      <dgm:prSet/>
      <dgm:spPr/>
    </dgm:pt>
    <dgm:pt modelId="{DE0937DA-44B9-45EA-B0EB-B70302E5D760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en-US" sz="800" b="1" dirty="0">
            <a:latin typeface="Perpetua" pitchFamily="18" charset="0"/>
          </a:endParaRPr>
        </a:p>
      </dgm:t>
    </dgm:pt>
    <dgm:pt modelId="{191C0AED-008F-4E9C-8D25-AB09AB3575A7}" type="parTrans" cxnId="{3F631773-4A1E-4589-80A0-C96CC1551510}">
      <dgm:prSet/>
      <dgm:spPr/>
    </dgm:pt>
    <dgm:pt modelId="{224325C1-7716-47AE-92AE-B08E66A7DEB6}" type="sibTrans" cxnId="{3F631773-4A1E-4589-80A0-C96CC1551510}">
      <dgm:prSet/>
      <dgm:spPr/>
    </dgm:pt>
    <dgm:pt modelId="{C438EF64-7B5F-4B0A-84C3-1E4C42C62D3A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en-US" sz="800" b="1" dirty="0">
            <a:latin typeface="Perpetua" pitchFamily="18" charset="0"/>
          </a:endParaRPr>
        </a:p>
      </dgm:t>
    </dgm:pt>
    <dgm:pt modelId="{C2117C5E-5D0F-4BE9-B892-832B8C717D42}" type="parTrans" cxnId="{F1217162-0248-4AC5-8AB5-2CC6785E9958}">
      <dgm:prSet/>
      <dgm:spPr/>
    </dgm:pt>
    <dgm:pt modelId="{A81FD239-F6D1-4560-81E9-A923D44CB42F}" type="sibTrans" cxnId="{F1217162-0248-4AC5-8AB5-2CC6785E9958}">
      <dgm:prSet/>
      <dgm:spPr/>
    </dgm:pt>
    <dgm:pt modelId="{15676BCC-F9EC-498F-8C82-343AA6084560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endParaRPr lang="en-US" sz="800" b="1" dirty="0">
            <a:latin typeface="Perpetua" pitchFamily="18" charset="0"/>
          </a:endParaRPr>
        </a:p>
      </dgm:t>
    </dgm:pt>
    <dgm:pt modelId="{FF2B69AF-0C7B-410C-BABB-B419E2111C41}" type="parTrans" cxnId="{9FFB120B-FA79-40A0-A659-FAD2DC3BFAC9}">
      <dgm:prSet/>
      <dgm:spPr/>
    </dgm:pt>
    <dgm:pt modelId="{3988CCC0-DAD8-483E-87A2-597A80D8CFA0}" type="sibTrans" cxnId="{9FFB120B-FA79-40A0-A659-FAD2DC3BFAC9}">
      <dgm:prSet/>
      <dgm:spPr/>
    </dgm:pt>
    <dgm:pt modelId="{315223BB-33A9-4FF0-80E6-212AA54A53A8}" type="pres">
      <dgm:prSet presAssocID="{1C0CC632-CC7A-4778-B026-1CDE8C9420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7961F83-7418-4FD4-A806-26B03BA457B7}" type="pres">
      <dgm:prSet presAssocID="{22DB2D1F-971D-4917-ADC3-DDC0FE17FF2F}" presName="composite" presStyleCnt="0"/>
      <dgm:spPr/>
    </dgm:pt>
    <dgm:pt modelId="{2CF902B4-6122-49AF-BEA0-731D0BD5FA9B}" type="pres">
      <dgm:prSet presAssocID="{22DB2D1F-971D-4917-ADC3-DDC0FE17FF2F}" presName="parTx" presStyleLbl="alignNode1" presStyleIdx="0" presStyleCnt="1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AAF36C-ECEC-4029-9431-7A8ABCB2D3E6}" type="pres">
      <dgm:prSet presAssocID="{22DB2D1F-971D-4917-ADC3-DDC0FE17FF2F}" presName="desTx" presStyleLbl="alignAccFollowNode1" presStyleIdx="0" presStyleCnt="1" custScaleY="1159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1EC2322-40B7-427B-97EA-E252024E4518}" type="presOf" srcId="{22DB2D1F-971D-4917-ADC3-DDC0FE17FF2F}" destId="{2CF902B4-6122-49AF-BEA0-731D0BD5FA9B}" srcOrd="0" destOrd="0" presId="urn:microsoft.com/office/officeart/2005/8/layout/hList1"/>
    <dgm:cxn modelId="{59476FF9-0217-4B04-8985-FDE43648F260}" srcId="{22DB2D1F-971D-4917-ADC3-DDC0FE17FF2F}" destId="{626E3178-C38E-48AF-8DF6-C4A299702924}" srcOrd="9" destOrd="0" parTransId="{B153D9BD-97F9-49E7-8086-1B12B5B25BB4}" sibTransId="{BC66C511-6B3B-4F4A-83B8-69E32E53B5D7}"/>
    <dgm:cxn modelId="{3EE6AAB6-9B02-4956-BD5A-1EC597A2ADEE}" type="presOf" srcId="{15676BCC-F9EC-498F-8C82-343AA6084560}" destId="{EFAAF36C-ECEC-4029-9431-7A8ABCB2D3E6}" srcOrd="0" destOrd="16" presId="urn:microsoft.com/office/officeart/2005/8/layout/hList1"/>
    <dgm:cxn modelId="{94867CAF-015A-4E02-A5D0-4E062D81855D}" srcId="{22DB2D1F-971D-4917-ADC3-DDC0FE17FF2F}" destId="{D5D85611-5038-4FE0-9124-A979DDBF8A05}" srcOrd="0" destOrd="0" parTransId="{D80B935C-9914-4D87-AC98-1240441C8A0E}" sibTransId="{ED68E992-B4D1-4F05-BA85-1D0CC6D3598F}"/>
    <dgm:cxn modelId="{E57E9BE8-804B-4913-846D-63228CE21C2F}" srcId="{22DB2D1F-971D-4917-ADC3-DDC0FE17FF2F}" destId="{F12EF432-F961-4940-9B0A-86D1E570B118}" srcOrd="5" destOrd="0" parTransId="{1E90EF3F-5321-45B9-A920-BB1652391FFE}" sibTransId="{0BF1397A-A700-4A12-9C11-58B12F98841A}"/>
    <dgm:cxn modelId="{46E0BB78-4B4C-4CCB-840D-FC8E1E0DCD80}" type="presOf" srcId="{AAD2CE89-0290-4BAC-A4D5-4B87E823F979}" destId="{EFAAF36C-ECEC-4029-9431-7A8ABCB2D3E6}" srcOrd="0" destOrd="10" presId="urn:microsoft.com/office/officeart/2005/8/layout/hList1"/>
    <dgm:cxn modelId="{079EDEF4-C1F9-41D8-A0ED-C924523ACCC7}" type="presOf" srcId="{EE3E0888-ACB6-410C-B704-0E321BEDAEF0}" destId="{EFAAF36C-ECEC-4029-9431-7A8ABCB2D3E6}" srcOrd="0" destOrd="8" presId="urn:microsoft.com/office/officeart/2005/8/layout/hList1"/>
    <dgm:cxn modelId="{94BCA708-513D-468C-B145-95ED8637F6EA}" srcId="{22DB2D1F-971D-4917-ADC3-DDC0FE17FF2F}" destId="{66BB6A27-05DE-456D-9370-C0858184E8C7}" srcOrd="7" destOrd="0" parTransId="{F77E9D4A-5DD0-4C5B-BFB4-69AD0DAB2799}" sibTransId="{2D2DA34B-4AE6-4246-A4AF-F02A3D787780}"/>
    <dgm:cxn modelId="{449E029E-E7CF-48BA-8EE9-E9A3346C1709}" srcId="{22DB2D1F-971D-4917-ADC3-DDC0FE17FF2F}" destId="{EE3E0888-ACB6-410C-B704-0E321BEDAEF0}" srcOrd="8" destOrd="0" parTransId="{3D823FC9-14FA-4226-B5D3-F914A7B39DD9}" sibTransId="{86755903-873E-4746-A118-0BD05A95FD41}"/>
    <dgm:cxn modelId="{206ADD60-5A10-4E7C-A9CB-85FB495CE9AD}" type="presOf" srcId="{5484EBC0-3335-41CF-9EFF-1F3D45B850F6}" destId="{EFAAF36C-ECEC-4029-9431-7A8ABCB2D3E6}" srcOrd="0" destOrd="11" presId="urn:microsoft.com/office/officeart/2005/8/layout/hList1"/>
    <dgm:cxn modelId="{C2DB523B-B676-4048-B21B-510C9AB09916}" type="presOf" srcId="{DA55E369-BE1C-49BD-AE8E-B17F6B40B77D}" destId="{EFAAF36C-ECEC-4029-9431-7A8ABCB2D3E6}" srcOrd="0" destOrd="1" presId="urn:microsoft.com/office/officeart/2005/8/layout/hList1"/>
    <dgm:cxn modelId="{7DEB69C3-9D4C-4828-899C-342597FE8F5A}" type="presOf" srcId="{A2DE4214-809E-47E2-B160-91EDE74A2A48}" destId="{EFAAF36C-ECEC-4029-9431-7A8ABCB2D3E6}" srcOrd="0" destOrd="3" presId="urn:microsoft.com/office/officeart/2005/8/layout/hList1"/>
    <dgm:cxn modelId="{36C20E45-0AC7-4C6C-878A-DFB686047801}" srcId="{22DB2D1F-971D-4917-ADC3-DDC0FE17FF2F}" destId="{AED7B85A-CDB2-4D05-B0E7-4D4CA71137E1}" srcOrd="6" destOrd="0" parTransId="{CEB5FE4E-A2A9-4665-9F91-2C1B0EDDCAD7}" sibTransId="{D93B7725-B21D-404D-91B0-94D83ED807FF}"/>
    <dgm:cxn modelId="{4C8C462F-F5E8-4645-9CCD-21C5CFDCABE0}" type="presOf" srcId="{10072F2C-35D0-48CA-808F-665C330F41F7}" destId="{EFAAF36C-ECEC-4029-9431-7A8ABCB2D3E6}" srcOrd="0" destOrd="12" presId="urn:microsoft.com/office/officeart/2005/8/layout/hList1"/>
    <dgm:cxn modelId="{11A031E4-5C3F-40A6-8AE5-75B1F72B9603}" srcId="{22DB2D1F-971D-4917-ADC3-DDC0FE17FF2F}" destId="{471C65A8-93DE-4145-9790-4B79C08F0D79}" srcOrd="13" destOrd="0" parTransId="{0E2A790E-6523-45C8-85DD-ECC455100587}" sibTransId="{B587D2DD-117D-4CAA-80E6-EEF6690420F8}"/>
    <dgm:cxn modelId="{33255C9D-51CA-4DA9-B68B-2F0BCBD24C3E}" type="presOf" srcId="{DE0937DA-44B9-45EA-B0EB-B70302E5D760}" destId="{EFAAF36C-ECEC-4029-9431-7A8ABCB2D3E6}" srcOrd="0" destOrd="14" presId="urn:microsoft.com/office/officeart/2005/8/layout/hList1"/>
    <dgm:cxn modelId="{19CAA3FF-8B01-4E1B-AA3B-91ACA3F1E22F}" type="presOf" srcId="{AED7B85A-CDB2-4D05-B0E7-4D4CA71137E1}" destId="{EFAAF36C-ECEC-4029-9431-7A8ABCB2D3E6}" srcOrd="0" destOrd="6" presId="urn:microsoft.com/office/officeart/2005/8/layout/hList1"/>
    <dgm:cxn modelId="{4ACCD487-2E28-42EA-86B8-EEEDC3F74D0C}" type="presOf" srcId="{1C0CC632-CC7A-4778-B026-1CDE8C942046}" destId="{315223BB-33A9-4FF0-80E6-212AA54A53A8}" srcOrd="0" destOrd="0" presId="urn:microsoft.com/office/officeart/2005/8/layout/hList1"/>
    <dgm:cxn modelId="{3F631773-4A1E-4589-80A0-C96CC1551510}" srcId="{22DB2D1F-971D-4917-ADC3-DDC0FE17FF2F}" destId="{DE0937DA-44B9-45EA-B0EB-B70302E5D760}" srcOrd="14" destOrd="0" parTransId="{191C0AED-008F-4E9C-8D25-AB09AB3575A7}" sibTransId="{224325C1-7716-47AE-92AE-B08E66A7DEB6}"/>
    <dgm:cxn modelId="{F1217162-0248-4AC5-8AB5-2CC6785E9958}" srcId="{22DB2D1F-971D-4917-ADC3-DDC0FE17FF2F}" destId="{C438EF64-7B5F-4B0A-84C3-1E4C42C62D3A}" srcOrd="15" destOrd="0" parTransId="{C2117C5E-5D0F-4BE9-B892-832B8C717D42}" sibTransId="{A81FD239-F6D1-4560-81E9-A923D44CB42F}"/>
    <dgm:cxn modelId="{98B604DA-78F1-454D-AE5B-0D32D002061C}" srcId="{22DB2D1F-971D-4917-ADC3-DDC0FE17FF2F}" destId="{E1D326C2-2FAC-43C8-B642-FE47879E3601}" srcOrd="4" destOrd="0" parTransId="{D237E654-2C34-40B9-98B7-98BDDD39E0BF}" sibTransId="{A846B5EC-BEAB-474F-8FE0-9FABDE0F5ED2}"/>
    <dgm:cxn modelId="{F76D6A3A-7715-4183-BFD6-A4CDF07CAA9C}" srcId="{22DB2D1F-971D-4917-ADC3-DDC0FE17FF2F}" destId="{A2DE4214-809E-47E2-B160-91EDE74A2A48}" srcOrd="3" destOrd="0" parTransId="{F3936EEC-AE7E-4160-9EAF-05112EE89FBA}" sibTransId="{3CCED51E-2C42-446B-A858-9A7AA0E46E3C}"/>
    <dgm:cxn modelId="{8E9BEACC-3DBC-4038-801E-BD8D83E59F0D}" type="presOf" srcId="{66BB6A27-05DE-456D-9370-C0858184E8C7}" destId="{EFAAF36C-ECEC-4029-9431-7A8ABCB2D3E6}" srcOrd="0" destOrd="7" presId="urn:microsoft.com/office/officeart/2005/8/layout/hList1"/>
    <dgm:cxn modelId="{011208D8-786D-491D-A272-DDF793DE9322}" srcId="{22DB2D1F-971D-4917-ADC3-DDC0FE17FF2F}" destId="{AAD2CE89-0290-4BAC-A4D5-4B87E823F979}" srcOrd="10" destOrd="0" parTransId="{8409D53F-DF0B-4AD5-AB36-A941E23B4DBB}" sibTransId="{BD9CD9F6-58AF-4E9E-B1D5-64E0AFAB699E}"/>
    <dgm:cxn modelId="{F7D00CA0-ADF5-413F-93F3-83944D764194}" srcId="{1C0CC632-CC7A-4778-B026-1CDE8C942046}" destId="{22DB2D1F-971D-4917-ADC3-DDC0FE17FF2F}" srcOrd="0" destOrd="0" parTransId="{781EF19F-0CCA-431D-BCFB-C8AF2C7855C4}" sibTransId="{0F876A72-5480-4B0D-B984-7FC6A76CB15B}"/>
    <dgm:cxn modelId="{A21C10FD-4DC5-4DB7-8264-C7FC15384572}" type="presOf" srcId="{471C65A8-93DE-4145-9790-4B79C08F0D79}" destId="{EFAAF36C-ECEC-4029-9431-7A8ABCB2D3E6}" srcOrd="0" destOrd="13" presId="urn:microsoft.com/office/officeart/2005/8/layout/hList1"/>
    <dgm:cxn modelId="{111268EA-7C41-4CBB-949D-FE4F4665B069}" type="presOf" srcId="{C438EF64-7B5F-4B0A-84C3-1E4C42C62D3A}" destId="{EFAAF36C-ECEC-4029-9431-7A8ABCB2D3E6}" srcOrd="0" destOrd="15" presId="urn:microsoft.com/office/officeart/2005/8/layout/hList1"/>
    <dgm:cxn modelId="{AA503986-4FF9-46A4-BFA7-BD413325BA38}" type="presOf" srcId="{626E3178-C38E-48AF-8DF6-C4A299702924}" destId="{EFAAF36C-ECEC-4029-9431-7A8ABCB2D3E6}" srcOrd="0" destOrd="9" presId="urn:microsoft.com/office/officeart/2005/8/layout/hList1"/>
    <dgm:cxn modelId="{286FD50E-A4DB-449B-9DEC-63E97BBB815B}" type="presOf" srcId="{F12EF432-F961-4940-9B0A-86D1E570B118}" destId="{EFAAF36C-ECEC-4029-9431-7A8ABCB2D3E6}" srcOrd="0" destOrd="5" presId="urn:microsoft.com/office/officeart/2005/8/layout/hList1"/>
    <dgm:cxn modelId="{AED11C30-3A40-4ECA-9E95-928582CF33A0}" type="presOf" srcId="{E0D7C0E7-74C4-48B8-8253-991DA20F830E}" destId="{EFAAF36C-ECEC-4029-9431-7A8ABCB2D3E6}" srcOrd="0" destOrd="2" presId="urn:microsoft.com/office/officeart/2005/8/layout/hList1"/>
    <dgm:cxn modelId="{6E9A5E33-CECB-4B91-8541-CA46A8879D89}" type="presOf" srcId="{D5D85611-5038-4FE0-9124-A979DDBF8A05}" destId="{EFAAF36C-ECEC-4029-9431-7A8ABCB2D3E6}" srcOrd="0" destOrd="0" presId="urn:microsoft.com/office/officeart/2005/8/layout/hList1"/>
    <dgm:cxn modelId="{D2B4F901-DE38-4AC8-A0A0-0E25B99EDA8B}" srcId="{22DB2D1F-971D-4917-ADC3-DDC0FE17FF2F}" destId="{E0D7C0E7-74C4-48B8-8253-991DA20F830E}" srcOrd="2" destOrd="0" parTransId="{B9EF2A7E-10B4-4507-86B5-1F9AB7B63A89}" sibTransId="{D732DDCE-6E52-4FD8-89E4-DEAD2176D915}"/>
    <dgm:cxn modelId="{754DB676-6992-47F5-9857-E5BBE78AC429}" srcId="{22DB2D1F-971D-4917-ADC3-DDC0FE17FF2F}" destId="{10072F2C-35D0-48CA-808F-665C330F41F7}" srcOrd="12" destOrd="0" parTransId="{F57F2BAE-3D24-4BB5-8DA3-34BF411E884A}" sibTransId="{8BEF3D08-AE52-4E38-8FCB-76F4C40BA8E2}"/>
    <dgm:cxn modelId="{BE32CDC0-7255-4876-9470-7FC5583EB714}" srcId="{22DB2D1F-971D-4917-ADC3-DDC0FE17FF2F}" destId="{DA55E369-BE1C-49BD-AE8E-B17F6B40B77D}" srcOrd="1" destOrd="0" parTransId="{4DC717FC-AE69-4A3F-8BC2-98AFAF3828DE}" sibTransId="{CDB7442A-2C4B-4560-BD6A-0D3E1E1B1647}"/>
    <dgm:cxn modelId="{379CFD80-D54B-45E4-8909-D1CC92A04CB9}" srcId="{22DB2D1F-971D-4917-ADC3-DDC0FE17FF2F}" destId="{5484EBC0-3335-41CF-9EFF-1F3D45B850F6}" srcOrd="11" destOrd="0" parTransId="{468815B4-9330-4EC5-B383-40B786788FE6}" sibTransId="{0A696F7A-04C1-47A8-A9D6-AC751D031DD7}"/>
    <dgm:cxn modelId="{9FFB120B-FA79-40A0-A659-FAD2DC3BFAC9}" srcId="{22DB2D1F-971D-4917-ADC3-DDC0FE17FF2F}" destId="{15676BCC-F9EC-498F-8C82-343AA6084560}" srcOrd="16" destOrd="0" parTransId="{FF2B69AF-0C7B-410C-BABB-B419E2111C41}" sibTransId="{3988CCC0-DAD8-483E-87A2-597A80D8CFA0}"/>
    <dgm:cxn modelId="{2DE470F4-31CD-4230-B8AF-CF9C67916E49}" type="presOf" srcId="{E1D326C2-2FAC-43C8-B642-FE47879E3601}" destId="{EFAAF36C-ECEC-4029-9431-7A8ABCB2D3E6}" srcOrd="0" destOrd="4" presId="urn:microsoft.com/office/officeart/2005/8/layout/hList1"/>
    <dgm:cxn modelId="{1AD5D145-5F77-4F22-BEFF-5CA6EBAD175A}" type="presParOf" srcId="{315223BB-33A9-4FF0-80E6-212AA54A53A8}" destId="{37961F83-7418-4FD4-A806-26B03BA457B7}" srcOrd="0" destOrd="0" presId="urn:microsoft.com/office/officeart/2005/8/layout/hList1"/>
    <dgm:cxn modelId="{34979151-520C-4B47-9F5F-2B8700C69F84}" type="presParOf" srcId="{37961F83-7418-4FD4-A806-26B03BA457B7}" destId="{2CF902B4-6122-49AF-BEA0-731D0BD5FA9B}" srcOrd="0" destOrd="0" presId="urn:microsoft.com/office/officeart/2005/8/layout/hList1"/>
    <dgm:cxn modelId="{A375B7CC-4644-491B-9D07-5E2E01751407}" type="presParOf" srcId="{37961F83-7418-4FD4-A806-26B03BA457B7}" destId="{EFAAF36C-ECEC-4029-9431-7A8ABCB2D3E6}" srcOrd="1" destOrd="0" presId="urn:microsoft.com/office/officeart/2005/8/layout/h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diagramLayout" Target="../diagrams/layout2.xml"/><Relationship Id="rId7" Type="http://schemas.openxmlformats.org/officeDocument/2006/relationships/diagramLayout" Target="../diagrams/layout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Colors" Target="../diagrams/colors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wmf"/><Relationship Id="rId4" Type="http://schemas.openxmlformats.org/officeDocument/2006/relationships/image" Target="../media/image34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219200" y="304801"/>
            <a:ext cx="7467600" cy="1219200"/>
          </a:xfrm>
        </p:spPr>
        <p:txBody>
          <a:bodyPr/>
          <a:lstStyle/>
          <a:p>
            <a:r>
              <a:rPr b="1" smtClean="0"/>
              <a:t>Bab 13 Ekuitas: Modal Disetor</a:t>
            </a:r>
            <a:endParaRPr lang="en-US" b="1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04800" y="1600200"/>
            <a:ext cx="8458200" cy="480060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Tujuan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Pembelajaran</a:t>
            </a:r>
            <a:endParaRPr lang="en-US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Setelah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mempelajari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bab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Anda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diharapkan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mampu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l"/>
            <a:endParaRPr lang="en-US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AutoNum type="arabicPeriod"/>
            </a:pP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Menjelaskan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mengenai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struktur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kepemilikan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perusahaan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pelaporannya</a:t>
            </a:r>
            <a:endParaRPr lang="en-US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AutoNum type="arabicPeriod"/>
            </a:pP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Menjelaskan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mengenai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ekuitas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pemegang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saham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komponen-komponen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terkait</a:t>
            </a:r>
            <a:endParaRPr lang="en-US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AutoNum type="arabicPeriod"/>
            </a:pP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Menjelaskan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mengenai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jenis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saham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diterbitkan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perusahaan</a:t>
            </a:r>
            <a:endParaRPr lang="en-US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AutoNum type="arabicPeriod"/>
            </a:pP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Menjelaskan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mengenai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proses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pencatatan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penerbitan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saham</a:t>
            </a:r>
            <a:endParaRPr lang="en-US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AutoNum type="arabicPeriod"/>
            </a:pP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Menjelaskan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pembagian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dividen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saham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preferen</a:t>
            </a:r>
            <a:endParaRPr lang="en-US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AutoNum type="arabicPeriod"/>
            </a:pP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Menjelaskan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rasio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keuangan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terkait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ekuitas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perusahaan</a:t>
            </a:r>
            <a:endParaRPr lang="en-US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 descr="C:\Users\S4 Pro-18\AppData\Local\Microsoft\Windows\Temporary Internet Files\Content.IE5\24RUM2RI\guru.jpg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1295400"/>
            <a:ext cx="1144160" cy="941406"/>
          </a:xfrm>
          <a:prstGeom prst="rect">
            <a:avLst/>
          </a:prstGeom>
          <a:noFill/>
        </p:spPr>
      </p:pic>
      <p:pic>
        <p:nvPicPr>
          <p:cNvPr id="6" name="Picture 5" descr="Akuntansi Keuangan Menengah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152400"/>
            <a:ext cx="914400" cy="13063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ound"/>
          <p:cNvSpPr>
            <a:spLocks noEditPoints="1" noChangeArrowheads="1"/>
          </p:cNvSpPr>
          <p:nvPr/>
        </p:nvSpPr>
        <p:spPr bwMode="auto">
          <a:xfrm>
            <a:off x="0" y="0"/>
            <a:ext cx="762000" cy="685800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81200" y="1524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CONTOH SOAL</a:t>
            </a:r>
            <a:endParaRPr lang="en-US" sz="2400" b="1" dirty="0"/>
          </a:p>
        </p:txBody>
      </p:sp>
      <p:pic>
        <p:nvPicPr>
          <p:cNvPr id="4" name="Picture 3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276225" cy="276225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4952999"/>
            <a:ext cx="2286000" cy="1842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381000" y="1066800"/>
            <a:ext cx="7772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Contoh</a:t>
            </a:r>
            <a:r>
              <a:rPr lang="en-US" sz="2400" b="1" dirty="0" smtClean="0"/>
              <a:t> 13.1 </a:t>
            </a:r>
            <a:r>
              <a:rPr lang="en-US" sz="2400" b="1" dirty="0" err="1" smtClean="0"/>
              <a:t>Penerbitan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Saham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Biasa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Nilai</a:t>
            </a:r>
            <a:r>
              <a:rPr lang="en-US" sz="2400" b="1" dirty="0" smtClean="0"/>
              <a:t> Nominal</a:t>
            </a:r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457200" y="1676400"/>
            <a:ext cx="7772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/>
              <a:t>PT </a:t>
            </a:r>
            <a:r>
              <a:rPr lang="en-US" sz="3600" dirty="0" err="1" smtClean="0"/>
              <a:t>Obat</a:t>
            </a:r>
            <a:r>
              <a:rPr lang="en-US" sz="3600" dirty="0" smtClean="0"/>
              <a:t> Jaya </a:t>
            </a:r>
            <a:r>
              <a:rPr lang="en-US" sz="3600" dirty="0" err="1" smtClean="0"/>
              <a:t>menerbitkan</a:t>
            </a:r>
            <a:r>
              <a:rPr lang="en-US" sz="3600" dirty="0" smtClean="0"/>
              <a:t> 1.000.000 </a:t>
            </a:r>
            <a:r>
              <a:rPr lang="en-US" sz="3600" dirty="0" err="1" smtClean="0"/>
              <a:t>lembar</a:t>
            </a:r>
            <a:r>
              <a:rPr lang="en-US" sz="3600" dirty="0" smtClean="0"/>
              <a:t> </a:t>
            </a:r>
            <a:r>
              <a:rPr lang="en-US" sz="3600" dirty="0" err="1" smtClean="0"/>
              <a:t>saham</a:t>
            </a:r>
            <a:r>
              <a:rPr lang="en-US" sz="3600" dirty="0" smtClean="0"/>
              <a:t> </a:t>
            </a:r>
            <a:r>
              <a:rPr lang="en-US" sz="3600" dirty="0" err="1" smtClean="0"/>
              <a:t>biasa</a:t>
            </a:r>
            <a:r>
              <a:rPr lang="en-US" sz="3600" dirty="0" smtClean="0"/>
              <a:t> </a:t>
            </a:r>
            <a:r>
              <a:rPr lang="en-US" sz="3600" dirty="0" err="1" smtClean="0"/>
              <a:t>bernilai</a:t>
            </a:r>
            <a:r>
              <a:rPr lang="en-US" sz="3600" dirty="0" smtClean="0"/>
              <a:t> nominal Rp100,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harga</a:t>
            </a:r>
            <a:r>
              <a:rPr lang="en-US" sz="3600" dirty="0" smtClean="0"/>
              <a:t> Rp500 per </a:t>
            </a:r>
            <a:r>
              <a:rPr lang="en-US" sz="3600" dirty="0" err="1" smtClean="0"/>
              <a:t>lembar</a:t>
            </a:r>
            <a:r>
              <a:rPr lang="en-US" sz="3600" dirty="0" smtClean="0"/>
              <a:t> yang </a:t>
            </a:r>
            <a:r>
              <a:rPr lang="en-US" sz="3600" dirty="0" err="1" smtClean="0"/>
              <a:t>dibayar</a:t>
            </a:r>
            <a:r>
              <a:rPr lang="en-US" sz="3600" dirty="0" smtClean="0"/>
              <a:t> </a:t>
            </a:r>
            <a:r>
              <a:rPr lang="en-US" sz="3600" dirty="0" err="1" smtClean="0"/>
              <a:t>tunai</a:t>
            </a:r>
            <a:r>
              <a:rPr lang="en-US" sz="3600" dirty="0" smtClean="0"/>
              <a:t> </a:t>
            </a:r>
            <a:r>
              <a:rPr lang="en-US" sz="3600" dirty="0" err="1" smtClean="0"/>
              <a:t>oleh</a:t>
            </a:r>
            <a:r>
              <a:rPr lang="en-US" sz="3600" dirty="0" smtClean="0"/>
              <a:t> </a:t>
            </a:r>
            <a:r>
              <a:rPr lang="en-US" sz="3600" dirty="0" err="1" smtClean="0"/>
              <a:t>sejumlah</a:t>
            </a:r>
            <a:r>
              <a:rPr lang="en-US" sz="3600" dirty="0" smtClean="0"/>
              <a:t> investor yang </a:t>
            </a:r>
            <a:r>
              <a:rPr lang="en-US" sz="3600" dirty="0" err="1" smtClean="0"/>
              <a:t>membelinya</a:t>
            </a:r>
            <a:r>
              <a:rPr lang="en-US" sz="3600" dirty="0" smtClean="0"/>
              <a:t>.</a:t>
            </a:r>
            <a:endParaRPr lang="en-US" sz="3600" dirty="0"/>
          </a:p>
        </p:txBody>
      </p:sp>
      <p:pic>
        <p:nvPicPr>
          <p:cNvPr id="3075" name="Picture 3" descr="C:\Program Files\Microsoft Office\MEDIA\OFFICE12\Lines\BD21495_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5000" y="609600"/>
            <a:ext cx="5715000" cy="9525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381000" cy="381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7200" y="4572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9144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Perusahaan </a:t>
            </a:r>
            <a:r>
              <a:rPr lang="en-US" sz="2400" dirty="0" err="1" smtClean="0"/>
              <a:t>mencatat</a:t>
            </a:r>
            <a:r>
              <a:rPr lang="en-US" sz="2400" dirty="0" smtClean="0"/>
              <a:t> </a:t>
            </a:r>
            <a:r>
              <a:rPr lang="en-US" sz="2400" dirty="0" err="1" smtClean="0"/>
              <a:t>penerbitan</a:t>
            </a:r>
            <a:r>
              <a:rPr lang="en-US" sz="2400" dirty="0" smtClean="0"/>
              <a:t>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5" name="Picture 3" descr="C:\Program Files\Microsoft Office\MEDIA\CAGCAT10\j0297551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90800"/>
            <a:ext cx="1447800" cy="17526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752600" y="2362200"/>
            <a:ext cx="708660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err="1" smtClean="0"/>
              <a:t>Kas</a:t>
            </a:r>
            <a:r>
              <a:rPr lang="en-US" sz="2400" dirty="0" smtClean="0"/>
              <a:t> 			500.000.000</a:t>
            </a:r>
          </a:p>
          <a:p>
            <a:r>
              <a:rPr lang="en-US" sz="2400" dirty="0" smtClean="0"/>
              <a:t>    Modal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Biasa</a:t>
            </a:r>
            <a:r>
              <a:rPr lang="en-US" sz="2400" dirty="0" smtClean="0"/>
              <a:t> 		100.000.000</a:t>
            </a:r>
          </a:p>
          <a:p>
            <a:r>
              <a:rPr lang="en-US" sz="2400" dirty="0" smtClean="0"/>
              <a:t>    </a:t>
            </a:r>
            <a:r>
              <a:rPr lang="en-US" sz="2400" dirty="0" err="1" smtClean="0"/>
              <a:t>Agio</a:t>
            </a:r>
            <a:r>
              <a:rPr lang="en-US" sz="2400" dirty="0" smtClean="0"/>
              <a:t>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Biasa</a:t>
            </a:r>
            <a:r>
              <a:rPr lang="en-US" sz="2400" dirty="0" smtClean="0"/>
              <a:t> 			400.000.000</a:t>
            </a:r>
            <a:endParaRPr lang="en-US" sz="2400" dirty="0"/>
          </a:p>
        </p:txBody>
      </p:sp>
      <p:pic>
        <p:nvPicPr>
          <p:cNvPr id="4100" name="Picture 4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4057535"/>
            <a:ext cx="3276600" cy="2800465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Penerbitan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Tanpa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Nilai</a:t>
            </a:r>
            <a:r>
              <a:rPr lang="en-US" b="1" dirty="0" smtClean="0">
                <a:solidFill>
                  <a:schemeClr val="tx1"/>
                </a:solidFill>
              </a:rPr>
              <a:t> Nominal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49530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</p:txBody>
      </p:sp>
      <p:sp>
        <p:nvSpPr>
          <p:cNvPr id="4" name="Pentagon 3"/>
          <p:cNvSpPr/>
          <p:nvPr/>
        </p:nvSpPr>
        <p:spPr>
          <a:xfrm>
            <a:off x="1295400" y="1676400"/>
            <a:ext cx="1828800" cy="762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Di </a:t>
            </a:r>
            <a:r>
              <a:rPr lang="en-US" b="1" dirty="0" err="1" smtClean="0"/>
              <a:t>Beberapa</a:t>
            </a:r>
            <a:r>
              <a:rPr lang="en-US" b="1" dirty="0" smtClean="0"/>
              <a:t> Negara</a:t>
            </a:r>
            <a:endParaRPr lang="en-US" b="1" dirty="0"/>
          </a:p>
        </p:txBody>
      </p:sp>
      <p:sp>
        <p:nvSpPr>
          <p:cNvPr id="5" name="Horizontal Scroll 4"/>
          <p:cNvSpPr/>
          <p:nvPr/>
        </p:nvSpPr>
        <p:spPr>
          <a:xfrm>
            <a:off x="3200400" y="1524000"/>
            <a:ext cx="25908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Tetap</a:t>
            </a:r>
            <a:r>
              <a:rPr lang="en-US" b="1" dirty="0" smtClean="0"/>
              <a:t> </a:t>
            </a:r>
            <a:r>
              <a:rPr lang="en-US" b="1" dirty="0" err="1" smtClean="0"/>
              <a:t>Harus</a:t>
            </a:r>
            <a:r>
              <a:rPr lang="en-US" b="1" dirty="0" smtClean="0"/>
              <a:t> </a:t>
            </a:r>
            <a:r>
              <a:rPr lang="en-US" b="1" dirty="0" err="1" smtClean="0"/>
              <a:t>Memiliki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yang </a:t>
            </a:r>
            <a:r>
              <a:rPr lang="en-US" b="1" dirty="0" err="1" smtClean="0"/>
              <a:t>Ditetapkan</a:t>
            </a:r>
            <a:r>
              <a:rPr lang="en-US" b="1" dirty="0" smtClean="0"/>
              <a:t> (</a:t>
            </a:r>
            <a:r>
              <a:rPr lang="en-US" b="1" i="1" dirty="0" smtClean="0"/>
              <a:t>stated value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7" name="Flowchart: Punched Tape 6"/>
          <p:cNvSpPr/>
          <p:nvPr/>
        </p:nvSpPr>
        <p:spPr>
          <a:xfrm>
            <a:off x="5410200" y="2667000"/>
            <a:ext cx="3200400" cy="26670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Arial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1600" b="1" dirty="0" smtClean="0"/>
              <a:t>Perusahaan </a:t>
            </a:r>
            <a:r>
              <a:rPr lang="en-US" sz="1600" b="1" dirty="0" err="1" smtClean="0"/>
              <a:t>terhindar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dari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liabilitas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kontinjensi</a:t>
            </a:r>
            <a:endParaRPr lang="en-US" sz="1600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1600" b="1" dirty="0" smtClean="0"/>
              <a:t>Perusahaan </a:t>
            </a:r>
            <a:r>
              <a:rPr lang="en-US" sz="1600" b="1" dirty="0" err="1" smtClean="0"/>
              <a:t>maupun</a:t>
            </a:r>
            <a:r>
              <a:rPr lang="en-US" sz="1600" b="1" dirty="0" smtClean="0"/>
              <a:t> investor </a:t>
            </a:r>
            <a:r>
              <a:rPr lang="en-US" sz="1600" b="1" dirty="0" err="1" smtClean="0"/>
              <a:t>terhindar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dari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kebingungan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mencatat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nilai</a:t>
            </a:r>
            <a:r>
              <a:rPr lang="en-US" sz="1600" b="1" dirty="0" smtClean="0"/>
              <a:t> nominal </a:t>
            </a:r>
            <a:r>
              <a:rPr lang="en-US" sz="1600" b="1" dirty="0" err="1" smtClean="0"/>
              <a:t>atau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nilai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wajar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pasar</a:t>
            </a:r>
            <a:endParaRPr lang="en-US" sz="1600" b="1" dirty="0"/>
          </a:p>
        </p:txBody>
      </p:sp>
      <p:sp>
        <p:nvSpPr>
          <p:cNvPr id="10" name="Lightning Bolt 9"/>
          <p:cNvSpPr/>
          <p:nvPr/>
        </p:nvSpPr>
        <p:spPr>
          <a:xfrm>
            <a:off x="5867400" y="1905000"/>
            <a:ext cx="1219200" cy="68580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olded Corner 10"/>
          <p:cNvSpPr/>
          <p:nvPr/>
        </p:nvSpPr>
        <p:spPr>
          <a:xfrm>
            <a:off x="1219200" y="3200400"/>
            <a:ext cx="3276600" cy="2362200"/>
          </a:xfrm>
          <a:prstGeom prst="foldedCorne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Di Indonesia, </a:t>
            </a:r>
            <a:r>
              <a:rPr lang="en-US" sz="2400" b="1" dirty="0" err="1" smtClean="0">
                <a:solidFill>
                  <a:schemeClr val="tx1"/>
                </a:solidFill>
              </a:rPr>
              <a:t>undang-undang</a:t>
            </a:r>
            <a:r>
              <a:rPr lang="en-US" sz="2400" b="1" dirty="0" smtClean="0">
                <a:solidFill>
                  <a:schemeClr val="tx1"/>
                </a:solidFill>
              </a:rPr>
              <a:t> yang </a:t>
            </a:r>
            <a:r>
              <a:rPr lang="en-US" sz="2400" b="1" dirty="0" err="1" smtClean="0">
                <a:solidFill>
                  <a:schemeClr val="tx1"/>
                </a:solidFill>
              </a:rPr>
              <a:t>berlaku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melarang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perusahaan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menerbitkan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saham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tanpa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nilai</a:t>
            </a:r>
            <a:r>
              <a:rPr lang="en-US" sz="2400" b="1" dirty="0" smtClean="0">
                <a:solidFill>
                  <a:schemeClr val="tx1"/>
                </a:solidFill>
              </a:rPr>
              <a:t> nominal.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4 Pro-18\AppData\Local\Microsoft\Windows\Temporary Internet Files\Content.IE5\GF05B79V\coins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0799" y="4331366"/>
            <a:ext cx="2743201" cy="2526633"/>
          </a:xfrm>
          <a:prstGeom prst="rect">
            <a:avLst/>
          </a:prstGeom>
          <a:noFill/>
        </p:spPr>
      </p:pic>
      <p:pic>
        <p:nvPicPr>
          <p:cNvPr id="3" name="Picture 2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00200"/>
            <a:ext cx="276225" cy="276225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81000" y="1524000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err="1" smtClean="0"/>
              <a:t>Contoh</a:t>
            </a:r>
            <a:r>
              <a:rPr lang="es-ES" sz="2400" b="1" dirty="0" smtClean="0"/>
              <a:t> 13.2 </a:t>
            </a:r>
            <a:r>
              <a:rPr lang="es-ES" sz="2400" b="1" dirty="0" err="1" smtClean="0"/>
              <a:t>Penerbitan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Saham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Biasa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Tanpa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Nilai</a:t>
            </a:r>
            <a:r>
              <a:rPr lang="es-ES" sz="2400" b="1" dirty="0" smtClean="0"/>
              <a:t> Nominal</a:t>
            </a:r>
            <a:endParaRPr lang="en-US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381000" y="2286000"/>
            <a:ext cx="8153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/>
              <a:t>Misalkan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kasus</a:t>
            </a:r>
            <a:r>
              <a:rPr lang="en-US" sz="2800" dirty="0" smtClean="0"/>
              <a:t> PT </a:t>
            </a:r>
            <a:r>
              <a:rPr lang="en-US" sz="2800" dirty="0" err="1" smtClean="0"/>
              <a:t>Obat</a:t>
            </a:r>
            <a:r>
              <a:rPr lang="en-US" sz="2800" dirty="0" smtClean="0"/>
              <a:t> Jaya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Contoh</a:t>
            </a:r>
            <a:r>
              <a:rPr lang="en-US" sz="2800" dirty="0" smtClean="0"/>
              <a:t> 13.1, yang </a:t>
            </a:r>
            <a:r>
              <a:rPr lang="en-US" sz="2800" dirty="0" err="1" smtClean="0"/>
              <a:t>menerbitkan</a:t>
            </a:r>
            <a:r>
              <a:rPr lang="en-US" sz="2800" dirty="0" smtClean="0"/>
              <a:t> 1.000.000 </a:t>
            </a:r>
            <a:r>
              <a:rPr lang="en-US" sz="2800" dirty="0" err="1" smtClean="0"/>
              <a:t>lembar</a:t>
            </a:r>
            <a:r>
              <a:rPr lang="en-US" sz="2800" dirty="0" smtClean="0"/>
              <a:t> </a:t>
            </a:r>
            <a:r>
              <a:rPr lang="en-US" sz="2800" dirty="0" err="1" smtClean="0"/>
              <a:t>saham</a:t>
            </a:r>
            <a:r>
              <a:rPr lang="en-US" sz="2800" dirty="0" smtClean="0"/>
              <a:t>, </a:t>
            </a:r>
            <a:r>
              <a:rPr lang="en-US" sz="2800" dirty="0" err="1" smtClean="0"/>
              <a:t>namun</a:t>
            </a:r>
            <a:r>
              <a:rPr lang="en-US" sz="2800" dirty="0" smtClean="0"/>
              <a:t> </a:t>
            </a:r>
            <a:r>
              <a:rPr lang="en-US" sz="2800" dirty="0" err="1" smtClean="0"/>
              <a:t>tanpa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nominal. </a:t>
            </a:r>
            <a:r>
              <a:rPr lang="en-US" sz="2800" dirty="0" err="1" smtClean="0"/>
              <a:t>Harga</a:t>
            </a:r>
            <a:r>
              <a:rPr lang="en-US" sz="2800" dirty="0" smtClean="0"/>
              <a:t> </a:t>
            </a:r>
            <a:r>
              <a:rPr lang="en-US" sz="2800" dirty="0" err="1" smtClean="0"/>
              <a:t>penerbitan</a:t>
            </a:r>
            <a:r>
              <a:rPr lang="en-US" sz="2800" dirty="0" smtClean="0"/>
              <a:t> </a:t>
            </a:r>
            <a:r>
              <a:rPr lang="en-US" sz="2800" dirty="0" err="1" smtClean="0"/>
              <a:t>saham</a:t>
            </a:r>
            <a:r>
              <a:rPr lang="en-US" sz="2800" dirty="0" smtClean="0"/>
              <a:t>, Rp500 per </a:t>
            </a:r>
            <a:r>
              <a:rPr lang="en-US" sz="2800" dirty="0" err="1" smtClean="0"/>
              <a:t>lembar</a:t>
            </a:r>
            <a:r>
              <a:rPr lang="en-US" sz="2800" dirty="0" smtClean="0"/>
              <a:t> </a:t>
            </a:r>
            <a:r>
              <a:rPr lang="en-US" sz="2800" dirty="0" err="1" smtClean="0"/>
              <a:t>dibayar</a:t>
            </a:r>
            <a:r>
              <a:rPr lang="en-US" sz="2800" dirty="0" smtClean="0"/>
              <a:t> </a:t>
            </a:r>
            <a:r>
              <a:rPr lang="en-US" sz="2800" dirty="0" err="1" smtClean="0"/>
              <a:t>tunai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sejumlah</a:t>
            </a:r>
            <a:r>
              <a:rPr lang="en-US" sz="2800" dirty="0" smtClean="0"/>
              <a:t> investor yang </a:t>
            </a:r>
            <a:r>
              <a:rPr lang="en-US" sz="2800" dirty="0" err="1" smtClean="0"/>
              <a:t>membelinya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7" name="Sound"/>
          <p:cNvSpPr>
            <a:spLocks noEditPoints="1" noChangeArrowheads="1"/>
          </p:cNvSpPr>
          <p:nvPr/>
        </p:nvSpPr>
        <p:spPr bwMode="auto">
          <a:xfrm>
            <a:off x="0" y="0"/>
            <a:ext cx="762000" cy="685800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676400" y="1524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CONTOH SOAL</a:t>
            </a:r>
            <a:endParaRPr lang="en-US" sz="2400" b="1" dirty="0"/>
          </a:p>
        </p:txBody>
      </p:sp>
      <p:pic>
        <p:nvPicPr>
          <p:cNvPr id="8195" name="Picture 3" descr="C:\Program Files\Microsoft Office\MEDIA\OFFICE12\Lines\BD21427_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0200" y="762000"/>
            <a:ext cx="5715000" cy="9525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0800" y="-1"/>
            <a:ext cx="2743200" cy="2880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7200"/>
            <a:ext cx="381000" cy="381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57200" y="5334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1143000"/>
            <a:ext cx="5638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Perusahaan </a:t>
            </a:r>
            <a:r>
              <a:rPr lang="en-US" sz="2400" dirty="0" err="1" smtClean="0"/>
              <a:t>mencatat</a:t>
            </a:r>
            <a:r>
              <a:rPr lang="en-US" sz="2400" dirty="0" smtClean="0"/>
              <a:t> </a:t>
            </a:r>
            <a:r>
              <a:rPr lang="en-US" sz="2400" dirty="0" err="1" smtClean="0"/>
              <a:t>penerbitan</a:t>
            </a:r>
            <a:r>
              <a:rPr lang="en-US" sz="2400" dirty="0" smtClean="0"/>
              <a:t>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304800" y="3429000"/>
            <a:ext cx="7239000" cy="95410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err="1" smtClean="0"/>
              <a:t>Kas</a:t>
            </a:r>
            <a:r>
              <a:rPr lang="en-US" sz="2800" dirty="0" smtClean="0"/>
              <a:t> 			500.000.000</a:t>
            </a:r>
          </a:p>
          <a:p>
            <a:r>
              <a:rPr lang="en-US" sz="2800" dirty="0" smtClean="0"/>
              <a:t>    Modal </a:t>
            </a:r>
            <a:r>
              <a:rPr lang="en-US" sz="2800" dirty="0" err="1" smtClean="0"/>
              <a:t>Saham</a:t>
            </a:r>
            <a:r>
              <a:rPr lang="en-US" sz="2800" dirty="0" smtClean="0"/>
              <a:t> </a:t>
            </a:r>
            <a:r>
              <a:rPr lang="en-US" sz="2800" dirty="0" err="1" smtClean="0"/>
              <a:t>Biasa</a:t>
            </a:r>
            <a:r>
              <a:rPr lang="en-US" sz="2800" dirty="0" smtClean="0"/>
              <a:t> 		500.000.000</a:t>
            </a:r>
            <a:endParaRPr lang="en-US" sz="2800" dirty="0"/>
          </a:p>
        </p:txBody>
      </p:sp>
      <p:pic>
        <p:nvPicPr>
          <p:cNvPr id="5124" name="Picture 4" descr="C:\Program Files\Microsoft Office\MEDIA\CAGCAT10\j0158007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096000"/>
            <a:ext cx="4569257" cy="537667"/>
          </a:xfrm>
          <a:prstGeom prst="rect">
            <a:avLst/>
          </a:prstGeom>
          <a:noFill/>
        </p:spPr>
      </p:pic>
      <p:pic>
        <p:nvPicPr>
          <p:cNvPr id="12" name="Picture 4" descr="C:\Program Files\Microsoft Office\MEDIA\CAGCAT10\j0158007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4743" y="6096000"/>
            <a:ext cx="4569257" cy="537667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276225" cy="27622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81000" y="228600"/>
            <a:ext cx="838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Contoh</a:t>
            </a:r>
            <a:r>
              <a:rPr lang="en-US" sz="2400" b="1" dirty="0" smtClean="0"/>
              <a:t> 13.3 </a:t>
            </a:r>
            <a:r>
              <a:rPr lang="en-US" sz="2400" b="1" dirty="0" err="1" smtClean="0"/>
              <a:t>Penerbitan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Saham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Biasa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Tanpa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Nilai</a:t>
            </a:r>
            <a:r>
              <a:rPr lang="en-US" sz="2400" b="1" dirty="0" smtClean="0"/>
              <a:t> Nominal </a:t>
            </a:r>
            <a:r>
              <a:rPr lang="en-US" sz="2400" b="1" dirty="0" err="1" smtClean="0"/>
              <a:t>tetapi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Memiliki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Nilai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Ditetapkan</a:t>
            </a:r>
            <a:endParaRPr lang="en-US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533400" y="1295400"/>
            <a:ext cx="7620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/>
              <a:t>Melanjutkan</a:t>
            </a:r>
            <a:r>
              <a:rPr lang="en-US" sz="2800" dirty="0" smtClean="0"/>
              <a:t> </a:t>
            </a:r>
            <a:r>
              <a:rPr lang="en-US" sz="2800" dirty="0" err="1" smtClean="0"/>
              <a:t>Contoh</a:t>
            </a:r>
            <a:r>
              <a:rPr lang="en-US" sz="2800" dirty="0" smtClean="0"/>
              <a:t> 13.2, </a:t>
            </a:r>
            <a:r>
              <a:rPr lang="en-US" sz="2800" dirty="0" err="1" smtClean="0"/>
              <a:t>jika</a:t>
            </a:r>
            <a:r>
              <a:rPr lang="en-US" sz="2800" dirty="0" smtClean="0"/>
              <a:t> PT </a:t>
            </a:r>
            <a:r>
              <a:rPr lang="en-US" sz="2800" dirty="0" err="1" smtClean="0"/>
              <a:t>Obat</a:t>
            </a:r>
            <a:r>
              <a:rPr lang="en-US" sz="2800" dirty="0" smtClean="0"/>
              <a:t> Jaya </a:t>
            </a:r>
            <a:r>
              <a:rPr lang="en-US" sz="2800" dirty="0" err="1" smtClean="0"/>
              <a:t>menerbitkan</a:t>
            </a:r>
            <a:r>
              <a:rPr lang="en-US" sz="2800" dirty="0" smtClean="0"/>
              <a:t> 1.000.000 </a:t>
            </a:r>
            <a:r>
              <a:rPr lang="en-US" sz="2800" dirty="0" err="1" smtClean="0"/>
              <a:t>lembar</a:t>
            </a:r>
            <a:r>
              <a:rPr lang="en-US" sz="2800" dirty="0" smtClean="0"/>
              <a:t> </a:t>
            </a:r>
            <a:r>
              <a:rPr lang="en-US" sz="2800" dirty="0" err="1" smtClean="0"/>
              <a:t>saham</a:t>
            </a:r>
            <a:r>
              <a:rPr lang="en-US" sz="2800" dirty="0" smtClean="0"/>
              <a:t> </a:t>
            </a:r>
            <a:r>
              <a:rPr lang="en-US" sz="2800" dirty="0" err="1" smtClean="0"/>
              <a:t>biasa</a:t>
            </a:r>
            <a:r>
              <a:rPr lang="en-US" sz="2800" dirty="0" smtClean="0"/>
              <a:t> </a:t>
            </a:r>
            <a:r>
              <a:rPr lang="en-US" sz="2800" dirty="0" err="1" smtClean="0"/>
              <a:t>tanpa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nominal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harga</a:t>
            </a:r>
            <a:r>
              <a:rPr lang="en-US" sz="2800" dirty="0" smtClean="0"/>
              <a:t> Rp500 per </a:t>
            </a:r>
            <a:r>
              <a:rPr lang="en-US" sz="2800" dirty="0" err="1" smtClean="0"/>
              <a:t>lembar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dibayar</a:t>
            </a:r>
            <a:r>
              <a:rPr lang="en-US" sz="2800" dirty="0" smtClean="0"/>
              <a:t> </a:t>
            </a:r>
            <a:r>
              <a:rPr lang="en-US" sz="2800" dirty="0" err="1" smtClean="0"/>
              <a:t>tunai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sejumlah</a:t>
            </a:r>
            <a:r>
              <a:rPr lang="en-US" sz="2800" dirty="0" smtClean="0"/>
              <a:t> investor yang </a:t>
            </a:r>
            <a:r>
              <a:rPr lang="en-US" sz="2800" dirty="0" err="1" smtClean="0"/>
              <a:t>membelinya</a:t>
            </a:r>
            <a:r>
              <a:rPr lang="en-US" sz="2800" dirty="0" smtClean="0"/>
              <a:t>. </a:t>
            </a:r>
            <a:r>
              <a:rPr lang="en-US" sz="2800" dirty="0" err="1" smtClean="0"/>
              <a:t>Manajemen</a:t>
            </a:r>
            <a:r>
              <a:rPr lang="en-US" sz="2800" dirty="0" smtClean="0"/>
              <a:t> </a:t>
            </a:r>
            <a:r>
              <a:rPr lang="en-US" sz="2800" dirty="0" err="1" smtClean="0"/>
              <a:t>memutuskan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ditetapkan</a:t>
            </a:r>
            <a:r>
              <a:rPr lang="en-US" sz="2800" dirty="0" smtClean="0"/>
              <a:t> </a:t>
            </a:r>
            <a:r>
              <a:rPr lang="en-US" sz="2800" dirty="0" err="1" smtClean="0"/>
              <a:t>saham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Rp100 per </a:t>
            </a:r>
            <a:r>
              <a:rPr lang="en-US" sz="2800" dirty="0" err="1" smtClean="0"/>
              <a:t>lembar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6146" name="Picture 2" descr="C:\Program Files\Microsoft Office\MEDIA\CAGCAT10\j0304933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41444"/>
            <a:ext cx="2133600" cy="1955622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381000" cy="381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7200" y="5334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2667000"/>
            <a:ext cx="815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Perusahaan </a:t>
            </a:r>
            <a:r>
              <a:rPr lang="en-US" sz="2400" dirty="0" err="1" smtClean="0"/>
              <a:t>mencatat</a:t>
            </a:r>
            <a:r>
              <a:rPr lang="en-US" sz="2400" dirty="0" smtClean="0"/>
              <a:t> </a:t>
            </a:r>
            <a:r>
              <a:rPr lang="en-US" sz="2400" dirty="0" err="1" smtClean="0"/>
              <a:t>penerbitan</a:t>
            </a:r>
            <a:r>
              <a:rPr lang="en-US" sz="2400" dirty="0" smtClean="0"/>
              <a:t>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457200" y="3733800"/>
            <a:ext cx="7010400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err="1" smtClean="0"/>
              <a:t>Kas</a:t>
            </a:r>
            <a:r>
              <a:rPr lang="en-US" sz="2800" dirty="0" smtClean="0"/>
              <a:t>			 500.000.000</a:t>
            </a:r>
          </a:p>
          <a:p>
            <a:r>
              <a:rPr lang="en-US" sz="2800" dirty="0" smtClean="0"/>
              <a:t>   Modal </a:t>
            </a:r>
            <a:r>
              <a:rPr lang="en-US" sz="2800" dirty="0" err="1" smtClean="0"/>
              <a:t>Saham</a:t>
            </a:r>
            <a:r>
              <a:rPr lang="en-US" sz="2800" dirty="0" smtClean="0"/>
              <a:t> </a:t>
            </a:r>
            <a:r>
              <a:rPr lang="en-US" sz="2800" dirty="0" err="1" smtClean="0"/>
              <a:t>Biasa</a:t>
            </a:r>
            <a:r>
              <a:rPr lang="en-US" sz="2800" dirty="0" smtClean="0"/>
              <a:t>		 100.000.000</a:t>
            </a:r>
          </a:p>
          <a:p>
            <a:r>
              <a:rPr lang="en-US" sz="2800" dirty="0" smtClean="0"/>
              <a:t>   </a:t>
            </a:r>
            <a:r>
              <a:rPr lang="en-US" sz="2800" dirty="0" err="1" smtClean="0"/>
              <a:t>Agio</a:t>
            </a:r>
            <a:r>
              <a:rPr lang="en-US" sz="2800" dirty="0" smtClean="0"/>
              <a:t> </a:t>
            </a:r>
            <a:r>
              <a:rPr lang="en-US" sz="2800" dirty="0" err="1" smtClean="0"/>
              <a:t>Saham</a:t>
            </a:r>
            <a:r>
              <a:rPr lang="en-US" sz="2800" dirty="0" smtClean="0"/>
              <a:t> </a:t>
            </a:r>
            <a:r>
              <a:rPr lang="en-US" sz="2800" dirty="0" err="1" smtClean="0"/>
              <a:t>Biasa</a:t>
            </a:r>
            <a:r>
              <a:rPr lang="en-US" sz="2800" dirty="0" smtClean="0"/>
              <a:t> 		 400.000.000</a:t>
            </a:r>
            <a:endParaRPr lang="en-US" sz="2800" dirty="0"/>
          </a:p>
        </p:txBody>
      </p:sp>
      <p:pic>
        <p:nvPicPr>
          <p:cNvPr id="7173" name="Picture 5" descr="C:\Users\S4 Pro-18\AppData\Local\Microsoft\Windows\Temporary Internet Files\Content.IE5\Q6WKA8LJ\jawaban[1]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2750" y="0"/>
            <a:ext cx="2209800" cy="22098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Penerbitan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dengan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Sekuritas</a:t>
            </a:r>
            <a:r>
              <a:rPr lang="en-US" b="1" dirty="0" smtClean="0">
                <a:solidFill>
                  <a:schemeClr val="tx1"/>
                </a:solidFill>
              </a:rPr>
              <a:t> Lain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48006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Calibri"/>
                <a:cs typeface="Calibri"/>
              </a:rPr>
              <a:t>	</a:t>
            </a:r>
          </a:p>
          <a:p>
            <a:pPr>
              <a:buNone/>
            </a:pPr>
            <a:endParaRPr lang="en-US" sz="800" b="1" dirty="0" smtClean="0">
              <a:latin typeface="Calibri"/>
              <a:cs typeface="Calibri"/>
            </a:endParaRPr>
          </a:p>
          <a:p>
            <a:pPr>
              <a:buNone/>
            </a:pPr>
            <a:endParaRPr lang="en-US" sz="800" b="1" dirty="0" smtClean="0">
              <a:latin typeface="Calibri"/>
              <a:cs typeface="Calibri"/>
            </a:endParaRPr>
          </a:p>
          <a:p>
            <a:pPr>
              <a:buNone/>
            </a:pPr>
            <a:endParaRPr lang="en-US" sz="800" b="1" dirty="0" smtClean="0">
              <a:latin typeface="Calibri"/>
              <a:cs typeface="Calibri"/>
            </a:endParaRPr>
          </a:p>
          <a:p>
            <a:pPr>
              <a:buNone/>
            </a:pPr>
            <a:endParaRPr lang="en-US" sz="800" b="1" dirty="0" smtClean="0">
              <a:latin typeface="Calibri"/>
              <a:cs typeface="Calibri"/>
            </a:endParaRPr>
          </a:p>
          <a:p>
            <a:pPr>
              <a:buNone/>
            </a:pPr>
            <a:endParaRPr lang="en-US" sz="800" b="1" dirty="0" smtClean="0">
              <a:latin typeface="Calibri"/>
              <a:cs typeface="Calibri"/>
            </a:endParaRPr>
          </a:p>
          <a:p>
            <a:pPr>
              <a:buNone/>
            </a:pPr>
            <a:endParaRPr lang="en-US" sz="800" b="1" dirty="0" smtClean="0">
              <a:latin typeface="Calibri"/>
              <a:cs typeface="Calibri"/>
            </a:endParaRPr>
          </a:p>
          <a:p>
            <a:pPr>
              <a:buNone/>
            </a:pPr>
            <a:endParaRPr lang="en-US" sz="800" b="1" dirty="0" smtClean="0">
              <a:latin typeface="Calibri"/>
              <a:cs typeface="Calibri"/>
            </a:endParaRPr>
          </a:p>
          <a:p>
            <a:pPr>
              <a:buNone/>
            </a:pPr>
            <a:endParaRPr lang="en-US" sz="800" b="1" dirty="0" smtClean="0">
              <a:latin typeface="Calibri"/>
              <a:cs typeface="Calibri"/>
            </a:endParaRPr>
          </a:p>
          <a:p>
            <a:pPr>
              <a:buNone/>
            </a:pPr>
            <a:endParaRPr lang="en-US" sz="800" b="1" dirty="0" smtClean="0">
              <a:latin typeface="Calibri"/>
              <a:cs typeface="Calibri"/>
            </a:endParaRPr>
          </a:p>
          <a:p>
            <a:pPr>
              <a:buNone/>
            </a:pPr>
            <a:endParaRPr lang="en-US" sz="800" b="1" dirty="0" smtClean="0">
              <a:latin typeface="Calibri"/>
              <a:cs typeface="Calibri"/>
            </a:endParaRPr>
          </a:p>
          <a:p>
            <a:pPr>
              <a:buNone/>
            </a:pPr>
            <a:endParaRPr lang="en-US" sz="800" b="1" dirty="0" smtClean="0">
              <a:latin typeface="Calibri"/>
              <a:cs typeface="Calibri"/>
            </a:endParaRPr>
          </a:p>
          <a:p>
            <a:pPr>
              <a:buNone/>
            </a:pPr>
            <a:endParaRPr lang="en-US" sz="800" b="1" dirty="0" smtClean="0">
              <a:latin typeface="Calibri"/>
              <a:cs typeface="Calibri"/>
            </a:endParaRPr>
          </a:p>
          <a:p>
            <a:pPr>
              <a:buNone/>
            </a:pPr>
            <a:endParaRPr lang="en-US" sz="800" b="1" dirty="0" smtClean="0">
              <a:latin typeface="Calibri"/>
              <a:cs typeface="Calibri"/>
            </a:endParaRPr>
          </a:p>
          <a:p>
            <a:pPr>
              <a:buNone/>
            </a:pPr>
            <a:endParaRPr lang="en-US" sz="800" b="1" dirty="0" smtClean="0">
              <a:latin typeface="Calibri"/>
              <a:cs typeface="Calibri"/>
            </a:endParaRPr>
          </a:p>
          <a:p>
            <a:pPr>
              <a:buNone/>
            </a:pPr>
            <a:endParaRPr lang="en-US" sz="800" b="1" dirty="0" smtClean="0">
              <a:latin typeface="Calibri"/>
              <a:cs typeface="Calibri"/>
            </a:endParaRPr>
          </a:p>
          <a:p>
            <a:pPr>
              <a:buNone/>
            </a:pPr>
            <a:endParaRPr lang="en-US" sz="800" b="1" dirty="0" smtClean="0">
              <a:latin typeface="Calibri"/>
              <a:cs typeface="Calibri"/>
            </a:endParaRPr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 marL="514350" indent="-514350">
              <a:buNone/>
            </a:pPr>
            <a:endParaRPr lang="en-US" b="1" dirty="0" smtClean="0"/>
          </a:p>
          <a:p>
            <a:pPr marL="514350" indent="-514350">
              <a:buNone/>
            </a:pPr>
            <a:endParaRPr lang="en-US" b="1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Striped Right Arrow 4"/>
          <p:cNvSpPr/>
          <p:nvPr/>
        </p:nvSpPr>
        <p:spPr>
          <a:xfrm>
            <a:off x="1219200" y="1524000"/>
            <a:ext cx="1295400" cy="6858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Tujuan</a:t>
            </a:r>
            <a:endParaRPr lang="en-US" b="1" dirty="0"/>
          </a:p>
        </p:txBody>
      </p:sp>
      <p:sp>
        <p:nvSpPr>
          <p:cNvPr id="6" name="Flowchart: Process 5"/>
          <p:cNvSpPr/>
          <p:nvPr/>
        </p:nvSpPr>
        <p:spPr>
          <a:xfrm>
            <a:off x="2743200" y="1447800"/>
            <a:ext cx="5791200" cy="9174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fi-FI" b="1" dirty="0" smtClean="0"/>
              <a:t>meningkatkan daya tarik saham perusahaan </a:t>
            </a:r>
            <a:r>
              <a:rPr lang="en-US" b="1" dirty="0" smtClean="0">
                <a:latin typeface="Calibri"/>
                <a:cs typeface="Calibri"/>
              </a:rPr>
              <a:t>→ </a:t>
            </a:r>
            <a:r>
              <a:rPr lang="en-US" b="1" dirty="0" err="1" smtClean="0"/>
              <a:t>semakin</a:t>
            </a:r>
            <a:r>
              <a:rPr lang="en-US" b="1" dirty="0" smtClean="0"/>
              <a:t> </a:t>
            </a:r>
            <a:r>
              <a:rPr lang="en-US" b="1" dirty="0" err="1" smtClean="0"/>
              <a:t>banyak</a:t>
            </a:r>
            <a:r>
              <a:rPr lang="en-US" b="1" dirty="0" smtClean="0"/>
              <a:t> investor yang </a:t>
            </a:r>
            <a:r>
              <a:rPr lang="en-US" b="1" dirty="0" err="1" smtClean="0"/>
              <a:t>bersedia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menanamkan</a:t>
            </a:r>
            <a:r>
              <a:rPr lang="en-US" b="1" dirty="0" smtClean="0"/>
              <a:t> </a:t>
            </a:r>
            <a:r>
              <a:rPr lang="en-US" b="1" dirty="0" err="1" smtClean="0"/>
              <a:t>dana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err="1" smtClean="0"/>
              <a:t>perusahaan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harga</a:t>
            </a:r>
            <a:r>
              <a:rPr lang="en-US" b="1" dirty="0" smtClean="0"/>
              <a:t> yang </a:t>
            </a:r>
            <a:r>
              <a:rPr lang="en-US" b="1" dirty="0" err="1" smtClean="0"/>
              <a:t>relatif</a:t>
            </a:r>
            <a:r>
              <a:rPr lang="en-US" b="1" dirty="0" smtClean="0"/>
              <a:t> </a:t>
            </a:r>
            <a:r>
              <a:rPr lang="en-US" b="1" dirty="0" err="1" smtClean="0"/>
              <a:t>tinggi</a:t>
            </a:r>
            <a:r>
              <a:rPr lang="en-US" b="1" dirty="0" smtClean="0"/>
              <a:t>.</a:t>
            </a:r>
          </a:p>
        </p:txBody>
      </p:sp>
      <p:sp>
        <p:nvSpPr>
          <p:cNvPr id="7" name="Flowchart: Alternate Process 6"/>
          <p:cNvSpPr/>
          <p:nvPr/>
        </p:nvSpPr>
        <p:spPr>
          <a:xfrm>
            <a:off x="3657600" y="2667000"/>
            <a:ext cx="2057400" cy="6858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Pencatatan</a:t>
            </a:r>
            <a:endParaRPr lang="en-US" sz="2800" b="1" dirty="0"/>
          </a:p>
        </p:txBody>
      </p:sp>
      <p:sp>
        <p:nvSpPr>
          <p:cNvPr id="17" name="Down Arrow 16"/>
          <p:cNvSpPr/>
          <p:nvPr/>
        </p:nvSpPr>
        <p:spPr>
          <a:xfrm>
            <a:off x="4419600" y="3352800"/>
            <a:ext cx="484632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ardrop 20"/>
          <p:cNvSpPr/>
          <p:nvPr/>
        </p:nvSpPr>
        <p:spPr>
          <a:xfrm>
            <a:off x="1295400" y="3962400"/>
            <a:ext cx="3352800" cy="12954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just"/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Proporsional</a:t>
            </a:r>
            <a:endParaRPr lang="en-US" b="1" dirty="0" smtClean="0"/>
          </a:p>
        </p:txBody>
      </p:sp>
      <p:sp>
        <p:nvSpPr>
          <p:cNvPr id="22" name="Teardrop 21"/>
          <p:cNvSpPr/>
          <p:nvPr/>
        </p:nvSpPr>
        <p:spPr>
          <a:xfrm flipH="1">
            <a:off x="4800600" y="3962400"/>
            <a:ext cx="3048000" cy="12954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/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Inkremental</a:t>
            </a:r>
            <a:endParaRPr lang="en-US" b="1" dirty="0" smtClean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nd"/>
          <p:cNvSpPr>
            <a:spLocks noEditPoints="1" noChangeArrowheads="1"/>
          </p:cNvSpPr>
          <p:nvPr/>
        </p:nvSpPr>
        <p:spPr bwMode="auto">
          <a:xfrm>
            <a:off x="0" y="0"/>
            <a:ext cx="762000" cy="685800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676400" y="1524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CONTOH SOAL</a:t>
            </a:r>
            <a:endParaRPr lang="en-US" sz="2400" b="1" dirty="0"/>
          </a:p>
        </p:txBody>
      </p:sp>
      <p:pic>
        <p:nvPicPr>
          <p:cNvPr id="9218" name="Picture 2" descr="C:\Program Files\Microsoft Office\MEDIA\OFFICE12\Lines\BD21370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609600"/>
            <a:ext cx="5715000" cy="95250"/>
          </a:xfrm>
          <a:prstGeom prst="rect">
            <a:avLst/>
          </a:prstGeom>
          <a:noFill/>
        </p:spPr>
      </p:pic>
      <p:pic>
        <p:nvPicPr>
          <p:cNvPr id="5" name="Picture 4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95400"/>
            <a:ext cx="276225" cy="27622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457200" y="1219200"/>
            <a:ext cx="50763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Contoh</a:t>
            </a:r>
            <a:r>
              <a:rPr lang="en-US" sz="2000" b="1" dirty="0" smtClean="0"/>
              <a:t> 13.4 </a:t>
            </a:r>
            <a:r>
              <a:rPr lang="en-US" sz="2000" b="1" dirty="0" err="1" smtClean="0"/>
              <a:t>Penerbitan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Sekuritas</a:t>
            </a:r>
            <a:r>
              <a:rPr lang="en-US" sz="2000" b="1" dirty="0" smtClean="0"/>
              <a:t> Lain</a:t>
            </a:r>
            <a:endParaRPr lang="en-US" sz="2000" b="1" dirty="0"/>
          </a:p>
        </p:txBody>
      </p:sp>
      <p:sp>
        <p:nvSpPr>
          <p:cNvPr id="7" name="Rectangle 6"/>
          <p:cNvSpPr/>
          <p:nvPr/>
        </p:nvSpPr>
        <p:spPr>
          <a:xfrm>
            <a:off x="457200" y="1997839"/>
            <a:ext cx="8077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/>
              <a:t>PT </a:t>
            </a:r>
            <a:r>
              <a:rPr lang="en-US" sz="2800" dirty="0" err="1" smtClean="0"/>
              <a:t>Obat</a:t>
            </a:r>
            <a:r>
              <a:rPr lang="en-US" sz="2800" dirty="0" smtClean="0"/>
              <a:t> </a:t>
            </a:r>
            <a:r>
              <a:rPr lang="en-US" sz="2800" dirty="0" err="1" smtClean="0"/>
              <a:t>Makmur</a:t>
            </a:r>
            <a:r>
              <a:rPr lang="en-US" sz="2800" dirty="0" smtClean="0"/>
              <a:t> </a:t>
            </a:r>
            <a:r>
              <a:rPr lang="en-US" sz="2800" dirty="0" err="1" smtClean="0"/>
              <a:t>menerbitkan</a:t>
            </a:r>
            <a:r>
              <a:rPr lang="en-US" sz="2800" dirty="0" smtClean="0"/>
              <a:t> 3.000.000 </a:t>
            </a:r>
            <a:r>
              <a:rPr lang="en-US" sz="2800" dirty="0" err="1" smtClean="0"/>
              <a:t>lembar</a:t>
            </a:r>
            <a:r>
              <a:rPr lang="en-US" sz="2800" dirty="0" smtClean="0"/>
              <a:t> </a:t>
            </a:r>
            <a:r>
              <a:rPr lang="en-US" sz="2800" dirty="0" err="1" smtClean="0"/>
              <a:t>saham</a:t>
            </a:r>
            <a:r>
              <a:rPr lang="en-US" sz="2800" dirty="0" smtClean="0"/>
              <a:t> </a:t>
            </a:r>
            <a:r>
              <a:rPr lang="en-US" sz="2800" dirty="0" err="1" smtClean="0"/>
              <a:t>biasa</a:t>
            </a:r>
            <a:r>
              <a:rPr lang="en-US" sz="2800" dirty="0" smtClean="0"/>
              <a:t> </a:t>
            </a:r>
            <a:r>
              <a:rPr lang="en-US" sz="2800" dirty="0" err="1" smtClean="0"/>
              <a:t>bernilai</a:t>
            </a:r>
            <a:r>
              <a:rPr lang="en-US" sz="2800" dirty="0" smtClean="0"/>
              <a:t> nominal Rp100 </a:t>
            </a:r>
            <a:r>
              <a:rPr lang="en-US" sz="2800" dirty="0" err="1" smtClean="0"/>
              <a:t>dan</a:t>
            </a:r>
            <a:r>
              <a:rPr lang="en-US" sz="2800" dirty="0" smtClean="0"/>
              <a:t> 1.000.000 </a:t>
            </a:r>
            <a:r>
              <a:rPr lang="en-US" sz="2800" dirty="0" err="1" smtClean="0"/>
              <a:t>lembar</a:t>
            </a:r>
            <a:r>
              <a:rPr lang="en-US" sz="2800" dirty="0" smtClean="0"/>
              <a:t> </a:t>
            </a:r>
            <a:r>
              <a:rPr lang="en-US" sz="2800" dirty="0" err="1" smtClean="0"/>
              <a:t>saham</a:t>
            </a:r>
            <a:r>
              <a:rPr lang="en-US" sz="2800" dirty="0" smtClean="0"/>
              <a:t> </a:t>
            </a:r>
            <a:r>
              <a:rPr lang="en-US" sz="2800" dirty="0" err="1" smtClean="0"/>
              <a:t>preferen</a:t>
            </a:r>
            <a:r>
              <a:rPr lang="en-US" sz="2800" dirty="0" smtClean="0"/>
              <a:t> </a:t>
            </a:r>
            <a:r>
              <a:rPr lang="en-US" sz="2800" dirty="0" err="1" smtClean="0"/>
              <a:t>bernilai</a:t>
            </a:r>
            <a:r>
              <a:rPr lang="en-US" sz="2800" dirty="0" smtClean="0"/>
              <a:t> nominal Rp500. Total </a:t>
            </a:r>
            <a:r>
              <a:rPr lang="en-US" sz="2800" dirty="0" err="1" smtClean="0"/>
              <a:t>dana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diperoleh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total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Rp1.350.000.000. </a:t>
            </a:r>
            <a:r>
              <a:rPr lang="en-US" sz="2800" dirty="0" err="1" smtClean="0"/>
              <a:t>Saham</a:t>
            </a:r>
            <a:r>
              <a:rPr lang="en-US" sz="2800" dirty="0" smtClean="0"/>
              <a:t> </a:t>
            </a:r>
            <a:r>
              <a:rPr lang="en-US" sz="2800" dirty="0" err="1" smtClean="0"/>
              <a:t>biasa</a:t>
            </a:r>
            <a:r>
              <a:rPr lang="en-US" sz="2800" dirty="0" smtClean="0"/>
              <a:t> </a:t>
            </a:r>
            <a:r>
              <a:rPr lang="en-US" sz="2800" dirty="0" err="1" smtClean="0"/>
              <a:t>memiliki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pasar</a:t>
            </a:r>
            <a:r>
              <a:rPr lang="en-US" sz="2800" dirty="0" smtClean="0"/>
              <a:t> </a:t>
            </a:r>
            <a:r>
              <a:rPr lang="en-US" sz="2800" dirty="0" err="1" smtClean="0"/>
              <a:t>sebesar</a:t>
            </a:r>
            <a:r>
              <a:rPr lang="en-US" sz="2800" dirty="0" smtClean="0"/>
              <a:t> Rp200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saham</a:t>
            </a:r>
            <a:r>
              <a:rPr lang="en-US" sz="2800" dirty="0" smtClean="0"/>
              <a:t> </a:t>
            </a:r>
            <a:r>
              <a:rPr lang="en-US" sz="2800" dirty="0" err="1" smtClean="0"/>
              <a:t>preferen</a:t>
            </a:r>
            <a:r>
              <a:rPr lang="en-US" sz="2800" dirty="0" smtClean="0"/>
              <a:t> </a:t>
            </a:r>
            <a:r>
              <a:rPr lang="en-US" sz="2800" dirty="0" err="1" smtClean="0"/>
              <a:t>memiliki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pasar</a:t>
            </a:r>
            <a:r>
              <a:rPr lang="en-US" sz="2800" dirty="0" smtClean="0"/>
              <a:t> Rp900 per </a:t>
            </a:r>
            <a:r>
              <a:rPr lang="en-US" sz="2800" dirty="0" err="1" smtClean="0"/>
              <a:t>lembar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381000" cy="381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7200" y="5334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" y="990600"/>
            <a:ext cx="815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proporsional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alokasinya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4" descr="Tabel 13.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1000" y="1524000"/>
            <a:ext cx="7239000" cy="261369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09600" y="4038600"/>
            <a:ext cx="723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Adapun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yang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600" y="4549676"/>
            <a:ext cx="8001000" cy="147732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 err="1" smtClean="0"/>
              <a:t>Kas</a:t>
            </a:r>
            <a:r>
              <a:rPr lang="en-US" dirty="0" smtClean="0"/>
              <a:t> 						1.350.000.000</a:t>
            </a:r>
          </a:p>
          <a:p>
            <a:r>
              <a:rPr lang="pt-BR" dirty="0" smtClean="0"/>
              <a:t>   Saham Preferen (1.000.000 × Rp500)				  500.000.000</a:t>
            </a:r>
          </a:p>
          <a:p>
            <a:r>
              <a:rPr lang="en-US" dirty="0" smtClean="0"/>
              <a:t>   </a:t>
            </a:r>
            <a:r>
              <a:rPr lang="en-US" dirty="0" err="1" smtClean="0"/>
              <a:t>Agio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Preferen</a:t>
            </a:r>
            <a:r>
              <a:rPr lang="en-US" dirty="0" smtClean="0"/>
              <a:t> (Rp810.000.000 – Rp500.000.000) 		  310.000.000</a:t>
            </a:r>
          </a:p>
          <a:p>
            <a:r>
              <a:rPr lang="es-ES" dirty="0" smtClean="0"/>
              <a:t>   </a:t>
            </a:r>
            <a:r>
              <a:rPr lang="es-ES" dirty="0" err="1" smtClean="0"/>
              <a:t>Saham</a:t>
            </a:r>
            <a:r>
              <a:rPr lang="es-ES" dirty="0" smtClean="0"/>
              <a:t> </a:t>
            </a:r>
            <a:r>
              <a:rPr lang="es-ES" dirty="0" err="1" smtClean="0"/>
              <a:t>Biasa</a:t>
            </a:r>
            <a:r>
              <a:rPr lang="es-ES" dirty="0" smtClean="0"/>
              <a:t> (3.000.000 × Rp100) 				  300.000.000</a:t>
            </a:r>
          </a:p>
          <a:p>
            <a:r>
              <a:rPr lang="it-IT" dirty="0" smtClean="0"/>
              <a:t>   Agio Saham Biasa (Rp540.000.000 – Rp300.000.000) 		  240.000.000</a:t>
            </a:r>
            <a:endParaRPr lang="en-US" dirty="0"/>
          </a:p>
        </p:txBody>
      </p:sp>
      <p:sp>
        <p:nvSpPr>
          <p:cNvPr id="9" name="Down Arrow 8"/>
          <p:cNvSpPr/>
          <p:nvPr/>
        </p:nvSpPr>
        <p:spPr>
          <a:xfrm>
            <a:off x="8534400" y="6172200"/>
            <a:ext cx="484632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1143000"/>
          </a:xfrm>
        </p:spPr>
        <p:txBody>
          <a:bodyPr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914400" y="228600"/>
          <a:ext cx="77724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381000" cy="381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7200" y="3048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" y="762000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Sementara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inkremental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perhitungannya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4" descr="Tabel 13.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14400" y="1295400"/>
            <a:ext cx="7031548" cy="2895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62000" y="4343400"/>
            <a:ext cx="723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Adapun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yang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62000" y="4800600"/>
            <a:ext cx="8001000" cy="147732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 err="1" smtClean="0"/>
              <a:t>Kas</a:t>
            </a:r>
            <a:r>
              <a:rPr lang="en-US" dirty="0" smtClean="0"/>
              <a:t> 						1.350.000.000</a:t>
            </a:r>
          </a:p>
          <a:p>
            <a:r>
              <a:rPr lang="pt-BR" dirty="0" smtClean="0"/>
              <a:t>   Saham Preferen (1.000.000 × Rp500) 				500.000.000</a:t>
            </a:r>
          </a:p>
          <a:p>
            <a:r>
              <a:rPr lang="en-US" dirty="0" smtClean="0"/>
              <a:t>   </a:t>
            </a:r>
            <a:r>
              <a:rPr lang="en-US" dirty="0" err="1" smtClean="0"/>
              <a:t>Agio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Preferen</a:t>
            </a:r>
            <a:r>
              <a:rPr lang="en-US" dirty="0" smtClean="0"/>
              <a:t> (Rp750.000.000 – Rp500.000.000) 		250.000.000</a:t>
            </a:r>
          </a:p>
          <a:p>
            <a:r>
              <a:rPr lang="es-ES" dirty="0" smtClean="0"/>
              <a:t>   </a:t>
            </a:r>
            <a:r>
              <a:rPr lang="es-ES" dirty="0" err="1" smtClean="0"/>
              <a:t>Saham</a:t>
            </a:r>
            <a:r>
              <a:rPr lang="es-ES" dirty="0" smtClean="0"/>
              <a:t> </a:t>
            </a:r>
            <a:r>
              <a:rPr lang="es-ES" dirty="0" err="1" smtClean="0"/>
              <a:t>Biasa</a:t>
            </a:r>
            <a:r>
              <a:rPr lang="es-ES" dirty="0" smtClean="0"/>
              <a:t> (3.000.000 × Rp100) 				300.000.000</a:t>
            </a:r>
          </a:p>
          <a:p>
            <a:r>
              <a:rPr lang="it-IT" dirty="0" smtClean="0"/>
              <a:t>   Agio Saham Biasa (Rp600.000 – Rp300.000.000)   	                  300.000.000</a:t>
            </a:r>
            <a:endParaRPr lang="en-US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Penerbitan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secara</a:t>
            </a:r>
            <a:r>
              <a:rPr lang="en-US" b="1" dirty="0" smtClean="0">
                <a:solidFill>
                  <a:schemeClr val="tx1"/>
                </a:solidFill>
              </a:rPr>
              <a:t> Non-</a:t>
            </a:r>
            <a:r>
              <a:rPr lang="en-US" b="1" dirty="0" err="1" smtClean="0">
                <a:solidFill>
                  <a:schemeClr val="tx1"/>
                </a:solidFill>
              </a:rPr>
              <a:t>Tunai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Flowchart: Alternate Process 3"/>
          <p:cNvSpPr/>
          <p:nvPr/>
        </p:nvSpPr>
        <p:spPr>
          <a:xfrm>
            <a:off x="1828800" y="1981200"/>
            <a:ext cx="6019800" cy="27432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/>
              <a:t>Saham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diterbitkan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sebesar</a:t>
            </a:r>
            <a:r>
              <a:rPr lang="en-US" sz="2800" b="1" dirty="0" smtClean="0"/>
              <a:t> </a:t>
            </a:r>
            <a:r>
              <a:rPr lang="en-US" sz="2800" b="1" dirty="0" smtClean="0">
                <a:latin typeface="Calibri"/>
                <a:cs typeface="Calibri"/>
              </a:rPr>
              <a:t>→ </a:t>
            </a:r>
            <a:r>
              <a:rPr lang="en-US" sz="2800" b="1" dirty="0" err="1" smtClean="0"/>
              <a:t>nilai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wajar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barang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atau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jasa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diterima</a:t>
            </a:r>
            <a:r>
              <a:rPr lang="en-US" sz="2800" b="1" dirty="0" smtClean="0"/>
              <a:t>; </a:t>
            </a:r>
            <a:r>
              <a:rPr lang="en-US" sz="2800" b="1" dirty="0" err="1" smtClean="0"/>
              <a:t>atau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jika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nilai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wajar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barang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atau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jasa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tidak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dapat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diukur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secara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andal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maka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sebesar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nilai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wajar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saham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diterbitkan</a:t>
            </a:r>
            <a:r>
              <a:rPr lang="en-US" sz="2800" b="1" dirty="0" smtClean="0"/>
              <a:t>.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nd"/>
          <p:cNvSpPr>
            <a:spLocks noEditPoints="1" noChangeArrowheads="1"/>
          </p:cNvSpPr>
          <p:nvPr/>
        </p:nvSpPr>
        <p:spPr bwMode="auto">
          <a:xfrm>
            <a:off x="0" y="0"/>
            <a:ext cx="762000" cy="685800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676400" y="1524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CONTOH SOAL</a:t>
            </a:r>
            <a:endParaRPr lang="en-US" sz="2400" b="1" dirty="0"/>
          </a:p>
        </p:txBody>
      </p:sp>
      <p:pic>
        <p:nvPicPr>
          <p:cNvPr id="10242" name="Picture 2" descr="C:\Program Files\Microsoft Office\MEDIA\OFFICE12\Lines\BD21325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609600"/>
            <a:ext cx="5953125" cy="161925"/>
          </a:xfrm>
          <a:prstGeom prst="rect">
            <a:avLst/>
          </a:prstGeom>
          <a:noFill/>
        </p:spPr>
      </p:pic>
      <p:pic>
        <p:nvPicPr>
          <p:cNvPr id="5" name="Picture 4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95400"/>
            <a:ext cx="276225" cy="27622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457200" y="1295400"/>
            <a:ext cx="7772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Contoh</a:t>
            </a:r>
            <a:r>
              <a:rPr lang="en-US" sz="2000" b="1" dirty="0" smtClean="0"/>
              <a:t> 13.5 </a:t>
            </a:r>
            <a:r>
              <a:rPr lang="en-US" sz="2000" b="1" dirty="0" err="1" smtClean="0"/>
              <a:t>Saham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Diterbitkan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Transaksi</a:t>
            </a:r>
            <a:r>
              <a:rPr lang="en-US" sz="2000" b="1" dirty="0" smtClean="0"/>
              <a:t> Non-</a:t>
            </a:r>
            <a:r>
              <a:rPr lang="en-US" sz="2000" b="1" dirty="0" err="1" smtClean="0"/>
              <a:t>tunai</a:t>
            </a:r>
            <a:endParaRPr lang="en-US" sz="2000" b="1" dirty="0"/>
          </a:p>
        </p:txBody>
      </p:sp>
      <p:sp>
        <p:nvSpPr>
          <p:cNvPr id="7" name="Rectangle 6"/>
          <p:cNvSpPr/>
          <p:nvPr/>
        </p:nvSpPr>
        <p:spPr>
          <a:xfrm>
            <a:off x="533400" y="1752600"/>
            <a:ext cx="7696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 smtClean="0"/>
              <a:t>Pada</a:t>
            </a:r>
            <a:r>
              <a:rPr lang="en-US" sz="2000" dirty="0" smtClean="0"/>
              <a:t> 1 </a:t>
            </a:r>
            <a:r>
              <a:rPr lang="en-US" sz="2000" dirty="0" err="1" smtClean="0"/>
              <a:t>Desember</a:t>
            </a:r>
            <a:r>
              <a:rPr lang="en-US" sz="2000" dirty="0" smtClean="0"/>
              <a:t> 2014 PT </a:t>
            </a:r>
            <a:r>
              <a:rPr lang="en-US" sz="2000" dirty="0" err="1" smtClean="0"/>
              <a:t>Obat</a:t>
            </a:r>
            <a:r>
              <a:rPr lang="en-US" sz="2000" dirty="0" smtClean="0"/>
              <a:t> Sejahtera </a:t>
            </a:r>
            <a:r>
              <a:rPr lang="en-US" sz="2000" dirty="0" err="1" smtClean="0"/>
              <a:t>membeli</a:t>
            </a:r>
            <a:r>
              <a:rPr lang="en-US" sz="2000" dirty="0" smtClean="0"/>
              <a:t> </a:t>
            </a:r>
            <a:r>
              <a:rPr lang="en-US" sz="2000" dirty="0" err="1" smtClean="0"/>
              <a:t>merek</a:t>
            </a:r>
            <a:r>
              <a:rPr lang="en-US" sz="2000" dirty="0" smtClean="0"/>
              <a:t> </a:t>
            </a:r>
            <a:r>
              <a:rPr lang="en-US" sz="2000" dirty="0" err="1" smtClean="0"/>
              <a:t>dagang</a:t>
            </a:r>
            <a:r>
              <a:rPr lang="en-US" sz="2000" dirty="0" smtClean="0"/>
              <a:t> </a:t>
            </a:r>
            <a:r>
              <a:rPr lang="en-US" sz="2000" dirty="0" err="1" smtClean="0"/>
              <a:t>obat</a:t>
            </a:r>
            <a:r>
              <a:rPr lang="en-US" sz="2000" dirty="0" smtClean="0"/>
              <a:t> flu “</a:t>
            </a:r>
            <a:r>
              <a:rPr lang="en-US" sz="2000" dirty="0" err="1" smtClean="0"/>
              <a:t>Flukena</a:t>
            </a:r>
            <a:r>
              <a:rPr lang="en-US" sz="2000" dirty="0" smtClean="0"/>
              <a:t>”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salah</a:t>
            </a:r>
            <a:r>
              <a:rPr lang="en-US" sz="2000" dirty="0" smtClean="0"/>
              <a:t> </a:t>
            </a:r>
            <a:r>
              <a:rPr lang="en-US" sz="2000" dirty="0" err="1" smtClean="0"/>
              <a:t>satu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farmasi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Malaysia.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pembelian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, PT </a:t>
            </a:r>
            <a:r>
              <a:rPr lang="en-US" sz="2000" dirty="0" err="1" smtClean="0"/>
              <a:t>Obat</a:t>
            </a:r>
            <a:r>
              <a:rPr lang="en-US" sz="2000" dirty="0" smtClean="0"/>
              <a:t> Sejahtera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melakukan</a:t>
            </a:r>
            <a:r>
              <a:rPr lang="en-US" sz="2000" dirty="0" smtClean="0"/>
              <a:t> </a:t>
            </a:r>
            <a:r>
              <a:rPr lang="en-US" sz="2000" dirty="0" err="1" smtClean="0"/>
              <a:t>pembayaran</a:t>
            </a:r>
            <a:r>
              <a:rPr lang="en-US" sz="2000" dirty="0" smtClean="0"/>
              <a:t> </a:t>
            </a:r>
            <a:r>
              <a:rPr lang="en-US" sz="2000" dirty="0" err="1" smtClean="0"/>
              <a:t>tunai</a:t>
            </a:r>
            <a:r>
              <a:rPr lang="en-US" sz="2000" dirty="0" smtClean="0"/>
              <a:t>, </a:t>
            </a:r>
            <a:r>
              <a:rPr lang="en-US" sz="2000" dirty="0" err="1" smtClean="0"/>
              <a:t>melainkan</a:t>
            </a:r>
            <a:r>
              <a:rPr lang="en-US" sz="2000" dirty="0" smtClean="0"/>
              <a:t> </a:t>
            </a:r>
            <a:r>
              <a:rPr lang="en-US" sz="2000" dirty="0" err="1" smtClean="0"/>
              <a:t>menerbitkan</a:t>
            </a:r>
            <a:r>
              <a:rPr lang="en-US" sz="2000" dirty="0" smtClean="0"/>
              <a:t> 100.000 </a:t>
            </a:r>
            <a:r>
              <a:rPr lang="en-US" sz="2000" dirty="0" err="1" smtClean="0"/>
              <a:t>lembar</a:t>
            </a:r>
            <a:r>
              <a:rPr lang="en-US" sz="2000" dirty="0" smtClean="0"/>
              <a:t> </a:t>
            </a:r>
            <a:r>
              <a:rPr lang="en-US" sz="2000" dirty="0" err="1" smtClean="0"/>
              <a:t>saham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nominal Rp1.000.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533400" y="3429000"/>
            <a:ext cx="7620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Kondisi</a:t>
            </a:r>
            <a:r>
              <a:rPr lang="en-US" sz="2000" b="1" dirty="0" smtClean="0"/>
              <a:t> 1</a:t>
            </a:r>
          </a:p>
          <a:p>
            <a:r>
              <a:rPr lang="en-US" sz="2000" dirty="0" smtClean="0"/>
              <a:t>PT </a:t>
            </a:r>
            <a:r>
              <a:rPr lang="en-US" sz="2000" dirty="0" err="1" smtClean="0"/>
              <a:t>Obat</a:t>
            </a:r>
            <a:r>
              <a:rPr lang="en-US" sz="2000" dirty="0" smtClean="0"/>
              <a:t> Sejahtera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menentukan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wajar</a:t>
            </a:r>
            <a:r>
              <a:rPr lang="en-US" sz="2000" dirty="0" smtClean="0"/>
              <a:t> </a:t>
            </a:r>
            <a:r>
              <a:rPr lang="en-US" sz="2000" dirty="0" err="1" smtClean="0"/>
              <a:t>merek</a:t>
            </a:r>
            <a:r>
              <a:rPr lang="en-US" sz="2000" dirty="0" smtClean="0"/>
              <a:t> </a:t>
            </a:r>
            <a:r>
              <a:rPr lang="en-US" sz="2000" dirty="0" err="1" smtClean="0"/>
              <a:t>dagang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, </a:t>
            </a:r>
            <a:r>
              <a:rPr lang="en-US" sz="2000" dirty="0" err="1" smtClean="0"/>
              <a:t>namun</a:t>
            </a:r>
            <a:r>
              <a:rPr lang="en-US" sz="2000" dirty="0" smtClean="0"/>
              <a:t> </a:t>
            </a:r>
            <a:r>
              <a:rPr lang="en-US" sz="2000" dirty="0" err="1" smtClean="0"/>
              <a:t>berdasarkan</a:t>
            </a:r>
            <a:r>
              <a:rPr lang="en-US" sz="2000" dirty="0" smtClean="0"/>
              <a:t> </a:t>
            </a:r>
            <a:r>
              <a:rPr lang="en-US" sz="2000" dirty="0" err="1" smtClean="0"/>
              <a:t>harga</a:t>
            </a:r>
            <a:r>
              <a:rPr lang="en-US" sz="2000" dirty="0" smtClean="0"/>
              <a:t> </a:t>
            </a:r>
            <a:r>
              <a:rPr lang="sv-SE" sz="2000" dirty="0" smtClean="0"/>
              <a:t>penutupan perdagangan, harga saham per lembar PT Obat Sejahtera diketahui sebesar Rp1.600 per lembar.</a:t>
            </a:r>
            <a:endParaRPr lang="en-US" sz="2000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381000" cy="381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33400" y="5334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0"/>
            <a:ext cx="2305879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609600" y="2133600"/>
            <a:ext cx="48482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dirty="0" smtClean="0"/>
              <a:t>Jurnal yang dicatat adalah seperti berikut ini.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685800" y="2743200"/>
            <a:ext cx="662940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err="1" smtClean="0"/>
              <a:t>Merek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		160.000.000</a:t>
            </a:r>
          </a:p>
          <a:p>
            <a:r>
              <a:rPr lang="en-US" sz="2400" dirty="0" smtClean="0"/>
              <a:t>   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Biasa</a:t>
            </a:r>
            <a:r>
              <a:rPr lang="en-US" sz="2400" dirty="0" smtClean="0"/>
              <a:t> 			100.000.000</a:t>
            </a:r>
          </a:p>
          <a:p>
            <a:r>
              <a:rPr lang="en-US" sz="2400" dirty="0" smtClean="0"/>
              <a:t>    </a:t>
            </a:r>
            <a:r>
              <a:rPr lang="en-US" sz="2400" dirty="0" err="1" smtClean="0"/>
              <a:t>Agio</a:t>
            </a:r>
            <a:r>
              <a:rPr lang="en-US" sz="2400" dirty="0" smtClean="0"/>
              <a:t>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Biasa</a:t>
            </a:r>
            <a:r>
              <a:rPr lang="en-US" sz="2400" dirty="0" smtClean="0"/>
              <a:t> 		 	  60.000.000</a:t>
            </a:r>
            <a:endParaRPr lang="en-US" sz="2400" dirty="0"/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276225" cy="27622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81000" y="609600"/>
            <a:ext cx="838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Contoh</a:t>
            </a:r>
            <a:r>
              <a:rPr lang="en-US" sz="2000" b="1" dirty="0" smtClean="0"/>
              <a:t> 13.5 </a:t>
            </a:r>
            <a:r>
              <a:rPr lang="en-US" sz="2000" b="1" dirty="0" err="1" smtClean="0"/>
              <a:t>Saham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Diterbitkan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Transaksi</a:t>
            </a:r>
            <a:r>
              <a:rPr lang="en-US" sz="2000" b="1" dirty="0" smtClean="0"/>
              <a:t> Non-</a:t>
            </a:r>
            <a:r>
              <a:rPr lang="en-US" sz="2000" b="1" dirty="0" err="1" smtClean="0"/>
              <a:t>tunai</a:t>
            </a:r>
            <a:r>
              <a:rPr lang="en-US" sz="2000" b="1" dirty="0" smtClean="0"/>
              <a:t> (</a:t>
            </a:r>
            <a:r>
              <a:rPr lang="en-US" sz="2000" b="1" dirty="0" err="1" smtClean="0"/>
              <a:t>lanjutan</a:t>
            </a:r>
            <a:r>
              <a:rPr lang="en-US" sz="2000" b="1" dirty="0" smtClean="0"/>
              <a:t>)</a:t>
            </a:r>
            <a:endParaRPr lang="en-US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457200" y="1219200"/>
            <a:ext cx="777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Kondisi</a:t>
            </a:r>
            <a:r>
              <a:rPr lang="en-US" sz="2400" b="1" dirty="0" smtClean="0"/>
              <a:t> 2</a:t>
            </a:r>
          </a:p>
          <a:p>
            <a:pPr algn="just"/>
            <a:r>
              <a:rPr lang="en-US" sz="2400" dirty="0" smtClean="0"/>
              <a:t>PT </a:t>
            </a:r>
            <a:r>
              <a:rPr lang="en-US" sz="2400" dirty="0" err="1" smtClean="0"/>
              <a:t>Obat</a:t>
            </a:r>
            <a:r>
              <a:rPr lang="en-US" sz="2400" dirty="0" smtClean="0"/>
              <a:t> Jaya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wajar</a:t>
            </a:r>
            <a:r>
              <a:rPr lang="en-US" sz="2400" dirty="0" smtClean="0"/>
              <a:t> </a:t>
            </a:r>
            <a:r>
              <a:rPr lang="en-US" sz="2400" dirty="0" err="1" smtClean="0"/>
              <a:t>saham,namun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wajar</a:t>
            </a:r>
            <a:r>
              <a:rPr lang="en-US" sz="2400" dirty="0" smtClean="0"/>
              <a:t> </a:t>
            </a:r>
            <a:r>
              <a:rPr lang="en-US" sz="2400" dirty="0" err="1" smtClean="0"/>
              <a:t>merek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</a:t>
            </a:r>
            <a:r>
              <a:rPr lang="en-US" sz="2400" dirty="0" err="1" smtClean="0"/>
              <a:t>diperkirakan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Rp175.000.000.</a:t>
            </a:r>
            <a:endParaRPr lang="en-US" sz="2400" dirty="0"/>
          </a:p>
        </p:txBody>
      </p:sp>
      <p:pic>
        <p:nvPicPr>
          <p:cNvPr id="5" name="Picture 5" descr="C:\Users\S4 Pro-18\AppData\Local\Microsoft\Windows\Temporary Internet Files\Content.IE5\Q6WKA8LJ\jawaban[1]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3505200"/>
            <a:ext cx="2895600" cy="2895600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381000" cy="381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33400" y="5334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" y="990600"/>
            <a:ext cx="5538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Jurnal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dicatat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2438400" y="1676400"/>
            <a:ext cx="609600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err="1" smtClean="0"/>
              <a:t>Merek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	175.000.000</a:t>
            </a:r>
          </a:p>
          <a:p>
            <a:r>
              <a:rPr lang="en-US" sz="2400" dirty="0" smtClean="0"/>
              <a:t>  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Biasa</a:t>
            </a:r>
            <a:r>
              <a:rPr lang="en-US" sz="2400" dirty="0" smtClean="0"/>
              <a:t> 			       100.000.000</a:t>
            </a:r>
          </a:p>
          <a:p>
            <a:r>
              <a:rPr lang="en-US" sz="2400" dirty="0" smtClean="0"/>
              <a:t>   </a:t>
            </a:r>
            <a:r>
              <a:rPr lang="en-US" sz="2400" dirty="0" err="1" smtClean="0"/>
              <a:t>Agio</a:t>
            </a:r>
            <a:r>
              <a:rPr lang="en-US" sz="2400" dirty="0" smtClean="0"/>
              <a:t>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Biasa</a:t>
            </a:r>
            <a:r>
              <a:rPr lang="en-US" sz="2400" dirty="0" smtClean="0"/>
              <a:t> 		         75.000.000</a:t>
            </a:r>
            <a:endParaRPr lang="en-US" sz="2400" dirty="0"/>
          </a:p>
        </p:txBody>
      </p:sp>
      <p:pic>
        <p:nvPicPr>
          <p:cNvPr id="6" name="Picture 3" descr="C:\Program Files\Microsoft Office\MEDIA\CAGCAT10\j0297551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828800"/>
            <a:ext cx="2286000" cy="2597727"/>
          </a:xfrm>
          <a:prstGeom prst="rect">
            <a:avLst/>
          </a:prstGeom>
          <a:noFill/>
        </p:spPr>
      </p:pic>
      <p:pic>
        <p:nvPicPr>
          <p:cNvPr id="11266" name="Picture 2" descr="C:\Program Files\Microsoft Office\MEDIA\CAGCAT10\j0149481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3605799"/>
            <a:ext cx="3200400" cy="3252201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276225" cy="27622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81000" y="304800"/>
            <a:ext cx="838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Contoh</a:t>
            </a:r>
            <a:r>
              <a:rPr lang="en-US" sz="2000" b="1" dirty="0" smtClean="0"/>
              <a:t> 13.5 </a:t>
            </a:r>
            <a:r>
              <a:rPr lang="en-US" sz="2000" b="1" dirty="0" err="1" smtClean="0"/>
              <a:t>Saham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Diterbitkan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Transaksi</a:t>
            </a:r>
            <a:r>
              <a:rPr lang="en-US" sz="2000" b="1" dirty="0" smtClean="0"/>
              <a:t> Non-</a:t>
            </a:r>
            <a:r>
              <a:rPr lang="en-US" sz="2000" b="1" dirty="0" err="1" smtClean="0"/>
              <a:t>tunai</a:t>
            </a:r>
            <a:r>
              <a:rPr lang="en-US" sz="2000" b="1" dirty="0" smtClean="0"/>
              <a:t> (</a:t>
            </a:r>
            <a:r>
              <a:rPr lang="en-US" sz="2000" b="1" dirty="0" err="1" smtClean="0"/>
              <a:t>lanjutan</a:t>
            </a:r>
            <a:r>
              <a:rPr lang="en-US" sz="2000" b="1" dirty="0" smtClean="0"/>
              <a:t>)</a:t>
            </a:r>
            <a:endParaRPr lang="en-US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381000" y="990600"/>
            <a:ext cx="7924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/>
              <a:t>Kondisi</a:t>
            </a:r>
            <a:r>
              <a:rPr lang="en-US" sz="2400" b="1" dirty="0" smtClean="0"/>
              <a:t> 3</a:t>
            </a:r>
          </a:p>
          <a:p>
            <a:pPr algn="just"/>
            <a:r>
              <a:rPr lang="en-US" sz="2400" dirty="0" smtClean="0"/>
              <a:t>PT </a:t>
            </a:r>
            <a:r>
              <a:rPr lang="en-US" sz="2400" dirty="0" err="1" smtClean="0"/>
              <a:t>Obat</a:t>
            </a:r>
            <a:r>
              <a:rPr lang="en-US" sz="2400" dirty="0" smtClean="0"/>
              <a:t> Jaya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wajar</a:t>
            </a:r>
            <a:r>
              <a:rPr lang="en-US" sz="2400" dirty="0" smtClean="0"/>
              <a:t>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maupun</a:t>
            </a:r>
            <a:r>
              <a:rPr lang="en-US" sz="2400" dirty="0" smtClean="0"/>
              <a:t> </a:t>
            </a:r>
            <a:r>
              <a:rPr lang="en-US" sz="2400" dirty="0" err="1" smtClean="0"/>
              <a:t>merek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.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kondisi</a:t>
            </a:r>
            <a:r>
              <a:rPr lang="en-US" sz="2400" dirty="0" smtClean="0"/>
              <a:t>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,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meminta</a:t>
            </a:r>
            <a:r>
              <a:rPr lang="en-US" sz="2400" dirty="0" smtClean="0"/>
              <a:t> </a:t>
            </a:r>
            <a:r>
              <a:rPr lang="en-US" sz="2400" dirty="0" err="1" smtClean="0"/>
              <a:t>bantuan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konsultan</a:t>
            </a:r>
            <a:r>
              <a:rPr lang="en-US" sz="2400" dirty="0" smtClean="0"/>
              <a:t> </a:t>
            </a:r>
            <a:r>
              <a:rPr lang="en-US" sz="2400" dirty="0" err="1" smtClean="0"/>
              <a:t>penilai</a:t>
            </a:r>
            <a:r>
              <a:rPr lang="en-US" sz="2400" dirty="0" smtClean="0"/>
              <a:t> </a:t>
            </a:r>
            <a:r>
              <a:rPr lang="en-US" sz="2400" dirty="0" err="1" smtClean="0"/>
              <a:t>independen</a:t>
            </a:r>
            <a:r>
              <a:rPr lang="en-US" sz="2400" dirty="0" smtClean="0"/>
              <a:t>. Dari </a:t>
            </a:r>
            <a:r>
              <a:rPr lang="en-US" sz="2400" dirty="0" err="1" smtClean="0"/>
              <a:t>analisis</a:t>
            </a:r>
            <a:r>
              <a:rPr lang="en-US" sz="2400" dirty="0" smtClean="0"/>
              <a:t> model </a:t>
            </a:r>
            <a:r>
              <a:rPr lang="en-US" sz="2400" dirty="0" err="1" smtClean="0"/>
              <a:t>arus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</a:t>
            </a:r>
            <a:r>
              <a:rPr lang="en-US" sz="2400" dirty="0" err="1" smtClean="0"/>
              <a:t>terdiskonto</a:t>
            </a:r>
            <a:r>
              <a:rPr lang="en-US" sz="2400" dirty="0" smtClean="0"/>
              <a:t>, </a:t>
            </a:r>
            <a:r>
              <a:rPr lang="en-US" sz="2400" dirty="0" err="1" smtClean="0"/>
              <a:t>misalkan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merek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</a:t>
            </a:r>
            <a:r>
              <a:rPr lang="en-US" sz="2400" dirty="0" err="1" smtClean="0"/>
              <a:t>diestimasi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Rp130.000.000.</a:t>
            </a:r>
            <a:endParaRPr lang="en-US" sz="2400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3962400"/>
            <a:ext cx="3276600" cy="2598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381000" cy="381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33400" y="5334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9600" y="1066800"/>
            <a:ext cx="7543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Jurnal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dicatat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13314" name="Picture 2" descr="C:\Program Files\Microsoft Office\MEDIA\CAGCAT10\j0298653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362200"/>
            <a:ext cx="2514600" cy="24384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971800" y="2438400"/>
            <a:ext cx="548640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err="1" smtClean="0"/>
              <a:t>Merek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	130.000.000</a:t>
            </a:r>
          </a:p>
          <a:p>
            <a:r>
              <a:rPr lang="en-US" sz="2400" dirty="0" smtClean="0"/>
              <a:t>  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Biasa</a:t>
            </a:r>
            <a:r>
              <a:rPr lang="en-US" sz="2400" dirty="0" smtClean="0"/>
              <a:t> 			 100.000.000</a:t>
            </a:r>
          </a:p>
          <a:p>
            <a:r>
              <a:rPr lang="en-US" sz="2400" dirty="0" smtClean="0"/>
              <a:t>   </a:t>
            </a:r>
            <a:r>
              <a:rPr lang="en-US" sz="2400" dirty="0" err="1" smtClean="0"/>
              <a:t>Agio</a:t>
            </a:r>
            <a:r>
              <a:rPr lang="en-US" sz="2400" dirty="0" smtClean="0"/>
              <a:t>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Biasa</a:t>
            </a:r>
            <a:r>
              <a:rPr lang="en-US" sz="2400" dirty="0" smtClean="0"/>
              <a:t> 		   30.000.000</a:t>
            </a:r>
            <a:endParaRPr lang="en-US" sz="2400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SAHAM PREFEREN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5240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Karakteristik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Saham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Preferen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5257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it-IT" sz="800" b="1" dirty="0" smtClean="0"/>
          </a:p>
          <a:p>
            <a:pPr>
              <a:buNone/>
            </a:pPr>
            <a:endParaRPr lang="it-IT" sz="800" b="1" dirty="0" smtClean="0"/>
          </a:p>
          <a:p>
            <a:pPr>
              <a:buNone/>
            </a:pPr>
            <a:endParaRPr lang="it-IT" sz="800" b="1" dirty="0" smtClean="0"/>
          </a:p>
          <a:p>
            <a:pPr>
              <a:buNone/>
            </a:pPr>
            <a:endParaRPr lang="it-IT" sz="800" b="1" dirty="0" smtClean="0"/>
          </a:p>
          <a:p>
            <a:pPr>
              <a:buNone/>
            </a:pPr>
            <a:endParaRPr lang="it-IT" sz="800" b="1" dirty="0" smtClean="0"/>
          </a:p>
          <a:p>
            <a:pPr>
              <a:buNone/>
            </a:pPr>
            <a:endParaRPr lang="it-IT" sz="800" b="1" dirty="0" smtClean="0"/>
          </a:p>
          <a:p>
            <a:pPr>
              <a:buNone/>
            </a:pPr>
            <a:endParaRPr lang="it-IT" sz="800" b="1" dirty="0" smtClean="0"/>
          </a:p>
          <a:p>
            <a:pPr>
              <a:buNone/>
            </a:pPr>
            <a:endParaRPr lang="it-IT" sz="800" b="1" dirty="0" smtClean="0"/>
          </a:p>
          <a:p>
            <a:pPr>
              <a:buNone/>
            </a:pPr>
            <a:endParaRPr lang="it-IT" sz="800" b="1" dirty="0" smtClean="0"/>
          </a:p>
          <a:p>
            <a:pPr>
              <a:buNone/>
            </a:pPr>
            <a:endParaRPr lang="it-IT" sz="800" b="1" dirty="0" smtClean="0"/>
          </a:p>
        </p:txBody>
      </p:sp>
      <p:sp>
        <p:nvSpPr>
          <p:cNvPr id="6" name="Flowchart: Document 5"/>
          <p:cNvSpPr/>
          <p:nvPr/>
        </p:nvSpPr>
        <p:spPr>
          <a:xfrm>
            <a:off x="1676400" y="1676400"/>
            <a:ext cx="6705600" cy="48768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endParaRPr lang="it-IT" sz="1400" b="1" dirty="0" smtClean="0"/>
          </a:p>
          <a:p>
            <a:pPr marL="342900" indent="-342900">
              <a:buFont typeface="+mj-lt"/>
              <a:buAutoNum type="arabicPeriod"/>
            </a:pPr>
            <a:r>
              <a:rPr lang="it-IT" b="1" dirty="0" smtClean="0"/>
              <a:t>preferensi saat pembagian dividen;</a:t>
            </a:r>
          </a:p>
          <a:p>
            <a:pPr marL="342900" indent="-342900">
              <a:buFont typeface="+mj-lt"/>
              <a:buAutoNum type="arabicPeriod"/>
            </a:pPr>
            <a:r>
              <a:rPr lang="fi-FI" b="1" dirty="0" smtClean="0"/>
              <a:t>preferensi saat pembagian aset, dalam proses likuidasi perusahaan;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dikonversikan</a:t>
            </a:r>
            <a:r>
              <a:rPr lang="en-US" b="1" dirty="0" smtClean="0"/>
              <a:t> (</a:t>
            </a:r>
            <a:r>
              <a:rPr lang="en-US" b="1" i="1" dirty="0" smtClean="0"/>
              <a:t>convertible</a:t>
            </a:r>
            <a:r>
              <a:rPr lang="en-US" b="1" dirty="0" smtClean="0"/>
              <a:t>) </a:t>
            </a:r>
            <a:r>
              <a:rPr lang="en-US" b="1" dirty="0" err="1" smtClean="0"/>
              <a:t>menjadi</a:t>
            </a:r>
            <a:r>
              <a:rPr lang="en-US" b="1" dirty="0" smtClean="0"/>
              <a:t> </a:t>
            </a:r>
            <a:r>
              <a:rPr lang="en-US" b="1" dirty="0" err="1" smtClean="0"/>
              <a:t>saham</a:t>
            </a:r>
            <a:r>
              <a:rPr lang="en-US" b="1" dirty="0" smtClean="0"/>
              <a:t> </a:t>
            </a:r>
            <a:r>
              <a:rPr lang="en-US" b="1" dirty="0" err="1" smtClean="0"/>
              <a:t>biasa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sekuritas</a:t>
            </a:r>
            <a:r>
              <a:rPr lang="en-US" b="1" dirty="0" smtClean="0"/>
              <a:t> </a:t>
            </a:r>
            <a:r>
              <a:rPr lang="en-US" b="1" dirty="0" err="1" smtClean="0"/>
              <a:t>lainnya</a:t>
            </a:r>
            <a:r>
              <a:rPr lang="en-US" b="1" dirty="0" smtClean="0"/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ditarik</a:t>
            </a:r>
            <a:r>
              <a:rPr lang="en-US" b="1" dirty="0" smtClean="0"/>
              <a:t> </a:t>
            </a:r>
            <a:r>
              <a:rPr lang="en-US" b="1" dirty="0" err="1" smtClean="0"/>
              <a:t>kembali</a:t>
            </a:r>
            <a:r>
              <a:rPr lang="en-US" b="1" dirty="0" smtClean="0"/>
              <a:t> (</a:t>
            </a:r>
            <a:r>
              <a:rPr lang="en-US" b="1" i="1" dirty="0" smtClean="0"/>
              <a:t>callable</a:t>
            </a:r>
            <a:r>
              <a:rPr lang="en-US" b="1" dirty="0" smtClean="0"/>
              <a:t>),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eksekusi</a:t>
            </a:r>
            <a:r>
              <a:rPr lang="en-US" b="1" dirty="0" smtClean="0"/>
              <a:t> </a:t>
            </a:r>
            <a:r>
              <a:rPr lang="en-US" b="1" dirty="0" err="1" smtClean="0"/>
              <a:t>hak</a:t>
            </a:r>
            <a:r>
              <a:rPr lang="en-US" b="1" dirty="0" smtClean="0"/>
              <a:t> </a:t>
            </a:r>
            <a:r>
              <a:rPr lang="en-US" b="1" dirty="0" err="1" smtClean="0"/>
              <a:t>opsi</a:t>
            </a:r>
            <a:r>
              <a:rPr lang="en-US" b="1" dirty="0" smtClean="0"/>
              <a:t> </a:t>
            </a:r>
            <a:r>
              <a:rPr lang="en-US" b="1" dirty="0" err="1" smtClean="0"/>
              <a:t>bagi</a:t>
            </a:r>
            <a:r>
              <a:rPr lang="en-US" b="1" dirty="0" smtClean="0"/>
              <a:t> </a:t>
            </a:r>
            <a:r>
              <a:rPr lang="en-US" b="1" dirty="0" err="1" smtClean="0"/>
              <a:t>perusahaan</a:t>
            </a:r>
            <a:r>
              <a:rPr lang="en-US" b="1" dirty="0" smtClean="0"/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memiliki</a:t>
            </a:r>
            <a:r>
              <a:rPr lang="en-US" b="1" dirty="0" smtClean="0"/>
              <a:t> </a:t>
            </a:r>
            <a:r>
              <a:rPr lang="en-US" b="1" dirty="0" err="1" smtClean="0"/>
              <a:t>hak</a:t>
            </a:r>
            <a:r>
              <a:rPr lang="en-US" b="1" dirty="0" smtClean="0"/>
              <a:t> </a:t>
            </a:r>
            <a:r>
              <a:rPr lang="en-US" b="1" dirty="0" err="1" smtClean="0"/>
              <a:t>suara</a:t>
            </a:r>
            <a:r>
              <a:rPr lang="en-US" b="1" dirty="0" smtClean="0"/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sifat</a:t>
            </a:r>
            <a:r>
              <a:rPr lang="en-US" b="1" dirty="0" smtClean="0"/>
              <a:t> </a:t>
            </a:r>
            <a:r>
              <a:rPr lang="en-US" b="1" dirty="0" err="1" smtClean="0"/>
              <a:t>dividen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kumulatif</a:t>
            </a:r>
            <a:r>
              <a:rPr lang="en-US" b="1" dirty="0" smtClean="0"/>
              <a:t>, </a:t>
            </a:r>
            <a:r>
              <a:rPr lang="en-US" b="1" dirty="0" err="1" smtClean="0"/>
              <a:t>artinya</a:t>
            </a:r>
            <a:r>
              <a:rPr lang="en-US" b="1" dirty="0" smtClean="0"/>
              <a:t> </a:t>
            </a:r>
            <a:r>
              <a:rPr lang="en-US" b="1" dirty="0" err="1" smtClean="0"/>
              <a:t>dividen</a:t>
            </a:r>
            <a:r>
              <a:rPr lang="en-US" b="1" dirty="0" smtClean="0"/>
              <a:t> yang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dibagikan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diakumulasikan</a:t>
            </a:r>
            <a:r>
              <a:rPr lang="en-US" b="1" dirty="0" smtClean="0"/>
              <a:t> </a:t>
            </a:r>
            <a:r>
              <a:rPr lang="en-US" b="1" dirty="0" err="1" smtClean="0"/>
              <a:t>ke</a:t>
            </a:r>
            <a:r>
              <a:rPr lang="en-US" b="1" dirty="0" smtClean="0"/>
              <a:t> </a:t>
            </a:r>
            <a:r>
              <a:rPr lang="en-US" b="1" dirty="0" err="1" smtClean="0"/>
              <a:t>periode</a:t>
            </a:r>
            <a:r>
              <a:rPr lang="en-US" b="1" dirty="0" smtClean="0"/>
              <a:t> </a:t>
            </a:r>
            <a:r>
              <a:rPr lang="en-US" b="1" dirty="0" err="1" smtClean="0"/>
              <a:t>berikutnya</a:t>
            </a:r>
            <a:r>
              <a:rPr lang="en-US" b="1" dirty="0" smtClean="0"/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partisipatif</a:t>
            </a:r>
            <a:r>
              <a:rPr lang="en-US" b="1" dirty="0" smtClean="0"/>
              <a:t>, </a:t>
            </a:r>
            <a:r>
              <a:rPr lang="en-US" b="1" dirty="0" err="1" smtClean="0"/>
              <a:t>yaitu</a:t>
            </a:r>
            <a:r>
              <a:rPr lang="en-US" b="1" dirty="0" smtClean="0"/>
              <a:t> </a:t>
            </a:r>
            <a:r>
              <a:rPr lang="en-US" b="1" dirty="0" err="1" smtClean="0"/>
              <a:t>kemungkinan</a:t>
            </a:r>
            <a:r>
              <a:rPr lang="en-US" b="1" dirty="0" smtClean="0"/>
              <a:t> </a:t>
            </a:r>
            <a:r>
              <a:rPr lang="en-US" b="1" dirty="0" err="1" smtClean="0"/>
              <a:t>mendapatkan</a:t>
            </a:r>
            <a:r>
              <a:rPr lang="en-US" b="1" dirty="0" smtClean="0"/>
              <a:t> </a:t>
            </a:r>
            <a:r>
              <a:rPr lang="en-US" b="1" dirty="0" err="1" smtClean="0"/>
              <a:t>dividen</a:t>
            </a:r>
            <a:r>
              <a:rPr lang="en-US" b="1" dirty="0" smtClean="0"/>
              <a:t> </a:t>
            </a:r>
            <a:r>
              <a:rPr lang="en-US" b="1" dirty="0" err="1" smtClean="0"/>
              <a:t>tambahan</a:t>
            </a:r>
            <a:r>
              <a:rPr lang="en-US" b="1" dirty="0" smtClean="0"/>
              <a:t> </a:t>
            </a:r>
            <a:r>
              <a:rPr lang="en-US" b="1" dirty="0" err="1" smtClean="0"/>
              <a:t>setelah</a:t>
            </a:r>
            <a:r>
              <a:rPr lang="en-US" b="1" dirty="0" smtClean="0"/>
              <a:t> </a:t>
            </a:r>
            <a:r>
              <a:rPr lang="en-US" b="1" dirty="0" err="1" smtClean="0"/>
              <a:t>pengalokasian</a:t>
            </a:r>
            <a:r>
              <a:rPr lang="en-US" b="1" dirty="0" smtClean="0"/>
              <a:t> </a:t>
            </a:r>
            <a:r>
              <a:rPr lang="en-US" b="1" dirty="0" err="1" smtClean="0"/>
              <a:t>dividen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pemegang</a:t>
            </a:r>
            <a:r>
              <a:rPr lang="en-US" b="1" dirty="0" smtClean="0"/>
              <a:t> </a:t>
            </a:r>
            <a:r>
              <a:rPr lang="en-US" b="1" dirty="0" err="1" smtClean="0"/>
              <a:t>saham</a:t>
            </a:r>
            <a:r>
              <a:rPr lang="en-US" b="1" dirty="0" smtClean="0"/>
              <a:t> </a:t>
            </a:r>
            <a:r>
              <a:rPr lang="en-US" b="1" dirty="0" err="1" smtClean="0"/>
              <a:t>biasa</a:t>
            </a:r>
            <a:r>
              <a:rPr lang="en-US" b="1" dirty="0" smtClean="0"/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dijual</a:t>
            </a:r>
            <a:r>
              <a:rPr lang="en-US" b="1" dirty="0" smtClean="0"/>
              <a:t> </a:t>
            </a:r>
            <a:r>
              <a:rPr lang="en-US" b="1" dirty="0" err="1" smtClean="0"/>
              <a:t>kepada</a:t>
            </a:r>
            <a:r>
              <a:rPr lang="en-US" b="1" dirty="0" smtClean="0"/>
              <a:t> </a:t>
            </a:r>
            <a:r>
              <a:rPr lang="en-US" b="1" dirty="0" err="1" smtClean="0"/>
              <a:t>pihak</a:t>
            </a:r>
            <a:r>
              <a:rPr lang="en-US" b="1" dirty="0" smtClean="0"/>
              <a:t> </a:t>
            </a:r>
            <a:r>
              <a:rPr lang="en-US" b="1" dirty="0" err="1" smtClean="0"/>
              <a:t>perusahaan</a:t>
            </a:r>
            <a:r>
              <a:rPr lang="en-US" b="1" dirty="0" smtClean="0"/>
              <a:t> yang </a:t>
            </a:r>
            <a:r>
              <a:rPr lang="en-US" b="1" dirty="0" err="1" smtClean="0"/>
              <a:t>menerbitkan</a:t>
            </a:r>
            <a:r>
              <a:rPr lang="en-US" b="1" dirty="0" smtClean="0"/>
              <a:t> </a:t>
            </a:r>
            <a:r>
              <a:rPr lang="en-US" b="1" dirty="0" err="1" smtClean="0"/>
              <a:t>saham</a:t>
            </a:r>
            <a:r>
              <a:rPr lang="en-US" b="1" dirty="0" smtClean="0"/>
              <a:t> (</a:t>
            </a:r>
            <a:r>
              <a:rPr lang="en-US" b="1" i="1" dirty="0" smtClean="0"/>
              <a:t>redeemable</a:t>
            </a:r>
            <a:r>
              <a:rPr lang="en-US" b="1" dirty="0" smtClean="0"/>
              <a:t>).</a:t>
            </a:r>
            <a:endParaRPr lang="en-US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914400" y="274638"/>
          <a:ext cx="77724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Penerbitan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Saham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Preferen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90600" y="1524000"/>
            <a:ext cx="2895600" cy="2743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saat</a:t>
            </a:r>
            <a:r>
              <a:rPr lang="en-US" sz="3200" dirty="0" smtClean="0"/>
              <a:t> </a:t>
            </a:r>
            <a:r>
              <a:rPr lang="en-US" sz="3200" dirty="0" err="1" smtClean="0"/>
              <a:t>dilakukan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konversi</a:t>
            </a:r>
            <a:endParaRPr lang="en-US" sz="3200" dirty="0"/>
          </a:p>
        </p:txBody>
      </p:sp>
      <p:sp>
        <p:nvSpPr>
          <p:cNvPr id="6" name="Flowchart: Alternate Process 5"/>
          <p:cNvSpPr/>
          <p:nvPr/>
        </p:nvSpPr>
        <p:spPr>
          <a:xfrm>
            <a:off x="6172200" y="1676400"/>
            <a:ext cx="2286000" cy="2438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Wajar</a:t>
            </a:r>
            <a:r>
              <a:rPr lang="en-US" sz="3200" dirty="0" smtClean="0"/>
              <a:t> </a:t>
            </a:r>
            <a:r>
              <a:rPr lang="en-US" sz="3200" dirty="0" err="1" smtClean="0"/>
              <a:t>Aset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Saham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Diperoleh</a:t>
            </a:r>
            <a:endParaRPr lang="en-US" sz="3200" dirty="0"/>
          </a:p>
        </p:txBody>
      </p:sp>
      <p:sp>
        <p:nvSpPr>
          <p:cNvPr id="7" name="Striped Right Arrow 6"/>
          <p:cNvSpPr/>
          <p:nvPr/>
        </p:nvSpPr>
        <p:spPr>
          <a:xfrm>
            <a:off x="3962400" y="1981200"/>
            <a:ext cx="2209800" cy="16002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menggunakan</a:t>
            </a:r>
            <a:endParaRPr lang="en-US" b="1" dirty="0"/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nd"/>
          <p:cNvSpPr>
            <a:spLocks noEditPoints="1" noChangeArrowheads="1"/>
          </p:cNvSpPr>
          <p:nvPr/>
        </p:nvSpPr>
        <p:spPr bwMode="auto">
          <a:xfrm>
            <a:off x="0" y="0"/>
            <a:ext cx="762000" cy="685800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676400" y="1524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CONTOH SOAL</a:t>
            </a:r>
            <a:endParaRPr lang="en-US" sz="2400" b="1" dirty="0"/>
          </a:p>
        </p:txBody>
      </p:sp>
      <p:pic>
        <p:nvPicPr>
          <p:cNvPr id="14338" name="Picture 2" descr="C:\Program Files\Microsoft Office\MEDIA\OFFICE12\Lines\BD21313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685800"/>
            <a:ext cx="4686300" cy="180975"/>
          </a:xfrm>
          <a:prstGeom prst="rect">
            <a:avLst/>
          </a:prstGeom>
          <a:noFill/>
        </p:spPr>
      </p:pic>
      <p:pic>
        <p:nvPicPr>
          <p:cNvPr id="5" name="Picture 4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95400"/>
            <a:ext cx="276225" cy="27622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04800" y="1219200"/>
            <a:ext cx="53019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 err="1" smtClean="0"/>
              <a:t>Contoh</a:t>
            </a:r>
            <a:r>
              <a:rPr lang="es-ES" sz="2400" b="1" dirty="0" smtClean="0"/>
              <a:t> 13.6 </a:t>
            </a:r>
            <a:r>
              <a:rPr lang="es-ES" sz="2400" b="1" dirty="0" err="1" smtClean="0"/>
              <a:t>Penerbitan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Saham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Preferen</a:t>
            </a:r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381000" y="1752600"/>
            <a:ext cx="8001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v-SE" sz="2800" dirty="0" smtClean="0"/>
              <a:t>PT Obat Manjur menerbitkan 100.000 lembar saham preferen dengan nilai nominal Rp100 per lembar. </a:t>
            </a:r>
            <a:r>
              <a:rPr lang="en-US" sz="2800" dirty="0" err="1" smtClean="0"/>
              <a:t>Saham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dibeli</a:t>
            </a:r>
            <a:r>
              <a:rPr lang="en-US" sz="2800" dirty="0" smtClean="0"/>
              <a:t> </a:t>
            </a:r>
            <a:r>
              <a:rPr lang="en-US" sz="2800" dirty="0" err="1" smtClean="0"/>
              <a:t>tunai</a:t>
            </a:r>
            <a:r>
              <a:rPr lang="en-US" sz="2800" dirty="0" smtClean="0"/>
              <a:t> </a:t>
            </a:r>
            <a:r>
              <a:rPr lang="en-US" sz="2800" dirty="0" err="1" smtClean="0"/>
              <a:t>para</a:t>
            </a:r>
            <a:r>
              <a:rPr lang="en-US" sz="2800" dirty="0" smtClean="0"/>
              <a:t> investor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harga</a:t>
            </a:r>
            <a:r>
              <a:rPr lang="en-US" sz="2800" dirty="0" smtClean="0"/>
              <a:t> </a:t>
            </a:r>
            <a:r>
              <a:rPr lang="en-US" sz="2800" dirty="0" err="1" smtClean="0"/>
              <a:t>perdana</a:t>
            </a:r>
            <a:r>
              <a:rPr lang="en-US" sz="2800" dirty="0" smtClean="0"/>
              <a:t> </a:t>
            </a:r>
            <a:r>
              <a:rPr lang="en-US" sz="2800" dirty="0" err="1" smtClean="0"/>
              <a:t>sebesar</a:t>
            </a:r>
            <a:r>
              <a:rPr lang="en-US" sz="2800" dirty="0" smtClean="0"/>
              <a:t> Rp150 per </a:t>
            </a:r>
            <a:r>
              <a:rPr lang="en-US" sz="2800" dirty="0" err="1" smtClean="0"/>
              <a:t>lembar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2200" y="3962400"/>
            <a:ext cx="3276600" cy="2598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381000" cy="381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33400" y="5334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09600" y="990600"/>
            <a:ext cx="838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Jurnal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dicatat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pic>
        <p:nvPicPr>
          <p:cNvPr id="15363" name="Picture 3" descr="C:\Users\S4 Pro-18\AppData\Local\Microsoft\Windows\Temporary Internet Files\Content.IE5\GF05B79V\kuro-has-a-good-idea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1828800"/>
            <a:ext cx="3200400" cy="44196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304800" y="1905000"/>
            <a:ext cx="556260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err="1" smtClean="0"/>
              <a:t>Kas</a:t>
            </a:r>
            <a:r>
              <a:rPr lang="en-US" sz="2400" dirty="0" smtClean="0"/>
              <a:t> 			15.000.000</a:t>
            </a:r>
          </a:p>
          <a:p>
            <a:r>
              <a:rPr lang="en-US" sz="2400" dirty="0" smtClean="0"/>
              <a:t>   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Preferen</a:t>
            </a:r>
            <a:r>
              <a:rPr lang="en-US" sz="2400" dirty="0" smtClean="0"/>
              <a:t> 		10.000.000</a:t>
            </a:r>
          </a:p>
          <a:p>
            <a:r>
              <a:rPr lang="en-US" sz="2400" dirty="0" smtClean="0"/>
              <a:t>    </a:t>
            </a:r>
            <a:r>
              <a:rPr lang="en-US" sz="2400" dirty="0" err="1" smtClean="0"/>
              <a:t>Agio</a:t>
            </a:r>
            <a:r>
              <a:rPr lang="en-US" sz="2400" dirty="0" smtClean="0"/>
              <a:t> </a:t>
            </a:r>
            <a:r>
              <a:rPr lang="en-US" sz="2400" dirty="0" err="1" smtClean="0"/>
              <a:t>Saham–Preferen</a:t>
            </a:r>
            <a:r>
              <a:rPr lang="en-US" sz="2400" dirty="0" smtClean="0"/>
              <a:t> 	  5.000.000</a:t>
            </a:r>
            <a:endParaRPr lang="en-US" sz="2400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Pembagian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Dividen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1447800"/>
          <a:ext cx="7772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ular Callout 4"/>
          <p:cNvSpPr/>
          <p:nvPr/>
        </p:nvSpPr>
        <p:spPr>
          <a:xfrm>
            <a:off x="1066800" y="3886200"/>
            <a:ext cx="1524000" cy="612648"/>
          </a:xfrm>
          <a:prstGeom prst="wedgeRoundRectCallout">
            <a:avLst>
              <a:gd name="adj1" fmla="val 67216"/>
              <a:gd name="adj2" fmla="val -1679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Dividen</a:t>
            </a:r>
            <a:r>
              <a:rPr lang="en-US" b="1" dirty="0" smtClean="0"/>
              <a:t> </a:t>
            </a:r>
            <a:r>
              <a:rPr lang="en-US" b="1" dirty="0" err="1" smtClean="0"/>
              <a:t>Kumulatif</a:t>
            </a:r>
            <a:endParaRPr lang="en-US" b="1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1066800" y="5334000"/>
            <a:ext cx="1447800" cy="612648"/>
          </a:xfrm>
          <a:prstGeom prst="wedgeRoundRectCallout">
            <a:avLst>
              <a:gd name="adj1" fmla="val 71875"/>
              <a:gd name="adj2" fmla="val 174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 err="1" smtClean="0"/>
              <a:t>Dividen</a:t>
            </a:r>
            <a:r>
              <a:rPr lang="en-US" b="1" dirty="0" smtClean="0"/>
              <a:t> </a:t>
            </a:r>
            <a:r>
              <a:rPr lang="en-US" b="1" dirty="0" err="1" smtClean="0"/>
              <a:t>Partisipatif</a:t>
            </a:r>
            <a:r>
              <a:rPr lang="en-US" b="1" dirty="0" smtClean="0"/>
              <a:t> </a:t>
            </a:r>
            <a:endParaRPr lang="en-US" dirty="0"/>
          </a:p>
        </p:txBody>
      </p:sp>
      <p:sp>
        <p:nvSpPr>
          <p:cNvPr id="7" name="Round Diagonal Corner Rectangle 6"/>
          <p:cNvSpPr/>
          <p:nvPr/>
        </p:nvSpPr>
        <p:spPr>
          <a:xfrm>
            <a:off x="2971800" y="3581400"/>
            <a:ext cx="5410200" cy="12192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 err="1" smtClean="0">
                <a:latin typeface="Perpetua" pitchFamily="18" charset="0"/>
                <a:cs typeface="Calibri"/>
              </a:rPr>
              <a:t>pembagian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dividen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suatu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periode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mendahulukan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dividen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periode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sebelumnya</a:t>
            </a:r>
            <a:r>
              <a:rPr lang="en-US" b="1" dirty="0" smtClean="0">
                <a:latin typeface="Perpetua" pitchFamily="18" charset="0"/>
                <a:cs typeface="Calibri"/>
              </a:rPr>
              <a:t> yang </a:t>
            </a:r>
            <a:r>
              <a:rPr lang="en-US" b="1" dirty="0" err="1" smtClean="0">
                <a:latin typeface="Perpetua" pitchFamily="18" charset="0"/>
                <a:cs typeface="Calibri"/>
              </a:rPr>
              <a:t>tidak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dibagikan</a:t>
            </a:r>
            <a:r>
              <a:rPr lang="en-US" b="1" dirty="0" smtClean="0">
                <a:latin typeface="Perpetua" pitchFamily="18" charset="0"/>
                <a:cs typeface="Calibri"/>
              </a:rPr>
              <a:t> (</a:t>
            </a:r>
            <a:r>
              <a:rPr lang="en-US" b="1" i="1" dirty="0" smtClean="0">
                <a:latin typeface="Perpetua" pitchFamily="18" charset="0"/>
                <a:cs typeface="Calibri"/>
              </a:rPr>
              <a:t>dividend in arrears</a:t>
            </a:r>
            <a:r>
              <a:rPr lang="en-US" b="1" dirty="0" smtClean="0">
                <a:latin typeface="Perpetua" pitchFamily="18" charset="0"/>
                <a:cs typeface="Calibri"/>
              </a:rPr>
              <a:t>), </a:t>
            </a:r>
            <a:r>
              <a:rPr lang="en-US" b="1" dirty="0" err="1" smtClean="0">
                <a:latin typeface="Perpetua" pitchFamily="18" charset="0"/>
                <a:cs typeface="Calibri"/>
              </a:rPr>
              <a:t>jika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masih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ada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kelebihan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baru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dianggap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dividen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periode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berjalan</a:t>
            </a:r>
            <a:r>
              <a:rPr lang="en-US" b="1" dirty="0" smtClean="0">
                <a:latin typeface="Perpetua" pitchFamily="18" charset="0"/>
                <a:cs typeface="Calibri"/>
              </a:rPr>
              <a:t>.</a:t>
            </a:r>
            <a:endParaRPr lang="en-US" dirty="0"/>
          </a:p>
        </p:txBody>
      </p:sp>
      <p:sp>
        <p:nvSpPr>
          <p:cNvPr id="8" name="Round Diagonal Corner Rectangle 7"/>
          <p:cNvSpPr/>
          <p:nvPr/>
        </p:nvSpPr>
        <p:spPr>
          <a:xfrm>
            <a:off x="2971800" y="5029200"/>
            <a:ext cx="5562600" cy="13716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 err="1" smtClean="0">
                <a:latin typeface="Perpetua" pitchFamily="18" charset="0"/>
                <a:cs typeface="Calibri"/>
              </a:rPr>
              <a:t>kebijakan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dividen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suatu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periode</a:t>
            </a:r>
            <a:r>
              <a:rPr lang="en-US" b="1" dirty="0" smtClean="0">
                <a:latin typeface="Perpetua" pitchFamily="18" charset="0"/>
                <a:cs typeface="Calibri"/>
              </a:rPr>
              <a:t> yang </a:t>
            </a:r>
            <a:r>
              <a:rPr lang="en-US" b="1" dirty="0" err="1" smtClean="0">
                <a:latin typeface="Perpetua" pitchFamily="18" charset="0"/>
                <a:cs typeface="Calibri"/>
              </a:rPr>
              <a:t>memberikan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tambahan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dividen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kepada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pemegang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saham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preferen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jika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masih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terdapat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kelebihan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dividen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setelah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pemegang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saham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biasa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memperoleh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alokasi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dividen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dalam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persentase</a:t>
            </a:r>
            <a:r>
              <a:rPr lang="en-US" b="1" dirty="0" smtClean="0">
                <a:latin typeface="Perpetua" pitchFamily="18" charset="0"/>
                <a:cs typeface="Calibri"/>
              </a:rPr>
              <a:t> yang </a:t>
            </a:r>
            <a:r>
              <a:rPr lang="en-US" b="1" dirty="0" err="1" smtClean="0">
                <a:latin typeface="Perpetua" pitchFamily="18" charset="0"/>
                <a:cs typeface="Calibri"/>
              </a:rPr>
              <a:t>sama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terlebih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dahulu</a:t>
            </a:r>
            <a:r>
              <a:rPr lang="en-US" b="1" dirty="0" smtClean="0">
                <a:latin typeface="Perpetua" pitchFamily="18" charset="0"/>
                <a:cs typeface="Calibri"/>
              </a:rPr>
              <a:t>.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nd"/>
          <p:cNvSpPr>
            <a:spLocks noEditPoints="1" noChangeArrowheads="1"/>
          </p:cNvSpPr>
          <p:nvPr/>
        </p:nvSpPr>
        <p:spPr bwMode="auto">
          <a:xfrm>
            <a:off x="0" y="0"/>
            <a:ext cx="762000" cy="685800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676400" y="1524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CONTOH SOAL</a:t>
            </a:r>
            <a:endParaRPr lang="en-US" sz="2400" b="1" dirty="0"/>
          </a:p>
        </p:txBody>
      </p:sp>
      <p:pic>
        <p:nvPicPr>
          <p:cNvPr id="4" name="Picture 3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95400"/>
            <a:ext cx="276225" cy="276225"/>
          </a:xfrm>
          <a:prstGeom prst="rect">
            <a:avLst/>
          </a:prstGeom>
          <a:noFill/>
        </p:spPr>
      </p:pic>
      <p:pic>
        <p:nvPicPr>
          <p:cNvPr id="16386" name="Picture 2" descr="C:\Program Files\Microsoft Office\MEDIA\OFFICE12\Lines\BD14711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685800"/>
            <a:ext cx="5715000" cy="9525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81000" y="1219200"/>
            <a:ext cx="50247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/>
              <a:t>Contoh 13.7 Pembagian Dividen Tunai</a:t>
            </a:r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152400" y="1828800"/>
            <a:ext cx="8839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/>
              <a:t>Pada</a:t>
            </a:r>
            <a:r>
              <a:rPr lang="en-US" sz="2400" dirty="0" smtClean="0"/>
              <a:t> 1 November 2015 PT </a:t>
            </a:r>
            <a:r>
              <a:rPr lang="en-US" sz="2400" dirty="0" err="1" smtClean="0"/>
              <a:t>Obat</a:t>
            </a:r>
            <a:r>
              <a:rPr lang="en-US" sz="2400" dirty="0" smtClean="0"/>
              <a:t> </a:t>
            </a:r>
            <a:r>
              <a:rPr lang="en-US" sz="2400" dirty="0" err="1" smtClean="0"/>
              <a:t>Manjur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pembagian</a:t>
            </a:r>
            <a:r>
              <a:rPr lang="en-US" sz="2400" dirty="0" smtClean="0"/>
              <a:t> </a:t>
            </a:r>
            <a:r>
              <a:rPr lang="en-US" sz="2400" dirty="0" err="1" smtClean="0"/>
              <a:t>dividen</a:t>
            </a:r>
            <a:r>
              <a:rPr lang="en-US" sz="2400" dirty="0" smtClean="0"/>
              <a:t> </a:t>
            </a:r>
            <a:r>
              <a:rPr lang="en-US" sz="2400" dirty="0" err="1" smtClean="0"/>
              <a:t>tunai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Rp50.000.000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pemegang</a:t>
            </a:r>
            <a:r>
              <a:rPr lang="en-US" sz="2400" dirty="0" smtClean="0"/>
              <a:t> </a:t>
            </a:r>
            <a:r>
              <a:rPr lang="en-US" sz="2400" dirty="0" err="1" smtClean="0"/>
              <a:t>saham</a:t>
            </a:r>
            <a:r>
              <a:rPr lang="en-US" sz="2400" dirty="0" smtClean="0"/>
              <a:t>. </a:t>
            </a:r>
            <a:r>
              <a:rPr lang="en-US" sz="2400" dirty="0" err="1" smtClean="0"/>
              <a:t>Komposisi</a:t>
            </a:r>
            <a:r>
              <a:rPr lang="en-US" sz="2400" dirty="0" smtClean="0"/>
              <a:t> </a:t>
            </a:r>
            <a:r>
              <a:rPr lang="en-US" sz="2400" dirty="0" err="1" smtClean="0"/>
              <a:t>pemegang</a:t>
            </a:r>
            <a:r>
              <a:rPr lang="en-US" sz="2400" dirty="0" smtClean="0"/>
              <a:t>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terdiri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. </a:t>
            </a:r>
          </a:p>
          <a:p>
            <a:endParaRPr lang="en-US" sz="2400" dirty="0" smtClean="0"/>
          </a:p>
          <a:p>
            <a:r>
              <a:rPr lang="es-ES" sz="2400" dirty="0" err="1" smtClean="0"/>
              <a:t>Saham</a:t>
            </a:r>
            <a:r>
              <a:rPr lang="es-ES" sz="2400" dirty="0" smtClean="0"/>
              <a:t> </a:t>
            </a:r>
            <a:r>
              <a:rPr lang="es-ES" sz="2400" dirty="0" err="1" smtClean="0"/>
              <a:t>Preferen</a:t>
            </a:r>
            <a:r>
              <a:rPr lang="es-ES" sz="2400" dirty="0" smtClean="0"/>
              <a:t> 6% </a:t>
            </a:r>
            <a:r>
              <a:rPr lang="es-ES" sz="2400" dirty="0" err="1" smtClean="0"/>
              <a:t>dengan</a:t>
            </a:r>
            <a:r>
              <a:rPr lang="es-ES" sz="2400" dirty="0" smtClean="0"/>
              <a:t> total </a:t>
            </a:r>
            <a:r>
              <a:rPr lang="es-ES" sz="2400" dirty="0" err="1" smtClean="0"/>
              <a:t>nilai</a:t>
            </a:r>
            <a:r>
              <a:rPr lang="es-ES" sz="2400" dirty="0" smtClean="0"/>
              <a:t> nominal 	Rp100.000.000</a:t>
            </a:r>
          </a:p>
          <a:p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Biasa</a:t>
            </a:r>
            <a:r>
              <a:rPr lang="en-US" sz="2400" dirty="0" smtClean="0"/>
              <a:t>,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total </a:t>
            </a:r>
            <a:r>
              <a:rPr lang="en-US" sz="2400" dirty="0" err="1" smtClean="0"/>
              <a:t>nilai</a:t>
            </a:r>
            <a:r>
              <a:rPr lang="en-US" sz="2400" dirty="0" smtClean="0"/>
              <a:t> nominal 	    	Rp400.000.000</a:t>
            </a:r>
          </a:p>
          <a:p>
            <a:endParaRPr lang="en-US" sz="2400" dirty="0" smtClean="0"/>
          </a:p>
          <a:p>
            <a:pPr algn="just"/>
            <a:r>
              <a:rPr lang="en-US" sz="2400" dirty="0" err="1" smtClean="0"/>
              <a:t>Selama</a:t>
            </a:r>
            <a:r>
              <a:rPr lang="en-US" sz="2400" dirty="0" smtClean="0"/>
              <a:t> </a:t>
            </a:r>
            <a:r>
              <a:rPr lang="en-US" sz="2400" dirty="0" err="1" smtClean="0"/>
              <a:t>tahun</a:t>
            </a:r>
            <a:r>
              <a:rPr lang="en-US" sz="2400" dirty="0" smtClean="0"/>
              <a:t> 2013 </a:t>
            </a:r>
            <a:r>
              <a:rPr lang="en-US" sz="2400" dirty="0" err="1" smtClean="0"/>
              <a:t>dan</a:t>
            </a:r>
            <a:r>
              <a:rPr lang="en-US" sz="2400" dirty="0" smtClean="0"/>
              <a:t> 2014, PT </a:t>
            </a:r>
            <a:r>
              <a:rPr lang="en-US" sz="2400" dirty="0" err="1" smtClean="0"/>
              <a:t>Obat</a:t>
            </a:r>
            <a:r>
              <a:rPr lang="en-US" sz="2400" dirty="0" smtClean="0"/>
              <a:t> </a:t>
            </a:r>
            <a:r>
              <a:rPr lang="en-US" sz="2400" dirty="0" err="1" smtClean="0"/>
              <a:t>Manjur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membagikan</a:t>
            </a:r>
            <a:r>
              <a:rPr lang="en-US" sz="2400" dirty="0" smtClean="0"/>
              <a:t> </a:t>
            </a:r>
            <a:r>
              <a:rPr lang="en-US" sz="2400" dirty="0" err="1" smtClean="0"/>
              <a:t>dividen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kebutuhan</a:t>
            </a:r>
            <a:r>
              <a:rPr lang="en-US" sz="2400" dirty="0" smtClean="0"/>
              <a:t> </a:t>
            </a:r>
            <a:r>
              <a:rPr lang="en-US" sz="2400" dirty="0" err="1" smtClean="0"/>
              <a:t>dana</a:t>
            </a:r>
            <a:r>
              <a:rPr lang="en-US" sz="2400" dirty="0" smtClean="0"/>
              <a:t> </a:t>
            </a:r>
            <a:r>
              <a:rPr lang="en-US" sz="2400" dirty="0" err="1" smtClean="0"/>
              <a:t>investasi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besar</a:t>
            </a:r>
            <a:r>
              <a:rPr lang="en-US" sz="2400" dirty="0" smtClean="0"/>
              <a:t>. </a:t>
            </a:r>
            <a:r>
              <a:rPr lang="en-US" sz="2400" dirty="0" err="1" smtClean="0"/>
              <a:t>Diasumsikan</a:t>
            </a:r>
            <a:r>
              <a:rPr lang="en-US" sz="2400" dirty="0" smtClean="0"/>
              <a:t> </a:t>
            </a:r>
            <a:r>
              <a:rPr lang="en-US" sz="2400" dirty="0" err="1" smtClean="0"/>
              <a:t>komposisi</a:t>
            </a:r>
            <a:r>
              <a:rPr lang="en-US" sz="2400" dirty="0" smtClean="0"/>
              <a:t> </a:t>
            </a:r>
            <a:r>
              <a:rPr lang="en-US" sz="2400" dirty="0" err="1" smtClean="0"/>
              <a:t>pemegang</a:t>
            </a:r>
            <a:r>
              <a:rPr lang="en-US" sz="2400" dirty="0" smtClean="0"/>
              <a:t>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berubah</a:t>
            </a:r>
            <a:r>
              <a:rPr lang="en-US" sz="2400" dirty="0" smtClean="0"/>
              <a:t> </a:t>
            </a:r>
            <a:r>
              <a:rPr lang="en-US" sz="2400" dirty="0" err="1" smtClean="0"/>
              <a:t>selama</a:t>
            </a:r>
            <a:r>
              <a:rPr lang="en-US" sz="2400" dirty="0" smtClean="0"/>
              <a:t> 2013–2015.</a:t>
            </a:r>
            <a:endParaRPr lang="en-US" sz="2400" dirty="0"/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381000" cy="381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7200" y="3048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" y="838200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Dividen</a:t>
            </a:r>
            <a:r>
              <a:rPr lang="en-US" b="1" dirty="0" smtClean="0"/>
              <a:t> </a:t>
            </a:r>
            <a:r>
              <a:rPr lang="en-US" b="1" dirty="0" err="1" smtClean="0"/>
              <a:t>Saham</a:t>
            </a:r>
            <a:r>
              <a:rPr lang="en-US" b="1" dirty="0" smtClean="0"/>
              <a:t> </a:t>
            </a:r>
            <a:r>
              <a:rPr lang="en-US" b="1" dirty="0" err="1" smtClean="0"/>
              <a:t>Preferen</a:t>
            </a:r>
            <a:r>
              <a:rPr lang="en-US" b="1" dirty="0" smtClean="0"/>
              <a:t> </a:t>
            </a:r>
            <a:r>
              <a:rPr lang="en-US" b="1" dirty="0" err="1" smtClean="0"/>
              <a:t>Bersifat</a:t>
            </a:r>
            <a:r>
              <a:rPr lang="en-US" b="1" dirty="0" smtClean="0"/>
              <a:t> Non-</a:t>
            </a:r>
            <a:r>
              <a:rPr lang="en-US" b="1" dirty="0" err="1" smtClean="0"/>
              <a:t>kumulatif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Non-</a:t>
            </a:r>
            <a:r>
              <a:rPr lang="en-US" b="1" dirty="0" err="1" smtClean="0"/>
              <a:t>partisipatif</a:t>
            </a:r>
            <a:endParaRPr lang="en-US" b="1" dirty="0" smtClean="0"/>
          </a:p>
          <a:p>
            <a:endParaRPr lang="en-US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preferen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dihitung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4" descr="Tabel 13.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2133600"/>
            <a:ext cx="8331200" cy="1905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9600" y="4267200"/>
            <a:ext cx="777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preferen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6%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nominal (</a:t>
            </a:r>
            <a:r>
              <a:rPr lang="en-US" dirty="0" err="1" smtClean="0"/>
              <a:t>yaitu</a:t>
            </a:r>
            <a:r>
              <a:rPr lang="en-US" dirty="0" smtClean="0"/>
              <a:t> Rp6.000.000)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sisanya</a:t>
            </a:r>
            <a:r>
              <a:rPr lang="en-US" dirty="0" smtClean="0"/>
              <a:t> (</a:t>
            </a:r>
            <a:r>
              <a:rPr lang="en-US" dirty="0" err="1" smtClean="0"/>
              <a:t>yaitu</a:t>
            </a:r>
            <a:r>
              <a:rPr lang="en-US" dirty="0" smtClean="0"/>
              <a:t> Rp44.000.000) </a:t>
            </a:r>
            <a:r>
              <a:rPr lang="en-US" dirty="0" err="1" smtClean="0"/>
              <a:t>dialokasikan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7848600" y="5638800"/>
            <a:ext cx="484632" cy="1066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381000" cy="381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7200" y="3048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pic>
        <p:nvPicPr>
          <p:cNvPr id="4" name="Picture 3" descr="Tabel 13.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62000" y="1295400"/>
            <a:ext cx="7010400" cy="243218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3400" y="9144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b="1" dirty="0" smtClean="0"/>
              <a:t>2.	</a:t>
            </a:r>
            <a:r>
              <a:rPr lang="en-US" b="1" dirty="0" err="1" smtClean="0"/>
              <a:t>Dividen</a:t>
            </a:r>
            <a:r>
              <a:rPr lang="en-US" b="1" dirty="0" smtClean="0"/>
              <a:t> </a:t>
            </a:r>
            <a:r>
              <a:rPr lang="en-US" b="1" dirty="0" err="1" smtClean="0"/>
              <a:t>Saham</a:t>
            </a:r>
            <a:r>
              <a:rPr lang="en-US" b="1" dirty="0" smtClean="0"/>
              <a:t> </a:t>
            </a:r>
            <a:r>
              <a:rPr lang="en-US" b="1" dirty="0" err="1" smtClean="0"/>
              <a:t>Preferen</a:t>
            </a:r>
            <a:r>
              <a:rPr lang="en-US" b="1" dirty="0" smtClean="0"/>
              <a:t> </a:t>
            </a:r>
            <a:r>
              <a:rPr lang="en-US" b="1" dirty="0" err="1" smtClean="0"/>
              <a:t>Bersifat</a:t>
            </a:r>
            <a:r>
              <a:rPr lang="en-US" b="1" dirty="0" smtClean="0"/>
              <a:t> </a:t>
            </a:r>
            <a:r>
              <a:rPr lang="en-US" b="1" dirty="0" err="1" smtClean="0"/>
              <a:t>Kumulatif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Non-</a:t>
            </a:r>
            <a:r>
              <a:rPr lang="en-US" b="1" dirty="0" err="1" smtClean="0"/>
              <a:t>partisipatif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685800" y="3962400"/>
            <a:ext cx="7772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b-NO" dirty="0" smtClean="0"/>
              <a:t>Pada kasus ini, pemegang saham preferen menerima dividen sebesar Rp18.000.000, terdiri atas </a:t>
            </a:r>
            <a:r>
              <a:rPr lang="en-US" dirty="0" err="1" smtClean="0"/>
              <a:t>dividen</a:t>
            </a:r>
            <a:r>
              <a:rPr lang="en-US" dirty="0" smtClean="0"/>
              <a:t> 2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 yang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dibagikan</a:t>
            </a:r>
            <a:r>
              <a:rPr lang="en-US" dirty="0" smtClean="0"/>
              <a:t> (</a:t>
            </a:r>
            <a:r>
              <a:rPr lang="en-US" dirty="0" err="1" smtClean="0"/>
              <a:t>masing-masing</a:t>
            </a:r>
            <a:r>
              <a:rPr lang="en-US" dirty="0" smtClean="0"/>
              <a:t> Rp6.000.000, total Rp12.000.000)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sv-SE" dirty="0" smtClean="0"/>
              <a:t>dividen tahun berjalan sebesar 6% dari nilai nominal (yaitu Rp6.000.000). Sisanya sebesar Rp32.000.000</a:t>
            </a:r>
          </a:p>
          <a:p>
            <a:pPr algn="just"/>
            <a:r>
              <a:rPr lang="en-US" dirty="0" err="1" smtClean="0"/>
              <a:t>dialokasikan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7848600" y="57150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381000" cy="381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7200" y="3048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6858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b="1" dirty="0" smtClean="0"/>
              <a:t>3.	</a:t>
            </a:r>
            <a:r>
              <a:rPr lang="en-US" b="1" dirty="0" err="1" smtClean="0"/>
              <a:t>Dividen</a:t>
            </a:r>
            <a:r>
              <a:rPr lang="en-US" b="1" dirty="0" smtClean="0"/>
              <a:t> </a:t>
            </a:r>
            <a:r>
              <a:rPr lang="en-US" b="1" dirty="0" err="1" smtClean="0"/>
              <a:t>Saham</a:t>
            </a:r>
            <a:r>
              <a:rPr lang="en-US" b="1" dirty="0" smtClean="0"/>
              <a:t> </a:t>
            </a:r>
            <a:r>
              <a:rPr lang="en-US" b="1" dirty="0" err="1" smtClean="0"/>
              <a:t>Preferen</a:t>
            </a:r>
            <a:r>
              <a:rPr lang="en-US" b="1" dirty="0" smtClean="0"/>
              <a:t> </a:t>
            </a:r>
            <a:r>
              <a:rPr lang="en-US" b="1" dirty="0" err="1" smtClean="0"/>
              <a:t>Bersifat</a:t>
            </a:r>
            <a:r>
              <a:rPr lang="en-US" b="1" dirty="0" smtClean="0"/>
              <a:t> Non-</a:t>
            </a:r>
            <a:r>
              <a:rPr lang="en-US" b="1" dirty="0" err="1" smtClean="0"/>
              <a:t>kumulatif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Partisipatif</a:t>
            </a:r>
            <a:r>
              <a:rPr lang="en-US" b="1" dirty="0" smtClean="0"/>
              <a:t> </a:t>
            </a:r>
            <a:r>
              <a:rPr lang="en-US" b="1" dirty="0" err="1" smtClean="0"/>
              <a:t>Penuh</a:t>
            </a:r>
            <a:endParaRPr lang="en-US" b="1" dirty="0"/>
          </a:p>
        </p:txBody>
      </p:sp>
      <p:pic>
        <p:nvPicPr>
          <p:cNvPr id="5" name="Picture 4" descr="Tabel 13.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90600" y="1143000"/>
            <a:ext cx="6248400" cy="14058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9600" y="2590800"/>
            <a:ext cx="777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preferen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persentase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6%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nominal, </a:t>
            </a:r>
            <a:r>
              <a:rPr lang="en-US" dirty="0" err="1" smtClean="0"/>
              <a:t>sisanya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dibagikan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partisipatif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7" name="Picture 6" descr="Tabel 13.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219200" y="3505200"/>
            <a:ext cx="6553200" cy="187234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85800" y="5486400"/>
            <a:ext cx="746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,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preferen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total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Rp10.000.000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Rp40.000.000.</a:t>
            </a:r>
            <a:endParaRPr lang="en-US" dirty="0"/>
          </a:p>
        </p:txBody>
      </p:sp>
      <p:sp>
        <p:nvSpPr>
          <p:cNvPr id="9" name="Down Arrow 8"/>
          <p:cNvSpPr/>
          <p:nvPr/>
        </p:nvSpPr>
        <p:spPr>
          <a:xfrm>
            <a:off x="8077200" y="6019800"/>
            <a:ext cx="484632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381000" cy="381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7200" y="3048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914400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b="1" dirty="0" smtClean="0"/>
              <a:t>4.	</a:t>
            </a:r>
            <a:r>
              <a:rPr lang="en-US" b="1" dirty="0" err="1" smtClean="0"/>
              <a:t>Dividen</a:t>
            </a:r>
            <a:r>
              <a:rPr lang="en-US" b="1" dirty="0" smtClean="0"/>
              <a:t> </a:t>
            </a:r>
            <a:r>
              <a:rPr lang="en-US" b="1" dirty="0" err="1" smtClean="0"/>
              <a:t>Saham</a:t>
            </a:r>
            <a:r>
              <a:rPr lang="en-US" b="1" dirty="0" smtClean="0"/>
              <a:t> </a:t>
            </a:r>
            <a:r>
              <a:rPr lang="en-US" b="1" dirty="0" err="1" smtClean="0"/>
              <a:t>Preferen</a:t>
            </a:r>
            <a:r>
              <a:rPr lang="en-US" b="1" dirty="0" smtClean="0"/>
              <a:t> </a:t>
            </a:r>
            <a:r>
              <a:rPr lang="en-US" b="1" dirty="0" err="1" smtClean="0"/>
              <a:t>Bersifat</a:t>
            </a:r>
            <a:r>
              <a:rPr lang="en-US" b="1" dirty="0" smtClean="0"/>
              <a:t> </a:t>
            </a:r>
            <a:r>
              <a:rPr lang="en-US" b="1" dirty="0" err="1" smtClean="0"/>
              <a:t>Kumulatif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Partisipatif</a:t>
            </a:r>
            <a:r>
              <a:rPr lang="en-US" b="1" dirty="0" smtClean="0"/>
              <a:t> </a:t>
            </a:r>
            <a:r>
              <a:rPr lang="en-US" b="1" dirty="0" err="1" smtClean="0"/>
              <a:t>Penuh</a:t>
            </a:r>
            <a:endParaRPr lang="en-US" b="1" dirty="0"/>
          </a:p>
        </p:txBody>
      </p:sp>
      <p:pic>
        <p:nvPicPr>
          <p:cNvPr id="5" name="Picture 4" descr="Tabel 13.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90600" y="1371600"/>
            <a:ext cx="6324600" cy="1828800"/>
          </a:xfrm>
          <a:prstGeom prst="rect">
            <a:avLst/>
          </a:prstGeom>
        </p:spPr>
      </p:pic>
      <p:pic>
        <p:nvPicPr>
          <p:cNvPr id="6" name="Picture 5" descr="Tabel 13.8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09600" y="3124200"/>
            <a:ext cx="7010400" cy="81617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066800" y="4038600"/>
            <a:ext cx="7162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,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preferen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total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Rp19.600.000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Rp30.400.000.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dibahas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Bab</a:t>
            </a:r>
            <a:r>
              <a:rPr lang="en-US" dirty="0" smtClean="0"/>
              <a:t> 14.</a:t>
            </a:r>
            <a:endParaRPr lang="en-US" dirty="0"/>
          </a:p>
        </p:txBody>
      </p:sp>
      <p:pic>
        <p:nvPicPr>
          <p:cNvPr id="17412" name="Picture 4" descr="C:\Program Files\Microsoft Office\MEDIA\CAGCAT10\j0088542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281928"/>
            <a:ext cx="4560113" cy="576072"/>
          </a:xfrm>
          <a:prstGeom prst="rect">
            <a:avLst/>
          </a:prstGeom>
          <a:noFill/>
        </p:spPr>
      </p:pic>
      <p:pic>
        <p:nvPicPr>
          <p:cNvPr id="14" name="Picture 4" descr="C:\Program Files\Microsoft Office\MEDIA\CAGCAT10\j0088542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83887" y="6281928"/>
            <a:ext cx="4560113" cy="576072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PENYAJIAN DAN PENGUNGKAPAN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>
              <a:buNone/>
            </a:pPr>
            <a:r>
              <a:rPr lang="en-US" dirty="0" smtClean="0"/>
              <a:t>	</a:t>
            </a:r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Folded Corner 3"/>
          <p:cNvSpPr/>
          <p:nvPr/>
        </p:nvSpPr>
        <p:spPr>
          <a:xfrm>
            <a:off x="2209800" y="1828800"/>
            <a:ext cx="5638800" cy="29718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800" b="1" dirty="0" err="1" smtClean="0"/>
              <a:t>Ekuitas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pemegang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saham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dapat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dilihat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Laporan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Posisi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Keuangan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Laporan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Perubahan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Ekuitas</a:t>
            </a:r>
            <a:r>
              <a:rPr lang="en-US" sz="2800" b="1" dirty="0" smtClean="0"/>
              <a:t> </a:t>
            </a:r>
            <a:r>
              <a:rPr lang="en-US" sz="2800" b="1" dirty="0" smtClean="0">
                <a:latin typeface="Perpetua" pitchFamily="18" charset="0"/>
                <a:cs typeface="Calibri"/>
              </a:rPr>
              <a:t>→ </a:t>
            </a:r>
            <a:r>
              <a:rPr lang="en-US" sz="2800" b="1" dirty="0" err="1" smtClean="0">
                <a:latin typeface="Perpetua" pitchFamily="18" charset="0"/>
                <a:cs typeface="Calibri"/>
              </a:rPr>
              <a:t>untuk</a:t>
            </a:r>
            <a:r>
              <a:rPr lang="en-US" sz="2800" b="1" dirty="0" smtClean="0">
                <a:latin typeface="Perpetua" pitchFamily="18" charset="0"/>
                <a:cs typeface="Calibri"/>
              </a:rPr>
              <a:t> </a:t>
            </a:r>
            <a:r>
              <a:rPr lang="en-US" sz="2800" b="1" dirty="0" err="1" smtClean="0">
                <a:latin typeface="Perpetua" pitchFamily="18" charset="0"/>
                <a:cs typeface="Calibri"/>
              </a:rPr>
              <a:t>melihat</a:t>
            </a:r>
            <a:r>
              <a:rPr lang="en-US" sz="2800" b="1" dirty="0" smtClean="0">
                <a:latin typeface="Perpetua" pitchFamily="18" charset="0"/>
                <a:cs typeface="Calibri"/>
              </a:rPr>
              <a:t> </a:t>
            </a:r>
            <a:r>
              <a:rPr lang="en-US" sz="2800" b="1" dirty="0" err="1" smtClean="0">
                <a:latin typeface="Perpetua" pitchFamily="18" charset="0"/>
                <a:cs typeface="Calibri"/>
              </a:rPr>
              <a:t>struktur</a:t>
            </a:r>
            <a:r>
              <a:rPr lang="en-US" sz="2800" b="1" dirty="0" smtClean="0">
                <a:latin typeface="Perpetua" pitchFamily="18" charset="0"/>
                <a:cs typeface="Calibri"/>
              </a:rPr>
              <a:t> </a:t>
            </a:r>
            <a:r>
              <a:rPr lang="en-US" sz="2800" b="1" dirty="0" err="1" smtClean="0">
                <a:latin typeface="Perpetua" pitchFamily="18" charset="0"/>
                <a:cs typeface="Calibri"/>
              </a:rPr>
              <a:t>permodalan</a:t>
            </a:r>
            <a:r>
              <a:rPr lang="en-US" sz="2800" b="1" dirty="0" smtClean="0">
                <a:latin typeface="Perpetua" pitchFamily="18" charset="0"/>
                <a:cs typeface="Calibri"/>
              </a:rPr>
              <a:t> </a:t>
            </a:r>
            <a:r>
              <a:rPr lang="en-US" sz="2800" b="1" dirty="0" err="1" smtClean="0">
                <a:latin typeface="Perpetua" pitchFamily="18" charset="0"/>
                <a:cs typeface="Calibri"/>
              </a:rPr>
              <a:t>perusahaan</a:t>
            </a:r>
            <a:endParaRPr lang="en-US" sz="2800" b="1" dirty="0" smtClean="0">
              <a:latin typeface="Perpetua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abel 13.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47800" y="914400"/>
            <a:ext cx="5562600" cy="1752600"/>
          </a:xfrm>
          <a:prstGeom prst="rect">
            <a:avLst/>
          </a:prstGeom>
        </p:spPr>
      </p:pic>
      <p:pic>
        <p:nvPicPr>
          <p:cNvPr id="3" name="Picture 2" descr="Tabel 13.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71600" y="2362200"/>
            <a:ext cx="5638800" cy="3397685"/>
          </a:xfrm>
          <a:prstGeom prst="rect">
            <a:avLst/>
          </a:prstGeom>
        </p:spPr>
      </p:pic>
      <p:pic>
        <p:nvPicPr>
          <p:cNvPr id="2050" name="Picture 2" descr="C:\Program Files\Microsoft Office\MEDIA\CAGCAT10\j0233018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600200" cy="10668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304800"/>
            <a:ext cx="32212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CONTOH PENYAJIAN</a:t>
            </a:r>
            <a:endParaRPr lang="en-US" sz="2800" dirty="0"/>
          </a:p>
        </p:txBody>
      </p:sp>
      <p:pic>
        <p:nvPicPr>
          <p:cNvPr id="3" name="Picture 2" descr="Tabel 13.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676400" y="1066799"/>
            <a:ext cx="6019800" cy="5507477"/>
          </a:xfrm>
          <a:prstGeom prst="rect">
            <a:avLst/>
          </a:prstGeom>
        </p:spPr>
      </p:pic>
      <p:sp>
        <p:nvSpPr>
          <p:cNvPr id="4" name="Down Arrow 3"/>
          <p:cNvSpPr/>
          <p:nvPr/>
        </p:nvSpPr>
        <p:spPr>
          <a:xfrm>
            <a:off x="8382000" y="6172200"/>
            <a:ext cx="332232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3" descr="C:\Program Files\Microsoft Office\MEDIA\CAGCAT10\j0297551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28800"/>
            <a:ext cx="1905000" cy="259772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LUSTRASI 13.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990600" y="914400"/>
            <a:ext cx="7954673" cy="5029200"/>
          </a:xfrm>
          <a:prstGeom prst="rect">
            <a:avLst/>
          </a:prstGeom>
        </p:spPr>
      </p:pic>
      <p:pic>
        <p:nvPicPr>
          <p:cNvPr id="3" name="Picture 3" descr="C:\Program Files\Microsoft Office\MEDIA\CAGCAT10\j0297551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28800"/>
            <a:ext cx="1219200" cy="259772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Analisis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Laporan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Keuangan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Analisis bab 1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295400" y="1752600"/>
            <a:ext cx="6692901" cy="2590800"/>
          </a:xfrm>
          <a:prstGeom prst="rect">
            <a:avLst/>
          </a:prstGeom>
        </p:spPr>
      </p:pic>
      <p:pic>
        <p:nvPicPr>
          <p:cNvPr id="2050" name="Picture 2" descr="C:\Program Files\Microsoft Office\MEDIA\CAGCAT10\j0297551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52600"/>
            <a:ext cx="1195121" cy="20574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4 Pro-18\AppData\Local\Microsoft\Windows\Temporary Internet Files\Content.IE5\LY617CKM\thank_you_v2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143000"/>
            <a:ext cx="7952407" cy="45720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Modal </a:t>
            </a:r>
            <a:r>
              <a:rPr lang="en-US" b="1" dirty="0" err="1" smtClean="0">
                <a:solidFill>
                  <a:schemeClr val="tx1"/>
                </a:solidFill>
              </a:rPr>
              <a:t>Disetor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endParaRPr lang="en-US" sz="800" dirty="0" smtClean="0"/>
          </a:p>
          <a:p>
            <a:pPr>
              <a:buNone/>
            </a:pPr>
            <a:endParaRPr lang="en-US" sz="800" dirty="0" smtClean="0"/>
          </a:p>
          <a:p>
            <a:endParaRPr lang="en-US" sz="800" dirty="0" smtClean="0"/>
          </a:p>
          <a:p>
            <a:endParaRPr lang="en-US" sz="800" dirty="0" smtClean="0"/>
          </a:p>
          <a:p>
            <a:endParaRPr lang="en-US" sz="800" dirty="0" smtClean="0"/>
          </a:p>
          <a:p>
            <a:endParaRPr lang="en-US" sz="800" dirty="0" smtClean="0"/>
          </a:p>
          <a:p>
            <a:endParaRPr lang="en-US" sz="800" dirty="0" smtClean="0"/>
          </a:p>
          <a:p>
            <a:endParaRPr lang="en-US" sz="800" dirty="0" smtClean="0"/>
          </a:p>
          <a:p>
            <a:endParaRPr lang="en-US" sz="800" dirty="0" smtClean="0"/>
          </a:p>
          <a:p>
            <a:endParaRPr lang="en-US" sz="800" dirty="0" smtClean="0"/>
          </a:p>
          <a:p>
            <a:endParaRPr lang="en-US" sz="800" dirty="0" smtClean="0"/>
          </a:p>
          <a:p>
            <a:endParaRPr lang="en-US" sz="800" dirty="0" smtClean="0"/>
          </a:p>
          <a:p>
            <a:endParaRPr lang="en-US" sz="800" dirty="0" smtClean="0"/>
          </a:p>
          <a:p>
            <a:endParaRPr lang="en-US" sz="800" dirty="0" smtClean="0"/>
          </a:p>
          <a:p>
            <a:endParaRPr lang="en-US" sz="800" dirty="0" smtClean="0"/>
          </a:p>
          <a:p>
            <a:endParaRPr lang="en-US" sz="800" dirty="0" smtClean="0"/>
          </a:p>
          <a:p>
            <a:endParaRPr lang="en-US" sz="800" dirty="0" smtClean="0"/>
          </a:p>
          <a:p>
            <a:endParaRPr lang="en-US" sz="800" dirty="0" smtClean="0"/>
          </a:p>
          <a:p>
            <a:endParaRPr lang="en-US" sz="800" dirty="0" smtClean="0"/>
          </a:p>
        </p:txBody>
      </p:sp>
      <p:sp>
        <p:nvSpPr>
          <p:cNvPr id="4" name="Horizontal Scroll 3"/>
          <p:cNvSpPr/>
          <p:nvPr/>
        </p:nvSpPr>
        <p:spPr>
          <a:xfrm>
            <a:off x="1524000" y="1524000"/>
            <a:ext cx="6553200" cy="12618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Perusahaan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bentuk</a:t>
            </a:r>
            <a:r>
              <a:rPr lang="en-US" dirty="0" smtClean="0">
                <a:solidFill>
                  <a:schemeClr val="tx1"/>
                </a:solidFill>
              </a:rPr>
              <a:t> PT, </a:t>
            </a:r>
            <a:r>
              <a:rPr lang="en-US" dirty="0" err="1" smtClean="0">
                <a:solidFill>
                  <a:schemeClr val="tx1"/>
                </a:solidFill>
              </a:rPr>
              <a:t>kepemilikan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terbagi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lembar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saham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Horizontal Scroll 4"/>
          <p:cNvSpPr/>
          <p:nvPr/>
        </p:nvSpPr>
        <p:spPr>
          <a:xfrm>
            <a:off x="1524000" y="2819400"/>
            <a:ext cx="6553200" cy="19812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tx1"/>
                </a:solidFill>
              </a:rPr>
              <a:t>Pemilik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setiap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lembar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saham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memiliki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hak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r>
              <a:rPr lang="en-US" dirty="0" err="1" smtClean="0">
                <a:solidFill>
                  <a:schemeClr val="tx1"/>
                </a:solidFill>
              </a:rPr>
              <a:t>pembagian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keuntungan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kerugian</a:t>
            </a:r>
            <a:r>
              <a:rPr lang="en-US" dirty="0" smtClean="0">
                <a:solidFill>
                  <a:schemeClr val="tx1"/>
                </a:solidFill>
              </a:rPr>
              <a:t>) </a:t>
            </a:r>
            <a:r>
              <a:rPr lang="en-US" dirty="0" err="1" smtClean="0">
                <a:solidFill>
                  <a:schemeClr val="tx1"/>
                </a:solidFill>
              </a:rPr>
              <a:t>perusahaan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proporsional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partisipasi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manajemen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fi-FI" dirty="0" smtClean="0">
                <a:solidFill>
                  <a:schemeClr val="tx1"/>
                </a:solidFill>
              </a:rPr>
              <a:t>pembagian aset perusahaan pada saat likuidasi secara proporsional, </a:t>
            </a:r>
            <a:r>
              <a:rPr lang="en-US" dirty="0" err="1" smtClean="0">
                <a:solidFill>
                  <a:schemeClr val="tx1"/>
                </a:solidFill>
              </a:rPr>
              <a:t>hak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prioritas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membeli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saham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baru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diterbitkan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proporsional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Horizontal Scroll 5"/>
          <p:cNvSpPr/>
          <p:nvPr/>
        </p:nvSpPr>
        <p:spPr>
          <a:xfrm>
            <a:off x="1600200" y="4876800"/>
            <a:ext cx="6553200" cy="14478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 smtClean="0"/>
          </a:p>
          <a:p>
            <a:r>
              <a:rPr lang="en-US" dirty="0" err="1" smtClean="0">
                <a:solidFill>
                  <a:schemeClr val="tx1"/>
                </a:solidFill>
              </a:rPr>
              <a:t>Terdapat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dua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jenis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saham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bisa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diterbitkan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oleh</a:t>
            </a:r>
            <a:r>
              <a:rPr lang="en-US" dirty="0" smtClean="0">
                <a:solidFill>
                  <a:schemeClr val="tx1"/>
                </a:solidFill>
              </a:rPr>
              <a:t> PT: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Saham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biasa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i="1" dirty="0" smtClean="0">
                <a:solidFill>
                  <a:schemeClr val="tx1"/>
                </a:solidFill>
              </a:rPr>
              <a:t>ordinary share)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Saham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preferen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i="1" dirty="0" smtClean="0">
                <a:solidFill>
                  <a:schemeClr val="tx1"/>
                </a:solidFill>
              </a:rPr>
              <a:t>preferred share)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/>
          </a:p>
        </p:txBody>
      </p:sp>
      <p:sp>
        <p:nvSpPr>
          <p:cNvPr id="7" name="Down Arrow 6"/>
          <p:cNvSpPr/>
          <p:nvPr/>
        </p:nvSpPr>
        <p:spPr>
          <a:xfrm>
            <a:off x="4648200" y="4572000"/>
            <a:ext cx="484632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4648200" y="2667000"/>
            <a:ext cx="484632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Saldo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Laba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</p:txBody>
      </p:sp>
      <p:sp>
        <p:nvSpPr>
          <p:cNvPr id="4" name="Flowchart: Punched Tape 3"/>
          <p:cNvSpPr/>
          <p:nvPr/>
        </p:nvSpPr>
        <p:spPr>
          <a:xfrm>
            <a:off x="1676400" y="1524000"/>
            <a:ext cx="5867400" cy="18288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 smtClean="0"/>
              <a:t>Saldo</a:t>
            </a:r>
            <a:r>
              <a:rPr lang="en-US" b="1" dirty="0" smtClean="0"/>
              <a:t> </a:t>
            </a:r>
            <a:r>
              <a:rPr lang="en-US" b="1" dirty="0" err="1" smtClean="0"/>
              <a:t>laba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i="1" dirty="0" smtClean="0"/>
              <a:t>retained earnings </a:t>
            </a:r>
            <a:r>
              <a:rPr lang="en-US" b="1" i="1" dirty="0" smtClean="0">
                <a:latin typeface="Calibri"/>
                <a:cs typeface="Calibri"/>
              </a:rPr>
              <a:t>→ </a:t>
            </a:r>
            <a:r>
              <a:rPr lang="en-US" b="1" dirty="0" err="1" smtClean="0"/>
              <a:t>bagian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ekuitas</a:t>
            </a:r>
            <a:r>
              <a:rPr lang="en-US" b="1" dirty="0" smtClean="0"/>
              <a:t> </a:t>
            </a:r>
            <a:r>
              <a:rPr lang="en-US" b="1" dirty="0" err="1" smtClean="0"/>
              <a:t>pemegang</a:t>
            </a:r>
            <a:r>
              <a:rPr lang="en-US" b="1" dirty="0" smtClean="0"/>
              <a:t> </a:t>
            </a:r>
            <a:r>
              <a:rPr lang="en-US" b="1" dirty="0" err="1" smtClean="0"/>
              <a:t>saham</a:t>
            </a:r>
            <a:r>
              <a:rPr lang="en-US" b="1" dirty="0" smtClean="0"/>
              <a:t> yang </a:t>
            </a:r>
            <a:r>
              <a:rPr lang="es-ES" b="1" dirty="0" err="1" smtClean="0"/>
              <a:t>berasal</a:t>
            </a:r>
            <a:r>
              <a:rPr lang="es-ES" b="1" dirty="0" smtClean="0"/>
              <a:t> </a:t>
            </a:r>
            <a:r>
              <a:rPr lang="es-ES" b="1" dirty="0" err="1" smtClean="0"/>
              <a:t>dari</a:t>
            </a:r>
            <a:r>
              <a:rPr lang="es-ES" b="1" dirty="0" smtClean="0"/>
              <a:t> </a:t>
            </a:r>
            <a:r>
              <a:rPr lang="es-ES" b="1" dirty="0" err="1" smtClean="0"/>
              <a:t>akumulasi</a:t>
            </a:r>
            <a:r>
              <a:rPr lang="es-ES" b="1" dirty="0" smtClean="0"/>
              <a:t> </a:t>
            </a:r>
            <a:r>
              <a:rPr lang="es-ES" b="1" dirty="0" err="1" smtClean="0"/>
              <a:t>laba</a:t>
            </a:r>
            <a:r>
              <a:rPr lang="es-ES" b="1" dirty="0" smtClean="0"/>
              <a:t> </a:t>
            </a:r>
            <a:r>
              <a:rPr lang="es-ES" b="1" dirty="0" err="1" smtClean="0"/>
              <a:t>bersih</a:t>
            </a:r>
            <a:r>
              <a:rPr lang="es-ES" b="1" dirty="0" smtClean="0"/>
              <a:t> </a:t>
            </a:r>
            <a:r>
              <a:rPr lang="es-ES" b="1" dirty="0" err="1" smtClean="0"/>
              <a:t>perusahaan</a:t>
            </a:r>
            <a:r>
              <a:rPr lang="es-ES" b="1" dirty="0" smtClean="0"/>
              <a:t> yang </a:t>
            </a:r>
            <a:r>
              <a:rPr lang="es-ES" b="1" dirty="0" err="1" smtClean="0"/>
              <a:t>tidak</a:t>
            </a:r>
            <a:r>
              <a:rPr lang="es-ES" b="1" dirty="0" smtClean="0"/>
              <a:t> </a:t>
            </a:r>
            <a:r>
              <a:rPr lang="es-ES" b="1" dirty="0" err="1" smtClean="0"/>
              <a:t>dikembalikan</a:t>
            </a:r>
            <a:r>
              <a:rPr lang="es-ES" b="1" dirty="0" smtClean="0"/>
              <a:t> </a:t>
            </a:r>
            <a:r>
              <a:rPr lang="es-ES" b="1" dirty="0" err="1" smtClean="0"/>
              <a:t>atau</a:t>
            </a:r>
            <a:r>
              <a:rPr lang="es-ES" b="1" dirty="0" smtClean="0"/>
              <a:t> </a:t>
            </a:r>
            <a:r>
              <a:rPr lang="es-ES" b="1" dirty="0" err="1" smtClean="0"/>
              <a:t>dibagikan</a:t>
            </a:r>
            <a:r>
              <a:rPr lang="es-ES" b="1" dirty="0" smtClean="0"/>
              <a:t> </a:t>
            </a:r>
            <a:r>
              <a:rPr lang="es-ES" b="1" dirty="0" err="1" smtClean="0"/>
              <a:t>kepada</a:t>
            </a:r>
            <a:r>
              <a:rPr lang="es-ES" b="1" dirty="0" smtClean="0"/>
              <a:t> </a:t>
            </a:r>
            <a:r>
              <a:rPr lang="en-US" b="1" dirty="0" err="1" smtClean="0"/>
              <a:t>pemilik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pemegang</a:t>
            </a:r>
            <a:r>
              <a:rPr lang="en-US" b="1" dirty="0" smtClean="0"/>
              <a:t> </a:t>
            </a:r>
            <a:r>
              <a:rPr lang="en-US" b="1" dirty="0" err="1" smtClean="0"/>
              <a:t>saham</a:t>
            </a:r>
            <a:r>
              <a:rPr lang="en-US" b="1" dirty="0" smtClean="0"/>
              <a:t>.</a:t>
            </a:r>
          </a:p>
        </p:txBody>
      </p:sp>
      <p:sp>
        <p:nvSpPr>
          <p:cNvPr id="5" name="Down Arrow 4"/>
          <p:cNvSpPr/>
          <p:nvPr/>
        </p:nvSpPr>
        <p:spPr>
          <a:xfrm>
            <a:off x="3048000" y="3352800"/>
            <a:ext cx="7620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Terminator 5"/>
          <p:cNvSpPr/>
          <p:nvPr/>
        </p:nvSpPr>
        <p:spPr>
          <a:xfrm>
            <a:off x="1295400" y="4114800"/>
            <a:ext cx="6248400" cy="16002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 smtClean="0"/>
              <a:t>Ada</a:t>
            </a:r>
            <a:r>
              <a:rPr lang="en-US" b="1" dirty="0" smtClean="0"/>
              <a:t> </a:t>
            </a:r>
            <a:r>
              <a:rPr lang="en-US" b="1" dirty="0" err="1" smtClean="0"/>
              <a:t>kalanya</a:t>
            </a:r>
            <a:r>
              <a:rPr lang="en-US" b="1" dirty="0" smtClean="0"/>
              <a:t> </a:t>
            </a:r>
            <a:r>
              <a:rPr lang="en-US" b="1" dirty="0" err="1" smtClean="0"/>
              <a:t>saldo</a:t>
            </a:r>
            <a:r>
              <a:rPr lang="en-US" b="1" dirty="0" smtClean="0"/>
              <a:t> </a:t>
            </a:r>
            <a:r>
              <a:rPr lang="en-US" b="1" dirty="0" err="1" smtClean="0"/>
              <a:t>laba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telah</a:t>
            </a:r>
            <a:r>
              <a:rPr lang="en-US" b="1" dirty="0" smtClean="0"/>
              <a:t> </a:t>
            </a:r>
            <a:r>
              <a:rPr lang="en-US" b="1" dirty="0" err="1" smtClean="0"/>
              <a:t>disisihkan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keperluan</a:t>
            </a:r>
            <a:r>
              <a:rPr lang="en-US" b="1" dirty="0" smtClean="0"/>
              <a:t> </a:t>
            </a:r>
            <a:r>
              <a:rPr lang="en-US" b="1" dirty="0" err="1" smtClean="0"/>
              <a:t>tertentu</a:t>
            </a:r>
            <a:r>
              <a:rPr lang="en-US" b="1" dirty="0" smtClean="0"/>
              <a:t>, </a:t>
            </a:r>
            <a:r>
              <a:rPr lang="en-US" b="1" dirty="0" err="1" smtClean="0"/>
              <a:t>misalkan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investasi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pembelian</a:t>
            </a:r>
            <a:r>
              <a:rPr lang="en-US" b="1" dirty="0" smtClean="0"/>
              <a:t> </a:t>
            </a:r>
            <a:r>
              <a:rPr lang="en-US" b="1" dirty="0" err="1" smtClean="0"/>
              <a:t>aset</a:t>
            </a:r>
            <a:r>
              <a:rPr lang="en-US" b="1" dirty="0" smtClean="0"/>
              <a:t> </a:t>
            </a:r>
            <a:r>
              <a:rPr lang="en-US" b="1" dirty="0" err="1" smtClean="0"/>
              <a:t>tertentu</a:t>
            </a:r>
            <a:r>
              <a:rPr lang="en-US" b="1" dirty="0" smtClean="0"/>
              <a:t>, yang </a:t>
            </a:r>
            <a:r>
              <a:rPr lang="en-US" b="1" dirty="0" err="1" smtClean="0"/>
              <a:t>dikenal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saldo</a:t>
            </a:r>
            <a:r>
              <a:rPr lang="en-US" b="1" dirty="0" smtClean="0"/>
              <a:t> </a:t>
            </a:r>
            <a:r>
              <a:rPr lang="en-US" b="1" dirty="0" err="1" smtClean="0"/>
              <a:t>laba</a:t>
            </a:r>
            <a:r>
              <a:rPr lang="en-US" b="1" dirty="0" smtClean="0"/>
              <a:t> yang </a:t>
            </a:r>
            <a:r>
              <a:rPr lang="en-US" b="1" dirty="0" err="1" smtClean="0"/>
              <a:t>diapropriasikan</a:t>
            </a:r>
            <a:r>
              <a:rPr lang="en-US" b="1" dirty="0" smtClean="0"/>
              <a:t> (</a:t>
            </a:r>
            <a:r>
              <a:rPr lang="en-US" b="1" i="1" dirty="0" smtClean="0"/>
              <a:t>appropriated retained earnings</a:t>
            </a:r>
            <a:r>
              <a:rPr lang="en-US" b="1" dirty="0" smtClean="0"/>
              <a:t>)</a:t>
            </a:r>
            <a:r>
              <a:rPr lang="en-US" b="1" i="1" dirty="0" smtClean="0"/>
              <a:t>.</a:t>
            </a:r>
            <a:endParaRPr lang="en-US" b="1" dirty="0"/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Penghasilan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Komprehensif</a:t>
            </a:r>
            <a:r>
              <a:rPr lang="en-US" b="1" dirty="0" smtClean="0">
                <a:solidFill>
                  <a:schemeClr val="tx1"/>
                </a:solidFill>
              </a:rPr>
              <a:t> Lain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endParaRPr lang="de-DE" sz="800" b="1" dirty="0" smtClean="0"/>
          </a:p>
          <a:p>
            <a:pPr>
              <a:buNone/>
            </a:pPr>
            <a:endParaRPr lang="de-DE" sz="800" b="1" dirty="0" smtClean="0"/>
          </a:p>
          <a:p>
            <a:endParaRPr lang="de-DE" sz="800" b="1" dirty="0" smtClean="0"/>
          </a:p>
          <a:p>
            <a:endParaRPr lang="de-DE" sz="800" b="1" dirty="0" smtClean="0"/>
          </a:p>
          <a:p>
            <a:endParaRPr lang="de-DE" sz="800" b="1" dirty="0" smtClean="0"/>
          </a:p>
          <a:p>
            <a:endParaRPr lang="de-DE" sz="800" b="1" dirty="0" smtClean="0"/>
          </a:p>
          <a:p>
            <a:endParaRPr lang="de-DE" sz="800" b="1" dirty="0" smtClean="0"/>
          </a:p>
          <a:p>
            <a:endParaRPr lang="de-DE" sz="800" b="1" dirty="0" smtClean="0"/>
          </a:p>
          <a:p>
            <a:endParaRPr lang="de-DE" sz="800" b="1" dirty="0" smtClean="0"/>
          </a:p>
          <a:p>
            <a:endParaRPr lang="de-DE" sz="800" b="1" dirty="0" smtClean="0"/>
          </a:p>
          <a:p>
            <a:endParaRPr lang="de-DE" sz="800" b="1" dirty="0" smtClean="0"/>
          </a:p>
          <a:p>
            <a:endParaRPr lang="de-DE" sz="800" b="1" dirty="0" smtClean="0"/>
          </a:p>
          <a:p>
            <a:endParaRPr lang="de-DE" sz="800" b="1" dirty="0" smtClean="0"/>
          </a:p>
          <a:p>
            <a:endParaRPr lang="de-DE" sz="800" b="1" dirty="0" smtClean="0"/>
          </a:p>
          <a:p>
            <a:endParaRPr lang="de-DE" sz="800" b="1" dirty="0" smtClean="0"/>
          </a:p>
          <a:p>
            <a:endParaRPr lang="de-DE" sz="800" b="1" dirty="0" smtClean="0"/>
          </a:p>
          <a:p>
            <a:endParaRPr lang="de-DE" sz="800" b="1" dirty="0" smtClean="0"/>
          </a:p>
          <a:p>
            <a:endParaRPr lang="de-DE" sz="800" b="1" dirty="0" smtClean="0"/>
          </a:p>
          <a:p>
            <a:endParaRPr lang="de-DE" sz="800" b="1" dirty="0" smtClean="0"/>
          </a:p>
          <a:p>
            <a:pPr>
              <a:buNone/>
            </a:pPr>
            <a:endParaRPr lang="de-DE" sz="800" b="1" dirty="0" smtClean="0"/>
          </a:p>
        </p:txBody>
      </p:sp>
      <p:sp>
        <p:nvSpPr>
          <p:cNvPr id="6" name="Horizontal Scroll 5"/>
          <p:cNvSpPr/>
          <p:nvPr/>
        </p:nvSpPr>
        <p:spPr>
          <a:xfrm>
            <a:off x="2286000" y="1371600"/>
            <a:ext cx="5181600" cy="14478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Akun-akun yang memengaruhi </a:t>
            </a:r>
            <a:r>
              <a:rPr lang="nb-NO" b="1" dirty="0" smtClean="0"/>
              <a:t>nilai ekuitas perusahaan, yang tidak terkait langsung dengan pemegang saham.</a:t>
            </a:r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3962400" y="2667000"/>
            <a:ext cx="1828800" cy="1371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Contoh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Flowchart: Process 8"/>
          <p:cNvSpPr/>
          <p:nvPr/>
        </p:nvSpPr>
        <p:spPr>
          <a:xfrm>
            <a:off x="2438400" y="4114800"/>
            <a:ext cx="5410200" cy="14478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saldo</a:t>
            </a:r>
            <a:r>
              <a:rPr lang="en-US" b="1" dirty="0" smtClean="0"/>
              <a:t> </a:t>
            </a:r>
            <a:r>
              <a:rPr lang="en-US" b="1" dirty="0" err="1" smtClean="0"/>
              <a:t>keuntungan</a:t>
            </a:r>
            <a:r>
              <a:rPr lang="en-US" b="1" dirty="0" smtClean="0"/>
              <a:t>/</a:t>
            </a:r>
            <a:r>
              <a:rPr lang="en-US" b="1" dirty="0" err="1" smtClean="0"/>
              <a:t>kerugian</a:t>
            </a:r>
            <a:r>
              <a:rPr lang="en-US" b="1" dirty="0" smtClean="0"/>
              <a:t> </a:t>
            </a:r>
            <a:r>
              <a:rPr lang="en-US" b="1" dirty="0" err="1" smtClean="0"/>
              <a:t>belum</a:t>
            </a:r>
            <a:r>
              <a:rPr lang="en-US" b="1" dirty="0" smtClean="0"/>
              <a:t> </a:t>
            </a:r>
            <a:r>
              <a:rPr lang="en-US" b="1" dirty="0" err="1" smtClean="0"/>
              <a:t>terealisasi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investasi</a:t>
            </a:r>
            <a:r>
              <a:rPr lang="en-US" b="1" dirty="0" smtClean="0"/>
              <a:t> </a:t>
            </a:r>
            <a:r>
              <a:rPr lang="en-US" b="1" dirty="0" err="1" smtClean="0"/>
              <a:t>sekuritas</a:t>
            </a:r>
            <a:r>
              <a:rPr lang="en-US" b="1" dirty="0" smtClean="0"/>
              <a:t> </a:t>
            </a:r>
            <a:r>
              <a:rPr lang="en-US" b="1" dirty="0" err="1" smtClean="0"/>
              <a:t>kategori</a:t>
            </a:r>
            <a:r>
              <a:rPr lang="en-US" b="1" dirty="0" smtClean="0"/>
              <a:t> </a:t>
            </a:r>
            <a:r>
              <a:rPr lang="en-US" b="1" dirty="0" err="1" smtClean="0"/>
              <a:t>tersedia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dijual</a:t>
            </a:r>
            <a:r>
              <a:rPr lang="en-US" b="1" dirty="0" smtClean="0"/>
              <a:t> (</a:t>
            </a:r>
            <a:r>
              <a:rPr lang="en-US" b="1" i="1" dirty="0" smtClean="0"/>
              <a:t>unrealized gain/loss from available for sale securities</a:t>
            </a:r>
            <a:r>
              <a:rPr lang="en-US" b="1" dirty="0" smtClean="0"/>
              <a:t>)</a:t>
            </a:r>
            <a:r>
              <a:rPr lang="en-US" b="1" i="1" dirty="0" smtClean="0"/>
              <a:t> </a:t>
            </a:r>
            <a:r>
              <a:rPr lang="en-US" b="1" dirty="0" err="1" smtClean="0"/>
              <a:t>atas</a:t>
            </a:r>
            <a:r>
              <a:rPr lang="en-US" b="1" dirty="0" smtClean="0"/>
              <a:t> </a:t>
            </a:r>
            <a:r>
              <a:rPr lang="en-US" b="1" dirty="0" err="1" smtClean="0"/>
              <a:t>keuntungan</a:t>
            </a:r>
            <a:r>
              <a:rPr lang="en-US" b="1" dirty="0" smtClean="0"/>
              <a:t>/</a:t>
            </a:r>
            <a:r>
              <a:rPr lang="en-US" b="1" dirty="0" err="1" smtClean="0"/>
              <a:t>kerugian</a:t>
            </a:r>
            <a:r>
              <a:rPr lang="en-US" b="1" dirty="0" smtClean="0"/>
              <a:t> </a:t>
            </a:r>
            <a:r>
              <a:rPr lang="en-US" b="1" dirty="0" err="1" smtClean="0"/>
              <a:t>akibat</a:t>
            </a:r>
            <a:r>
              <a:rPr lang="en-US" b="1" dirty="0" smtClean="0"/>
              <a:t> </a:t>
            </a:r>
            <a:r>
              <a:rPr lang="en-US" b="1" dirty="0" err="1" smtClean="0"/>
              <a:t>translasi</a:t>
            </a:r>
            <a:r>
              <a:rPr lang="en-US" b="1" dirty="0" smtClean="0"/>
              <a:t> </a:t>
            </a:r>
            <a:r>
              <a:rPr lang="en-US" b="1" dirty="0" err="1" smtClean="0"/>
              <a:t>laporan</a:t>
            </a:r>
            <a:r>
              <a:rPr lang="en-US" b="1" dirty="0" smtClean="0"/>
              <a:t> </a:t>
            </a:r>
            <a:r>
              <a:rPr lang="en-US" b="1" dirty="0" err="1" smtClean="0"/>
              <a:t>keuangan</a:t>
            </a:r>
            <a:r>
              <a:rPr lang="en-US" b="1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SAHAM BIASA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Penerbitan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dengan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Nilai</a:t>
            </a:r>
            <a:r>
              <a:rPr lang="en-US" b="1" dirty="0" smtClean="0">
                <a:solidFill>
                  <a:schemeClr val="tx1"/>
                </a:solidFill>
              </a:rPr>
              <a:t> Nominal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4800600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</p:txBody>
      </p:sp>
      <p:sp>
        <p:nvSpPr>
          <p:cNvPr id="4" name="Horizontal Scroll 3"/>
          <p:cNvSpPr/>
          <p:nvPr/>
        </p:nvSpPr>
        <p:spPr>
          <a:xfrm>
            <a:off x="1371600" y="1524000"/>
            <a:ext cx="6477000" cy="1414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 smtClean="0"/>
              <a:t>Saham</a:t>
            </a:r>
            <a:r>
              <a:rPr lang="en-US" b="1" dirty="0" smtClean="0"/>
              <a:t> </a:t>
            </a:r>
            <a:r>
              <a:rPr lang="en-US" b="1" dirty="0" err="1" smtClean="0"/>
              <a:t>diterbitkan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nominal (</a:t>
            </a:r>
            <a:r>
              <a:rPr lang="en-US" b="1" i="1" dirty="0" smtClean="0"/>
              <a:t>par value</a:t>
            </a:r>
            <a:r>
              <a:rPr lang="en-US" b="1" dirty="0" smtClean="0"/>
              <a:t>) </a:t>
            </a:r>
            <a:r>
              <a:rPr lang="en-US" b="1" dirty="0" err="1" smtClean="0"/>
              <a:t>tertentu</a:t>
            </a:r>
            <a:r>
              <a:rPr lang="en-US" b="1" dirty="0" smtClean="0"/>
              <a:t> per </a:t>
            </a:r>
            <a:r>
              <a:rPr lang="en-US" b="1" dirty="0" err="1" smtClean="0"/>
              <a:t>lembar</a:t>
            </a:r>
            <a:r>
              <a:rPr lang="en-US" b="1" dirty="0" smtClean="0"/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71600" y="3352800"/>
            <a:ext cx="3048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Nilai</a:t>
            </a:r>
            <a:r>
              <a:rPr lang="en-US" b="1" dirty="0" smtClean="0"/>
              <a:t> nominal &lt; </a:t>
            </a:r>
            <a:r>
              <a:rPr lang="en-US" b="1" dirty="0" err="1" smtClean="0"/>
              <a:t>harga</a:t>
            </a:r>
            <a:r>
              <a:rPr lang="en-US" b="1" dirty="0" smtClean="0"/>
              <a:t> </a:t>
            </a:r>
            <a:r>
              <a:rPr lang="en-US" b="1" dirty="0" err="1" smtClean="0"/>
              <a:t>saham</a:t>
            </a:r>
            <a:r>
              <a:rPr lang="en-US" b="1" dirty="0" smtClean="0"/>
              <a:t> </a:t>
            </a:r>
            <a:r>
              <a:rPr lang="en-US" b="1" dirty="0" err="1" smtClean="0"/>
              <a:t>perdana</a:t>
            </a:r>
            <a:r>
              <a:rPr lang="en-US" b="1" dirty="0" smtClean="0"/>
              <a:t>/</a:t>
            </a:r>
            <a:r>
              <a:rPr lang="en-US" b="1" dirty="0" err="1" smtClean="0"/>
              <a:t>harga</a:t>
            </a:r>
            <a:r>
              <a:rPr lang="en-US" b="1" dirty="0" smtClean="0"/>
              <a:t> </a:t>
            </a:r>
            <a:r>
              <a:rPr lang="en-US" b="1" dirty="0" err="1" smtClean="0"/>
              <a:t>penerbitan</a:t>
            </a:r>
            <a:r>
              <a:rPr lang="en-US" b="1" dirty="0" smtClean="0"/>
              <a:t> </a:t>
            </a:r>
            <a:r>
              <a:rPr lang="en-US" b="1" dirty="0" err="1" smtClean="0"/>
              <a:t>saham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572000" y="3581400"/>
            <a:ext cx="6096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334000" y="3352800"/>
            <a:ext cx="27432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Perpetua" pitchFamily="18" charset="0"/>
                <a:cs typeface="Calibri"/>
              </a:rPr>
              <a:t>menghindari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perusahaan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untuk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menghadapi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liabilitas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kontinjensi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lebih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lanjut</a:t>
            </a:r>
            <a:endParaRPr lang="en-US" dirty="0"/>
          </a:p>
        </p:txBody>
      </p:sp>
      <p:sp>
        <p:nvSpPr>
          <p:cNvPr id="9" name="Down Arrow 8"/>
          <p:cNvSpPr/>
          <p:nvPr/>
        </p:nvSpPr>
        <p:spPr>
          <a:xfrm>
            <a:off x="2514600" y="4419600"/>
            <a:ext cx="484632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295400" y="5029200"/>
            <a:ext cx="3048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b="1" dirty="0" err="1" smtClean="0">
                <a:latin typeface="Perpetua" pitchFamily="18" charset="0"/>
                <a:cs typeface="Calibri"/>
              </a:rPr>
              <a:t>perusahaan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akan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mencatat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timbulnya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agio</a:t>
            </a:r>
            <a:r>
              <a:rPr lang="en-US" b="1" dirty="0" smtClean="0">
                <a:latin typeface="Perpetua" pitchFamily="18" charset="0"/>
                <a:cs typeface="Calibri"/>
              </a:rPr>
              <a:t> </a:t>
            </a:r>
            <a:r>
              <a:rPr lang="en-US" b="1" dirty="0" err="1" smtClean="0">
                <a:latin typeface="Perpetua" pitchFamily="18" charset="0"/>
                <a:cs typeface="Calibri"/>
              </a:rPr>
              <a:t>saham</a:t>
            </a:r>
            <a:r>
              <a:rPr lang="en-US" b="1" dirty="0" smtClean="0">
                <a:latin typeface="Perpetua" pitchFamily="18" charset="0"/>
                <a:cs typeface="Calibri"/>
              </a:rPr>
              <a:t> (</a:t>
            </a:r>
            <a:r>
              <a:rPr lang="en-US" b="1" i="1" dirty="0" smtClean="0">
                <a:latin typeface="Perpetua" pitchFamily="18" charset="0"/>
                <a:cs typeface="Calibri"/>
              </a:rPr>
              <a:t>share premium</a:t>
            </a:r>
            <a:r>
              <a:rPr lang="en-US" b="1" dirty="0" smtClean="0">
                <a:latin typeface="Perpetua" pitchFamily="18" charset="0"/>
                <a:cs typeface="Calibri"/>
              </a:rPr>
              <a:t>)</a:t>
            </a: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26356" y="5029200"/>
            <a:ext cx="2017644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2329</TotalTime>
  <Words>1462</Words>
  <Application>Microsoft Office PowerPoint</Application>
  <PresentationFormat>On-screen Show (4:3)</PresentationFormat>
  <Paragraphs>350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Bab 13 Ekuitas: Modal Disetor</vt:lpstr>
      <vt:lpstr>Slide 2</vt:lpstr>
      <vt:lpstr>Slide 3</vt:lpstr>
      <vt:lpstr>Slide 4</vt:lpstr>
      <vt:lpstr>Modal Disetor</vt:lpstr>
      <vt:lpstr>Saldo Laba</vt:lpstr>
      <vt:lpstr>Penghasilan Komprehensif Lain</vt:lpstr>
      <vt:lpstr>SAHAM BIASA</vt:lpstr>
      <vt:lpstr>Penerbitan dengan Nilai Nominal</vt:lpstr>
      <vt:lpstr>Slide 10</vt:lpstr>
      <vt:lpstr>Slide 11</vt:lpstr>
      <vt:lpstr>Penerbitan Tanpa Nilai Nominal</vt:lpstr>
      <vt:lpstr>Slide 13</vt:lpstr>
      <vt:lpstr>Slide 14</vt:lpstr>
      <vt:lpstr>Slide 15</vt:lpstr>
      <vt:lpstr>Slide 16</vt:lpstr>
      <vt:lpstr>Penerbitan dengan Sekuritas Lain</vt:lpstr>
      <vt:lpstr>Slide 18</vt:lpstr>
      <vt:lpstr>Slide 19</vt:lpstr>
      <vt:lpstr>Slide 20</vt:lpstr>
      <vt:lpstr>Penerbitan secara Non-Tunai</vt:lpstr>
      <vt:lpstr>Slide 22</vt:lpstr>
      <vt:lpstr>Slide 23</vt:lpstr>
      <vt:lpstr>Slide 24</vt:lpstr>
      <vt:lpstr>Slide 25</vt:lpstr>
      <vt:lpstr>Slide 26</vt:lpstr>
      <vt:lpstr>Slide 27</vt:lpstr>
      <vt:lpstr>SAHAM PREFEREN</vt:lpstr>
      <vt:lpstr>Karakteristik Saham Preferen</vt:lpstr>
      <vt:lpstr>Penerbitan Saham Preferen</vt:lpstr>
      <vt:lpstr>Slide 31</vt:lpstr>
      <vt:lpstr>Slide 32</vt:lpstr>
      <vt:lpstr>Pembagian Dividen</vt:lpstr>
      <vt:lpstr>Slide 34</vt:lpstr>
      <vt:lpstr>Slide 35</vt:lpstr>
      <vt:lpstr>Slide 36</vt:lpstr>
      <vt:lpstr>Slide 37</vt:lpstr>
      <vt:lpstr>Slide 38</vt:lpstr>
      <vt:lpstr>PENYAJIAN DAN PENGUNGKAPAN</vt:lpstr>
      <vt:lpstr>Slide 40</vt:lpstr>
      <vt:lpstr>Slide 41</vt:lpstr>
      <vt:lpstr>Analisis Laporan Keuangan</vt:lpstr>
      <vt:lpstr>Slide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Akuntansi Keuangan Menengah  Berbasis PSAK Buku 2</dc:title>
  <dc:creator>User</dc:creator>
  <cp:lastModifiedBy>Wida</cp:lastModifiedBy>
  <cp:revision>292</cp:revision>
  <dcterms:created xsi:type="dcterms:W3CDTF">2015-02-09T00:09:46Z</dcterms:created>
  <dcterms:modified xsi:type="dcterms:W3CDTF">2015-02-26T09:28:55Z</dcterms:modified>
</cp:coreProperties>
</file>