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9920-3232-479F-AC94-15D9D1664A1A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4389D-33C9-4DB9-9F0A-433EF92B1D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2837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9920-3232-479F-AC94-15D9D1664A1A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4389D-33C9-4DB9-9F0A-433EF92B1D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64427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9920-3232-479F-AC94-15D9D1664A1A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4389D-33C9-4DB9-9F0A-433EF92B1D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97577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9920-3232-479F-AC94-15D9D1664A1A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4389D-33C9-4DB9-9F0A-433EF92B1D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97176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9920-3232-479F-AC94-15D9D1664A1A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4389D-33C9-4DB9-9F0A-433EF92B1D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49286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9920-3232-479F-AC94-15D9D1664A1A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4389D-33C9-4DB9-9F0A-433EF92B1D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88532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9920-3232-479F-AC94-15D9D1664A1A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4389D-33C9-4DB9-9F0A-433EF92B1D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19195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9920-3232-479F-AC94-15D9D1664A1A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4389D-33C9-4DB9-9F0A-433EF92B1D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38989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9920-3232-479F-AC94-15D9D1664A1A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4389D-33C9-4DB9-9F0A-433EF92B1D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94833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9920-3232-479F-AC94-15D9D1664A1A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4389D-33C9-4DB9-9F0A-433EF92B1D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995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9920-3232-479F-AC94-15D9D1664A1A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4389D-33C9-4DB9-9F0A-433EF92B1D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35388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19920-3232-479F-AC94-15D9D1664A1A}" type="datetimeFigureOut">
              <a:rPr lang="id-ID" smtClean="0"/>
              <a:t>10/10/2024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4389D-33C9-4DB9-9F0A-433EF92B1D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01451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57188"/>
            <a:ext cx="9144000" cy="56435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5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HUKUM </a:t>
            </a:r>
            <a:r>
              <a:rPr lang="id-ID" sz="5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PAJAK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b="1" dirty="0" err="1" smtClean="0"/>
              <a:t>Oleh</a:t>
            </a:r>
            <a:r>
              <a:rPr lang="en-US" sz="3200" dirty="0" smtClean="0"/>
              <a:t>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id-ID" sz="3600" b="1" dirty="0" smtClean="0">
                <a:solidFill>
                  <a:srgbClr val="C00000"/>
                </a:solidFill>
              </a:rPr>
              <a:t>Dra. Yuniwati, M.H</a:t>
            </a:r>
            <a:r>
              <a:rPr lang="en-US" sz="3600" b="1" dirty="0" smtClean="0">
                <a:solidFill>
                  <a:srgbClr val="C00000"/>
                </a:solidFill>
              </a:rPr>
              <a:t/>
            </a:r>
            <a:br>
              <a:rPr lang="en-US" sz="3600" b="1" dirty="0" smtClean="0">
                <a:solidFill>
                  <a:srgbClr val="C00000"/>
                </a:solidFill>
              </a:rPr>
            </a:br>
            <a:r>
              <a:rPr lang="id-ID" sz="3600" b="1" dirty="0" smtClean="0">
                <a:solidFill>
                  <a:srgbClr val="C00000"/>
                </a:solidFill>
              </a:rPr>
              <a:t/>
            </a:r>
            <a:br>
              <a:rPr lang="id-ID" sz="3600" b="1" dirty="0" smtClean="0">
                <a:solidFill>
                  <a:srgbClr val="C00000"/>
                </a:solidFill>
              </a:rPr>
            </a:br>
            <a:r>
              <a:rPr lang="en-US" smtClean="0"/>
              <a:t/>
            </a:r>
            <a:br>
              <a:rPr lang="en-US" smtClean="0"/>
            </a:br>
            <a:endParaRPr lang="en-US" sz="28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031705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>
            <a:normAutofit fontScale="90000"/>
          </a:bodyPr>
          <a:lstStyle/>
          <a:p>
            <a:r>
              <a:rPr lang="id-ID" sz="4000" b="1" smtClean="0"/>
              <a:t>KEDUDUKAN HUKUM PAJAK</a:t>
            </a:r>
            <a:endParaRPr lang="en-US" sz="4000" b="1" smtClean="0"/>
          </a:p>
        </p:txBody>
      </p:sp>
      <p:sp>
        <p:nvSpPr>
          <p:cNvPr id="3" name="Rectangle 2"/>
          <p:cNvSpPr/>
          <p:nvPr/>
        </p:nvSpPr>
        <p:spPr>
          <a:xfrm>
            <a:off x="214313" y="3214688"/>
            <a:ext cx="1428750" cy="107156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 err="1"/>
              <a:t>Hukum</a:t>
            </a:r>
            <a:endParaRPr lang="en-US" sz="2800" b="1" dirty="0"/>
          </a:p>
        </p:txBody>
      </p:sp>
      <p:cxnSp>
        <p:nvCxnSpPr>
          <p:cNvPr id="5" name="Straight Arrow Connector 4"/>
          <p:cNvCxnSpPr>
            <a:stCxn id="3" idx="3"/>
          </p:cNvCxnSpPr>
          <p:nvPr/>
        </p:nvCxnSpPr>
        <p:spPr>
          <a:xfrm flipV="1">
            <a:off x="1643063" y="2143125"/>
            <a:ext cx="500062" cy="16081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3" idx="3"/>
          </p:cNvCxnSpPr>
          <p:nvPr/>
        </p:nvCxnSpPr>
        <p:spPr>
          <a:xfrm>
            <a:off x="1643063" y="3751263"/>
            <a:ext cx="571500" cy="1177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214563" y="1643063"/>
            <a:ext cx="1571625" cy="9286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 err="1"/>
              <a:t>Hukum</a:t>
            </a:r>
            <a:r>
              <a:rPr lang="en-US" sz="2800" b="1" dirty="0"/>
              <a:t> </a:t>
            </a:r>
            <a:r>
              <a:rPr lang="id-ID" sz="2800" b="1" dirty="0"/>
              <a:t>Perdata</a:t>
            </a:r>
            <a:endParaRPr lang="en-US" sz="2800" b="1" dirty="0"/>
          </a:p>
        </p:txBody>
      </p:sp>
      <p:sp>
        <p:nvSpPr>
          <p:cNvPr id="9" name="Rectangle 8"/>
          <p:cNvSpPr/>
          <p:nvPr/>
        </p:nvSpPr>
        <p:spPr>
          <a:xfrm>
            <a:off x="2286000" y="4357688"/>
            <a:ext cx="1500188" cy="10001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2800" b="1" dirty="0"/>
              <a:t>Hukum Publik</a:t>
            </a:r>
            <a:endParaRPr lang="en-US" sz="2800" b="1" dirty="0"/>
          </a:p>
        </p:txBody>
      </p:sp>
      <p:sp>
        <p:nvSpPr>
          <p:cNvPr id="30" name="Rectangle 29"/>
          <p:cNvSpPr/>
          <p:nvPr/>
        </p:nvSpPr>
        <p:spPr>
          <a:xfrm>
            <a:off x="4714875" y="3500438"/>
            <a:ext cx="3500438" cy="5715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 err="1"/>
              <a:t>Hukum</a:t>
            </a:r>
            <a:r>
              <a:rPr lang="en-US" sz="2800" b="1" dirty="0"/>
              <a:t> </a:t>
            </a:r>
            <a:r>
              <a:rPr lang="id-ID" sz="2800" b="1" dirty="0"/>
              <a:t>Tata Negara</a:t>
            </a:r>
            <a:endParaRPr lang="en-US" sz="2800" b="1" dirty="0"/>
          </a:p>
        </p:txBody>
      </p:sp>
      <p:sp>
        <p:nvSpPr>
          <p:cNvPr id="33" name="Rectangle 32"/>
          <p:cNvSpPr/>
          <p:nvPr/>
        </p:nvSpPr>
        <p:spPr>
          <a:xfrm>
            <a:off x="4714875" y="4143375"/>
            <a:ext cx="3500438" cy="5715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 err="1"/>
              <a:t>Hukum</a:t>
            </a:r>
            <a:r>
              <a:rPr lang="en-US" sz="2000" b="1" dirty="0"/>
              <a:t> </a:t>
            </a:r>
            <a:r>
              <a:rPr lang="id-ID" sz="2000" b="1" dirty="0"/>
              <a:t>Administrasi Negara</a:t>
            </a:r>
            <a:endParaRPr lang="en-US" sz="2000" b="1" dirty="0"/>
          </a:p>
        </p:txBody>
      </p:sp>
      <p:sp>
        <p:nvSpPr>
          <p:cNvPr id="34" name="Rectangle 33"/>
          <p:cNvSpPr/>
          <p:nvPr/>
        </p:nvSpPr>
        <p:spPr>
          <a:xfrm>
            <a:off x="4714875" y="4786313"/>
            <a:ext cx="3500438" cy="5000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 err="1"/>
              <a:t>Hukum</a:t>
            </a:r>
            <a:r>
              <a:rPr lang="en-US" sz="2800" b="1" dirty="0"/>
              <a:t> </a:t>
            </a:r>
            <a:r>
              <a:rPr lang="id-ID" sz="2800" b="1" dirty="0"/>
              <a:t>Pajak</a:t>
            </a:r>
            <a:endParaRPr lang="en-US" sz="2800" b="1" dirty="0"/>
          </a:p>
        </p:txBody>
      </p:sp>
      <p:sp>
        <p:nvSpPr>
          <p:cNvPr id="35" name="Rectangle 34"/>
          <p:cNvSpPr/>
          <p:nvPr/>
        </p:nvSpPr>
        <p:spPr>
          <a:xfrm>
            <a:off x="4714875" y="5357813"/>
            <a:ext cx="3500438" cy="5000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 err="1"/>
              <a:t>Hukum</a:t>
            </a:r>
            <a:r>
              <a:rPr lang="en-US" sz="2800" b="1" dirty="0"/>
              <a:t> </a:t>
            </a:r>
            <a:r>
              <a:rPr lang="id-ID" sz="2800" b="1" dirty="0"/>
              <a:t>Pidana</a:t>
            </a:r>
            <a:endParaRPr lang="en-US" sz="2800" b="1" dirty="0"/>
          </a:p>
        </p:txBody>
      </p:sp>
      <p:sp>
        <p:nvSpPr>
          <p:cNvPr id="36" name="Rectangle 35"/>
          <p:cNvSpPr/>
          <p:nvPr/>
        </p:nvSpPr>
        <p:spPr>
          <a:xfrm>
            <a:off x="4714875" y="5929313"/>
            <a:ext cx="3500438" cy="5000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 err="1"/>
              <a:t>Hukum</a:t>
            </a:r>
            <a:r>
              <a:rPr lang="en-US" sz="2800" b="1" dirty="0"/>
              <a:t> </a:t>
            </a:r>
            <a:r>
              <a:rPr lang="id-ID" sz="2800" b="1" dirty="0"/>
              <a:t>Internasional</a:t>
            </a:r>
            <a:endParaRPr lang="en-US" sz="2800" b="1" dirty="0"/>
          </a:p>
        </p:txBody>
      </p:sp>
      <p:cxnSp>
        <p:nvCxnSpPr>
          <p:cNvPr id="38" name="Straight Arrow Connector 37"/>
          <p:cNvCxnSpPr>
            <a:stCxn id="9" idx="3"/>
            <a:endCxn id="30" idx="1"/>
          </p:cNvCxnSpPr>
          <p:nvPr/>
        </p:nvCxnSpPr>
        <p:spPr>
          <a:xfrm flipV="1">
            <a:off x="3786188" y="3786188"/>
            <a:ext cx="928687" cy="10715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9" idx="3"/>
            <a:endCxn id="33" idx="1"/>
          </p:cNvCxnSpPr>
          <p:nvPr/>
        </p:nvCxnSpPr>
        <p:spPr>
          <a:xfrm flipV="1">
            <a:off x="3786188" y="4429125"/>
            <a:ext cx="928687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9" idx="3"/>
            <a:endCxn id="34" idx="1"/>
          </p:cNvCxnSpPr>
          <p:nvPr/>
        </p:nvCxnSpPr>
        <p:spPr>
          <a:xfrm>
            <a:off x="3786188" y="4857750"/>
            <a:ext cx="928687" cy="1793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9" idx="3"/>
            <a:endCxn id="35" idx="1"/>
          </p:cNvCxnSpPr>
          <p:nvPr/>
        </p:nvCxnSpPr>
        <p:spPr>
          <a:xfrm>
            <a:off x="3786188" y="4857750"/>
            <a:ext cx="928687" cy="750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9" idx="3"/>
            <a:endCxn id="36" idx="1"/>
          </p:cNvCxnSpPr>
          <p:nvPr/>
        </p:nvCxnSpPr>
        <p:spPr>
          <a:xfrm>
            <a:off x="3786188" y="4857750"/>
            <a:ext cx="928687" cy="13223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0662940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685800" y="214313"/>
            <a:ext cx="7772400" cy="1143000"/>
          </a:xfrm>
        </p:spPr>
        <p:txBody>
          <a:bodyPr/>
          <a:lstStyle/>
          <a:p>
            <a:pPr eaLnBrk="1" hangingPunct="1"/>
            <a:r>
              <a:rPr lang="id-ID" sz="2800" b="1" smtClean="0"/>
              <a:t>PAJAK SALAH SATU SUMBER PENERIMAAN NEGARA</a:t>
            </a:r>
            <a:endParaRPr lang="en-US" sz="2800" b="1" smtClean="0"/>
          </a:p>
        </p:txBody>
      </p:sp>
      <p:sp>
        <p:nvSpPr>
          <p:cNvPr id="6" name="Rectangle 5"/>
          <p:cNvSpPr/>
          <p:nvPr/>
        </p:nvSpPr>
        <p:spPr>
          <a:xfrm>
            <a:off x="3000375" y="1428750"/>
            <a:ext cx="2428875" cy="4286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dirty="0"/>
              <a:t>Kekayaan Alam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3000375" y="2000250"/>
            <a:ext cx="2428875" cy="3571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dirty="0"/>
              <a:t>Bea dan Cukai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3000375" y="3143250"/>
            <a:ext cx="2428875" cy="5000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dirty="0"/>
              <a:t>Retribusi</a:t>
            </a:r>
            <a:endParaRPr lang="en-US" b="1" dirty="0"/>
          </a:p>
        </p:txBody>
      </p:sp>
      <p:sp>
        <p:nvSpPr>
          <p:cNvPr id="32" name="Rectangle 31"/>
          <p:cNvSpPr/>
          <p:nvPr/>
        </p:nvSpPr>
        <p:spPr>
          <a:xfrm>
            <a:off x="142875" y="3000375"/>
            <a:ext cx="1785938" cy="13573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2400" b="1" dirty="0"/>
              <a:t>Sumber Penerimaan Negara Lainnya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000375" y="3786188"/>
            <a:ext cx="2428875" cy="4286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dirty="0"/>
              <a:t>Iuran</a:t>
            </a:r>
            <a:endParaRPr lang="en-US" b="1" dirty="0"/>
          </a:p>
        </p:txBody>
      </p:sp>
      <p:sp>
        <p:nvSpPr>
          <p:cNvPr id="37" name="Rectangle 36"/>
          <p:cNvSpPr/>
          <p:nvPr/>
        </p:nvSpPr>
        <p:spPr>
          <a:xfrm>
            <a:off x="3000375" y="4357688"/>
            <a:ext cx="2428875" cy="5000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dirty="0"/>
              <a:t>Sumbangan</a:t>
            </a:r>
            <a:endParaRPr lang="en-US" b="1" dirty="0"/>
          </a:p>
        </p:txBody>
      </p:sp>
      <p:sp>
        <p:nvSpPr>
          <p:cNvPr id="38" name="Rectangle 37"/>
          <p:cNvSpPr/>
          <p:nvPr/>
        </p:nvSpPr>
        <p:spPr>
          <a:xfrm>
            <a:off x="3000375" y="5072063"/>
            <a:ext cx="2428875" cy="5000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dirty="0"/>
              <a:t>Laba dari BUMN</a:t>
            </a:r>
            <a:endParaRPr lang="en-US" b="1" dirty="0"/>
          </a:p>
        </p:txBody>
      </p:sp>
      <p:sp>
        <p:nvSpPr>
          <p:cNvPr id="39" name="Rectangle 38"/>
          <p:cNvSpPr/>
          <p:nvPr/>
        </p:nvSpPr>
        <p:spPr>
          <a:xfrm>
            <a:off x="3000375" y="5786438"/>
            <a:ext cx="2428875" cy="5000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dirty="0"/>
              <a:t>Sumber Lainnya</a:t>
            </a:r>
            <a:endParaRPr lang="en-US" b="1" dirty="0"/>
          </a:p>
        </p:txBody>
      </p:sp>
      <p:cxnSp>
        <p:nvCxnSpPr>
          <p:cNvPr id="41" name="Straight Arrow Connector 40"/>
          <p:cNvCxnSpPr>
            <a:stCxn id="32" idx="3"/>
          </p:cNvCxnSpPr>
          <p:nvPr/>
        </p:nvCxnSpPr>
        <p:spPr>
          <a:xfrm flipV="1">
            <a:off x="1928813" y="1785938"/>
            <a:ext cx="1000125" cy="18938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2" idx="3"/>
          </p:cNvCxnSpPr>
          <p:nvPr/>
        </p:nvCxnSpPr>
        <p:spPr>
          <a:xfrm flipV="1">
            <a:off x="1928813" y="2214563"/>
            <a:ext cx="1000125" cy="14652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2" idx="3"/>
          </p:cNvCxnSpPr>
          <p:nvPr/>
        </p:nvCxnSpPr>
        <p:spPr>
          <a:xfrm flipV="1">
            <a:off x="1928813" y="3357563"/>
            <a:ext cx="1000125" cy="3222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2" idx="3"/>
          </p:cNvCxnSpPr>
          <p:nvPr/>
        </p:nvCxnSpPr>
        <p:spPr>
          <a:xfrm>
            <a:off x="1928813" y="3679825"/>
            <a:ext cx="1000125" cy="17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32" idx="3"/>
          </p:cNvCxnSpPr>
          <p:nvPr/>
        </p:nvCxnSpPr>
        <p:spPr>
          <a:xfrm>
            <a:off x="1928813" y="3679825"/>
            <a:ext cx="1000125" cy="892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32" idx="3"/>
          </p:cNvCxnSpPr>
          <p:nvPr/>
        </p:nvCxnSpPr>
        <p:spPr>
          <a:xfrm>
            <a:off x="1928813" y="3679825"/>
            <a:ext cx="1000125" cy="15351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32" idx="3"/>
          </p:cNvCxnSpPr>
          <p:nvPr/>
        </p:nvCxnSpPr>
        <p:spPr>
          <a:xfrm>
            <a:off x="1928813" y="3679825"/>
            <a:ext cx="1000125" cy="2320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Right Arrow 55"/>
          <p:cNvSpPr/>
          <p:nvPr/>
        </p:nvSpPr>
        <p:spPr>
          <a:xfrm>
            <a:off x="5500688" y="3286125"/>
            <a:ext cx="714375" cy="214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58" name="Rectangle 57"/>
          <p:cNvSpPr/>
          <p:nvPr/>
        </p:nvSpPr>
        <p:spPr>
          <a:xfrm>
            <a:off x="6286500" y="2857500"/>
            <a:ext cx="2571750" cy="10715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457200" indent="-457200" algn="just">
              <a:buFontTx/>
              <a:buAutoNum type="arabicPeriod"/>
              <a:defRPr/>
            </a:pPr>
            <a:r>
              <a:rPr lang="id-ID" sz="2000" b="1" dirty="0"/>
              <a:t>Jasa Umum.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000" b="1" dirty="0"/>
              <a:t>Jasa Usaha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000" b="1" dirty="0"/>
              <a:t>Perizinan Tertentu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00375" y="2500313"/>
            <a:ext cx="2428875" cy="5000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dirty="0"/>
              <a:t>Pinjaman</a:t>
            </a:r>
            <a:endParaRPr lang="en-US" b="1" dirty="0"/>
          </a:p>
        </p:txBody>
      </p:sp>
      <p:cxnSp>
        <p:nvCxnSpPr>
          <p:cNvPr id="24" name="Straight Arrow Connector 23"/>
          <p:cNvCxnSpPr>
            <a:stCxn id="32" idx="3"/>
          </p:cNvCxnSpPr>
          <p:nvPr/>
        </p:nvCxnSpPr>
        <p:spPr>
          <a:xfrm flipV="1">
            <a:off x="1928813" y="2786063"/>
            <a:ext cx="928687" cy="8937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2513733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85800" y="214313"/>
            <a:ext cx="7772400" cy="1143000"/>
          </a:xfrm>
        </p:spPr>
        <p:txBody>
          <a:bodyPr/>
          <a:lstStyle/>
          <a:p>
            <a:pPr eaLnBrk="1" hangingPunct="1"/>
            <a:r>
              <a:rPr lang="id-ID" sz="2800" b="1" smtClean="0"/>
              <a:t>PAJAK DIPUNGUT PEMERINTAH</a:t>
            </a:r>
            <a:endParaRPr lang="en-US" sz="2800" b="1" smtClean="0"/>
          </a:p>
        </p:txBody>
      </p:sp>
      <p:sp>
        <p:nvSpPr>
          <p:cNvPr id="6" name="Rectangle 5"/>
          <p:cNvSpPr/>
          <p:nvPr/>
        </p:nvSpPr>
        <p:spPr>
          <a:xfrm>
            <a:off x="3643313" y="1428750"/>
            <a:ext cx="4643437" cy="15001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/>
              <a:t>Pemerintah melakukan pembangunan disegala bidang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3643313" y="3143250"/>
            <a:ext cx="4643437" cy="14287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/>
              <a:t>Pemerintah membiayai gaji pegawai yang melayani kepentingan masyarakat</a:t>
            </a:r>
            <a:endParaRPr lang="en-US" sz="2400" b="1" dirty="0"/>
          </a:p>
        </p:txBody>
      </p:sp>
      <p:sp>
        <p:nvSpPr>
          <p:cNvPr id="32" name="Rectangle 31"/>
          <p:cNvSpPr/>
          <p:nvPr/>
        </p:nvSpPr>
        <p:spPr>
          <a:xfrm>
            <a:off x="142875" y="3000375"/>
            <a:ext cx="2143125" cy="13573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2400" b="1" dirty="0"/>
              <a:t>Bentuk Pengembalian Pajak</a:t>
            </a:r>
          </a:p>
        </p:txBody>
      </p:sp>
      <p:cxnSp>
        <p:nvCxnSpPr>
          <p:cNvPr id="41" name="Straight Arrow Connector 40"/>
          <p:cNvCxnSpPr>
            <a:stCxn id="32" idx="3"/>
          </p:cNvCxnSpPr>
          <p:nvPr/>
        </p:nvCxnSpPr>
        <p:spPr>
          <a:xfrm flipV="1">
            <a:off x="2286000" y="2143125"/>
            <a:ext cx="1214438" cy="1536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2" idx="3"/>
          </p:cNvCxnSpPr>
          <p:nvPr/>
        </p:nvCxnSpPr>
        <p:spPr>
          <a:xfrm>
            <a:off x="2286000" y="3679825"/>
            <a:ext cx="1285875" cy="34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643313" y="4929188"/>
            <a:ext cx="4643437" cy="15716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/>
              <a:t>Pemerintah memberikan bantuan kepada rakyat berupa kesehatan, pendidikan, kesejahteraan dan sebagainya</a:t>
            </a:r>
            <a:endParaRPr lang="en-US" sz="2400" b="1" dirty="0"/>
          </a:p>
        </p:txBody>
      </p:sp>
      <p:cxnSp>
        <p:nvCxnSpPr>
          <p:cNvPr id="24" name="Straight Arrow Connector 23"/>
          <p:cNvCxnSpPr>
            <a:stCxn id="32" idx="3"/>
          </p:cNvCxnSpPr>
          <p:nvPr/>
        </p:nvCxnSpPr>
        <p:spPr>
          <a:xfrm>
            <a:off x="2286000" y="3679825"/>
            <a:ext cx="1214438" cy="2035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074368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>
            <a:normAutofit fontScale="90000"/>
          </a:bodyPr>
          <a:lstStyle/>
          <a:p>
            <a:r>
              <a:rPr lang="id-ID" sz="6600" b="1" smtClean="0"/>
              <a:t>PAJAK</a:t>
            </a:r>
          </a:p>
        </p:txBody>
      </p:sp>
      <p:sp>
        <p:nvSpPr>
          <p:cNvPr id="3" name="Rectangle 2"/>
          <p:cNvSpPr/>
          <p:nvPr/>
        </p:nvSpPr>
        <p:spPr>
          <a:xfrm>
            <a:off x="214313" y="3071813"/>
            <a:ext cx="1571625" cy="121443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3200" b="1" dirty="0"/>
              <a:t>Dimensi</a:t>
            </a:r>
          </a:p>
        </p:txBody>
      </p:sp>
      <p:sp>
        <p:nvSpPr>
          <p:cNvPr id="4" name="Half Frame 3"/>
          <p:cNvSpPr/>
          <p:nvPr/>
        </p:nvSpPr>
        <p:spPr>
          <a:xfrm>
            <a:off x="1000125" y="571500"/>
            <a:ext cx="785813" cy="2357438"/>
          </a:xfrm>
          <a:prstGeom prst="halfFram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57438" y="1214438"/>
            <a:ext cx="6500812" cy="25003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sz="2000" b="1" dirty="0"/>
              <a:t>Ekonomi : beralihnya sumber daya dari sektor privat ke sektor publik, hal ini dapat dipahami :</a:t>
            </a:r>
          </a:p>
          <a:p>
            <a:pPr algn="just">
              <a:defRPr/>
            </a:pPr>
            <a:r>
              <a:rPr lang="id-ID" sz="2000" b="1" dirty="0"/>
              <a:t>Pertama : berkurangnya kemampuan individu dalam menguasai  sumber daya untuk kepentingan penguasaan barang dan jasa.</a:t>
            </a:r>
          </a:p>
          <a:p>
            <a:pPr algn="just">
              <a:defRPr/>
            </a:pPr>
            <a:r>
              <a:rPr lang="id-ID" sz="2000" b="1" dirty="0"/>
              <a:t>Kedua : bertambahnya kemampuan keuangan negara dalam penyediaan barang dan jasa publik yang merupakan kebutuhan masyarakat.</a:t>
            </a:r>
            <a:endParaRPr lang="en-US" sz="2000" b="1" dirty="0"/>
          </a:p>
        </p:txBody>
      </p:sp>
      <p:sp>
        <p:nvSpPr>
          <p:cNvPr id="8" name="Rectangle 7"/>
          <p:cNvSpPr/>
          <p:nvPr/>
        </p:nvSpPr>
        <p:spPr>
          <a:xfrm>
            <a:off x="2357438" y="4071938"/>
            <a:ext cx="6500812" cy="25003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sz="2000" b="1" dirty="0"/>
              <a:t>Hukum : merupakan suatu perikatan  yang timbul karena adanya undang-undang yang menyebabkan timbulnya kewajiban warga negara untuk menyetorkan sejumlah penghasilan tertentu kepada negara, dan negara mempunyai kekuatan untuk memaksa, uang pajak tersebut harus digunakan untuk penyelenggaraan pemerintahan.</a:t>
            </a:r>
            <a:endParaRPr lang="en-US" sz="2000" b="1" dirty="0"/>
          </a:p>
        </p:txBody>
      </p:sp>
      <p:sp>
        <p:nvSpPr>
          <p:cNvPr id="9" name="Left Arrow 8"/>
          <p:cNvSpPr/>
          <p:nvPr/>
        </p:nvSpPr>
        <p:spPr>
          <a:xfrm>
            <a:off x="2143125" y="428625"/>
            <a:ext cx="1000125" cy="642938"/>
          </a:xfrm>
          <a:prstGeom prst="lef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cxnSp>
        <p:nvCxnSpPr>
          <p:cNvPr id="11" name="Straight Arrow Connector 10"/>
          <p:cNvCxnSpPr>
            <a:stCxn id="3" idx="3"/>
          </p:cNvCxnSpPr>
          <p:nvPr/>
        </p:nvCxnSpPr>
        <p:spPr>
          <a:xfrm flipV="1">
            <a:off x="1785938" y="2143125"/>
            <a:ext cx="500062" cy="1536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3" idx="3"/>
          </p:cNvCxnSpPr>
          <p:nvPr/>
        </p:nvCxnSpPr>
        <p:spPr>
          <a:xfrm>
            <a:off x="1785938" y="3679825"/>
            <a:ext cx="428625" cy="1892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136178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175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HUKUM PAJAK Oleh, Dra. Yuniwati, M.H   </vt:lpstr>
      <vt:lpstr>KEDUDUKAN HUKUM PAJAK</vt:lpstr>
      <vt:lpstr>PAJAK SALAH SATU SUMBER PENERIMAAN NEGARA</vt:lpstr>
      <vt:lpstr>PAJAK DIPUNGUT PEMERINTAH</vt:lpstr>
      <vt:lpstr>PAJAK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HUKUM PAJAK Oleh, H. Maswandi, SH. MHum   Perkuliahan Semester III  Fakultas Hukum Universitas Medan Area Tahun Ajaran 2016 – 2017</dc:title>
  <dc:creator>user</dc:creator>
  <cp:lastModifiedBy>user</cp:lastModifiedBy>
  <cp:revision>2</cp:revision>
  <dcterms:created xsi:type="dcterms:W3CDTF">2024-10-10T09:27:25Z</dcterms:created>
  <dcterms:modified xsi:type="dcterms:W3CDTF">2024-10-10T09:48:02Z</dcterms:modified>
</cp:coreProperties>
</file>