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6" r:id="rId4"/>
    <p:sldId id="267" r:id="rId5"/>
    <p:sldId id="259" r:id="rId6"/>
    <p:sldId id="268" r:id="rId7"/>
    <p:sldId id="260" r:id="rId8"/>
    <p:sldId id="261" r:id="rId9"/>
    <p:sldId id="262" r:id="rId10"/>
    <p:sldId id="263" r:id="rId11"/>
    <p:sldId id="265" r:id="rId1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163A0-D6F2-4B08-88C9-29307455FA9B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02E15-E421-472F-9B0D-80F213AE778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8703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8374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1047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682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667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1253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172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8663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002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7503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5237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27368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FCD85-0568-47C3-936D-5513EE05B3B6}" type="datetimeFigureOut">
              <a:rPr lang="id-ID" smtClean="0"/>
              <a:t>05/04/2020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F9650-8B31-4794-B38B-70B0AA475C3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259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1"/>
          <p:cNvSpPr>
            <a:spLocks noGrp="1"/>
          </p:cNvSpPr>
          <p:nvPr>
            <p:ph type="ctrTitle"/>
          </p:nvPr>
        </p:nvSpPr>
        <p:spPr>
          <a:xfrm>
            <a:off x="179388" y="2130425"/>
            <a:ext cx="8785225" cy="1470025"/>
          </a:xfrm>
        </p:spPr>
        <p:txBody>
          <a:bodyPr/>
          <a:lstStyle/>
          <a:p>
            <a:pPr eaLnBrk="1" hangingPunct="1"/>
            <a:r>
              <a:rPr lang="en-US" altLang="id-ID" sz="3600" b="1" smtClean="0">
                <a:latin typeface="Arial" charset="0"/>
                <a:cs typeface="Arial" charset="0"/>
              </a:rPr>
              <a:t>ETIKA DAN HUKUM BISNIS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717032"/>
            <a:ext cx="6400800" cy="172819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d-ID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PERTEMUAN KE -3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id-ID" sz="2400" b="1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KONSEP 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81750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63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2"/>
          <p:cNvSpPr>
            <a:spLocks noGrp="1"/>
          </p:cNvSpPr>
          <p:nvPr>
            <p:ph idx="1"/>
          </p:nvPr>
        </p:nvSpPr>
        <p:spPr>
          <a:xfrm>
            <a:off x="571500" y="1600200"/>
            <a:ext cx="8072438" cy="45259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Pembawa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hak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Kekuasaan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mewujudkan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haknya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Diterima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oleh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hukum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Hukum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sebagai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otoritas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tertinggi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Manusia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sebagai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subjek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dalam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hukum</a:t>
            </a:r>
            <a:r>
              <a:rPr lang="id-ID" sz="2400" b="1" dirty="0" smtClean="0">
                <a:latin typeface="Arial" charset="0"/>
                <a:cs typeface="Arial" charset="0"/>
              </a:rPr>
              <a:t/>
            </a:r>
            <a:br>
              <a:rPr lang="id-ID" sz="2400" b="1" dirty="0" smtClean="0">
                <a:latin typeface="Arial" charset="0"/>
                <a:cs typeface="Arial" charset="0"/>
              </a:rPr>
            </a:br>
            <a:endParaRPr lang="id-ID" sz="2400" b="1" dirty="0" smtClean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Dalam hukum di kenal 2 stereotip tingkah laku yaitu: </a:t>
            </a:r>
            <a:endParaRPr 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8195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ORANG DALAM KONSEP HUKUM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789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33625"/>
          </a:xfrm>
        </p:spPr>
        <p:txBody>
          <a:bodyPr/>
          <a:lstStyle/>
          <a:p>
            <a:pPr>
              <a:buFont typeface="Arial" charset="0"/>
              <a:buNone/>
            </a:pPr>
            <a:endParaRPr lang="en-US" altLang="id-ID" sz="3000" smtClean="0">
              <a:latin typeface="Arial" charset="0"/>
              <a:cs typeface="Arial" charset="0"/>
            </a:endParaRPr>
          </a:p>
          <a:p>
            <a:pPr>
              <a:buFont typeface="Arial" charset="0"/>
              <a:buNone/>
            </a:pPr>
            <a:endParaRPr lang="en-US" altLang="id-ID" sz="3000" b="1" smtClean="0">
              <a:latin typeface="Arial" charset="0"/>
              <a:cs typeface="Arial" charset="0"/>
            </a:endParaRPr>
          </a:p>
          <a:p>
            <a:pPr algn="ctr">
              <a:buFont typeface="Arial" charset="0"/>
              <a:buNone/>
            </a:pPr>
            <a:r>
              <a:rPr lang="en-US" altLang="id-ID" sz="3000" b="1" smtClean="0">
                <a:latin typeface="Arial" charset="0"/>
                <a:cs typeface="Arial" charset="0"/>
              </a:rPr>
              <a:t>TERIMA   KASIH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5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021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PENGERTIAN HAK 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id-ID" sz="2400" b="1" dirty="0" err="1" smtClean="0">
                <a:latin typeface="Arial" charset="0"/>
                <a:cs typeface="Arial" charset="0"/>
              </a:rPr>
              <a:t>Kepentingan</a:t>
            </a:r>
            <a:r>
              <a:rPr lang="en-US" altLang="id-ID" sz="2400" b="1" dirty="0" smtClean="0">
                <a:latin typeface="Arial" charset="0"/>
                <a:cs typeface="Arial" charset="0"/>
              </a:rPr>
              <a:t> yang </a:t>
            </a:r>
            <a:r>
              <a:rPr lang="en-US" altLang="id-ID" sz="2400" b="1" dirty="0" err="1" smtClean="0">
                <a:latin typeface="Arial" charset="0"/>
                <a:cs typeface="Arial" charset="0"/>
              </a:rPr>
              <a:t>dilindungi</a:t>
            </a:r>
            <a:r>
              <a:rPr lang="en-US" altLang="id-ID" sz="2400" b="1" dirty="0" smtClean="0">
                <a:latin typeface="Arial" charset="0"/>
                <a:cs typeface="Arial" charset="0"/>
              </a:rPr>
              <a:t> </a:t>
            </a:r>
            <a:r>
              <a:rPr lang="en-US" altLang="id-ID" sz="2400" b="1" dirty="0" err="1" smtClean="0">
                <a:latin typeface="Arial" charset="0"/>
                <a:cs typeface="Arial" charset="0"/>
              </a:rPr>
              <a:t>hukum</a:t>
            </a:r>
            <a:r>
              <a:rPr lang="id-ID" altLang="id-ID" sz="2400" b="1" dirty="0" smtClean="0">
                <a:latin typeface="Arial" charset="0"/>
                <a:cs typeface="Arial" charset="0"/>
              </a:rPr>
              <a:t> dengan cara mengalokasikan suatu kekuasaan kepadanya untuk bertindak dalam rangka kepentingannya tersebut.</a:t>
            </a:r>
          </a:p>
          <a:p>
            <a:pPr marL="0" indent="0">
              <a:buNone/>
            </a:pPr>
            <a:endParaRPr lang="id-ID" altLang="id-ID" sz="2400" b="1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id-ID" altLang="id-ID" sz="2400" b="1" dirty="0">
                <a:latin typeface="Arial" charset="0"/>
                <a:cs typeface="Arial" charset="0"/>
              </a:rPr>
              <a:t> </a:t>
            </a:r>
            <a:r>
              <a:rPr lang="id-ID" altLang="id-ID" sz="2400" b="1" dirty="0" smtClean="0">
                <a:latin typeface="Arial" charset="0"/>
                <a:cs typeface="Arial" charset="0"/>
              </a:rPr>
              <a:t>Unsur-unsur hak :</a:t>
            </a:r>
          </a:p>
          <a:p>
            <a:pPr marL="0" indent="0">
              <a:buNone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     1. Perlindungan</a:t>
            </a:r>
          </a:p>
          <a:p>
            <a:pPr marL="0" indent="0">
              <a:buNone/>
            </a:pPr>
            <a:r>
              <a:rPr lang="id-ID" altLang="id-ID" sz="2400" b="1" dirty="0" smtClean="0">
                <a:latin typeface="Arial" charset="0"/>
                <a:cs typeface="Arial" charset="0"/>
              </a:rPr>
              <a:t>     2. Kepentingan</a:t>
            </a:r>
          </a:p>
          <a:p>
            <a:pPr marL="0" indent="0">
              <a:buNone/>
            </a:pPr>
            <a:r>
              <a:rPr lang="id-ID" altLang="id-ID" sz="2400" b="1" dirty="0">
                <a:latin typeface="Arial" charset="0"/>
                <a:cs typeface="Arial" charset="0"/>
              </a:rPr>
              <a:t> </a:t>
            </a:r>
            <a:r>
              <a:rPr lang="id-ID" altLang="id-ID" sz="2400" b="1" dirty="0" smtClean="0">
                <a:latin typeface="Arial" charset="0"/>
                <a:cs typeface="Arial" charset="0"/>
              </a:rPr>
              <a:t>    3. Hak</a:t>
            </a:r>
            <a:endParaRPr lang="en-US" alt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591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d-ID" dirty="0" smtClean="0"/>
              <a:t>Ciri-Ciri yang melekat pada hak menurut hukum  (Fitzgerald, 1966:221) :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Hak itu di lekatkan kepada seseorang yang di sebut sebagai pemilik atau subjek dari hak itu.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Hak itu tertuju kepada orang lain yaitu pemegang hak dan kewajiban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Hak yang ada pada seseorang mewajibkan untuk melakukan atau tidak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Commission atau omission itu menyangkut sesuatu yang bisa di sebut sebagai objek dari hak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Setiap hak menurut hukum mempunyai titel yaitu peristiwa tetrntu yang mnejadi alasan melekatnya hak itu pada pemiliknya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45275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Pengelompokkan Hak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Hak –hak yang sempurna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dirty="0" smtClean="0"/>
              <a:t>  Hak yang dapat di laksanakan melalui hukum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2. Hak yang tidk sempurna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d-ID" dirty="0"/>
              <a:t> </a:t>
            </a:r>
            <a:r>
              <a:rPr lang="id-ID" dirty="0" smtClean="0"/>
              <a:t>Hak yang di akui oleh hukum tetapi tidak selalu di laksanakan oleh pengadilan</a:t>
            </a:r>
          </a:p>
          <a:p>
            <a:pPr marL="0" indent="0">
              <a:buNone/>
            </a:pPr>
            <a:r>
              <a:rPr lang="id-ID" dirty="0" smtClean="0"/>
              <a:t>3. Hak utama dan tambahan</a:t>
            </a:r>
          </a:p>
          <a:p>
            <a:pPr marL="0" indent="0">
              <a:buNone/>
            </a:pPr>
            <a:r>
              <a:rPr lang="id-ID" dirty="0" smtClean="0"/>
              <a:t>4. Hak publik dan perdata</a:t>
            </a:r>
          </a:p>
          <a:p>
            <a:pPr marL="0" indent="0">
              <a:buNone/>
            </a:pPr>
            <a:r>
              <a:rPr lang="id-ID" dirty="0" smtClean="0"/>
              <a:t>5. Hak Positif dan Negatif</a:t>
            </a:r>
          </a:p>
          <a:p>
            <a:pPr marL="0" indent="0">
              <a:buNone/>
            </a:pPr>
            <a:r>
              <a:rPr lang="id-ID" dirty="0" smtClean="0"/>
              <a:t>6. Hak milik dan pribadi</a:t>
            </a:r>
          </a:p>
          <a:p>
            <a:pPr marL="0" indent="0">
              <a:buNone/>
            </a:pPr>
            <a:r>
              <a:rPr lang="id-ID" dirty="0" smtClean="0"/>
              <a:t>    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11789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PENGERTIAN KEWAJIBAN 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Tindakan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id-ID" sz="2400" b="1" dirty="0" smtClean="0">
                <a:latin typeface="Arial" charset="0"/>
                <a:cs typeface="Arial" charset="0"/>
              </a:rPr>
              <a:t> dalam melaksanakan hak untuk kepentingannya.</a:t>
            </a:r>
          </a:p>
          <a:p>
            <a:pPr marL="0" indent="0">
              <a:buNone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Ex : - Membayar SPP</a:t>
            </a:r>
          </a:p>
          <a:p>
            <a:pPr marL="0" indent="0">
              <a:buNone/>
              <a:defRPr/>
            </a:pPr>
            <a:r>
              <a:rPr lang="id-ID" sz="2400" b="1" dirty="0">
                <a:latin typeface="Arial" charset="0"/>
                <a:cs typeface="Arial" charset="0"/>
              </a:rPr>
              <a:t> </a:t>
            </a:r>
            <a:r>
              <a:rPr lang="id-ID" sz="2400" b="1" dirty="0" smtClean="0">
                <a:latin typeface="Arial" charset="0"/>
                <a:cs typeface="Arial" charset="0"/>
              </a:rPr>
              <a:t>      - Melaksanakan tugas</a:t>
            </a:r>
          </a:p>
          <a:p>
            <a:pPr marL="0" indent="0">
              <a:buNone/>
              <a:defRPr/>
            </a:pPr>
            <a:r>
              <a:rPr lang="id-ID" sz="2400" b="1" dirty="0">
                <a:latin typeface="Arial" charset="0"/>
                <a:cs typeface="Arial" charset="0"/>
              </a:rPr>
              <a:t> </a:t>
            </a:r>
            <a:r>
              <a:rPr lang="id-ID" sz="2400" b="1" dirty="0" smtClean="0">
                <a:latin typeface="Arial" charset="0"/>
                <a:cs typeface="Arial" charset="0"/>
              </a:rPr>
              <a:t>      - Membina dan melaksanakan UUD 1945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514350" indent="-514350">
              <a:buFont typeface="Arial" charset="0"/>
              <a:buAutoNum type="arabicPeriod"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21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Pengelompokkan Kewajiban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Kewajiban yang mutlak dan nisbi</a:t>
            </a:r>
          </a:p>
          <a:p>
            <a:pPr marL="0" indent="0">
              <a:buNone/>
            </a:pPr>
            <a:r>
              <a:rPr lang="id-ID" dirty="0" smtClean="0"/>
              <a:t>Ex : Kewajiban yang untuk diri sendiri</a:t>
            </a:r>
          </a:p>
          <a:p>
            <a:pPr marL="0" indent="0">
              <a:buNone/>
            </a:pPr>
            <a:r>
              <a:rPr lang="id-ID" dirty="0" smtClean="0"/>
              <a:t>2. Kewajiban-kewajiban Perdata</a:t>
            </a:r>
          </a:p>
          <a:p>
            <a:pPr marL="0" indent="0">
              <a:buNone/>
            </a:pPr>
            <a:r>
              <a:rPr lang="id-ID" dirty="0" smtClean="0"/>
              <a:t>Ex : Kewajiban yang timbul dari perjanjian</a:t>
            </a:r>
          </a:p>
          <a:p>
            <a:pPr marL="0" indent="0">
              <a:buNone/>
            </a:pPr>
            <a:r>
              <a:rPr lang="id-ID" dirty="0" smtClean="0"/>
              <a:t>3. Kewajiban positif dan negatif</a:t>
            </a:r>
          </a:p>
          <a:p>
            <a:pPr marL="0" indent="0">
              <a:buNone/>
            </a:pPr>
            <a:r>
              <a:rPr lang="id-ID" dirty="0" smtClean="0"/>
              <a:t>Ex. Positif; Penjual meyerahkan kepada pembeli</a:t>
            </a:r>
          </a:p>
          <a:p>
            <a:pPr marL="0" indent="0">
              <a:buNone/>
            </a:pPr>
            <a:r>
              <a:rPr lang="id-ID" dirty="0" smtClean="0"/>
              <a:t>Ex. Negatif; Kewajiban untuk tidak melakukan sesuatu yang mengganggu milik tetangga</a:t>
            </a:r>
          </a:p>
          <a:p>
            <a:pPr marL="0" indent="0">
              <a:buNone/>
            </a:pPr>
            <a:r>
              <a:rPr lang="id-ID" dirty="0" smtClean="0"/>
              <a:t>4. Kewajiban universal, umum, dan khusus</a:t>
            </a:r>
          </a:p>
          <a:p>
            <a:pPr marL="0" indent="0">
              <a:buNone/>
            </a:pPr>
            <a:r>
              <a:rPr lang="id-ID" dirty="0"/>
              <a:t>E</a:t>
            </a:r>
            <a:r>
              <a:rPr lang="id-ID" dirty="0" smtClean="0"/>
              <a:t>x. Universal; Di tujukan kepada warga negara seperti yang timbul dari UU</a:t>
            </a:r>
          </a:p>
          <a:p>
            <a:pPr marL="0" indent="0">
              <a:buNone/>
            </a:pPr>
            <a:r>
              <a:rPr lang="id-ID" dirty="0" smtClean="0"/>
              <a:t>Ex. Umum; Di tujukan kepada orang-orang tertentu</a:t>
            </a:r>
          </a:p>
          <a:p>
            <a:pPr marL="0" indent="0">
              <a:buNone/>
            </a:pPr>
            <a:r>
              <a:rPr lang="id-ID" dirty="0" smtClean="0"/>
              <a:t>Ex. Khusu; yang timbul dari bidang hukum tertentu seperti kewajiban dalam hukum perjanjian</a:t>
            </a:r>
          </a:p>
          <a:p>
            <a:pPr marL="0" indent="0">
              <a:buNone/>
            </a:pPr>
            <a:r>
              <a:rPr lang="id-ID" dirty="0" smtClean="0"/>
              <a:t>5. Kewajiban primer dan yang bersifat memberi sanksi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9824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PENGELOMPOKKAN HAK DENGAN KORELATIFNYA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284913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  <p:sp>
        <p:nvSpPr>
          <p:cNvPr id="512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en-US" altLang="id-ID" smtClean="0"/>
          </a:p>
          <a:p>
            <a:pPr marL="0" indent="0">
              <a:buFont typeface="Arial" charset="0"/>
              <a:buNone/>
            </a:pPr>
            <a:endParaRPr lang="en-US" altLang="id-ID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856809"/>
              </p:ext>
            </p:extLst>
          </p:nvPr>
        </p:nvGraphicFramePr>
        <p:xfrm>
          <a:off x="900113" y="1700213"/>
          <a:ext cx="6985001" cy="35972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0935"/>
                <a:gridCol w="1069258"/>
                <a:gridCol w="1344292"/>
                <a:gridCol w="396837"/>
                <a:gridCol w="1187390"/>
                <a:gridCol w="897869"/>
                <a:gridCol w="1118420"/>
              </a:tblGrid>
              <a:tr h="165666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</a:rPr>
                        <a:t>Hak</a:t>
                      </a:r>
                      <a:r>
                        <a:rPr lang="en-US" sz="1800" u="none" strike="noStrike" dirty="0">
                          <a:effectLst/>
                        </a:rPr>
                        <a:t> (</a:t>
                      </a:r>
                      <a:r>
                        <a:rPr lang="en-US" sz="1800" u="none" strike="noStrike" dirty="0" err="1">
                          <a:effectLst/>
                        </a:rPr>
                        <a:t>Stricto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Sensu</a:t>
                      </a:r>
                      <a:r>
                        <a:rPr lang="en-US" sz="1800" u="none" strike="noStrike" dirty="0">
                          <a:effectLst/>
                        </a:rPr>
                        <a:t>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Kemerdekaan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</a:rPr>
                        <a:t>Kekuasaan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Kekebalan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27439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456332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2743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93548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smtClean="0">
                          <a:effectLst/>
                        </a:rPr>
                        <a:t>K</a:t>
                      </a:r>
                      <a:r>
                        <a:rPr lang="id-ID" sz="1800" u="none" strike="noStrike" dirty="0" smtClean="0">
                          <a:effectLst/>
                        </a:rPr>
                        <a:t>e</a:t>
                      </a:r>
                      <a:r>
                        <a:rPr lang="en-US" sz="1800" u="none" strike="noStrike" dirty="0" err="1" smtClean="0">
                          <a:effectLst/>
                        </a:rPr>
                        <a:t>wajiban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Ketiadaan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en-US" sz="1800" u="none" strike="noStrike" dirty="0" err="1" smtClean="0">
                          <a:effectLst/>
                        </a:rPr>
                        <a:t>Hak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err="1">
                          <a:effectLst/>
                        </a:rPr>
                        <a:t>Pertanggung</a:t>
                      </a:r>
                      <a:r>
                        <a:rPr lang="en-US" sz="1800" u="none" strike="noStrike" dirty="0">
                          <a:effectLst/>
                        </a:rPr>
                        <a:t> </a:t>
                      </a:r>
                      <a:r>
                        <a:rPr lang="en-US" sz="1800" u="none" strike="noStrike" dirty="0" err="1">
                          <a:effectLst/>
                        </a:rPr>
                        <a:t>Jawaban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u="none" strike="noStrike" dirty="0" err="1">
                          <a:effectLst/>
                        </a:rPr>
                        <a:t>Ketidak-mampuan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cxnSp>
        <p:nvCxnSpPr>
          <p:cNvPr id="8" name="Straight Arrow Connector 7"/>
          <p:cNvCxnSpPr/>
          <p:nvPr/>
        </p:nvCxnSpPr>
        <p:spPr>
          <a:xfrm>
            <a:off x="2082800" y="3097213"/>
            <a:ext cx="533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920875" y="3097213"/>
            <a:ext cx="857250" cy="7985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889125" y="3097213"/>
            <a:ext cx="889000" cy="79851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822575" y="3254375"/>
            <a:ext cx="0" cy="5349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908175" y="3206750"/>
            <a:ext cx="0" cy="5826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066925" y="3895725"/>
            <a:ext cx="533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035675" y="3097213"/>
            <a:ext cx="533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880100" y="3141663"/>
            <a:ext cx="852488" cy="7540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880100" y="3141663"/>
            <a:ext cx="852488" cy="8397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804025" y="3246438"/>
            <a:ext cx="0" cy="5429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880100" y="3275013"/>
            <a:ext cx="0" cy="51435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035675" y="3895725"/>
            <a:ext cx="533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918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PENGERTIAN PENGUASAAN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900113" y="1340768"/>
            <a:ext cx="7343775" cy="4785395"/>
          </a:xfrm>
        </p:spPr>
        <p:txBody>
          <a:bodyPr/>
          <a:lstStyle/>
          <a:p>
            <a:pPr marL="514350" indent="-514350">
              <a:buFont typeface="Arial" charset="0"/>
              <a:buAutoNum type="arabicPeriod"/>
              <a:defRPr/>
            </a:pPr>
            <a:endParaRPr lang="en-US" sz="2400" b="1" dirty="0" smtClean="0">
              <a:latin typeface="Arial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Hubungan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nyata</a:t>
            </a:r>
            <a:r>
              <a:rPr lang="id-ID" sz="2400" b="1" dirty="0">
                <a:latin typeface="Arial" charset="0"/>
                <a:cs typeface="Arial" charset="0"/>
              </a:rPr>
              <a:t> </a:t>
            </a:r>
            <a:r>
              <a:rPr lang="id-ID" sz="2400" b="1" dirty="0" smtClean="0">
                <a:latin typeface="Arial" charset="0"/>
                <a:cs typeface="Arial" charset="0"/>
              </a:rPr>
              <a:t>antara seseorang dan barang yang ada dalam kekuasaan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endParaRPr lang="id-ID" sz="2400" b="1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Penguasaan bisa di peroleh melalui 2 jalan :</a:t>
            </a:r>
          </a:p>
          <a:p>
            <a:pPr marL="457200" indent="-457200">
              <a:buAutoNum type="arabicPeriod"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Cara pengambilan ; pengambilan di lakukan tanpa persetujuan penguasa sebelumnya</a:t>
            </a:r>
          </a:p>
          <a:p>
            <a:pPr marL="457200" indent="-457200">
              <a:buAutoNum type="arabicPeriod"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Cara penyerahan ; penguasaan atas suatu barang dengan persetujuan dari penguasa sebelumnya</a:t>
            </a:r>
            <a:endParaRPr lang="id-ID" sz="2400" b="1" dirty="0" smtClean="0">
              <a:latin typeface="Arial" charset="0"/>
              <a:cs typeface="Arial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85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571500" y="1600200"/>
            <a:ext cx="8072438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Arial" charset="0"/>
              <a:buNone/>
              <a:defRPr/>
            </a:pPr>
            <a:endParaRPr lang="en-US" sz="2400" b="1" dirty="0">
              <a:latin typeface="Arial" charset="0"/>
              <a:cs typeface="Arial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2400" b="1" dirty="0" smtClean="0">
                <a:latin typeface="Arial" charset="0"/>
                <a:cs typeface="Arial" charset="0"/>
              </a:rPr>
              <a:t>1. 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untuk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barangnya</a:t>
            </a:r>
            <a:endParaRPr lang="en-US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menggunakan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menikmati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barangnya</a:t>
            </a:r>
            <a:endParaRPr lang="en-US" sz="2400" b="1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menghabiskan</a:t>
            </a:r>
            <a:r>
              <a:rPr lang="en-US" sz="2400" b="1" dirty="0" smtClean="0">
                <a:latin typeface="Arial" charset="0"/>
                <a:cs typeface="Arial" charset="0"/>
              </a:rPr>
              <a:t>,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merusak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dan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mengalihkan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barangnya</a:t>
            </a:r>
            <a:endParaRPr lang="en-US" sz="2400" b="1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tanpa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ada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jangka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waktu</a:t>
            </a:r>
            <a:endParaRPr lang="en-US" sz="2400" b="1" dirty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r>
              <a:rPr lang="en-US" sz="2400" b="1" dirty="0" err="1" smtClean="0">
                <a:latin typeface="Arial" charset="0"/>
                <a:cs typeface="Arial" charset="0"/>
              </a:rPr>
              <a:t>Memiliki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ciri</a:t>
            </a:r>
            <a:r>
              <a:rPr lang="en-US" sz="2400" b="1" dirty="0" smtClean="0">
                <a:latin typeface="Arial" charset="0"/>
                <a:cs typeface="Arial" charset="0"/>
              </a:rPr>
              <a:t> yang </a:t>
            </a:r>
            <a:r>
              <a:rPr lang="en-US" sz="2400" b="1" dirty="0" err="1" smtClean="0">
                <a:latin typeface="Arial" charset="0"/>
                <a:cs typeface="Arial" charset="0"/>
              </a:rPr>
              <a:t>bersifat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sisa</a:t>
            </a:r>
            <a:endParaRPr lang="id-ID" sz="2400" b="1" dirty="0" smtClean="0">
              <a:latin typeface="Arial" charset="0"/>
              <a:cs typeface="Arial" charset="0"/>
            </a:endParaRPr>
          </a:p>
          <a:p>
            <a:pPr marL="457200" indent="-457200">
              <a:buFont typeface="Arial" charset="0"/>
              <a:buAutoNum type="arabicPeriod" startAt="2"/>
              <a:defRPr/>
            </a:pPr>
            <a:endParaRPr lang="id-ID" sz="2400" b="1" dirty="0">
              <a:latin typeface="Arial" charset="0"/>
              <a:cs typeface="Arial" charset="0"/>
            </a:endParaRPr>
          </a:p>
          <a:p>
            <a:pPr marL="0" indent="0">
              <a:buNone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Pemilikan berbeda dengan penguasaan yang lebih bersifat faktual maka pemilikan terdiri dari suatu komplek hak-hak yang kesemuanya dapat di golongkan menjadi 2 :</a:t>
            </a:r>
          </a:p>
          <a:p>
            <a:pPr marL="457200" indent="-457200">
              <a:buAutoNum type="arabicPeriod"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Ius in rem : berlaku untuk semua orang</a:t>
            </a:r>
          </a:p>
          <a:p>
            <a:pPr marL="457200" indent="-457200">
              <a:buAutoNum type="arabicPeriod"/>
              <a:defRPr/>
            </a:pPr>
            <a:r>
              <a:rPr lang="id-ID" sz="2400" b="1" dirty="0" smtClean="0">
                <a:latin typeface="Arial" charset="0"/>
                <a:cs typeface="Arial" charset="0"/>
              </a:rPr>
              <a:t>Ius personam : hanya berlaku terhadap orang-orang tertentu</a:t>
            </a:r>
          </a:p>
        </p:txBody>
      </p:sp>
      <p:sp>
        <p:nvSpPr>
          <p:cNvPr id="7171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sz="3600" b="1" smtClean="0">
                <a:latin typeface="Arial" charset="0"/>
                <a:cs typeface="Arial" charset="0"/>
              </a:rPr>
              <a:t>CIRI DAN HAK PEMILIKAN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28/08/2015</a:t>
            </a:r>
          </a:p>
        </p:txBody>
      </p:sp>
      <p:sp>
        <p:nvSpPr>
          <p:cNvPr id="6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08725"/>
            <a:ext cx="5835650" cy="384175"/>
          </a:xfrm>
        </p:spPr>
        <p:txBody>
          <a:bodyPr/>
          <a:lstStyle/>
          <a:p>
            <a:pPr>
              <a:defRPr/>
            </a:pPr>
            <a:r>
              <a:rPr lang="sv-SE" dirty="0" smtClean="0"/>
              <a:t>MAN  HUKUM DAN ETIKA </a:t>
            </a:r>
            <a:r>
              <a:rPr lang="sv-SE" dirty="0"/>
              <a:t>BISNIS                                                                     Versi : 01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49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553</Words>
  <Application>Microsoft Office PowerPoint</Application>
  <PresentationFormat>On-screen Show (4:3)</PresentationFormat>
  <Paragraphs>113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ETIKA DAN HUKUM BISNIS</vt:lpstr>
      <vt:lpstr>PENGERTIAN HAK </vt:lpstr>
      <vt:lpstr>PowerPoint Presentation</vt:lpstr>
      <vt:lpstr>Pengelompokkan Hak </vt:lpstr>
      <vt:lpstr>PENGERTIAN KEWAJIBAN </vt:lpstr>
      <vt:lpstr>Pengelompokkan Kewajiban</vt:lpstr>
      <vt:lpstr>PENGELOMPOKKAN HAK DENGAN KORELATIFNYA</vt:lpstr>
      <vt:lpstr>PENGERTIAN PENGUASAAN</vt:lpstr>
      <vt:lpstr>CIRI DAN HAK PEMILIKAN</vt:lpstr>
      <vt:lpstr>ORANG DALAM KONSEP HUKUM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DAN HUKUM BISNIS</dc:title>
  <dc:creator>HP</dc:creator>
  <cp:lastModifiedBy>HP</cp:lastModifiedBy>
  <cp:revision>9</cp:revision>
  <dcterms:created xsi:type="dcterms:W3CDTF">2020-04-05T12:54:50Z</dcterms:created>
  <dcterms:modified xsi:type="dcterms:W3CDTF">2020-04-05T14:09:02Z</dcterms:modified>
</cp:coreProperties>
</file>