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30" r:id="rId4"/>
    <p:sldId id="342" r:id="rId5"/>
    <p:sldId id="361" r:id="rId6"/>
    <p:sldId id="362" r:id="rId7"/>
    <p:sldId id="363" r:id="rId8"/>
    <p:sldId id="365" r:id="rId9"/>
    <p:sldId id="345" r:id="rId10"/>
    <p:sldId id="348" r:id="rId11"/>
    <p:sldId id="349" r:id="rId12"/>
    <p:sldId id="339" r:id="rId13"/>
  </p:sldIdLst>
  <p:sldSz cx="9144000" cy="6858000" type="screen4x3"/>
  <p:notesSz cx="6761163" cy="9942513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56" autoAdjust="0"/>
  </p:normalViewPr>
  <p:slideViewPr>
    <p:cSldViewPr>
      <p:cViewPr varScale="1">
        <p:scale>
          <a:sx n="71" d="100"/>
          <a:sy n="71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627D368-6277-4A94-8717-7D26F19A5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2557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1A14B11-6054-4453-8478-02D9264F8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6782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EFB22B-97A8-4026-A926-5989C3A3A1D9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E8C13-7DA4-4FC0-BB22-2487B3C8A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935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AD198-E59F-4720-8F00-6EAE6E694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0113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B4190-585D-4825-9550-7EC8D7738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10799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E82ED-10C6-43EC-8CF5-388D39F6F517}" type="datetimeFigureOut">
              <a:rPr lang="id-ID"/>
              <a:pPr>
                <a:defRPr/>
              </a:pPr>
              <a:t>20/03/2023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E9CE5-C41C-4879-9E8A-C0A82E6DDF5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626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A6E6EC-7AF1-4915-89C8-BF55A25F6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77168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5DC5-59E1-4BCE-BF1C-2E2F8BEA9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2211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86AA-F8E6-4510-80EE-6BA3A823B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4072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0FFFA-7151-42C6-AE81-2A5AA4D0C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6852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D47F7-FB6B-4614-B539-63BDA6CE3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2884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46B2-48E4-4145-A3F1-8F33D0776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7076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279CA-78E8-4F58-A53F-0C1B37C84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4289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EC323-8569-46A9-9899-091662B70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85205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EF6224-C9A4-471F-AA07-7752D1EA1C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7C539FE4-8AA4-48F4-9920-E435FF5AA826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KARYA TULIS ILMIAH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ke-9</a:t>
            </a: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9425</a:t>
            </a:r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5976663" cy="656342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Macam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Kata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9" name="Folded Corner 8"/>
          <p:cNvSpPr/>
          <p:nvPr/>
        </p:nvSpPr>
        <p:spPr>
          <a:xfrm>
            <a:off x="107950" y="1196975"/>
            <a:ext cx="8712200" cy="3289300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	2.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Denotatif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Konotatif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marL="269875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denotatif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referensial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menunjuk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langusung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pada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acuan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dasarnya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</a:t>
            </a:r>
          </a:p>
          <a:p>
            <a:pPr marL="269875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konotatif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evaluatif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emotif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tambahan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terhadap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dasarnya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berupa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nilai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rasa/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gambaran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tertentu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 </a:t>
            </a:r>
          </a:p>
          <a:p>
            <a:pPr marL="269875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penulisan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karya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ilmiah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denotatif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  <a:sym typeface="Wingdings" pitchFamily="2" charset="2"/>
            </a:endParaRPr>
          </a:p>
          <a:p>
            <a:pPr marL="269875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Contoh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makan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  <a:sym typeface="Wingdings" pitchFamily="2" charset="2"/>
              </a:rPr>
              <a:t>hati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65175" y="4984750"/>
            <a:ext cx="7921625" cy="1371600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	3.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Kontekstual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ditentukan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konteks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pemakainya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Contoh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: Dian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sedang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belajar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sedang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melakukan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kegiatan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)</a:t>
            </a:r>
          </a:p>
        </p:txBody>
      </p:sp>
      <p:sp>
        <p:nvSpPr>
          <p:cNvPr id="10" name="Half Frame 9"/>
          <p:cNvSpPr/>
          <p:nvPr/>
        </p:nvSpPr>
        <p:spPr>
          <a:xfrm>
            <a:off x="765177" y="4985146"/>
            <a:ext cx="566463" cy="460077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>
            <a:off x="7956374" y="4985146"/>
            <a:ext cx="730426" cy="460077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flipV="1">
            <a:off x="765177" y="5670746"/>
            <a:ext cx="422450" cy="685597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96393" y="1172541"/>
            <a:ext cx="516382" cy="672283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7812358" y="1196752"/>
            <a:ext cx="1008111" cy="4572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V="1">
            <a:off x="107505" y="3645024"/>
            <a:ext cx="505270" cy="840582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457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9425</a:t>
            </a:r>
          </a:p>
        </p:txBody>
      </p:sp>
      <p:sp>
        <p:nvSpPr>
          <p:cNvPr id="2458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9" name="Folded Corner 8"/>
          <p:cNvSpPr/>
          <p:nvPr/>
        </p:nvSpPr>
        <p:spPr>
          <a:xfrm>
            <a:off x="107950" y="1628775"/>
            <a:ext cx="3975100" cy="3095625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Pemakaian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kamus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umum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kamus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sinonim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baik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Pemasukan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baru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tulisan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pembicaraan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4710113" y="2238375"/>
            <a:ext cx="3976687" cy="2919413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Berusaha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membaca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berbagai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jenis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tulisan</a:t>
            </a: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4510088" y="2046548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>
            <a:off x="7956376" y="1988840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flipV="1">
            <a:off x="4710113" y="4724398"/>
            <a:ext cx="656318" cy="648817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96393" y="1628800"/>
            <a:ext cx="914400" cy="609575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3059107" y="1628800"/>
            <a:ext cx="957411" cy="609574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V="1">
            <a:off x="107505" y="4077072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0" y="0"/>
            <a:ext cx="6698456" cy="69269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Arial Black" pitchFamily="34" charset="0"/>
              </a:rPr>
              <a:t>Cara </a:t>
            </a:r>
            <a:r>
              <a:rPr lang="en-US" sz="3200" b="1" dirty="0" err="1">
                <a:solidFill>
                  <a:schemeClr val="tx1"/>
                </a:solidFill>
                <a:latin typeface="Arial Black" pitchFamily="34" charset="0"/>
              </a:rPr>
              <a:t>Memperluas</a:t>
            </a:r>
            <a:r>
              <a:rPr lang="en-US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Black" pitchFamily="34" charset="0"/>
              </a:rPr>
              <a:t>Kosakata</a:t>
            </a:r>
            <a:endParaRPr lang="id-ID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561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5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20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Ilmiah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00338" y="2120900"/>
            <a:ext cx="547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Karya tulis yang memaparkan</a:t>
            </a:r>
          </a:p>
        </p:txBody>
      </p:sp>
      <p:sp>
        <p:nvSpPr>
          <p:cNvPr id="1537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entingnya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Diksi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39975" y="2060575"/>
            <a:ext cx="6553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1.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Membangun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kalimat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efektif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utuh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.</a:t>
            </a:r>
          </a:p>
          <a:p>
            <a:pPr marL="355600" indent="-355600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2.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Memberikan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kemudahan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dalam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menyampaikan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pesan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/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informasi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kepada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pembacanya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. </a:t>
            </a:r>
          </a:p>
          <a:p>
            <a:pPr marL="355600" indent="-355600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3.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Menghindari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miskomunikasi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antara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pembaca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atau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pembicara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pendengar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.</a:t>
            </a:r>
            <a:endParaRPr lang="id-ID" altLang="en-US" sz="2800" dirty="0">
              <a:latin typeface="Adobe Caslon Pro Bold" pitchFamily="18" charset="0"/>
              <a:cs typeface="Arial" charset="0"/>
            </a:endParaRPr>
          </a:p>
        </p:txBody>
      </p:sp>
      <p:pic>
        <p:nvPicPr>
          <p:cNvPr id="1639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575"/>
            <a:ext cx="17526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Ketepatan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Diksi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9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2771775" y="2060575"/>
            <a:ext cx="51133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Ketepatan diksi adalah kemampuan sebuah kata untuk menimbulkan gagasan yang sama pada imajinasi pembaca/ pendengar, seperti yang dipikirkan atau dirasakan oleh penulis/pembicara.</a:t>
            </a:r>
            <a:endParaRPr lang="id-ID" altLang="en-US" sz="2800">
              <a:latin typeface="Adobe Caslon Pro Bold" panose="0205070206050A020403" pitchFamily="18" charset="0"/>
            </a:endParaRPr>
          </a:p>
        </p:txBody>
      </p:sp>
      <p:pic>
        <p:nvPicPr>
          <p:cNvPr id="1742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Ketepatan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Diksi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3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2771775" y="2060575"/>
            <a:ext cx="51133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Kita memilih kata yang akan digunakan secermat mungkin untuk mencapai tujuan komunikasi yang efektif.  Ketepatan tidak akan menimbulkan salah paham. </a:t>
            </a:r>
            <a:endParaRPr lang="id-ID" altLang="en-US" sz="2800">
              <a:latin typeface="Adobe Caslon Pro Bold" panose="0205070206050A020403" pitchFamily="18" charset="0"/>
            </a:endParaRPr>
          </a:p>
        </p:txBody>
      </p:sp>
      <p:pic>
        <p:nvPicPr>
          <p:cNvPr id="1844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6215106" cy="69269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Black" pitchFamily="34" charset="0"/>
              </a:rPr>
              <a:t>Syarat</a:t>
            </a:r>
            <a:r>
              <a:rPr lang="en-US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Black" pitchFamily="34" charset="0"/>
              </a:rPr>
              <a:t>Ketepatan</a:t>
            </a:r>
            <a:r>
              <a:rPr lang="en-US" sz="32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 Black" pitchFamily="34" charset="0"/>
              </a:rPr>
              <a:t>Diksi</a:t>
            </a:r>
            <a:endParaRPr lang="id-ID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179512" y="1196752"/>
            <a:ext cx="8568952" cy="151216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id-ID" sz="2400" b="1" dirty="0">
                <a:solidFill>
                  <a:schemeClr val="tx1"/>
                </a:solidFill>
              </a:rPr>
              <a:t>Membedakan secara cermat denotasi dan konotas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Contoh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Amplop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putih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milik</a:t>
            </a:r>
            <a:r>
              <a:rPr lang="en-US" sz="2400" b="1" dirty="0">
                <a:solidFill>
                  <a:schemeClr val="tx1"/>
                </a:solidFill>
              </a:rPr>
              <a:t> Pak Joni (</a:t>
            </a:r>
            <a:r>
              <a:rPr lang="en-US" sz="2400" b="1" dirty="0" err="1">
                <a:solidFill>
                  <a:schemeClr val="tx1"/>
                </a:solidFill>
              </a:rPr>
              <a:t>Denotasi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630238">
              <a:defRPr/>
            </a:pPr>
            <a:r>
              <a:rPr lang="en-US" sz="2400" b="1" dirty="0">
                <a:solidFill>
                  <a:schemeClr val="tx1"/>
                </a:solidFill>
              </a:rPr>
              <a:t>	      </a:t>
            </a:r>
            <a:r>
              <a:rPr lang="en-US" sz="2400" b="1" dirty="0" err="1">
                <a:solidFill>
                  <a:schemeClr val="tx1"/>
                </a:solidFill>
              </a:rPr>
              <a:t>Azizah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bunga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desa</a:t>
            </a:r>
            <a:r>
              <a:rPr lang="en-US" sz="2400" b="1" dirty="0">
                <a:solidFill>
                  <a:schemeClr val="tx1"/>
                </a:solidFill>
              </a:rPr>
              <a:t> di </a:t>
            </a:r>
            <a:r>
              <a:rPr lang="en-US" sz="2400" b="1" dirty="0" err="1">
                <a:solidFill>
                  <a:schemeClr val="tx1"/>
                </a:solidFill>
              </a:rPr>
              <a:t>kampungnya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Konotasi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179512" y="2852936"/>
            <a:ext cx="8964488" cy="21602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Membedakan</a:t>
            </a:r>
            <a:r>
              <a:rPr lang="en-US" sz="2400" b="1" dirty="0">
                <a:solidFill>
                  <a:schemeClr val="tx1"/>
                </a:solidFill>
              </a:rPr>
              <a:t> kata-kata yang </a:t>
            </a:r>
            <a:r>
              <a:rPr lang="en-US" sz="2400" b="1" dirty="0" err="1">
                <a:solidFill>
                  <a:schemeClr val="tx1"/>
                </a:solidFill>
              </a:rPr>
              <a:t>hampir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bersinonim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cermat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Contoh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269875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Siapa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pengubah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peraturan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memberatkan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pengusaha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marL="269875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Pembebasan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untuk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jenis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tertentu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peubah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peraturan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selama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memberatkan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pengusaha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8" name="Pentagon 47"/>
          <p:cNvSpPr/>
          <p:nvPr/>
        </p:nvSpPr>
        <p:spPr>
          <a:xfrm>
            <a:off x="179512" y="5229200"/>
            <a:ext cx="8568952" cy="151216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Membedakan</a:t>
            </a:r>
            <a:r>
              <a:rPr lang="en-US" sz="2400" b="1" dirty="0">
                <a:solidFill>
                  <a:schemeClr val="tx1"/>
                </a:solidFill>
              </a:rPr>
              <a:t> kata-kata yang </a:t>
            </a:r>
            <a:r>
              <a:rPr lang="en-US" sz="2400" b="1" dirty="0" err="1">
                <a:solidFill>
                  <a:schemeClr val="tx1"/>
                </a:solidFill>
              </a:rPr>
              <a:t>mirip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ejaannya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269875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Contoh</a:t>
            </a:r>
            <a:r>
              <a:rPr lang="en-US" sz="2400" b="1" dirty="0">
                <a:solidFill>
                  <a:schemeClr val="tx1"/>
                </a:solidFill>
              </a:rPr>
              <a:t>:  	</a:t>
            </a:r>
            <a:r>
              <a:rPr lang="en-US" sz="2400" b="1" dirty="0" err="1">
                <a:solidFill>
                  <a:schemeClr val="tx1"/>
                </a:solidFill>
              </a:rPr>
              <a:t>intensif</a:t>
            </a:r>
            <a:r>
              <a:rPr lang="en-US" sz="2400" b="1" dirty="0">
                <a:solidFill>
                  <a:schemeClr val="tx1"/>
                </a:solidFill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</a:rPr>
              <a:t>insentif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		</a:t>
            </a:r>
            <a:r>
              <a:rPr lang="en-US" sz="2400" b="1" dirty="0" err="1">
                <a:solidFill>
                  <a:schemeClr val="tx1"/>
                </a:solidFill>
              </a:rPr>
              <a:t>karton</a:t>
            </a:r>
            <a:r>
              <a:rPr lang="en-US" sz="2400" b="1" dirty="0">
                <a:solidFill>
                  <a:schemeClr val="tx1"/>
                </a:solidFill>
              </a:rPr>
              <a:t> -- </a:t>
            </a:r>
            <a:r>
              <a:rPr lang="en-US" sz="2400" b="1" dirty="0" err="1">
                <a:solidFill>
                  <a:schemeClr val="tx1"/>
                </a:solidFill>
              </a:rPr>
              <a:t>kartun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id-ID" sz="24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6215106" cy="62068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 Black" pitchFamily="34" charset="0"/>
              </a:rPr>
              <a:t>Syarat</a:t>
            </a:r>
            <a:r>
              <a:rPr lang="en-US" sz="28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Black" pitchFamily="34" charset="0"/>
              </a:rPr>
              <a:t>Ketepatan</a:t>
            </a:r>
            <a:r>
              <a:rPr lang="en-US" sz="28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Black" pitchFamily="34" charset="0"/>
              </a:rPr>
              <a:t>Diksi</a:t>
            </a:r>
            <a:endParaRPr lang="id-ID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251520" y="1052736"/>
            <a:ext cx="7535222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360363">
              <a:defRPr/>
            </a:pPr>
            <a:r>
              <a:rPr lang="en-US" sz="2400" b="1" dirty="0">
                <a:solidFill>
                  <a:schemeClr val="tx1"/>
                </a:solidFill>
              </a:rPr>
              <a:t>4. </a:t>
            </a:r>
            <a:r>
              <a:rPr lang="en-US" sz="2400" b="1" dirty="0" err="1">
                <a:solidFill>
                  <a:schemeClr val="tx1"/>
                </a:solidFill>
              </a:rPr>
              <a:t>Membedakan</a:t>
            </a:r>
            <a:r>
              <a:rPr lang="en-US" sz="2400" b="1" dirty="0">
                <a:solidFill>
                  <a:schemeClr val="tx1"/>
                </a:solidFill>
              </a:rPr>
              <a:t> kata-kata yang </a:t>
            </a:r>
            <a:r>
              <a:rPr lang="en-US" sz="2400" b="1" dirty="0" err="1">
                <a:solidFill>
                  <a:schemeClr val="tx1"/>
                </a:solidFill>
              </a:rPr>
              <a:t>berakhiran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asing</a:t>
            </a:r>
            <a:r>
              <a:rPr lang="en-US" sz="2400" b="1" dirty="0">
                <a:solidFill>
                  <a:schemeClr val="tx1"/>
                </a:solidFill>
              </a:rPr>
              <a:t>/ </a:t>
            </a:r>
            <a:r>
              <a:rPr lang="en-US" sz="2400" b="1" dirty="0" err="1">
                <a:solidFill>
                  <a:schemeClr val="tx1"/>
                </a:solidFill>
              </a:rPr>
              <a:t>bersufiks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asing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Contoh</a:t>
            </a:r>
            <a:r>
              <a:rPr lang="en-US" sz="2400" b="1" dirty="0">
                <a:solidFill>
                  <a:schemeClr val="tx1"/>
                </a:solidFill>
              </a:rPr>
              <a:t>: 	</a:t>
            </a:r>
            <a:r>
              <a:rPr lang="en-US" sz="2400" b="1" dirty="0" err="1">
                <a:solidFill>
                  <a:schemeClr val="tx1"/>
                </a:solidFill>
              </a:rPr>
              <a:t>biologi</a:t>
            </a:r>
            <a:r>
              <a:rPr lang="en-US" sz="2400" b="1" dirty="0">
                <a:solidFill>
                  <a:schemeClr val="tx1"/>
                </a:solidFill>
              </a:rPr>
              <a:t>--</a:t>
            </a:r>
            <a:r>
              <a:rPr lang="en-US" sz="2400" b="1" dirty="0" err="1">
                <a:solidFill>
                  <a:schemeClr val="tx1"/>
                </a:solidFill>
              </a:rPr>
              <a:t>biologis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51520" y="2348880"/>
            <a:ext cx="8064896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5. </a:t>
            </a:r>
            <a:r>
              <a:rPr lang="en-US" sz="2400" b="1" dirty="0" err="1">
                <a:solidFill>
                  <a:schemeClr val="tx1"/>
                </a:solidFill>
              </a:rPr>
              <a:t>Membedakan</a:t>
            </a:r>
            <a:r>
              <a:rPr lang="en-US" sz="2400" b="1" dirty="0">
                <a:solidFill>
                  <a:schemeClr val="tx1"/>
                </a:solidFill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</a:rPr>
              <a:t>depan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secara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idiomatik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Seperti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Kata </a:t>
            </a:r>
            <a:r>
              <a:rPr lang="en-US" sz="2400" b="1" dirty="0" err="1">
                <a:solidFill>
                  <a:schemeClr val="tx1"/>
                </a:solidFill>
              </a:rPr>
              <a:t>ingat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seharusnya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ingat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ingat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terhadap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r>
              <a:rPr lang="id-ID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Pentagon 49"/>
          <p:cNvSpPr/>
          <p:nvPr/>
        </p:nvSpPr>
        <p:spPr>
          <a:xfrm>
            <a:off x="251520" y="3573016"/>
            <a:ext cx="7535222" cy="864096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6. </a:t>
            </a:r>
            <a:r>
              <a:rPr lang="en-US" sz="2400" b="1" dirty="0" err="1">
                <a:solidFill>
                  <a:schemeClr val="tx1"/>
                </a:solidFill>
              </a:rPr>
              <a:t>Membedakan</a:t>
            </a:r>
            <a:r>
              <a:rPr lang="en-US" sz="2400" b="1" dirty="0">
                <a:solidFill>
                  <a:schemeClr val="tx1"/>
                </a:solidFill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</a:rPr>
              <a:t>umum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</a:rPr>
              <a:t>khusus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seperti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binatang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umum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kelinci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khusus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r>
              <a:rPr lang="id-ID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Pentagon 7"/>
          <p:cNvSpPr/>
          <p:nvPr/>
        </p:nvSpPr>
        <p:spPr>
          <a:xfrm>
            <a:off x="251520" y="5877272"/>
            <a:ext cx="8217296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8. </a:t>
            </a:r>
            <a:r>
              <a:rPr lang="en-US" sz="2400" b="1" dirty="0" err="1">
                <a:solidFill>
                  <a:schemeClr val="tx1"/>
                </a:solidFill>
              </a:rPr>
              <a:t>Perhatikan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kelangsungan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pilihan</a:t>
            </a:r>
            <a:r>
              <a:rPr lang="en-US" sz="2400" b="1" dirty="0">
                <a:solidFill>
                  <a:schemeClr val="tx1"/>
                </a:solidFill>
              </a:rPr>
              <a:t> kata</a:t>
            </a:r>
            <a:r>
              <a:rPr lang="id-ID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Pentagon 9"/>
          <p:cNvSpPr/>
          <p:nvPr/>
        </p:nvSpPr>
        <p:spPr>
          <a:xfrm>
            <a:off x="251520" y="4653136"/>
            <a:ext cx="8217296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360363">
              <a:defRPr/>
            </a:pPr>
            <a:r>
              <a:rPr lang="en-US" sz="2400" b="1" dirty="0">
                <a:solidFill>
                  <a:schemeClr val="tx1"/>
                </a:solidFill>
              </a:rPr>
              <a:t>7. </a:t>
            </a:r>
            <a:r>
              <a:rPr lang="en-US" sz="2400" b="1" dirty="0" err="1">
                <a:solidFill>
                  <a:schemeClr val="tx1"/>
                </a:solidFill>
              </a:rPr>
              <a:t>Mengetahui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perubahan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makna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terjadi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</a:t>
            </a:r>
            <a:r>
              <a:rPr lang="en-US" sz="2400" b="1" dirty="0">
                <a:solidFill>
                  <a:schemeClr val="tx1"/>
                </a:solidFill>
              </a:rPr>
              <a:t> kata2 </a:t>
            </a:r>
            <a:r>
              <a:rPr lang="en-US" sz="2400" b="1" dirty="0" err="1">
                <a:solidFill>
                  <a:schemeClr val="tx1"/>
                </a:solidFill>
              </a:rPr>
              <a:t>tertentu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telah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dikenal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seperti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hipotesa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chemeClr val="tx1"/>
                </a:solidFill>
                <a:sym typeface="Wingdings" pitchFamily="2" charset="2"/>
              </a:rPr>
              <a:t>hipotesis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1050" y="1403350"/>
            <a:ext cx="67691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bebas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terkecil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ekspresi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sesuatu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dicerna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panca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indera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didengar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dilihat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Isi/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menimbulkan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pikiran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pendengar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pembaca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ransangan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stimulus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Wujud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reaksi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tindakan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perilaku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pengertian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id-ID" altLang="en-US" sz="2600" dirty="0" smtClean="0">
              <a:latin typeface="Arial Black" pitchFamily="34" charset="0"/>
            </a:endParaRPr>
          </a:p>
        </p:txBody>
      </p:sp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Kata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03350"/>
            <a:ext cx="1357312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6688" y="1403350"/>
            <a:ext cx="86534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id-ID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akna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Leksikal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Gramatikal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363" indent="0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Leksikal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kata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lepas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kaitan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kata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stuktur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frase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klausa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kalimat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0363" indent="0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bangunan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tinggal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0">
              <a:defRPr/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363" indent="0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Gramatikal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timbul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akibat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gramatikal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pengimbuhan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pengulangan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pemajemukan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360363" indent="0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berumah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id-ID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363" indent="0"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rumah-rumah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rumah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363" indent="0"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makan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makan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id-ID" altLang="en-US" sz="2400" dirty="0" smtClean="0">
              <a:latin typeface="Arial Black" pitchFamily="34" charset="0"/>
            </a:endParaRPr>
          </a:p>
        </p:txBody>
      </p:sp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Macam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Kata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20804</TotalTime>
  <Words>503</Words>
  <Application>Microsoft Office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Adobe Caslon Pro Bold</vt:lpstr>
      <vt:lpstr>Arial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530</cp:revision>
  <cp:lastPrinted>2015-09-17T08:41:14Z</cp:lastPrinted>
  <dcterms:created xsi:type="dcterms:W3CDTF">2010-04-18T12:06:30Z</dcterms:created>
  <dcterms:modified xsi:type="dcterms:W3CDTF">2023-03-20T04:08:23Z</dcterms:modified>
</cp:coreProperties>
</file>