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11" r:id="rId3"/>
    <p:sldId id="330" r:id="rId4"/>
    <p:sldId id="342" r:id="rId5"/>
    <p:sldId id="361" r:id="rId6"/>
    <p:sldId id="362" r:id="rId7"/>
    <p:sldId id="363" r:id="rId8"/>
    <p:sldId id="365" r:id="rId9"/>
    <p:sldId id="345" r:id="rId10"/>
    <p:sldId id="348" r:id="rId11"/>
    <p:sldId id="349" r:id="rId12"/>
    <p:sldId id="339" r:id="rId13"/>
  </p:sldIdLst>
  <p:sldSz cx="9144000" cy="6858000" type="screen4x3"/>
  <p:notesSz cx="6761163" cy="9942513"/>
  <p:custDataLst>
    <p:tags r:id="rId1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62" autoAdjust="0"/>
    <p:restoredTop sz="94656" autoAdjust="0"/>
  </p:normalViewPr>
  <p:slideViewPr>
    <p:cSldViewPr>
      <p:cViewPr varScale="1">
        <p:scale>
          <a:sx n="71" d="100"/>
          <a:sy n="71" d="100"/>
        </p:scale>
        <p:origin x="137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3627D368-6277-4A94-8717-7D26F19A52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2255775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61A14B11-6054-4453-8478-02D9264F87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2678295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653" name="Slide Number Placeholder 2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0EFB22B-97A8-4026-A926-5989C3A3A1D9}" type="slidenum">
              <a:rPr lang="en-US" altLang="en-US">
                <a:latin typeface="Calibri" panose="020F0502020204030204" pitchFamily="34" charset="0"/>
              </a:rPr>
              <a:pPr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328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Revisi: 00</a:t>
            </a:r>
            <a:endParaRPr lang="id-ID" sz="16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5FE8C13-7DA4-4FC0-BB22-2487B3C8A7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759358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CAD198-E59F-4720-8F00-6EAE6E6940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0101132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B4190-585D-4825-9550-7EC8D77382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8107994"/>
      </p:ext>
    </p:extLst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B7E82ED-10C6-43EC-8CF5-388D39F6F517}" type="datetimeFigureOut">
              <a:rPr lang="id-ID"/>
              <a:pPr>
                <a:defRPr/>
              </a:pPr>
              <a:t>20/03/2023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EE9CE5-C41C-4879-9E8A-C0A82E6DDF54}" type="slidenum">
              <a:rPr lang="id-ID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46261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Revisi: 00</a:t>
            </a:r>
            <a:endParaRPr lang="id-ID" sz="1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A6E6EC-7AF1-4915-89C8-BF55A25F60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2771681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A05DC5-59E1-4BCE-BF1C-2E2F8BEA9F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5722114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D286AA-F8E6-4510-80EE-6BA3A823B5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740720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50FFFA-7151-42C6-AE81-2A5AA4D0CE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6368522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2D47F7-FB6B-4614-B539-63BDA6CE37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1288488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2746B2-48E4-4145-A3F1-8F33D0776E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470768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E279CA-78E8-4F58-A53F-0C1B37C847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042892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EC323-8569-46A9-9899-091662B70F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2852057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8EF6224-C9A4-471F-AA07-7752D1EA1C6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1030" name="TextBox 7"/>
          <p:cNvSpPr txBox="1">
            <a:spLocks noChangeArrowheads="1"/>
          </p:cNvSpPr>
          <p:nvPr/>
        </p:nvSpPr>
        <p:spPr bwMode="auto">
          <a:xfrm>
            <a:off x="323850" y="404813"/>
            <a:ext cx="165576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 b="1"/>
              <a:t>I.</a:t>
            </a:r>
            <a:fld id="{7C539FE4-8AA4-48F4-9920-E435FF5AA826}" type="slidenum">
              <a:rPr lang="id-ID" altLang="en-US" sz="1200" b="1"/>
              <a:pPr eaLnBrk="1" hangingPunct="1"/>
              <a:t>‹#›</a:t>
            </a:fld>
            <a:endParaRPr lang="id-ID" altLang="en-US" sz="1200" b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7" r:id="rId1"/>
    <p:sldLayoutId id="2147484148" r:id="rId2"/>
    <p:sldLayoutId id="2147484149" r:id="rId3"/>
    <p:sldLayoutId id="2147484150" r:id="rId4"/>
    <p:sldLayoutId id="2147484151" r:id="rId5"/>
    <p:sldLayoutId id="2147484152" r:id="rId6"/>
    <p:sldLayoutId id="2147484153" r:id="rId7"/>
    <p:sldLayoutId id="2147484154" r:id="rId8"/>
    <p:sldLayoutId id="2147484155" r:id="rId9"/>
    <p:sldLayoutId id="2147484156" r:id="rId10"/>
    <p:sldLayoutId id="2147484157" r:id="rId11"/>
    <p:sldLayoutId id="2147484158" r:id="rId12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060848"/>
            <a:ext cx="9144000" cy="36625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KARYA TULIS ILMIAH</a:t>
            </a:r>
            <a:endParaRPr lang="en-US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Dr.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Meliyanti</a:t>
            </a:r>
            <a:endParaRPr lang="en-US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u="sng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Pertemuan</a:t>
            </a:r>
            <a:r>
              <a:rPr lang="en-US" sz="3600" b="1" u="sng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 </a:t>
            </a:r>
            <a:r>
              <a:rPr lang="en-US" sz="3600" b="1" u="sng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Minggu</a:t>
            </a:r>
            <a:r>
              <a:rPr lang="en-US" sz="3600" b="1" u="sng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 </a:t>
            </a:r>
            <a:r>
              <a:rPr lang="en-US" sz="3600" b="1" u="sng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ke-9</a:t>
            </a:r>
            <a:endParaRPr lang="en-US" sz="3600" b="1" u="sng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u="sng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</p:txBody>
      </p:sp>
      <p:pic>
        <p:nvPicPr>
          <p:cNvPr id="14339" name="Picture 2" descr="D:\Picture\logo ibi small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</a:p>
          <a:p>
            <a:pPr algn="ctr"/>
            <a:endParaRPr lang="id-ID" altLang="en-US" sz="1200"/>
          </a:p>
          <a:p>
            <a:pPr algn="ctr" eaLnBrk="1" hangingPunct="1"/>
            <a:endParaRPr lang="en-US" altLang="en-US" sz="1200"/>
          </a:p>
        </p:txBody>
      </p:sp>
      <p:sp>
        <p:nvSpPr>
          <p:cNvPr id="14341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23555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9425</a:t>
            </a:r>
          </a:p>
        </p:txBody>
      </p:sp>
      <p:sp>
        <p:nvSpPr>
          <p:cNvPr id="23556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6" name="Rectangle 1"/>
          <p:cNvSpPr/>
          <p:nvPr/>
        </p:nvSpPr>
        <p:spPr>
          <a:xfrm>
            <a:off x="107505" y="175508"/>
            <a:ext cx="5976663" cy="656342"/>
          </a:xfrm>
          <a:custGeom>
            <a:avLst/>
            <a:gdLst>
              <a:gd name="connsiteX0" fmla="*/ 0 w 8280920"/>
              <a:gd name="connsiteY0" fmla="*/ 0 h 792088"/>
              <a:gd name="connsiteX1" fmla="*/ 8280920 w 8280920"/>
              <a:gd name="connsiteY1" fmla="*/ 0 h 792088"/>
              <a:gd name="connsiteX2" fmla="*/ 8280920 w 8280920"/>
              <a:gd name="connsiteY2" fmla="*/ 792088 h 792088"/>
              <a:gd name="connsiteX3" fmla="*/ 0 w 8280920"/>
              <a:gd name="connsiteY3" fmla="*/ 792088 h 792088"/>
              <a:gd name="connsiteX4" fmla="*/ 0 w 8280920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792088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5595706 w 8294568"/>
              <a:gd name="connsiteY3" fmla="*/ 712112 h 792088"/>
              <a:gd name="connsiteX4" fmla="*/ 0 w 8294568"/>
              <a:gd name="connsiteY4" fmla="*/ 792088 h 792088"/>
              <a:gd name="connsiteX5" fmla="*/ 0 w 8294568"/>
              <a:gd name="connsiteY5" fmla="*/ 0 h 792088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5595706 w 8349159"/>
              <a:gd name="connsiteY3" fmla="*/ 725243 h 805219"/>
              <a:gd name="connsiteX4" fmla="*/ 0 w 8349159"/>
              <a:gd name="connsiteY4" fmla="*/ 805219 h 805219"/>
              <a:gd name="connsiteX5" fmla="*/ 0 w 8349159"/>
              <a:gd name="connsiteY5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6864948 w 8349159"/>
              <a:gd name="connsiteY3" fmla="*/ 534176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8099594 w 8349159"/>
              <a:gd name="connsiteY3" fmla="*/ 679319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159" h="805219">
                <a:moveTo>
                  <a:pt x="0" y="13131"/>
                </a:moveTo>
                <a:lnTo>
                  <a:pt x="8280920" y="13131"/>
                </a:lnTo>
                <a:lnTo>
                  <a:pt x="8349159" y="0"/>
                </a:lnTo>
                <a:cubicBezTo>
                  <a:pt x="8094967" y="68644"/>
                  <a:pt x="8558503" y="558445"/>
                  <a:pt x="8099594" y="679319"/>
                </a:cubicBezTo>
                <a:cubicBezTo>
                  <a:pt x="7640685" y="800193"/>
                  <a:pt x="6721667" y="661872"/>
                  <a:pt x="5595706" y="725243"/>
                </a:cubicBezTo>
                <a:lnTo>
                  <a:pt x="0" y="805219"/>
                </a:lnTo>
                <a:lnTo>
                  <a:pt x="0" y="1313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3200" b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en-US" sz="3200" b="1" dirty="0" err="1">
                <a:latin typeface="Arial" pitchFamily="34" charset="0"/>
                <a:cs typeface="Arial" pitchFamily="34" charset="0"/>
              </a:rPr>
              <a:t>Macam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Makna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Kata</a:t>
            </a:r>
            <a:endParaRPr lang="id-ID" sz="3200" b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endParaRPr lang="id-ID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560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61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62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sp>
        <p:nvSpPr>
          <p:cNvPr id="9" name="Folded Corner 8"/>
          <p:cNvSpPr/>
          <p:nvPr/>
        </p:nvSpPr>
        <p:spPr>
          <a:xfrm>
            <a:off x="107950" y="1196975"/>
            <a:ext cx="8712200" cy="3289300"/>
          </a:xfrm>
          <a:prstGeom prst="foldedCorner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2400" b="1" dirty="0">
              <a:solidFill>
                <a:schemeClr val="tx1"/>
              </a:solidFill>
              <a:latin typeface="Adobe Caslon Pro Bold" pitchFamily="18" charset="0"/>
            </a:endParaRPr>
          </a:p>
          <a:p>
            <a:pPr eaLnBrk="1" hangingPunct="1">
              <a:defRPr/>
            </a:pPr>
            <a:endParaRPr lang="en-US" sz="2400" b="1" dirty="0">
              <a:solidFill>
                <a:schemeClr val="tx1"/>
              </a:solidFill>
              <a:latin typeface="Adobe Caslon Pro Bold" pitchFamily="18" charset="0"/>
            </a:endParaRPr>
          </a:p>
          <a:p>
            <a:pPr eaLnBrk="1" hangingPunct="1">
              <a:defRPr/>
            </a:pPr>
            <a:endParaRPr lang="en-US" sz="2400" b="1" dirty="0">
              <a:solidFill>
                <a:schemeClr val="tx1"/>
              </a:solidFill>
              <a:latin typeface="Adobe Caslon Pro Bold" pitchFamily="18" charset="0"/>
            </a:endParaRPr>
          </a:p>
          <a:p>
            <a:pPr eaLnBrk="1" hangingPunct="1">
              <a:defRPr/>
            </a:pP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	2.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Makna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Denotatif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dan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Makna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Konotatif</a:t>
            </a:r>
            <a:endParaRPr lang="en-US" sz="2400" b="1" dirty="0">
              <a:solidFill>
                <a:schemeClr val="tx1"/>
              </a:solidFill>
              <a:latin typeface="Adobe Caslon Pro Bold" pitchFamily="18" charset="0"/>
            </a:endParaRPr>
          </a:p>
          <a:p>
            <a:pPr marL="269875" eaLnBrk="1" hangingPunct="1">
              <a:defRPr/>
            </a:pP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Makna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denotatif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/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makna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referensial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adalah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makna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menunjuk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langusung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pada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acuan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/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makna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dasarnya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.</a:t>
            </a:r>
          </a:p>
          <a:p>
            <a:pPr marL="269875" eaLnBrk="1" hangingPunct="1">
              <a:defRPr/>
            </a:pP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Makna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konotatif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/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makna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evaluatif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/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emotif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adalah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makna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tambahan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terhadap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makna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dasarnya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berupa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nilai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rasa/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gambaran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tertentu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. </a:t>
            </a:r>
          </a:p>
          <a:p>
            <a:pPr marL="269875" eaLnBrk="1" hangingPunct="1">
              <a:defRPr/>
            </a:pP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Dalam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penulisan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karya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ilmiah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  <a:sym typeface="Wingdings" pitchFamily="2" charset="2"/>
              </a:rPr>
              <a:t>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  <a:sym typeface="Wingdings" pitchFamily="2" charset="2"/>
              </a:rPr>
              <a:t>makna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  <a:sym typeface="Wingdings" pitchFamily="2" charset="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  <a:sym typeface="Wingdings" pitchFamily="2" charset="2"/>
              </a:rPr>
              <a:t>denotatif</a:t>
            </a:r>
            <a:endParaRPr lang="en-US" sz="2400" b="1" dirty="0">
              <a:solidFill>
                <a:schemeClr val="tx1"/>
              </a:solidFill>
              <a:latin typeface="Adobe Caslon Pro Bold" pitchFamily="18" charset="0"/>
              <a:sym typeface="Wingdings" pitchFamily="2" charset="2"/>
            </a:endParaRPr>
          </a:p>
          <a:p>
            <a:pPr marL="269875" eaLnBrk="1" hangingPunct="1">
              <a:defRPr/>
            </a:pP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  <a:sym typeface="Wingdings" pitchFamily="2" charset="2"/>
              </a:rPr>
              <a:t>Contoh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  <a:sym typeface="Wingdings" pitchFamily="2" charset="2"/>
              </a:rPr>
              <a:t>: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  <a:sym typeface="Wingdings" pitchFamily="2" charset="2"/>
              </a:rPr>
              <a:t>makan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  <a:sym typeface="Wingdings" pitchFamily="2" charset="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  <a:sym typeface="Wingdings" pitchFamily="2" charset="2"/>
              </a:rPr>
              <a:t>hati</a:t>
            </a:r>
            <a:endParaRPr lang="en-US" sz="2400" b="1" dirty="0">
              <a:solidFill>
                <a:schemeClr val="tx1"/>
              </a:solidFill>
              <a:latin typeface="Adobe Caslon Pro Bold" pitchFamily="18" charset="0"/>
            </a:endParaRPr>
          </a:p>
          <a:p>
            <a:pPr eaLnBrk="1" hangingPunct="1">
              <a:defRPr/>
            </a:pPr>
            <a:endParaRPr lang="en-US" sz="2400" b="1" dirty="0">
              <a:solidFill>
                <a:schemeClr val="tx1"/>
              </a:solidFill>
              <a:latin typeface="Adobe Caslon Pro Bold" pitchFamily="18" charset="0"/>
            </a:endParaRPr>
          </a:p>
        </p:txBody>
      </p:sp>
      <p:sp>
        <p:nvSpPr>
          <p:cNvPr id="14" name="Folded Corner 13"/>
          <p:cNvSpPr/>
          <p:nvPr/>
        </p:nvSpPr>
        <p:spPr>
          <a:xfrm>
            <a:off x="765175" y="4984750"/>
            <a:ext cx="7921625" cy="1371600"/>
          </a:xfrm>
          <a:prstGeom prst="foldedCorner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	3.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Makna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Kontekstual</a:t>
            </a:r>
            <a:endParaRPr lang="en-US" sz="2400" b="1" dirty="0">
              <a:solidFill>
                <a:schemeClr val="tx1"/>
              </a:solidFill>
              <a:latin typeface="Adobe Caslon Pro Bold" pitchFamily="18" charset="0"/>
            </a:endParaRPr>
          </a:p>
          <a:p>
            <a:pPr eaLnBrk="1" hangingPunct="1">
              <a:defRPr/>
            </a:pP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Adalah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makna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ditentukan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oleh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konteks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pemakainya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Contoh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: Dian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sedang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belajar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(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sedang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melakukan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kegiatan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)</a:t>
            </a:r>
          </a:p>
        </p:txBody>
      </p:sp>
      <p:sp>
        <p:nvSpPr>
          <p:cNvPr id="10" name="Half Frame 9"/>
          <p:cNvSpPr/>
          <p:nvPr/>
        </p:nvSpPr>
        <p:spPr>
          <a:xfrm>
            <a:off x="765177" y="4985146"/>
            <a:ext cx="566463" cy="460077"/>
          </a:xfrm>
          <a:prstGeom prst="half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Half Frame 15"/>
          <p:cNvSpPr/>
          <p:nvPr/>
        </p:nvSpPr>
        <p:spPr>
          <a:xfrm flipH="1">
            <a:off x="7956374" y="4985146"/>
            <a:ext cx="730426" cy="460077"/>
          </a:xfrm>
          <a:prstGeom prst="half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Half Frame 17"/>
          <p:cNvSpPr/>
          <p:nvPr/>
        </p:nvSpPr>
        <p:spPr>
          <a:xfrm flipV="1">
            <a:off x="765177" y="5670746"/>
            <a:ext cx="422450" cy="685597"/>
          </a:xfrm>
          <a:prstGeom prst="half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Half Frame 18"/>
          <p:cNvSpPr/>
          <p:nvPr/>
        </p:nvSpPr>
        <p:spPr>
          <a:xfrm>
            <a:off x="96393" y="1172541"/>
            <a:ext cx="516382" cy="672283"/>
          </a:xfrm>
          <a:prstGeom prst="half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Half Frame 19"/>
          <p:cNvSpPr/>
          <p:nvPr/>
        </p:nvSpPr>
        <p:spPr>
          <a:xfrm flipH="1">
            <a:off x="7812358" y="1196752"/>
            <a:ext cx="1008111" cy="457200"/>
          </a:xfrm>
          <a:prstGeom prst="half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Half Frame 20"/>
          <p:cNvSpPr/>
          <p:nvPr/>
        </p:nvSpPr>
        <p:spPr>
          <a:xfrm flipV="1">
            <a:off x="107505" y="3645024"/>
            <a:ext cx="505270" cy="840582"/>
          </a:xfrm>
          <a:prstGeom prst="half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24579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9425</a:t>
            </a:r>
          </a:p>
        </p:txBody>
      </p:sp>
      <p:sp>
        <p:nvSpPr>
          <p:cNvPr id="24580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4581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2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3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sp>
        <p:nvSpPr>
          <p:cNvPr id="9" name="Folded Corner 8"/>
          <p:cNvSpPr/>
          <p:nvPr/>
        </p:nvSpPr>
        <p:spPr>
          <a:xfrm>
            <a:off x="107950" y="1628775"/>
            <a:ext cx="3975100" cy="3095625"/>
          </a:xfrm>
          <a:prstGeom prst="foldedCorner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2400" b="1" dirty="0">
              <a:solidFill>
                <a:schemeClr val="tx1"/>
              </a:solidFill>
              <a:latin typeface="Adobe Caslon Pro Bold" pitchFamily="18" charset="0"/>
            </a:endParaRPr>
          </a:p>
          <a:p>
            <a:pPr eaLnBrk="1" hangingPunct="1">
              <a:defRPr/>
            </a:pPr>
            <a:endParaRPr lang="en-US" sz="2400" b="1" dirty="0">
              <a:solidFill>
                <a:schemeClr val="tx1"/>
              </a:solidFill>
              <a:latin typeface="Adobe Caslon Pro Bold" pitchFamily="18" charset="0"/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Pemakaian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kamus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umum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dan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kamus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sinonim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baik</a:t>
            </a:r>
            <a:endParaRPr lang="en-US" sz="2400" b="1" dirty="0">
              <a:solidFill>
                <a:schemeClr val="tx1"/>
              </a:solidFill>
              <a:latin typeface="Adobe Caslon Pro Bold" pitchFamily="18" charset="0"/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Pemasukan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kata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baru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dalam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tulisan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dan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pembicaraan</a:t>
            </a:r>
            <a:endParaRPr lang="en-US" sz="2400" b="1" dirty="0">
              <a:solidFill>
                <a:schemeClr val="tx1"/>
              </a:solidFill>
              <a:latin typeface="Adobe Caslon Pro Bold" pitchFamily="18" charset="0"/>
            </a:endParaRPr>
          </a:p>
        </p:txBody>
      </p:sp>
      <p:sp>
        <p:nvSpPr>
          <p:cNvPr id="14" name="Folded Corner 13"/>
          <p:cNvSpPr/>
          <p:nvPr/>
        </p:nvSpPr>
        <p:spPr>
          <a:xfrm>
            <a:off x="4710113" y="2238375"/>
            <a:ext cx="3976687" cy="2919413"/>
          </a:xfrm>
          <a:prstGeom prst="foldedCorner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3.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Berusaha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membaca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berbagai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jenis</a:t>
            </a:r>
            <a:r>
              <a:rPr lang="en-US" sz="2400" b="1" dirty="0">
                <a:solidFill>
                  <a:schemeClr val="tx1"/>
                </a:solidFill>
                <a:latin typeface="Adobe Caslon Pro Bold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dobe Caslon Pro Bold" pitchFamily="18" charset="0"/>
              </a:rPr>
              <a:t>tulisan</a:t>
            </a:r>
            <a:endParaRPr lang="en-US" sz="2400" b="1" dirty="0">
              <a:solidFill>
                <a:schemeClr val="tx1"/>
              </a:solidFill>
              <a:latin typeface="Adobe Caslon Pro Bold" pitchFamily="18" charset="0"/>
            </a:endParaRPr>
          </a:p>
        </p:txBody>
      </p:sp>
      <p:sp>
        <p:nvSpPr>
          <p:cNvPr id="10" name="Half Frame 9"/>
          <p:cNvSpPr/>
          <p:nvPr/>
        </p:nvSpPr>
        <p:spPr>
          <a:xfrm>
            <a:off x="4510088" y="2046548"/>
            <a:ext cx="914400" cy="914400"/>
          </a:xfrm>
          <a:prstGeom prst="half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Half Frame 15"/>
          <p:cNvSpPr/>
          <p:nvPr/>
        </p:nvSpPr>
        <p:spPr>
          <a:xfrm flipH="1">
            <a:off x="7956376" y="1988840"/>
            <a:ext cx="957411" cy="914400"/>
          </a:xfrm>
          <a:prstGeom prst="half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Half Frame 17"/>
          <p:cNvSpPr/>
          <p:nvPr/>
        </p:nvSpPr>
        <p:spPr>
          <a:xfrm flipV="1">
            <a:off x="4710113" y="4724398"/>
            <a:ext cx="656318" cy="648817"/>
          </a:xfrm>
          <a:prstGeom prst="half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Half Frame 18"/>
          <p:cNvSpPr/>
          <p:nvPr/>
        </p:nvSpPr>
        <p:spPr>
          <a:xfrm>
            <a:off x="96393" y="1628800"/>
            <a:ext cx="914400" cy="609575"/>
          </a:xfrm>
          <a:prstGeom prst="half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Half Frame 19"/>
          <p:cNvSpPr/>
          <p:nvPr/>
        </p:nvSpPr>
        <p:spPr>
          <a:xfrm flipH="1">
            <a:off x="3059107" y="1628800"/>
            <a:ext cx="957411" cy="609574"/>
          </a:xfrm>
          <a:prstGeom prst="half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Half Frame 20"/>
          <p:cNvSpPr/>
          <p:nvPr/>
        </p:nvSpPr>
        <p:spPr>
          <a:xfrm flipV="1">
            <a:off x="107505" y="4077072"/>
            <a:ext cx="914400" cy="817066"/>
          </a:xfrm>
          <a:prstGeom prst="halfFram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Snip Single Corner Rectangle 21"/>
          <p:cNvSpPr/>
          <p:nvPr/>
        </p:nvSpPr>
        <p:spPr>
          <a:xfrm>
            <a:off x="0" y="0"/>
            <a:ext cx="6698456" cy="692696"/>
          </a:xfrm>
          <a:prstGeom prst="snip1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b="1" dirty="0">
                <a:solidFill>
                  <a:schemeClr val="tx1"/>
                </a:solidFill>
                <a:latin typeface="Arial Black" pitchFamily="34" charset="0"/>
              </a:rPr>
              <a:t>Cara </a:t>
            </a:r>
            <a:r>
              <a:rPr lang="en-US" sz="3200" b="1" dirty="0" err="1">
                <a:solidFill>
                  <a:schemeClr val="tx1"/>
                </a:solidFill>
                <a:latin typeface="Arial Black" pitchFamily="34" charset="0"/>
              </a:rPr>
              <a:t>Memperluas</a:t>
            </a:r>
            <a:r>
              <a:rPr lang="en-US" sz="3200" b="1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 Black" pitchFamily="34" charset="0"/>
              </a:rPr>
              <a:t>Kosakata</a:t>
            </a:r>
            <a:endParaRPr lang="id-ID" sz="3200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25603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25604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6" name="Rectangle 1"/>
          <p:cNvSpPr/>
          <p:nvPr/>
        </p:nvSpPr>
        <p:spPr>
          <a:xfrm>
            <a:off x="107505" y="175508"/>
            <a:ext cx="6912767" cy="805219"/>
          </a:xfrm>
          <a:custGeom>
            <a:avLst/>
            <a:gdLst>
              <a:gd name="connsiteX0" fmla="*/ 0 w 8280920"/>
              <a:gd name="connsiteY0" fmla="*/ 0 h 792088"/>
              <a:gd name="connsiteX1" fmla="*/ 8280920 w 8280920"/>
              <a:gd name="connsiteY1" fmla="*/ 0 h 792088"/>
              <a:gd name="connsiteX2" fmla="*/ 8280920 w 8280920"/>
              <a:gd name="connsiteY2" fmla="*/ 792088 h 792088"/>
              <a:gd name="connsiteX3" fmla="*/ 0 w 8280920"/>
              <a:gd name="connsiteY3" fmla="*/ 792088 h 792088"/>
              <a:gd name="connsiteX4" fmla="*/ 0 w 8280920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792088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5595706 w 8294568"/>
              <a:gd name="connsiteY3" fmla="*/ 712112 h 792088"/>
              <a:gd name="connsiteX4" fmla="*/ 0 w 8294568"/>
              <a:gd name="connsiteY4" fmla="*/ 792088 h 792088"/>
              <a:gd name="connsiteX5" fmla="*/ 0 w 8294568"/>
              <a:gd name="connsiteY5" fmla="*/ 0 h 792088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5595706 w 8349159"/>
              <a:gd name="connsiteY3" fmla="*/ 725243 h 805219"/>
              <a:gd name="connsiteX4" fmla="*/ 0 w 8349159"/>
              <a:gd name="connsiteY4" fmla="*/ 805219 h 805219"/>
              <a:gd name="connsiteX5" fmla="*/ 0 w 8349159"/>
              <a:gd name="connsiteY5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6864948 w 8349159"/>
              <a:gd name="connsiteY3" fmla="*/ 534176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8099594 w 8349159"/>
              <a:gd name="connsiteY3" fmla="*/ 679319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159" h="805219">
                <a:moveTo>
                  <a:pt x="0" y="13131"/>
                </a:moveTo>
                <a:lnTo>
                  <a:pt x="8280920" y="13131"/>
                </a:lnTo>
                <a:lnTo>
                  <a:pt x="8349159" y="0"/>
                </a:lnTo>
                <a:cubicBezTo>
                  <a:pt x="8094967" y="68644"/>
                  <a:pt x="8558503" y="558445"/>
                  <a:pt x="8099594" y="679319"/>
                </a:cubicBezTo>
                <a:cubicBezTo>
                  <a:pt x="7640685" y="800193"/>
                  <a:pt x="6721667" y="661872"/>
                  <a:pt x="5595706" y="725243"/>
                </a:cubicBezTo>
                <a:lnTo>
                  <a:pt x="0" y="805219"/>
                </a:lnTo>
                <a:lnTo>
                  <a:pt x="0" y="1313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b="1" dirty="0">
                <a:latin typeface="Arial" pitchFamily="34" charset="0"/>
                <a:cs typeface="Arial" pitchFamily="34" charset="0"/>
              </a:rPr>
              <a:t>FAKTOR </a:t>
            </a:r>
            <a:endParaRPr lang="id-ID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608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9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pic>
        <p:nvPicPr>
          <p:cNvPr id="25611" name="Picture 2" descr="C:\Users\ASUS\Pictures\download (9)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388" y="14288"/>
            <a:ext cx="2106612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ubtitle 1"/>
          <p:cNvSpPr txBox="1">
            <a:spLocks/>
          </p:cNvSpPr>
          <p:nvPr/>
        </p:nvSpPr>
        <p:spPr bwMode="auto">
          <a:xfrm>
            <a:off x="452438" y="1773238"/>
            <a:ext cx="7745412" cy="416083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itchFamily="2" charset="2"/>
              <a:buChar char="Ø"/>
              <a:defRPr/>
            </a:pPr>
            <a:r>
              <a:rPr lang="id-ID" sz="2400" dirty="0">
                <a:solidFill>
                  <a:schemeClr val="tx1"/>
                </a:solidFill>
              </a:rPr>
              <a:t>Kepuasan kerja dan kedisiplinan</a:t>
            </a:r>
          </a:p>
          <a:p>
            <a:pPr algn="l">
              <a:defRPr/>
            </a:pPr>
            <a:endParaRPr lang="id-ID" sz="24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itchFamily="2" charset="2"/>
              <a:buChar char="Ø"/>
              <a:defRPr/>
            </a:pPr>
            <a:r>
              <a:rPr lang="id-ID" sz="2400" dirty="0">
                <a:solidFill>
                  <a:schemeClr val="tx1"/>
                </a:solidFill>
              </a:rPr>
              <a:t>Kepuasan kerja dan umur karyawan </a:t>
            </a:r>
          </a:p>
          <a:p>
            <a:pPr algn="l">
              <a:defRPr/>
            </a:pPr>
            <a:endParaRPr lang="id-ID" sz="24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itchFamily="2" charset="2"/>
              <a:buChar char="Ø"/>
              <a:defRPr/>
            </a:pPr>
            <a:r>
              <a:rPr lang="id-ID" sz="2400" dirty="0">
                <a:solidFill>
                  <a:schemeClr val="tx1"/>
                </a:solidFill>
              </a:rPr>
              <a:t>Kepuasan kerja dan organisasi </a:t>
            </a:r>
          </a:p>
          <a:p>
            <a:pPr algn="l">
              <a:defRPr/>
            </a:pPr>
            <a:endParaRPr lang="id-ID" sz="24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itchFamily="2" charset="2"/>
              <a:buChar char="Ø"/>
              <a:defRPr/>
            </a:pPr>
            <a:r>
              <a:rPr lang="id-ID" sz="2400" dirty="0">
                <a:solidFill>
                  <a:schemeClr val="tx1"/>
                </a:solidFill>
              </a:rPr>
              <a:t>Kepuasan kerja dan kepemimpinan 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endParaRPr lang="id-ID" sz="2600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2561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15363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15364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6" name="Rectangle 1"/>
          <p:cNvSpPr/>
          <p:nvPr/>
        </p:nvSpPr>
        <p:spPr>
          <a:xfrm>
            <a:off x="107505" y="175508"/>
            <a:ext cx="6912767" cy="805220"/>
          </a:xfrm>
          <a:custGeom>
            <a:avLst/>
            <a:gdLst>
              <a:gd name="connsiteX0" fmla="*/ 0 w 8280920"/>
              <a:gd name="connsiteY0" fmla="*/ 0 h 792088"/>
              <a:gd name="connsiteX1" fmla="*/ 8280920 w 8280920"/>
              <a:gd name="connsiteY1" fmla="*/ 0 h 792088"/>
              <a:gd name="connsiteX2" fmla="*/ 8280920 w 8280920"/>
              <a:gd name="connsiteY2" fmla="*/ 792088 h 792088"/>
              <a:gd name="connsiteX3" fmla="*/ 0 w 8280920"/>
              <a:gd name="connsiteY3" fmla="*/ 792088 h 792088"/>
              <a:gd name="connsiteX4" fmla="*/ 0 w 8280920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792088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5595706 w 8294568"/>
              <a:gd name="connsiteY3" fmla="*/ 712112 h 792088"/>
              <a:gd name="connsiteX4" fmla="*/ 0 w 8294568"/>
              <a:gd name="connsiteY4" fmla="*/ 792088 h 792088"/>
              <a:gd name="connsiteX5" fmla="*/ 0 w 8294568"/>
              <a:gd name="connsiteY5" fmla="*/ 0 h 792088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5595706 w 8349159"/>
              <a:gd name="connsiteY3" fmla="*/ 725243 h 805219"/>
              <a:gd name="connsiteX4" fmla="*/ 0 w 8349159"/>
              <a:gd name="connsiteY4" fmla="*/ 805219 h 805219"/>
              <a:gd name="connsiteX5" fmla="*/ 0 w 8349159"/>
              <a:gd name="connsiteY5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6864948 w 8349159"/>
              <a:gd name="connsiteY3" fmla="*/ 534176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8099594 w 8349159"/>
              <a:gd name="connsiteY3" fmla="*/ 679319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159" h="805219">
                <a:moveTo>
                  <a:pt x="0" y="13131"/>
                </a:moveTo>
                <a:lnTo>
                  <a:pt x="8280920" y="13131"/>
                </a:lnTo>
                <a:lnTo>
                  <a:pt x="8349159" y="0"/>
                </a:lnTo>
                <a:cubicBezTo>
                  <a:pt x="8094967" y="68644"/>
                  <a:pt x="8558503" y="558445"/>
                  <a:pt x="8099594" y="679319"/>
                </a:cubicBezTo>
                <a:cubicBezTo>
                  <a:pt x="7640685" y="800193"/>
                  <a:pt x="6721667" y="661872"/>
                  <a:pt x="5595706" y="725243"/>
                </a:cubicBezTo>
                <a:lnTo>
                  <a:pt x="0" y="805219"/>
                </a:lnTo>
                <a:lnTo>
                  <a:pt x="0" y="1313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3600" b="1" dirty="0" err="1">
                <a:latin typeface="Arial" pitchFamily="34" charset="0"/>
                <a:cs typeface="Arial" pitchFamily="34" charset="0"/>
              </a:rPr>
              <a:t>Pengertian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Karya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Ilmiah</a:t>
            </a:r>
            <a:endParaRPr lang="id-ID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8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9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0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700338" y="2120900"/>
            <a:ext cx="54721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>
                <a:latin typeface="Adobe Caslon Pro Bold" panose="0205070206050A020403" pitchFamily="18" charset="0"/>
              </a:rPr>
              <a:t>Karya tulis yang memaparkan</a:t>
            </a:r>
          </a:p>
        </p:txBody>
      </p:sp>
      <p:sp>
        <p:nvSpPr>
          <p:cNvPr id="15373" name="AutoShape 16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  <p:sp>
        <p:nvSpPr>
          <p:cNvPr id="15374" name="AutoShape 18" descr="Ejaan Kosakata Bahasa Indonesia yang Sering Keliru ~ Penerjemah ..."/>
          <p:cNvSpPr>
            <a:spLocks noChangeAspect="1" noChangeArrowheads="1"/>
          </p:cNvSpPr>
          <p:nvPr/>
        </p:nvSpPr>
        <p:spPr bwMode="auto"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16387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16388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6" name="Rectangle 1"/>
          <p:cNvSpPr/>
          <p:nvPr/>
        </p:nvSpPr>
        <p:spPr>
          <a:xfrm>
            <a:off x="107505" y="175508"/>
            <a:ext cx="6912767" cy="805219"/>
          </a:xfrm>
          <a:custGeom>
            <a:avLst/>
            <a:gdLst>
              <a:gd name="connsiteX0" fmla="*/ 0 w 8280920"/>
              <a:gd name="connsiteY0" fmla="*/ 0 h 792088"/>
              <a:gd name="connsiteX1" fmla="*/ 8280920 w 8280920"/>
              <a:gd name="connsiteY1" fmla="*/ 0 h 792088"/>
              <a:gd name="connsiteX2" fmla="*/ 8280920 w 8280920"/>
              <a:gd name="connsiteY2" fmla="*/ 792088 h 792088"/>
              <a:gd name="connsiteX3" fmla="*/ 0 w 8280920"/>
              <a:gd name="connsiteY3" fmla="*/ 792088 h 792088"/>
              <a:gd name="connsiteX4" fmla="*/ 0 w 8280920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792088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5595706 w 8294568"/>
              <a:gd name="connsiteY3" fmla="*/ 712112 h 792088"/>
              <a:gd name="connsiteX4" fmla="*/ 0 w 8294568"/>
              <a:gd name="connsiteY4" fmla="*/ 792088 h 792088"/>
              <a:gd name="connsiteX5" fmla="*/ 0 w 8294568"/>
              <a:gd name="connsiteY5" fmla="*/ 0 h 792088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5595706 w 8349159"/>
              <a:gd name="connsiteY3" fmla="*/ 725243 h 805219"/>
              <a:gd name="connsiteX4" fmla="*/ 0 w 8349159"/>
              <a:gd name="connsiteY4" fmla="*/ 805219 h 805219"/>
              <a:gd name="connsiteX5" fmla="*/ 0 w 8349159"/>
              <a:gd name="connsiteY5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6864948 w 8349159"/>
              <a:gd name="connsiteY3" fmla="*/ 534176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8099594 w 8349159"/>
              <a:gd name="connsiteY3" fmla="*/ 679319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159" h="805219">
                <a:moveTo>
                  <a:pt x="0" y="13131"/>
                </a:moveTo>
                <a:lnTo>
                  <a:pt x="8280920" y="13131"/>
                </a:lnTo>
                <a:lnTo>
                  <a:pt x="8349159" y="0"/>
                </a:lnTo>
                <a:cubicBezTo>
                  <a:pt x="8094967" y="68644"/>
                  <a:pt x="8558503" y="558445"/>
                  <a:pt x="8099594" y="679319"/>
                </a:cubicBezTo>
                <a:cubicBezTo>
                  <a:pt x="7640685" y="800193"/>
                  <a:pt x="6721667" y="661872"/>
                  <a:pt x="5595706" y="725243"/>
                </a:cubicBezTo>
                <a:lnTo>
                  <a:pt x="0" y="805219"/>
                </a:lnTo>
                <a:lnTo>
                  <a:pt x="0" y="1313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id-ID" sz="3600" b="1" dirty="0">
                <a:latin typeface="Arial" pitchFamily="34" charset="0"/>
                <a:cs typeface="Arial" pitchFamily="34" charset="0"/>
              </a:rPr>
              <a:t>P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entingnya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Diksi</a:t>
            </a:r>
            <a:endParaRPr lang="id-ID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92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3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4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339975" y="2060575"/>
            <a:ext cx="65532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en-US" sz="2800" dirty="0">
                <a:latin typeface="Adobe Caslon Pro Bold" pitchFamily="18" charset="0"/>
                <a:cs typeface="Arial" charset="0"/>
              </a:rPr>
              <a:t>1.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Membangun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kalimat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efektif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dan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utuh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.</a:t>
            </a:r>
          </a:p>
          <a:p>
            <a:pPr marL="355600" indent="-355600" eaLnBrk="1" hangingPunct="1">
              <a:defRPr/>
            </a:pPr>
            <a:r>
              <a:rPr lang="en-US" altLang="en-US" sz="2800" dirty="0">
                <a:latin typeface="Adobe Caslon Pro Bold" pitchFamily="18" charset="0"/>
                <a:cs typeface="Arial" charset="0"/>
              </a:rPr>
              <a:t>2.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Memberikan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kemudahan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penulis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dalam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menyampaikan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pesan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/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informasi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kepada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pembacanya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. </a:t>
            </a:r>
          </a:p>
          <a:p>
            <a:pPr marL="355600" indent="-355600" eaLnBrk="1" hangingPunct="1">
              <a:defRPr/>
            </a:pPr>
            <a:r>
              <a:rPr lang="en-US" altLang="en-US" sz="2800" dirty="0">
                <a:latin typeface="Adobe Caslon Pro Bold" pitchFamily="18" charset="0"/>
                <a:cs typeface="Arial" charset="0"/>
              </a:rPr>
              <a:t>3.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Menghindari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miskomunikasi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antara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penulis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dan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pembaca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atau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pembicara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dan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 </a:t>
            </a:r>
            <a:r>
              <a:rPr lang="en-US" altLang="en-US" sz="2800" dirty="0" err="1">
                <a:latin typeface="Adobe Caslon Pro Bold" pitchFamily="18" charset="0"/>
                <a:cs typeface="Arial" charset="0"/>
              </a:rPr>
              <a:t>pendengar</a:t>
            </a:r>
            <a:r>
              <a:rPr lang="en-US" altLang="en-US" sz="2800" dirty="0">
                <a:latin typeface="Adobe Caslon Pro Bold" pitchFamily="18" charset="0"/>
                <a:cs typeface="Arial" charset="0"/>
              </a:rPr>
              <a:t>.</a:t>
            </a:r>
            <a:endParaRPr lang="id-ID" altLang="en-US" sz="2800" dirty="0">
              <a:latin typeface="Adobe Caslon Pro Bold" pitchFamily="18" charset="0"/>
              <a:cs typeface="Arial" charset="0"/>
            </a:endParaRPr>
          </a:p>
        </p:txBody>
      </p:sp>
      <p:pic>
        <p:nvPicPr>
          <p:cNvPr id="16397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060575"/>
            <a:ext cx="1752600" cy="302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17411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17412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6" name="Rectangle 1"/>
          <p:cNvSpPr/>
          <p:nvPr/>
        </p:nvSpPr>
        <p:spPr>
          <a:xfrm>
            <a:off x="107505" y="175508"/>
            <a:ext cx="6912767" cy="805219"/>
          </a:xfrm>
          <a:custGeom>
            <a:avLst/>
            <a:gdLst>
              <a:gd name="connsiteX0" fmla="*/ 0 w 8280920"/>
              <a:gd name="connsiteY0" fmla="*/ 0 h 792088"/>
              <a:gd name="connsiteX1" fmla="*/ 8280920 w 8280920"/>
              <a:gd name="connsiteY1" fmla="*/ 0 h 792088"/>
              <a:gd name="connsiteX2" fmla="*/ 8280920 w 8280920"/>
              <a:gd name="connsiteY2" fmla="*/ 792088 h 792088"/>
              <a:gd name="connsiteX3" fmla="*/ 0 w 8280920"/>
              <a:gd name="connsiteY3" fmla="*/ 792088 h 792088"/>
              <a:gd name="connsiteX4" fmla="*/ 0 w 8280920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792088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5595706 w 8294568"/>
              <a:gd name="connsiteY3" fmla="*/ 712112 h 792088"/>
              <a:gd name="connsiteX4" fmla="*/ 0 w 8294568"/>
              <a:gd name="connsiteY4" fmla="*/ 792088 h 792088"/>
              <a:gd name="connsiteX5" fmla="*/ 0 w 8294568"/>
              <a:gd name="connsiteY5" fmla="*/ 0 h 792088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5595706 w 8349159"/>
              <a:gd name="connsiteY3" fmla="*/ 725243 h 805219"/>
              <a:gd name="connsiteX4" fmla="*/ 0 w 8349159"/>
              <a:gd name="connsiteY4" fmla="*/ 805219 h 805219"/>
              <a:gd name="connsiteX5" fmla="*/ 0 w 8349159"/>
              <a:gd name="connsiteY5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6864948 w 8349159"/>
              <a:gd name="connsiteY3" fmla="*/ 534176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8099594 w 8349159"/>
              <a:gd name="connsiteY3" fmla="*/ 679319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159" h="805219">
                <a:moveTo>
                  <a:pt x="0" y="13131"/>
                </a:moveTo>
                <a:lnTo>
                  <a:pt x="8280920" y="13131"/>
                </a:lnTo>
                <a:lnTo>
                  <a:pt x="8349159" y="0"/>
                </a:lnTo>
                <a:cubicBezTo>
                  <a:pt x="8094967" y="68644"/>
                  <a:pt x="8558503" y="558445"/>
                  <a:pt x="8099594" y="679319"/>
                </a:cubicBezTo>
                <a:cubicBezTo>
                  <a:pt x="7640685" y="800193"/>
                  <a:pt x="6721667" y="661872"/>
                  <a:pt x="5595706" y="725243"/>
                </a:cubicBezTo>
                <a:lnTo>
                  <a:pt x="0" y="805219"/>
                </a:lnTo>
                <a:lnTo>
                  <a:pt x="0" y="1313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3600" b="1" dirty="0" err="1">
                <a:latin typeface="Arial" pitchFamily="34" charset="0"/>
                <a:cs typeface="Arial" pitchFamily="34" charset="0"/>
              </a:rPr>
              <a:t>Ketepatan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Diksi</a:t>
            </a:r>
            <a:endParaRPr lang="id-ID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6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7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8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7419" name="Picture 14" descr="C:\Users\ASUS\Pictures\download (2)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0"/>
            <a:ext cx="2449512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sp>
        <p:nvSpPr>
          <p:cNvPr id="17421" name="Rectangle 7"/>
          <p:cNvSpPr>
            <a:spLocks noChangeArrowheads="1"/>
          </p:cNvSpPr>
          <p:nvPr/>
        </p:nvSpPr>
        <p:spPr bwMode="auto">
          <a:xfrm>
            <a:off x="2771775" y="2060575"/>
            <a:ext cx="5113338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>
                <a:latin typeface="Adobe Caslon Pro Bold" panose="0205070206050A020403" pitchFamily="18" charset="0"/>
              </a:rPr>
              <a:t>Ketepatan diksi adalah kemampuan sebuah kata untuk menimbulkan gagasan yang sama pada imajinasi pembaca/ pendengar, seperti yang dipikirkan atau dirasakan oleh penulis/pembicara.</a:t>
            </a:r>
            <a:endParaRPr lang="id-ID" altLang="en-US" sz="2800">
              <a:latin typeface="Adobe Caslon Pro Bold" panose="0205070206050A020403" pitchFamily="18" charset="0"/>
            </a:endParaRPr>
          </a:p>
        </p:txBody>
      </p:sp>
      <p:pic>
        <p:nvPicPr>
          <p:cNvPr id="17422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060575"/>
            <a:ext cx="1816100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id-ID" sz="3600" b="1" dirty="0">
              <a:ea typeface="+mj-ea"/>
            </a:endParaRPr>
          </a:p>
        </p:txBody>
      </p:sp>
      <p:sp>
        <p:nvSpPr>
          <p:cNvPr id="18435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  <a:endParaRPr lang="id-ID" altLang="en-US" sz="1200"/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18436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23-03-2020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6" name="Rectangle 1"/>
          <p:cNvSpPr/>
          <p:nvPr/>
        </p:nvSpPr>
        <p:spPr>
          <a:xfrm>
            <a:off x="107505" y="175508"/>
            <a:ext cx="6912767" cy="805219"/>
          </a:xfrm>
          <a:custGeom>
            <a:avLst/>
            <a:gdLst>
              <a:gd name="connsiteX0" fmla="*/ 0 w 8280920"/>
              <a:gd name="connsiteY0" fmla="*/ 0 h 792088"/>
              <a:gd name="connsiteX1" fmla="*/ 8280920 w 8280920"/>
              <a:gd name="connsiteY1" fmla="*/ 0 h 792088"/>
              <a:gd name="connsiteX2" fmla="*/ 8280920 w 8280920"/>
              <a:gd name="connsiteY2" fmla="*/ 792088 h 792088"/>
              <a:gd name="connsiteX3" fmla="*/ 0 w 8280920"/>
              <a:gd name="connsiteY3" fmla="*/ 792088 h 792088"/>
              <a:gd name="connsiteX4" fmla="*/ 0 w 8280920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792088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0 w 8294568"/>
              <a:gd name="connsiteY3" fmla="*/ 792088 h 792088"/>
              <a:gd name="connsiteX4" fmla="*/ 0 w 8294568"/>
              <a:gd name="connsiteY4" fmla="*/ 0 h 792088"/>
              <a:gd name="connsiteX0" fmla="*/ 0 w 8294568"/>
              <a:gd name="connsiteY0" fmla="*/ 0 h 792088"/>
              <a:gd name="connsiteX1" fmla="*/ 8280920 w 8294568"/>
              <a:gd name="connsiteY1" fmla="*/ 0 h 792088"/>
              <a:gd name="connsiteX2" fmla="*/ 8294568 w 8294568"/>
              <a:gd name="connsiteY2" fmla="*/ 409950 h 792088"/>
              <a:gd name="connsiteX3" fmla="*/ 5595706 w 8294568"/>
              <a:gd name="connsiteY3" fmla="*/ 712112 h 792088"/>
              <a:gd name="connsiteX4" fmla="*/ 0 w 8294568"/>
              <a:gd name="connsiteY4" fmla="*/ 792088 h 792088"/>
              <a:gd name="connsiteX5" fmla="*/ 0 w 8294568"/>
              <a:gd name="connsiteY5" fmla="*/ 0 h 792088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5595706 w 8349159"/>
              <a:gd name="connsiteY3" fmla="*/ 725243 h 805219"/>
              <a:gd name="connsiteX4" fmla="*/ 0 w 8349159"/>
              <a:gd name="connsiteY4" fmla="*/ 805219 h 805219"/>
              <a:gd name="connsiteX5" fmla="*/ 0 w 8349159"/>
              <a:gd name="connsiteY5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6864948 w 8349159"/>
              <a:gd name="connsiteY3" fmla="*/ 534176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  <a:gd name="connsiteX0" fmla="*/ 0 w 8349159"/>
              <a:gd name="connsiteY0" fmla="*/ 13131 h 805219"/>
              <a:gd name="connsiteX1" fmla="*/ 8280920 w 8349159"/>
              <a:gd name="connsiteY1" fmla="*/ 13131 h 805219"/>
              <a:gd name="connsiteX2" fmla="*/ 8349159 w 8349159"/>
              <a:gd name="connsiteY2" fmla="*/ 0 h 805219"/>
              <a:gd name="connsiteX3" fmla="*/ 8099594 w 8349159"/>
              <a:gd name="connsiteY3" fmla="*/ 679319 h 805219"/>
              <a:gd name="connsiteX4" fmla="*/ 5595706 w 8349159"/>
              <a:gd name="connsiteY4" fmla="*/ 725243 h 805219"/>
              <a:gd name="connsiteX5" fmla="*/ 0 w 8349159"/>
              <a:gd name="connsiteY5" fmla="*/ 805219 h 805219"/>
              <a:gd name="connsiteX6" fmla="*/ 0 w 8349159"/>
              <a:gd name="connsiteY6" fmla="*/ 13131 h 805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159" h="805219">
                <a:moveTo>
                  <a:pt x="0" y="13131"/>
                </a:moveTo>
                <a:lnTo>
                  <a:pt x="8280920" y="13131"/>
                </a:lnTo>
                <a:lnTo>
                  <a:pt x="8349159" y="0"/>
                </a:lnTo>
                <a:cubicBezTo>
                  <a:pt x="8094967" y="68644"/>
                  <a:pt x="8558503" y="558445"/>
                  <a:pt x="8099594" y="679319"/>
                </a:cubicBezTo>
                <a:cubicBezTo>
                  <a:pt x="7640685" y="800193"/>
                  <a:pt x="6721667" y="661872"/>
                  <a:pt x="5595706" y="725243"/>
                </a:cubicBezTo>
                <a:lnTo>
                  <a:pt x="0" y="805219"/>
                </a:lnTo>
                <a:lnTo>
                  <a:pt x="0" y="1313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3600" b="1" dirty="0" err="1">
                <a:latin typeface="Arial" pitchFamily="34" charset="0"/>
                <a:cs typeface="Arial" pitchFamily="34" charset="0"/>
              </a:rPr>
              <a:t>Ketepatan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Diksi</a:t>
            </a:r>
            <a:endParaRPr lang="id-ID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40" name="AutoShape 7" descr="Hasil gambar untuk DISIPLIN KER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1" name="AutoShape 9" descr="Hasil gambar untuk DISIPLIN KERJ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2" name="AutoShape 11" descr="Hasil gambar untuk DISIPLIN KERJ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8443" name="Picture 14" descr="C:\Users\ASUS\Pictures\download (2)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0"/>
            <a:ext cx="2449512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nip Single Corner Rectangle 6"/>
          <p:cNvSpPr/>
          <p:nvPr/>
        </p:nvSpPr>
        <p:spPr>
          <a:xfrm>
            <a:off x="10117138" y="5732463"/>
            <a:ext cx="914400" cy="91440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buFont typeface="Wingdings" pitchFamily="2" charset="2"/>
              <a:buChar char="Ø"/>
              <a:defRPr/>
            </a:pPr>
            <a:endParaRPr lang="id-ID" dirty="0"/>
          </a:p>
        </p:txBody>
      </p:sp>
      <p:sp>
        <p:nvSpPr>
          <p:cNvPr id="18445" name="Rectangle 7"/>
          <p:cNvSpPr>
            <a:spLocks noChangeArrowheads="1"/>
          </p:cNvSpPr>
          <p:nvPr/>
        </p:nvSpPr>
        <p:spPr bwMode="auto">
          <a:xfrm>
            <a:off x="2771775" y="2060575"/>
            <a:ext cx="5113338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>
                <a:latin typeface="Adobe Caslon Pro Bold" panose="0205070206050A020403" pitchFamily="18" charset="0"/>
              </a:rPr>
              <a:t>Kita memilih kata yang akan digunakan secermat mungkin untuk mencapai tujuan komunikasi yang efektif.  Ketepatan tidak akan menimbulkan salah paham. </a:t>
            </a:r>
            <a:endParaRPr lang="id-ID" altLang="en-US" sz="2800">
              <a:latin typeface="Adobe Caslon Pro Bold" panose="0205070206050A020403" pitchFamily="18" charset="0"/>
            </a:endParaRPr>
          </a:p>
        </p:txBody>
      </p:sp>
      <p:pic>
        <p:nvPicPr>
          <p:cNvPr id="18446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060575"/>
            <a:ext cx="1816100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nip Single Corner Rectangle 12"/>
          <p:cNvSpPr/>
          <p:nvPr/>
        </p:nvSpPr>
        <p:spPr>
          <a:xfrm>
            <a:off x="0" y="0"/>
            <a:ext cx="6215106" cy="692696"/>
          </a:xfrm>
          <a:prstGeom prst="snip1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solidFill>
                  <a:schemeClr val="tx1"/>
                </a:solidFill>
                <a:latin typeface="Arial Black" pitchFamily="34" charset="0"/>
              </a:rPr>
              <a:t>Syarat</a:t>
            </a:r>
            <a:r>
              <a:rPr lang="en-US" sz="3200" b="1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 Black" pitchFamily="34" charset="0"/>
              </a:rPr>
              <a:t>Ketepatan</a:t>
            </a:r>
            <a:r>
              <a:rPr lang="en-US" sz="3200" b="1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 Black" pitchFamily="34" charset="0"/>
              </a:rPr>
              <a:t>Diksi</a:t>
            </a:r>
            <a:endParaRPr lang="id-ID" sz="32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6" name="Pentagon 45"/>
          <p:cNvSpPr/>
          <p:nvPr/>
        </p:nvSpPr>
        <p:spPr>
          <a:xfrm>
            <a:off x="179512" y="1196752"/>
            <a:ext cx="8568952" cy="1512168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69875" indent="-269875">
              <a:defRPr/>
            </a:pPr>
            <a:r>
              <a:rPr lang="en-US" sz="2400" b="1" dirty="0">
                <a:solidFill>
                  <a:schemeClr val="tx1"/>
                </a:solidFill>
              </a:rPr>
              <a:t>1. </a:t>
            </a:r>
            <a:r>
              <a:rPr lang="id-ID" sz="2400" b="1" dirty="0">
                <a:solidFill>
                  <a:schemeClr val="tx1"/>
                </a:solidFill>
              </a:rPr>
              <a:t>Membedakan secara cermat denotasi dan konotas</a:t>
            </a:r>
            <a:endParaRPr lang="en-US" sz="2400" b="1" dirty="0">
              <a:solidFill>
                <a:schemeClr val="tx1"/>
              </a:solidFill>
            </a:endParaRPr>
          </a:p>
          <a:p>
            <a:pPr marL="269875">
              <a:defRPr/>
            </a:pPr>
            <a:r>
              <a:rPr lang="en-US" sz="2400" b="1" dirty="0" err="1">
                <a:solidFill>
                  <a:schemeClr val="tx1"/>
                </a:solidFill>
              </a:rPr>
              <a:t>Contoh</a:t>
            </a:r>
            <a:r>
              <a:rPr lang="en-US" sz="2400" b="1" dirty="0">
                <a:solidFill>
                  <a:schemeClr val="tx1"/>
                </a:solidFill>
              </a:rPr>
              <a:t>: </a:t>
            </a:r>
            <a:r>
              <a:rPr lang="en-US" sz="2400" b="1" dirty="0" err="1">
                <a:solidFill>
                  <a:schemeClr val="tx1"/>
                </a:solidFill>
              </a:rPr>
              <a:t>Amplop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putih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itu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milik</a:t>
            </a:r>
            <a:r>
              <a:rPr lang="en-US" sz="2400" b="1" dirty="0">
                <a:solidFill>
                  <a:schemeClr val="tx1"/>
                </a:solidFill>
              </a:rPr>
              <a:t> Pak Joni (</a:t>
            </a:r>
            <a:r>
              <a:rPr lang="en-US" sz="2400" b="1" dirty="0" err="1">
                <a:solidFill>
                  <a:schemeClr val="tx1"/>
                </a:solidFill>
              </a:rPr>
              <a:t>Denotasi</a:t>
            </a:r>
            <a:r>
              <a:rPr lang="en-US" sz="2400" b="1" dirty="0">
                <a:solidFill>
                  <a:schemeClr val="tx1"/>
                </a:solidFill>
              </a:rPr>
              <a:t>)</a:t>
            </a:r>
          </a:p>
          <a:p>
            <a:pPr marL="630238">
              <a:defRPr/>
            </a:pPr>
            <a:r>
              <a:rPr lang="en-US" sz="2400" b="1" dirty="0">
                <a:solidFill>
                  <a:schemeClr val="tx1"/>
                </a:solidFill>
              </a:rPr>
              <a:t>	      </a:t>
            </a:r>
            <a:r>
              <a:rPr lang="en-US" sz="2400" b="1" dirty="0" err="1">
                <a:solidFill>
                  <a:schemeClr val="tx1"/>
                </a:solidFill>
              </a:rPr>
              <a:t>Azizah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adalah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bunga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desa</a:t>
            </a:r>
            <a:r>
              <a:rPr lang="en-US" sz="2400" b="1" dirty="0">
                <a:solidFill>
                  <a:schemeClr val="tx1"/>
                </a:solidFill>
              </a:rPr>
              <a:t> di </a:t>
            </a:r>
            <a:r>
              <a:rPr lang="en-US" sz="2400" b="1" dirty="0" err="1">
                <a:solidFill>
                  <a:schemeClr val="tx1"/>
                </a:solidFill>
              </a:rPr>
              <a:t>kampungnya</a:t>
            </a:r>
            <a:r>
              <a:rPr lang="en-US" sz="2400" b="1" dirty="0">
                <a:solidFill>
                  <a:schemeClr val="tx1"/>
                </a:solidFill>
              </a:rPr>
              <a:t> (</a:t>
            </a:r>
            <a:r>
              <a:rPr lang="en-US" sz="2400" b="1" dirty="0" err="1">
                <a:solidFill>
                  <a:schemeClr val="tx1"/>
                </a:solidFill>
              </a:rPr>
              <a:t>Konotasi</a:t>
            </a:r>
            <a:r>
              <a:rPr lang="en-US" sz="2400" b="1" dirty="0">
                <a:solidFill>
                  <a:schemeClr val="tx1"/>
                </a:solidFill>
              </a:rPr>
              <a:t>) </a:t>
            </a:r>
            <a:endParaRPr lang="id-ID" sz="2400" b="1" dirty="0">
              <a:solidFill>
                <a:schemeClr val="tx1"/>
              </a:solidFill>
            </a:endParaRPr>
          </a:p>
        </p:txBody>
      </p:sp>
      <p:sp>
        <p:nvSpPr>
          <p:cNvPr id="47" name="Pentagon 46"/>
          <p:cNvSpPr/>
          <p:nvPr/>
        </p:nvSpPr>
        <p:spPr>
          <a:xfrm>
            <a:off x="179512" y="2852936"/>
            <a:ext cx="8964488" cy="216024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69875" indent="-269875">
              <a:defRPr/>
            </a:pPr>
            <a:r>
              <a:rPr lang="en-US" sz="2400" b="1" dirty="0">
                <a:solidFill>
                  <a:schemeClr val="tx1"/>
                </a:solidFill>
              </a:rPr>
              <a:t>2. </a:t>
            </a:r>
            <a:r>
              <a:rPr lang="en-US" sz="2400" b="1" dirty="0" err="1">
                <a:solidFill>
                  <a:schemeClr val="tx1"/>
                </a:solidFill>
              </a:rPr>
              <a:t>Membedakan</a:t>
            </a:r>
            <a:r>
              <a:rPr lang="en-US" sz="2400" b="1" dirty="0">
                <a:solidFill>
                  <a:schemeClr val="tx1"/>
                </a:solidFill>
              </a:rPr>
              <a:t> kata-kata yang </a:t>
            </a:r>
            <a:r>
              <a:rPr lang="en-US" sz="2400" b="1" dirty="0" err="1">
                <a:solidFill>
                  <a:schemeClr val="tx1"/>
                </a:solidFill>
              </a:rPr>
              <a:t>hampir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bersinonim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dengan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cermat</a:t>
            </a:r>
            <a:r>
              <a:rPr lang="en-US" sz="2400" b="1" dirty="0">
                <a:solidFill>
                  <a:schemeClr val="tx1"/>
                </a:solidFill>
              </a:rPr>
              <a:t>. </a:t>
            </a:r>
            <a:r>
              <a:rPr lang="en-US" sz="2400" b="1" dirty="0" err="1">
                <a:solidFill>
                  <a:schemeClr val="tx1"/>
                </a:solidFill>
              </a:rPr>
              <a:t>Contoh</a:t>
            </a:r>
            <a:r>
              <a:rPr lang="en-US" sz="2400" b="1" dirty="0">
                <a:solidFill>
                  <a:schemeClr val="tx1"/>
                </a:solidFill>
              </a:rPr>
              <a:t>:</a:t>
            </a:r>
          </a:p>
          <a:p>
            <a:pPr marL="269875">
              <a:defRPr/>
            </a:pPr>
            <a:r>
              <a:rPr lang="en-US" sz="2400" b="1" dirty="0" err="1">
                <a:solidFill>
                  <a:schemeClr val="tx1"/>
                </a:solidFill>
              </a:rPr>
              <a:t>Siapa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pengubah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peraturan</a:t>
            </a:r>
            <a:r>
              <a:rPr lang="en-US" sz="2400" b="1" dirty="0">
                <a:solidFill>
                  <a:schemeClr val="tx1"/>
                </a:solidFill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</a:rPr>
              <a:t>memberatkan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pengusaha</a:t>
            </a:r>
            <a:r>
              <a:rPr lang="en-US" sz="2400" b="1" dirty="0">
                <a:solidFill>
                  <a:schemeClr val="tx1"/>
                </a:solidFill>
              </a:rPr>
              <a:t>?</a:t>
            </a:r>
          </a:p>
          <a:p>
            <a:pPr marL="269875">
              <a:defRPr/>
            </a:pPr>
            <a:r>
              <a:rPr lang="en-US" sz="2400" b="1" dirty="0" err="1">
                <a:solidFill>
                  <a:schemeClr val="tx1"/>
                </a:solidFill>
              </a:rPr>
              <a:t>Pembebasan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bea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masuk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untuk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jenis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barang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tertentu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adalah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peubah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peraturan</a:t>
            </a:r>
            <a:r>
              <a:rPr lang="en-US" sz="2400" b="1" dirty="0">
                <a:solidFill>
                  <a:schemeClr val="tx1"/>
                </a:solidFill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</a:rPr>
              <a:t>selama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ini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memberatkan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pengusaha</a:t>
            </a:r>
            <a:r>
              <a:rPr lang="en-US" sz="2400" b="1" dirty="0">
                <a:solidFill>
                  <a:schemeClr val="tx1"/>
                </a:solidFill>
              </a:rPr>
              <a:t>.</a:t>
            </a:r>
          </a:p>
          <a:p>
            <a:pPr algn="ctr">
              <a:defRPr/>
            </a:pPr>
            <a:r>
              <a:rPr lang="id-ID" sz="2400" b="1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48" name="Pentagon 47"/>
          <p:cNvSpPr/>
          <p:nvPr/>
        </p:nvSpPr>
        <p:spPr>
          <a:xfrm>
            <a:off x="179512" y="5229200"/>
            <a:ext cx="8568952" cy="1512168"/>
          </a:xfrm>
          <a:prstGeom prst="homePlate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>
                <a:solidFill>
                  <a:schemeClr val="tx1"/>
                </a:solidFill>
              </a:rPr>
              <a:t>3. </a:t>
            </a:r>
            <a:r>
              <a:rPr lang="en-US" sz="2400" b="1" dirty="0" err="1">
                <a:solidFill>
                  <a:schemeClr val="tx1"/>
                </a:solidFill>
              </a:rPr>
              <a:t>Membedakan</a:t>
            </a:r>
            <a:r>
              <a:rPr lang="en-US" sz="2400" b="1" dirty="0">
                <a:solidFill>
                  <a:schemeClr val="tx1"/>
                </a:solidFill>
              </a:rPr>
              <a:t> kata-kata yang </a:t>
            </a:r>
            <a:r>
              <a:rPr lang="en-US" sz="2400" b="1" dirty="0" err="1">
                <a:solidFill>
                  <a:schemeClr val="tx1"/>
                </a:solidFill>
              </a:rPr>
              <a:t>mirip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ejaannya</a:t>
            </a:r>
            <a:r>
              <a:rPr lang="en-US" sz="2400" b="1" dirty="0">
                <a:solidFill>
                  <a:schemeClr val="tx1"/>
                </a:solidFill>
              </a:rPr>
              <a:t>.</a:t>
            </a:r>
          </a:p>
          <a:p>
            <a:pPr marL="269875">
              <a:defRPr/>
            </a:pPr>
            <a:r>
              <a:rPr lang="en-US" sz="2400" b="1" dirty="0" err="1">
                <a:solidFill>
                  <a:schemeClr val="tx1"/>
                </a:solidFill>
              </a:rPr>
              <a:t>Contoh</a:t>
            </a:r>
            <a:r>
              <a:rPr lang="en-US" sz="2400" b="1" dirty="0">
                <a:solidFill>
                  <a:schemeClr val="tx1"/>
                </a:solidFill>
              </a:rPr>
              <a:t>:  	</a:t>
            </a:r>
            <a:r>
              <a:rPr lang="en-US" sz="2400" b="1" dirty="0" err="1">
                <a:solidFill>
                  <a:schemeClr val="tx1"/>
                </a:solidFill>
              </a:rPr>
              <a:t>intensif</a:t>
            </a:r>
            <a:r>
              <a:rPr lang="en-US" sz="2400" b="1" dirty="0">
                <a:solidFill>
                  <a:schemeClr val="tx1"/>
                </a:solidFill>
              </a:rPr>
              <a:t> – </a:t>
            </a:r>
            <a:r>
              <a:rPr lang="en-US" sz="2400" b="1" dirty="0" err="1">
                <a:solidFill>
                  <a:schemeClr val="tx1"/>
                </a:solidFill>
              </a:rPr>
              <a:t>insentif</a:t>
            </a:r>
            <a:endParaRPr lang="en-US" sz="2400" b="1" dirty="0">
              <a:solidFill>
                <a:schemeClr val="tx1"/>
              </a:solidFill>
            </a:endParaRPr>
          </a:p>
          <a:p>
            <a:pPr marL="269875">
              <a:defRPr/>
            </a:pPr>
            <a:r>
              <a:rPr lang="en-US" sz="2400" b="1" dirty="0">
                <a:solidFill>
                  <a:schemeClr val="tx1"/>
                </a:solidFill>
              </a:rPr>
              <a:t>		</a:t>
            </a:r>
            <a:r>
              <a:rPr lang="en-US" sz="2400" b="1" dirty="0" err="1">
                <a:solidFill>
                  <a:schemeClr val="tx1"/>
                </a:solidFill>
              </a:rPr>
              <a:t>karton</a:t>
            </a:r>
            <a:r>
              <a:rPr lang="en-US" sz="2400" b="1" dirty="0">
                <a:solidFill>
                  <a:schemeClr val="tx1"/>
                </a:solidFill>
              </a:rPr>
              <a:t> -- </a:t>
            </a:r>
            <a:r>
              <a:rPr lang="en-US" sz="2400" b="1" dirty="0" err="1">
                <a:solidFill>
                  <a:schemeClr val="tx1"/>
                </a:solidFill>
              </a:rPr>
              <a:t>kartun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</a:p>
          <a:p>
            <a:pPr>
              <a:defRPr/>
            </a:pPr>
            <a:r>
              <a:rPr lang="id-ID" sz="2400" b="1" dirty="0">
                <a:solidFill>
                  <a:schemeClr val="tx1"/>
                </a:solidFill>
              </a:rPr>
              <a:t> 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nip Single Corner Rectangle 12"/>
          <p:cNvSpPr/>
          <p:nvPr/>
        </p:nvSpPr>
        <p:spPr>
          <a:xfrm>
            <a:off x="0" y="0"/>
            <a:ext cx="6215106" cy="620688"/>
          </a:xfrm>
          <a:prstGeom prst="snip1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chemeClr val="tx1"/>
                </a:solidFill>
                <a:latin typeface="Arial Black" pitchFamily="34" charset="0"/>
              </a:rPr>
              <a:t>Syarat</a:t>
            </a:r>
            <a:r>
              <a:rPr lang="en-US" sz="2800" b="1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 Black" pitchFamily="34" charset="0"/>
              </a:rPr>
              <a:t>Ketepatan</a:t>
            </a:r>
            <a:r>
              <a:rPr lang="en-US" sz="2800" b="1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 Black" pitchFamily="34" charset="0"/>
              </a:rPr>
              <a:t>Diksi</a:t>
            </a:r>
            <a:endParaRPr lang="id-ID" sz="2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6" name="Pentagon 45"/>
          <p:cNvSpPr/>
          <p:nvPr/>
        </p:nvSpPr>
        <p:spPr>
          <a:xfrm>
            <a:off x="251520" y="1052736"/>
            <a:ext cx="7535222" cy="1008112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0363" indent="-360363">
              <a:defRPr/>
            </a:pPr>
            <a:r>
              <a:rPr lang="en-US" sz="2400" b="1" dirty="0">
                <a:solidFill>
                  <a:schemeClr val="tx1"/>
                </a:solidFill>
              </a:rPr>
              <a:t>4. </a:t>
            </a:r>
            <a:r>
              <a:rPr lang="en-US" sz="2400" b="1" dirty="0" err="1">
                <a:solidFill>
                  <a:schemeClr val="tx1"/>
                </a:solidFill>
              </a:rPr>
              <a:t>Membedakan</a:t>
            </a:r>
            <a:r>
              <a:rPr lang="en-US" sz="2400" b="1" dirty="0">
                <a:solidFill>
                  <a:schemeClr val="tx1"/>
                </a:solidFill>
              </a:rPr>
              <a:t> kata-kata yang </a:t>
            </a:r>
            <a:r>
              <a:rPr lang="en-US" sz="2400" b="1" dirty="0" err="1">
                <a:solidFill>
                  <a:schemeClr val="tx1"/>
                </a:solidFill>
              </a:rPr>
              <a:t>berakhiran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asing</a:t>
            </a:r>
            <a:r>
              <a:rPr lang="en-US" sz="2400" b="1" dirty="0">
                <a:solidFill>
                  <a:schemeClr val="tx1"/>
                </a:solidFill>
              </a:rPr>
              <a:t>/ </a:t>
            </a:r>
            <a:r>
              <a:rPr lang="en-US" sz="2400" b="1" dirty="0" err="1">
                <a:solidFill>
                  <a:schemeClr val="tx1"/>
                </a:solidFill>
              </a:rPr>
              <a:t>bersufiks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asing</a:t>
            </a:r>
            <a:r>
              <a:rPr lang="en-US" sz="2400" b="1" dirty="0">
                <a:solidFill>
                  <a:schemeClr val="tx1"/>
                </a:solidFill>
              </a:rPr>
              <a:t>. </a:t>
            </a:r>
            <a:r>
              <a:rPr lang="en-US" sz="2400" b="1" dirty="0" err="1">
                <a:solidFill>
                  <a:schemeClr val="tx1"/>
                </a:solidFill>
              </a:rPr>
              <a:t>Contoh</a:t>
            </a:r>
            <a:r>
              <a:rPr lang="en-US" sz="2400" b="1" dirty="0">
                <a:solidFill>
                  <a:schemeClr val="tx1"/>
                </a:solidFill>
              </a:rPr>
              <a:t>: 	</a:t>
            </a:r>
            <a:r>
              <a:rPr lang="en-US" sz="2400" b="1" dirty="0" err="1">
                <a:solidFill>
                  <a:schemeClr val="tx1"/>
                </a:solidFill>
              </a:rPr>
              <a:t>biologi</a:t>
            </a:r>
            <a:r>
              <a:rPr lang="en-US" sz="2400" b="1" dirty="0">
                <a:solidFill>
                  <a:schemeClr val="tx1"/>
                </a:solidFill>
              </a:rPr>
              <a:t>--</a:t>
            </a:r>
            <a:r>
              <a:rPr lang="en-US" sz="2400" b="1" dirty="0" err="1">
                <a:solidFill>
                  <a:schemeClr val="tx1"/>
                </a:solidFill>
              </a:rPr>
              <a:t>biologis</a:t>
            </a:r>
            <a:endParaRPr lang="id-ID" sz="2400" b="1" dirty="0">
              <a:solidFill>
                <a:schemeClr val="tx1"/>
              </a:solidFill>
            </a:endParaRPr>
          </a:p>
        </p:txBody>
      </p:sp>
      <p:sp>
        <p:nvSpPr>
          <p:cNvPr id="49" name="Pentagon 48"/>
          <p:cNvSpPr/>
          <p:nvPr/>
        </p:nvSpPr>
        <p:spPr>
          <a:xfrm>
            <a:off x="251520" y="2348880"/>
            <a:ext cx="8064896" cy="936104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>
                <a:solidFill>
                  <a:schemeClr val="tx1"/>
                </a:solidFill>
              </a:rPr>
              <a:t>5. </a:t>
            </a:r>
            <a:r>
              <a:rPr lang="en-US" sz="2400" b="1" dirty="0" err="1">
                <a:solidFill>
                  <a:schemeClr val="tx1"/>
                </a:solidFill>
              </a:rPr>
              <a:t>Membedakan</a:t>
            </a:r>
            <a:r>
              <a:rPr lang="en-US" sz="2400" b="1" dirty="0">
                <a:solidFill>
                  <a:schemeClr val="tx1"/>
                </a:solidFill>
              </a:rPr>
              <a:t> kata </a:t>
            </a:r>
            <a:r>
              <a:rPr lang="en-US" sz="2400" b="1" dirty="0" err="1">
                <a:solidFill>
                  <a:schemeClr val="tx1"/>
                </a:solidFill>
              </a:rPr>
              <a:t>depan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secara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idiomatik</a:t>
            </a:r>
            <a:r>
              <a:rPr lang="en-US" sz="2400" b="1" dirty="0">
                <a:solidFill>
                  <a:schemeClr val="tx1"/>
                </a:solidFill>
              </a:rPr>
              <a:t>. </a:t>
            </a:r>
            <a:r>
              <a:rPr lang="en-US" sz="2400" b="1" dirty="0" err="1">
                <a:solidFill>
                  <a:schemeClr val="tx1"/>
                </a:solidFill>
              </a:rPr>
              <a:t>Seperti</a:t>
            </a:r>
            <a:r>
              <a:rPr lang="en-US" sz="2400" b="1" dirty="0">
                <a:solidFill>
                  <a:schemeClr val="tx1"/>
                </a:solidFill>
              </a:rPr>
              <a:t>:</a:t>
            </a:r>
          </a:p>
          <a:p>
            <a:pPr marL="269875">
              <a:defRPr/>
            </a:pPr>
            <a:r>
              <a:rPr lang="en-US" sz="2400" b="1" dirty="0">
                <a:solidFill>
                  <a:schemeClr val="tx1"/>
                </a:solidFill>
              </a:rPr>
              <a:t>Kata </a:t>
            </a:r>
            <a:r>
              <a:rPr lang="en-US" sz="2400" b="1" dirty="0" err="1">
                <a:solidFill>
                  <a:schemeClr val="tx1"/>
                </a:solidFill>
              </a:rPr>
              <a:t>ingat</a:t>
            </a:r>
            <a:r>
              <a:rPr lang="en-US" sz="2400" b="1" dirty="0">
                <a:solidFill>
                  <a:schemeClr val="tx1"/>
                </a:solidFill>
              </a:rPr>
              <a:t> (</a:t>
            </a:r>
            <a:r>
              <a:rPr lang="en-US" sz="2400" b="1" dirty="0" err="1">
                <a:solidFill>
                  <a:schemeClr val="tx1"/>
                </a:solidFill>
              </a:rPr>
              <a:t>seharusnya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ingat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akan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bukan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ingat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terhadap</a:t>
            </a:r>
            <a:r>
              <a:rPr lang="en-US" sz="2400" b="1" dirty="0">
                <a:solidFill>
                  <a:schemeClr val="tx1"/>
                </a:solidFill>
              </a:rPr>
              <a:t>)</a:t>
            </a:r>
            <a:r>
              <a:rPr lang="id-ID" sz="24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0" name="Pentagon 49"/>
          <p:cNvSpPr/>
          <p:nvPr/>
        </p:nvSpPr>
        <p:spPr>
          <a:xfrm>
            <a:off x="251520" y="3573016"/>
            <a:ext cx="7535222" cy="864096"/>
          </a:xfrm>
          <a:prstGeom prst="homePlate">
            <a:avLst/>
          </a:prstGeom>
          <a:solidFill>
            <a:schemeClr val="bg2">
              <a:lumMod val="9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69875" indent="-269875">
              <a:defRPr/>
            </a:pPr>
            <a:r>
              <a:rPr lang="en-US" sz="2400" b="1" dirty="0">
                <a:solidFill>
                  <a:schemeClr val="tx1"/>
                </a:solidFill>
              </a:rPr>
              <a:t>6. </a:t>
            </a:r>
            <a:r>
              <a:rPr lang="en-US" sz="2400" b="1" dirty="0" err="1">
                <a:solidFill>
                  <a:schemeClr val="tx1"/>
                </a:solidFill>
              </a:rPr>
              <a:t>Membedakan</a:t>
            </a:r>
            <a:r>
              <a:rPr lang="en-US" sz="2400" b="1" dirty="0">
                <a:solidFill>
                  <a:schemeClr val="tx1"/>
                </a:solidFill>
              </a:rPr>
              <a:t> kata </a:t>
            </a:r>
            <a:r>
              <a:rPr lang="en-US" sz="2400" b="1" dirty="0" err="1">
                <a:solidFill>
                  <a:schemeClr val="tx1"/>
                </a:solidFill>
              </a:rPr>
              <a:t>umum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dan</a:t>
            </a:r>
            <a:r>
              <a:rPr lang="en-US" sz="2400" b="1" dirty="0">
                <a:solidFill>
                  <a:schemeClr val="tx1"/>
                </a:solidFill>
              </a:rPr>
              <a:t> kata </a:t>
            </a:r>
            <a:r>
              <a:rPr lang="en-US" sz="2400" b="1" dirty="0" err="1">
                <a:solidFill>
                  <a:schemeClr val="tx1"/>
                </a:solidFill>
              </a:rPr>
              <a:t>khusus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seperti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binatang</a:t>
            </a:r>
            <a:r>
              <a:rPr lang="en-US" sz="2400" b="1" dirty="0">
                <a:solidFill>
                  <a:schemeClr val="tx1"/>
                </a:solidFill>
              </a:rPr>
              <a:t> (</a:t>
            </a:r>
            <a:r>
              <a:rPr lang="en-US" sz="2400" b="1" dirty="0" err="1">
                <a:solidFill>
                  <a:schemeClr val="tx1"/>
                </a:solidFill>
              </a:rPr>
              <a:t>umum</a:t>
            </a:r>
            <a:r>
              <a:rPr lang="en-US" sz="2400" b="1" dirty="0">
                <a:solidFill>
                  <a:schemeClr val="tx1"/>
                </a:solidFill>
              </a:rPr>
              <a:t>) </a:t>
            </a:r>
            <a:r>
              <a:rPr lang="en-US" sz="2400" b="1" dirty="0" err="1">
                <a:solidFill>
                  <a:schemeClr val="tx1"/>
                </a:solidFill>
              </a:rPr>
              <a:t>dan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kelinci</a:t>
            </a:r>
            <a:r>
              <a:rPr lang="en-US" sz="2400" b="1" dirty="0">
                <a:solidFill>
                  <a:schemeClr val="tx1"/>
                </a:solidFill>
              </a:rPr>
              <a:t> (</a:t>
            </a:r>
            <a:r>
              <a:rPr lang="en-US" sz="2400" b="1" dirty="0" err="1">
                <a:solidFill>
                  <a:schemeClr val="tx1"/>
                </a:solidFill>
              </a:rPr>
              <a:t>khusus</a:t>
            </a:r>
            <a:r>
              <a:rPr lang="en-US" sz="2400" b="1" dirty="0">
                <a:solidFill>
                  <a:schemeClr val="tx1"/>
                </a:solidFill>
              </a:rPr>
              <a:t>)</a:t>
            </a:r>
            <a:r>
              <a:rPr lang="id-ID" sz="24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Pentagon 7"/>
          <p:cNvSpPr/>
          <p:nvPr/>
        </p:nvSpPr>
        <p:spPr>
          <a:xfrm>
            <a:off x="251520" y="5877272"/>
            <a:ext cx="8217296" cy="648072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>
                <a:solidFill>
                  <a:schemeClr val="tx1"/>
                </a:solidFill>
              </a:rPr>
              <a:t>8. </a:t>
            </a:r>
            <a:r>
              <a:rPr lang="en-US" sz="2400" b="1" dirty="0" err="1">
                <a:solidFill>
                  <a:schemeClr val="tx1"/>
                </a:solidFill>
              </a:rPr>
              <a:t>Perhatikan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kelangsungan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pilihan</a:t>
            </a:r>
            <a:r>
              <a:rPr lang="en-US" sz="2400" b="1" dirty="0">
                <a:solidFill>
                  <a:schemeClr val="tx1"/>
                </a:solidFill>
              </a:rPr>
              <a:t> kata</a:t>
            </a:r>
            <a:r>
              <a:rPr lang="id-ID" sz="24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0" name="Pentagon 9"/>
          <p:cNvSpPr/>
          <p:nvPr/>
        </p:nvSpPr>
        <p:spPr>
          <a:xfrm>
            <a:off x="251520" y="4653136"/>
            <a:ext cx="8217296" cy="936104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0363" indent="-360363">
              <a:defRPr/>
            </a:pPr>
            <a:r>
              <a:rPr lang="en-US" sz="2400" b="1" dirty="0">
                <a:solidFill>
                  <a:schemeClr val="tx1"/>
                </a:solidFill>
              </a:rPr>
              <a:t>7. </a:t>
            </a:r>
            <a:r>
              <a:rPr lang="en-US" sz="2400" b="1" dirty="0" err="1">
                <a:solidFill>
                  <a:schemeClr val="tx1"/>
                </a:solidFill>
              </a:rPr>
              <a:t>Mengetahui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perubahan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makna</a:t>
            </a:r>
            <a:r>
              <a:rPr lang="en-US" sz="2400" b="1" dirty="0">
                <a:solidFill>
                  <a:schemeClr val="tx1"/>
                </a:solidFill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</a:rPr>
              <a:t>terjadi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pada</a:t>
            </a:r>
            <a:r>
              <a:rPr lang="en-US" sz="2400" b="1" dirty="0">
                <a:solidFill>
                  <a:schemeClr val="tx1"/>
                </a:solidFill>
              </a:rPr>
              <a:t> kata2 </a:t>
            </a:r>
            <a:r>
              <a:rPr lang="en-US" sz="2400" b="1" dirty="0" err="1">
                <a:solidFill>
                  <a:schemeClr val="tx1"/>
                </a:solidFill>
              </a:rPr>
              <a:t>tertentu</a:t>
            </a:r>
            <a:r>
              <a:rPr lang="en-US" sz="2400" b="1" dirty="0">
                <a:solidFill>
                  <a:schemeClr val="tx1"/>
                </a:solidFill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</a:rPr>
              <a:t>telah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dikenal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seperti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hipotesa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chemeClr val="tx1"/>
                </a:solidFill>
                <a:sym typeface="Wingdings" pitchFamily="2" charset="2"/>
              </a:rPr>
              <a:t></a:t>
            </a:r>
            <a:r>
              <a:rPr lang="en-US" sz="2400" b="1" dirty="0" err="1">
                <a:solidFill>
                  <a:schemeClr val="tx1"/>
                </a:solidFill>
                <a:sym typeface="Wingdings" pitchFamily="2" charset="2"/>
              </a:rPr>
              <a:t>hipotesis</a:t>
            </a:r>
            <a:endParaRPr lang="id-ID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2051050" y="1403350"/>
            <a:ext cx="6769100" cy="609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>
              <a:defRPr/>
            </a:pP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Kata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merupakan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satuan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bebas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terkecil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mempunyai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aspek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yaitu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aspek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bentuk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/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ekspresi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aspek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isi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makna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>
              <a:defRPr/>
            </a:pP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Bentuk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sesuatu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dapat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dicerna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oleh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panca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indera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didengar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dilihat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0">
              <a:defRPr/>
            </a:pP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Isi/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makna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segi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menimbulkan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reaksi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respons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di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pikiran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pendengar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pembaca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karena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ransangan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/ stimulus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berupa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bentuk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>
              <a:defRPr/>
            </a:pP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Wujud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reaksi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tindakan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perilaku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pengertian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id-ID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id-ID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endParaRPr lang="en-US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defRPr/>
            </a:pPr>
            <a:endParaRPr lang="id-ID" altLang="en-US" sz="2600" dirty="0" smtClean="0">
              <a:latin typeface="Arial Black" pitchFamily="34" charset="0"/>
            </a:endParaRPr>
          </a:p>
        </p:txBody>
      </p:sp>
      <p:sp>
        <p:nvSpPr>
          <p:cNvPr id="21507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</a:p>
          <a:p>
            <a:pPr algn="ctr" eaLnBrk="1" hangingPunct="1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21508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23-03-2020</a:t>
            </a:r>
          </a:p>
        </p:txBody>
      </p:sp>
      <p:sp>
        <p:nvSpPr>
          <p:cNvPr id="7" name="Rectangle 6"/>
          <p:cNvSpPr/>
          <p:nvPr/>
        </p:nvSpPr>
        <p:spPr>
          <a:xfrm>
            <a:off x="166688" y="0"/>
            <a:ext cx="6708775" cy="69056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en-US" sz="2800" b="1" dirty="0" err="1">
                <a:latin typeface="Arial" pitchFamily="34" charset="0"/>
                <a:cs typeface="Arial" pitchFamily="34" charset="0"/>
              </a:rPr>
              <a:t>Makna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Kata</a:t>
            </a:r>
            <a:endParaRPr lang="id-ID" sz="2800" b="1" dirty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endParaRPr lang="en-US" sz="2800" dirty="0"/>
          </a:p>
        </p:txBody>
      </p:sp>
      <p:pic>
        <p:nvPicPr>
          <p:cNvPr id="215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403350"/>
            <a:ext cx="1357312" cy="425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166688" y="1403350"/>
            <a:ext cx="8653462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FontTx/>
              <a:buAutoNum type="arabicPeriod"/>
              <a:defRPr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akna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Leksikal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Makna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Gramatikal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60363" indent="0"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Makna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Leksikal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makna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kata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secara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lepas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tanpa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kaitan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kata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lainnya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stuktur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frase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klausa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kalimat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60363" indent="0"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Contoh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Rumah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bangunan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tempat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tinggal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60363" indent="0">
              <a:defRPr/>
            </a:pP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60363" indent="0"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Makna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Gramatikal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makna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timbul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akibat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terjadinya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proses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gramatikal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pengimbuhan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pengulangan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pemajemukan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 </a:t>
            </a:r>
          </a:p>
          <a:p>
            <a:pPr marL="360363" indent="0"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Contoh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berumah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—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mempunyai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rumah</a:t>
            </a: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60363" indent="0">
              <a:defRPr/>
            </a:pP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rumah-rumah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—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banyak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rumah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60363" indent="0">
              <a:defRPr/>
            </a:pP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 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rumah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—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rumah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tempat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makan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defRPr/>
            </a:pPr>
            <a:endParaRPr lang="id-ID" altLang="en-US" sz="2400" dirty="0" smtClean="0">
              <a:latin typeface="Arial Black" pitchFamily="34" charset="0"/>
            </a:endParaRPr>
          </a:p>
        </p:txBody>
      </p:sp>
      <p:sp>
        <p:nvSpPr>
          <p:cNvPr id="22531" name="Footer Placeholder 1"/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</a:t>
            </a:r>
            <a:r>
              <a:rPr lang="en-US" altLang="en-US" sz="1200"/>
              <a:t>Bahasa Indonesia</a:t>
            </a:r>
          </a:p>
          <a:p>
            <a:pPr algn="ctr" eaLnBrk="1" hangingPunct="1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</a:t>
            </a:r>
            <a:r>
              <a:rPr lang="en-US" altLang="en-US" sz="1200"/>
              <a:t>IBI19202</a:t>
            </a:r>
            <a:endParaRPr lang="id-ID" altLang="en-US" sz="1200"/>
          </a:p>
        </p:txBody>
      </p:sp>
      <p:sp>
        <p:nvSpPr>
          <p:cNvPr id="22532" name="Date Placeholder 2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23-03-2020</a:t>
            </a:r>
          </a:p>
        </p:txBody>
      </p:sp>
      <p:sp>
        <p:nvSpPr>
          <p:cNvPr id="7" name="Rectangle 6"/>
          <p:cNvSpPr/>
          <p:nvPr/>
        </p:nvSpPr>
        <p:spPr>
          <a:xfrm>
            <a:off x="166688" y="0"/>
            <a:ext cx="6708775" cy="69056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en-US" sz="2800" b="1" dirty="0" err="1">
                <a:latin typeface="Arial" pitchFamily="34" charset="0"/>
                <a:cs typeface="Arial" pitchFamily="34" charset="0"/>
              </a:rPr>
              <a:t>Macam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Makna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Kata</a:t>
            </a:r>
            <a:endParaRPr lang="id-ID" sz="2800" b="1" dirty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endParaRPr lang="en-US" sz="2800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20804</TotalTime>
  <Words>503</Words>
  <Application>Microsoft Office PowerPoint</Application>
  <PresentationFormat>On-screen Show (4:3)</PresentationFormat>
  <Paragraphs>108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Times New Roman</vt:lpstr>
      <vt:lpstr>Calibri</vt:lpstr>
      <vt:lpstr>Adobe Caslon Pro Bold</vt:lpstr>
      <vt:lpstr>Arial Black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530</cp:revision>
  <cp:lastPrinted>2015-09-17T08:41:14Z</cp:lastPrinted>
  <dcterms:created xsi:type="dcterms:W3CDTF">2010-04-18T12:06:30Z</dcterms:created>
  <dcterms:modified xsi:type="dcterms:W3CDTF">2023-03-20T04:08:23Z</dcterms:modified>
</cp:coreProperties>
</file>