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99" r:id="rId3"/>
    <p:sldId id="301" r:id="rId4"/>
    <p:sldId id="302" r:id="rId5"/>
    <p:sldId id="303" r:id="rId6"/>
    <p:sldId id="304" r:id="rId7"/>
    <p:sldId id="305" r:id="rId8"/>
    <p:sldId id="306" r:id="rId9"/>
    <p:sldId id="307" r:id="rId10"/>
    <p:sldId id="300" r:id="rId11"/>
  </p:sldIdLst>
  <p:sldSz cx="9144000" cy="6858000" type="screen4x3"/>
  <p:notesSz cx="7045325" cy="9345613"/>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79" d="100"/>
          <a:sy n="79" d="100"/>
        </p:scale>
        <p:origin x="112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handoutMaster" Target="handoutMasters/handoutMaster1.xml" /><Relationship Id="rId1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notesMaster" Target="notesMasters/notesMaster1.xml" /><Relationship Id="rId17"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commentAuthors" Target="commentAuthors.xml" /><Relationship Id="rId10" Type="http://schemas.openxmlformats.org/officeDocument/2006/relationships/slide" Target="slides/slide9.xml" /><Relationship Id="rId19"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ags" Target="tags/tag1.xml" /></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image" Target="../media/image1.jpeg" /><Relationship Id="rId5" Type="http://schemas.openxmlformats.org/officeDocument/2006/relationships/theme" Target="../theme/theme1.xml" /><Relationship Id="rId4" Type="http://schemas.openxmlformats.org/officeDocument/2006/relationships/slideLayout" Target="../slideLayouts/slideLayout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 /><Relationship Id="rId2" Type="http://schemas.openxmlformats.org/officeDocument/2006/relationships/slideLayout" Target="../slideLayouts/slideLayout1.xml" /><Relationship Id="rId1" Type="http://schemas.openxmlformats.org/officeDocument/2006/relationships/tags" Target="../tags/tag2.xml" /><Relationship Id="rId6" Type="http://schemas.openxmlformats.org/officeDocument/2006/relationships/comments" Target="../comments/comment1.xml" /><Relationship Id="rId5" Type="http://schemas.openxmlformats.org/officeDocument/2006/relationships/image" Target="../media/image3.png" /><Relationship Id="rId4" Type="http://schemas.openxmlformats.org/officeDocument/2006/relationships/image" Target="../media/image2.jpeg"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HUKUM KETENAGAKERJAAN</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a:t>
            </a:r>
            <a:r>
              <a:rPr kumimoji="0" lang="en-US" sz="3600" b="1" i="0" u="none" strike="noStrike" kern="1200" cap="none" spc="0" normalizeH="0" baseline="0" noProof="0" dirty="0" err="1">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rPr>
              <a:t>Hukum</a:t>
            </a:r>
            <a:r>
              <a:rPr kumimoji="0" lang="en-US" sz="36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rPr>
              <a:t> </a:t>
            </a:r>
            <a:r>
              <a:rPr kumimoji="0" lang="id-ID" sz="36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rPr>
              <a:t>Ketenagakerjaan</a:t>
            </a: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endParaRPr lang="id-ID" sz="2600" dirty="0">
              <a:solidFill>
                <a:schemeClr val="tx1"/>
              </a:solidFill>
              <a:latin typeface="Cambria" panose="02040503050406030204" pitchFamily="18" charset="0"/>
              <a:cs typeface="Arial" panose="020B0604020202020204" pitchFamily="34" charset="0"/>
            </a:endParaRPr>
          </a:p>
        </p:txBody>
      </p:sp>
      <p:sp>
        <p:nvSpPr>
          <p:cNvPr id="5" name="TextBox 4">
            <a:extLst>
              <a:ext uri="{FF2B5EF4-FFF2-40B4-BE49-F238E27FC236}">
                <a16:creationId xmlns:a16="http://schemas.microsoft.com/office/drawing/2014/main" id="{1818BD3C-3616-D08E-24F5-619A8271F5CA}"/>
              </a:ext>
            </a:extLst>
          </p:cNvPr>
          <p:cNvSpPr txBox="1"/>
          <p:nvPr/>
        </p:nvSpPr>
        <p:spPr>
          <a:xfrm>
            <a:off x="569034" y="1700808"/>
            <a:ext cx="8005932" cy="3046988"/>
          </a:xfrm>
          <a:prstGeom prst="rect">
            <a:avLst/>
          </a:prstGeom>
          <a:noFill/>
        </p:spPr>
        <p:txBody>
          <a:bodyPr wrap="square">
            <a:spAutoFit/>
          </a:bodyPr>
          <a:lstStyle/>
          <a:p>
            <a:pPr algn="just"/>
            <a:r>
              <a:rPr lang="id-ID" sz="2400" dirty="0" err="1">
                <a:latin typeface="Cambria" panose="02040503050406030204" pitchFamily="18" charset="0"/>
                <a:ea typeface="Cambria" panose="02040503050406030204" pitchFamily="18" charset="0"/>
              </a:rPr>
              <a:t>Undang-Undang</a:t>
            </a:r>
            <a:r>
              <a:rPr lang="id-ID" sz="2400" dirty="0">
                <a:latin typeface="Cambria" panose="02040503050406030204" pitchFamily="18" charset="0"/>
                <a:ea typeface="Cambria" panose="02040503050406030204" pitchFamily="18" charset="0"/>
              </a:rPr>
              <a:t> Nomor 13 Tahun 2003 tentang Ketenagakerjaan adalah undang-undang utama yang mengatur hubungan kerja antara pekerja dan pengusaha di Indonesia. Tujuan dari undang-undang ini adalah untuk memberdayakan dan mendayagunakan tenaga kerja secara optimal dan manusiawi, serta mewujudkan pemerataan kesempatan kerja dan penyediaan tenaga kerja yang sesuai dengan kebutuhan pembangunan nasional dan lokal</a:t>
            </a:r>
            <a:r>
              <a:rPr lang="id-ID" sz="2400" dirty="0"/>
              <a:t>.</a:t>
            </a:r>
            <a:endParaRPr lang="en-ID" sz="2400" dirty="0"/>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Tujuan</a:t>
            </a:r>
            <a:r>
              <a:rPr lang="en-US" dirty="0">
                <a:latin typeface="Cambria" panose="02040503050406030204" pitchFamily="18" charset="0"/>
              </a:rPr>
              <a:t> </a:t>
            </a:r>
            <a:endParaRPr lang="id-ID" dirty="0"/>
          </a:p>
        </p:txBody>
      </p:sp>
      <p:sp>
        <p:nvSpPr>
          <p:cNvPr id="4" name="Content Placeholder 2"/>
          <p:cNvSpPr txBox="1">
            <a:spLocks/>
          </p:cNvSpPr>
          <p:nvPr/>
        </p:nvSpPr>
        <p:spPr>
          <a:xfrm>
            <a:off x="618943" y="1700808"/>
            <a:ext cx="7906114" cy="3989040"/>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r>
              <a:rPr lang="id-ID" sz="2000" b="0" i="0" dirty="0">
                <a:solidFill>
                  <a:schemeClr val="tx1"/>
                </a:solidFill>
                <a:effectLst/>
              </a:rPr>
              <a:t>Optimalisasi Tenaga Kerja: Hukum ketenagakerjaan bertujuan untuk mendayagunakan dan memberdayakan tenaga kerja secara optimal. Ini berarti bahwa setiap pekerja memiliki hak untuk bekerja dalam lingkungan kerja yang aman dan sehat.</a:t>
            </a:r>
            <a:endParaRPr lang="en-ID" sz="2000" b="0" i="0" dirty="0">
              <a:solidFill>
                <a:schemeClr val="tx1"/>
              </a:solidFill>
              <a:effectLst/>
            </a:endParaRPr>
          </a:p>
          <a:p>
            <a:pPr algn="l"/>
            <a:endParaRPr lang="en-ID" sz="2000" b="0" i="0" dirty="0">
              <a:solidFill>
                <a:schemeClr val="tx1"/>
              </a:solidFill>
              <a:effectLst/>
            </a:endParaRPr>
          </a:p>
          <a:p>
            <a:pPr marL="342900" indent="-342900" algn="l">
              <a:buFont typeface="Arial" panose="020B0604020202020204" pitchFamily="34" charset="0"/>
              <a:buChar char="•"/>
            </a:pPr>
            <a:r>
              <a:rPr lang="id-ID" sz="2000" b="0" i="0" dirty="0">
                <a:solidFill>
                  <a:schemeClr val="tx1"/>
                </a:solidFill>
                <a:effectLst/>
              </a:rPr>
              <a:t>Pemerataan Kesempatan Kerja: Undang-undang ini bertujuan untuk memastikan bahwa setiap orang memiliki kesempatan yang sama untuk mendapatkan pekerjaan tanpa dipengaruhi oleh jenis kelamin, suku, ras, kepercayaan, atau sirkulasi politik.</a:t>
            </a:r>
            <a:endParaRPr lang="en-ID" sz="2000" b="0" i="0" dirty="0">
              <a:solidFill>
                <a:schemeClr val="tx1"/>
              </a:solidFill>
              <a:effectLst/>
            </a:endParaRPr>
          </a:p>
          <a:p>
            <a:pPr algn="l"/>
            <a:endParaRPr lang="en-ID" sz="2000" dirty="0">
              <a:solidFill>
                <a:schemeClr val="tx1"/>
              </a:solidFill>
              <a:latin typeface="Cambria" panose="02040503050406030204" pitchFamily="18" charset="0"/>
              <a:cs typeface="Arial" panose="020B0604020202020204" pitchFamily="34" charset="0"/>
            </a:endParaRPr>
          </a:p>
          <a:p>
            <a:pPr marL="342900" indent="-342900" algn="l">
              <a:buFont typeface="Arial" panose="020B0604020202020204" pitchFamily="34" charset="0"/>
              <a:buChar char="•"/>
            </a:pPr>
            <a:r>
              <a:rPr lang="id-ID" sz="2000" dirty="0">
                <a:solidFill>
                  <a:schemeClr val="tx1"/>
                </a:solidFill>
                <a:latin typeface="Cambria" panose="02040503050406030204" pitchFamily="18" charset="0"/>
                <a:cs typeface="Arial" panose="020B0604020202020204" pitchFamily="34" charset="0"/>
              </a:rPr>
              <a:t>Perlindungan Tenaga Kerja: Hukum ketenagakerjaan memberikan perlindungan kepada tenaga kerja dalam mewujudkan kesejahteraan.</a:t>
            </a:r>
          </a:p>
          <a:p>
            <a:pPr algn="l"/>
            <a:endParaRPr lang="en-US" sz="2400" dirty="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D486E-C90E-90D4-0D5B-77836BB3F11D}"/>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4CD661E9-5274-87B7-0CB7-54C0CB9AEF42}"/>
              </a:ext>
            </a:extLst>
          </p:cNvPr>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t>Hak-hak Pekerja</a:t>
            </a:r>
          </a:p>
        </p:txBody>
      </p:sp>
      <p:sp>
        <p:nvSpPr>
          <p:cNvPr id="4" name="Content Placeholder 2">
            <a:extLst>
              <a:ext uri="{FF2B5EF4-FFF2-40B4-BE49-F238E27FC236}">
                <a16:creationId xmlns:a16="http://schemas.microsoft.com/office/drawing/2014/main" id="{5CF739B3-5C1E-AABE-C8C7-AD21E544C68E}"/>
              </a:ext>
            </a:extLst>
          </p:cNvPr>
          <p:cNvSpPr txBox="1">
            <a:spLocks/>
          </p:cNvSpPr>
          <p:nvPr/>
        </p:nvSpPr>
        <p:spPr>
          <a:xfrm>
            <a:off x="457200" y="1863005"/>
            <a:ext cx="8229600" cy="3989040"/>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r>
              <a:rPr lang="id-ID" sz="2000" b="0" i="0" dirty="0">
                <a:solidFill>
                  <a:schemeClr val="tx1"/>
                </a:solidFill>
                <a:effectLst/>
              </a:rPr>
              <a:t>Hak Atas Upah: Setiap pekerja berhak atas upah yang adil yang sesuai dengan ketentuan yang berlaku dan termasuk gaji pokok, tunjangan, dan insentif lainnya.</a:t>
            </a:r>
            <a:endParaRPr lang="en-ID" sz="2000" b="0" i="0" dirty="0">
              <a:solidFill>
                <a:schemeClr val="tx1"/>
              </a:solidFill>
              <a:effectLst/>
            </a:endParaRPr>
          </a:p>
          <a:p>
            <a:pPr algn="l"/>
            <a:endParaRPr lang="en-ID" sz="2000" b="0" i="0" dirty="0">
              <a:solidFill>
                <a:schemeClr val="tx1"/>
              </a:solidFill>
              <a:effectLst/>
            </a:endParaRPr>
          </a:p>
          <a:p>
            <a:pPr marL="342900" indent="-342900" algn="l">
              <a:buFont typeface="Arial" panose="020B0604020202020204" pitchFamily="34" charset="0"/>
              <a:buChar char="•"/>
            </a:pPr>
            <a:r>
              <a:rPr lang="id-ID" sz="2000" dirty="0">
                <a:solidFill>
                  <a:schemeClr val="tx1"/>
                </a:solidFill>
              </a:rPr>
              <a:t>Keselamatan dan Kesehatan Kerja: Seorang pekerja berhak atas keselamatan dan kesehatan kerja, yang mencakup perlindungan dari bahaya dan risiko kerja serta akses ke layanan kesehatan yang memadai.</a:t>
            </a:r>
            <a:endParaRPr lang="en-ID" sz="2000" dirty="0">
              <a:solidFill>
                <a:schemeClr val="tx1"/>
              </a:solidFill>
            </a:endParaRPr>
          </a:p>
          <a:p>
            <a:pPr algn="l"/>
            <a:endParaRPr lang="en-ID" sz="2000" dirty="0">
              <a:solidFill>
                <a:schemeClr val="tx1"/>
              </a:solidFill>
              <a:latin typeface="Cambria" panose="02040503050406030204" pitchFamily="18" charset="0"/>
              <a:cs typeface="Arial" panose="020B0604020202020204" pitchFamily="34" charset="0"/>
            </a:endParaRPr>
          </a:p>
          <a:p>
            <a:pPr marL="342900" indent="-342900" algn="l">
              <a:buFont typeface="Arial" panose="020B0604020202020204" pitchFamily="34" charset="0"/>
              <a:buChar char="•"/>
            </a:pPr>
            <a:r>
              <a:rPr lang="id-ID" sz="2000" dirty="0">
                <a:solidFill>
                  <a:schemeClr val="tx1"/>
                </a:solidFill>
                <a:latin typeface="Cambria" panose="02040503050406030204" pitchFamily="18" charset="0"/>
                <a:cs typeface="Arial" panose="020B0604020202020204" pitchFamily="34" charset="0"/>
              </a:rPr>
              <a:t>Perlakuan yang Sama: Pekerja berhak mendapatkan perlakuan yang sama tanpa diskriminasi berdasarkan jenis kelamin, suku, ras, kepercayaan, atau sirkulasi politik. Ini termasuk perlakuan yang sesuai dengan martabat dan harkat manusia serta nilai-nilai agama.</a:t>
            </a:r>
          </a:p>
          <a:p>
            <a:pPr algn="l"/>
            <a:endParaRPr lang="en-US" sz="2400" dirty="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035376"/>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6C66E5-61B9-DAC9-1DB8-6C7F0D41F0BB}"/>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0D9586D4-6406-5AE4-964F-C8B39FAED145}"/>
              </a:ext>
            </a:extLst>
          </p:cNvPr>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Fungsi</a:t>
            </a:r>
            <a:r>
              <a:rPr lang="en-US" dirty="0">
                <a:latin typeface="Cambria" panose="02040503050406030204" pitchFamily="18" charset="0"/>
              </a:rPr>
              <a:t> Hukum </a:t>
            </a:r>
            <a:r>
              <a:rPr lang="en-US" dirty="0" err="1">
                <a:latin typeface="Cambria" panose="02040503050406030204" pitchFamily="18" charset="0"/>
              </a:rPr>
              <a:t>Pajak</a:t>
            </a:r>
            <a:r>
              <a:rPr lang="en-US" dirty="0">
                <a:latin typeface="Cambria" panose="02040503050406030204" pitchFamily="18" charset="0"/>
              </a:rPr>
              <a:t> </a:t>
            </a:r>
            <a:endParaRPr lang="id-ID" dirty="0"/>
          </a:p>
        </p:txBody>
      </p:sp>
      <p:sp>
        <p:nvSpPr>
          <p:cNvPr id="4" name="Content Placeholder 2">
            <a:extLst>
              <a:ext uri="{FF2B5EF4-FFF2-40B4-BE49-F238E27FC236}">
                <a16:creationId xmlns:a16="http://schemas.microsoft.com/office/drawing/2014/main" id="{0F840014-C4F2-E5C0-C841-5AC112399827}"/>
              </a:ext>
            </a:extLst>
          </p:cNvPr>
          <p:cNvSpPr txBox="1">
            <a:spLocks/>
          </p:cNvSpPr>
          <p:nvPr/>
        </p:nvSpPr>
        <p:spPr>
          <a:xfrm>
            <a:off x="611560" y="1844824"/>
            <a:ext cx="8229600" cy="3989040"/>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anose="020B0604020202020204" pitchFamily="34" charset="0"/>
              <a:buChar char="•"/>
            </a:pPr>
            <a:r>
              <a:rPr lang="en-US" sz="2000" dirty="0" err="1">
                <a:solidFill>
                  <a:schemeClr val="tx1"/>
                </a:solidFill>
                <a:latin typeface="Cambria" panose="02040503050406030204" pitchFamily="18" charset="0"/>
                <a:cs typeface="Arial" panose="020B0604020202020204" pitchFamily="34" charset="0"/>
              </a:rPr>
              <a:t>Fungsi</a:t>
            </a:r>
            <a:r>
              <a:rPr lang="en-US" sz="2000" dirty="0">
                <a:solidFill>
                  <a:schemeClr val="tx1"/>
                </a:solidFill>
                <a:latin typeface="Cambria" panose="02040503050406030204" pitchFamily="18" charset="0"/>
                <a:cs typeface="Arial" panose="020B0604020202020204" pitchFamily="34" charset="0"/>
              </a:rPr>
              <a:t> Budgeter</a:t>
            </a:r>
          </a:p>
          <a:p>
            <a:pPr algn="l"/>
            <a:r>
              <a:rPr lang="sv-SE" sz="2000" b="0" i="0" dirty="0">
                <a:solidFill>
                  <a:schemeClr val="tx1"/>
                </a:solidFill>
                <a:effectLst/>
              </a:rPr>
              <a:t>Hukum pajak berfungsi untuk mengumpulkan dana bagi pemerintah dalam membiayai pengeluaran negara.</a:t>
            </a:r>
            <a:endParaRPr lang="en-ID" sz="2000" b="0" i="0" dirty="0">
              <a:solidFill>
                <a:schemeClr val="tx1"/>
              </a:solidFill>
              <a:effectLst/>
            </a:endParaRPr>
          </a:p>
          <a:p>
            <a:pPr marL="342900" indent="-342900" algn="l">
              <a:buFont typeface="Arial" panose="020B0604020202020204" pitchFamily="34" charset="0"/>
              <a:buChar char="•"/>
            </a:pPr>
            <a:r>
              <a:rPr lang="en-US" sz="2000" dirty="0" err="1">
                <a:solidFill>
                  <a:schemeClr val="tx1"/>
                </a:solidFill>
                <a:latin typeface="Cambria" panose="02040503050406030204" pitchFamily="18" charset="0"/>
                <a:cs typeface="Arial" panose="020B0604020202020204" pitchFamily="34" charset="0"/>
              </a:rPr>
              <a:t>Fungsi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Regulerend</a:t>
            </a:r>
            <a:r>
              <a:rPr lang="en-US" sz="2000" dirty="0">
                <a:solidFill>
                  <a:schemeClr val="tx1"/>
                </a:solidFill>
                <a:latin typeface="Cambria" panose="02040503050406030204" pitchFamily="18" charset="0"/>
                <a:cs typeface="Arial" panose="020B0604020202020204" pitchFamily="34" charset="0"/>
              </a:rPr>
              <a:t> </a:t>
            </a:r>
          </a:p>
          <a:p>
            <a:pPr algn="l"/>
            <a:r>
              <a:rPr lang="en-ID" sz="2000" b="0" i="0" dirty="0">
                <a:solidFill>
                  <a:schemeClr val="tx1"/>
                </a:solidFill>
                <a:effectLst/>
              </a:rPr>
              <a:t>Hukum </a:t>
            </a:r>
            <a:r>
              <a:rPr lang="en-ID" sz="2000" b="0" i="0" dirty="0" err="1">
                <a:solidFill>
                  <a:schemeClr val="tx1"/>
                </a:solidFill>
                <a:effectLst/>
              </a:rPr>
              <a:t>pajak</a:t>
            </a:r>
            <a:r>
              <a:rPr lang="en-ID" sz="2000" b="0" i="0" dirty="0">
                <a:solidFill>
                  <a:schemeClr val="tx1"/>
                </a:solidFill>
                <a:effectLst/>
              </a:rPr>
              <a:t> </a:t>
            </a:r>
            <a:r>
              <a:rPr lang="en-ID" sz="2000" b="0" i="0" dirty="0" err="1">
                <a:solidFill>
                  <a:schemeClr val="tx1"/>
                </a:solidFill>
                <a:effectLst/>
              </a:rPr>
              <a:t>dapat</a:t>
            </a:r>
            <a:r>
              <a:rPr lang="en-ID" sz="2000" b="0" i="0" dirty="0">
                <a:solidFill>
                  <a:schemeClr val="tx1"/>
                </a:solidFill>
                <a:effectLst/>
              </a:rPr>
              <a:t> </a:t>
            </a:r>
            <a:r>
              <a:rPr lang="en-ID" sz="2000" b="0" i="0" dirty="0" err="1">
                <a:solidFill>
                  <a:schemeClr val="tx1"/>
                </a:solidFill>
                <a:effectLst/>
              </a:rPr>
              <a:t>digunakan</a:t>
            </a:r>
            <a:r>
              <a:rPr lang="en-ID" sz="2000" b="0" i="0" dirty="0">
                <a:solidFill>
                  <a:schemeClr val="tx1"/>
                </a:solidFill>
                <a:effectLst/>
              </a:rPr>
              <a:t> </a:t>
            </a:r>
            <a:r>
              <a:rPr lang="en-ID" sz="2000" b="0" i="0" dirty="0" err="1">
                <a:solidFill>
                  <a:schemeClr val="tx1"/>
                </a:solidFill>
                <a:effectLst/>
              </a:rPr>
              <a:t>untuk</a:t>
            </a:r>
            <a:r>
              <a:rPr lang="en-ID" sz="2000" b="0" i="0" dirty="0">
                <a:solidFill>
                  <a:schemeClr val="tx1"/>
                </a:solidFill>
                <a:effectLst/>
              </a:rPr>
              <a:t> </a:t>
            </a:r>
            <a:r>
              <a:rPr lang="en-ID" sz="2000" b="0" i="0" dirty="0" err="1">
                <a:solidFill>
                  <a:schemeClr val="tx1"/>
                </a:solidFill>
                <a:effectLst/>
              </a:rPr>
              <a:t>mengatur</a:t>
            </a:r>
            <a:r>
              <a:rPr lang="en-ID" sz="2000" b="0" i="0" dirty="0">
                <a:solidFill>
                  <a:schemeClr val="tx1"/>
                </a:solidFill>
                <a:effectLst/>
              </a:rPr>
              <a:t> dan </a:t>
            </a:r>
            <a:r>
              <a:rPr lang="en-ID" sz="2000" b="0" i="0" dirty="0" err="1">
                <a:solidFill>
                  <a:schemeClr val="tx1"/>
                </a:solidFill>
                <a:effectLst/>
              </a:rPr>
              <a:t>mengendalikan</a:t>
            </a:r>
            <a:r>
              <a:rPr lang="en-ID" sz="2000" b="0" i="0" dirty="0">
                <a:solidFill>
                  <a:schemeClr val="tx1"/>
                </a:solidFill>
                <a:effectLst/>
              </a:rPr>
              <a:t> </a:t>
            </a:r>
            <a:r>
              <a:rPr lang="en-ID" sz="2000" b="0" i="0" dirty="0" err="1">
                <a:solidFill>
                  <a:schemeClr val="tx1"/>
                </a:solidFill>
                <a:effectLst/>
              </a:rPr>
              <a:t>kegiatan</a:t>
            </a:r>
            <a:r>
              <a:rPr lang="en-ID" sz="2000" b="0" i="0" dirty="0">
                <a:solidFill>
                  <a:schemeClr val="tx1"/>
                </a:solidFill>
                <a:effectLst/>
              </a:rPr>
              <a:t> </a:t>
            </a:r>
            <a:r>
              <a:rPr lang="en-ID" sz="2000" b="0" i="0" dirty="0" err="1">
                <a:solidFill>
                  <a:schemeClr val="tx1"/>
                </a:solidFill>
                <a:effectLst/>
              </a:rPr>
              <a:t>ekonomi</a:t>
            </a:r>
            <a:r>
              <a:rPr lang="en-ID" sz="2000" b="0" i="0" dirty="0">
                <a:solidFill>
                  <a:schemeClr val="tx1"/>
                </a:solidFill>
                <a:effectLst/>
              </a:rPr>
              <a:t> </a:t>
            </a:r>
            <a:r>
              <a:rPr lang="en-ID" sz="2000" b="0" i="0" dirty="0" err="1">
                <a:solidFill>
                  <a:schemeClr val="tx1"/>
                </a:solidFill>
                <a:effectLst/>
              </a:rPr>
              <a:t>masyarakat</a:t>
            </a:r>
            <a:r>
              <a:rPr lang="en-ID" sz="2000" b="0" i="0" dirty="0">
                <a:solidFill>
                  <a:schemeClr val="tx1"/>
                </a:solidFill>
                <a:effectLst/>
              </a:rPr>
              <a:t>.</a:t>
            </a:r>
            <a:endParaRPr lang="en-ID" sz="2000" dirty="0">
              <a:solidFill>
                <a:schemeClr val="tx1"/>
              </a:solidFill>
              <a:latin typeface="Cambria" panose="02040503050406030204" pitchFamily="18" charset="0"/>
              <a:cs typeface="Arial" panose="020B0604020202020204" pitchFamily="34" charset="0"/>
            </a:endParaRPr>
          </a:p>
          <a:p>
            <a:pPr marL="342900" indent="-342900" algn="l">
              <a:buFont typeface="Arial" panose="020B0604020202020204" pitchFamily="34" charset="0"/>
              <a:buChar char="•"/>
            </a:pPr>
            <a:r>
              <a:rPr lang="en-ID" sz="2000" dirty="0" err="1">
                <a:solidFill>
                  <a:schemeClr val="tx1"/>
                </a:solidFill>
                <a:latin typeface="Cambria" panose="02040503050406030204" pitchFamily="18" charset="0"/>
                <a:cs typeface="Arial" panose="020B0604020202020204" pitchFamily="34" charset="0"/>
              </a:rPr>
              <a:t>Fungsi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Redtribusi</a:t>
            </a:r>
            <a:r>
              <a:rPr lang="en-ID" sz="2000" dirty="0">
                <a:solidFill>
                  <a:schemeClr val="tx1"/>
                </a:solidFill>
                <a:latin typeface="Cambria" panose="02040503050406030204" pitchFamily="18" charset="0"/>
                <a:cs typeface="Arial" panose="020B0604020202020204" pitchFamily="34" charset="0"/>
              </a:rPr>
              <a:t> </a:t>
            </a:r>
          </a:p>
          <a:p>
            <a:pPr algn="l"/>
            <a:r>
              <a:rPr lang="en-ID" sz="2000" b="0" i="0" dirty="0">
                <a:solidFill>
                  <a:schemeClr val="tx1"/>
                </a:solidFill>
                <a:effectLst/>
              </a:rPr>
              <a:t>Hukum </a:t>
            </a:r>
            <a:r>
              <a:rPr lang="en-ID" sz="2000" b="0" i="0" dirty="0" err="1">
                <a:solidFill>
                  <a:schemeClr val="tx1"/>
                </a:solidFill>
                <a:effectLst/>
              </a:rPr>
              <a:t>pajak</a:t>
            </a:r>
            <a:r>
              <a:rPr lang="en-ID" sz="2000" b="0" i="0" dirty="0">
                <a:solidFill>
                  <a:schemeClr val="tx1"/>
                </a:solidFill>
                <a:effectLst/>
              </a:rPr>
              <a:t> </a:t>
            </a:r>
            <a:r>
              <a:rPr lang="en-ID" sz="2000" b="0" i="0" dirty="0" err="1">
                <a:solidFill>
                  <a:schemeClr val="tx1"/>
                </a:solidFill>
                <a:effectLst/>
              </a:rPr>
              <a:t>berperan</a:t>
            </a:r>
            <a:r>
              <a:rPr lang="en-ID" sz="2000" b="0" i="0" dirty="0">
                <a:solidFill>
                  <a:schemeClr val="tx1"/>
                </a:solidFill>
                <a:effectLst/>
              </a:rPr>
              <a:t> </a:t>
            </a:r>
            <a:r>
              <a:rPr lang="en-ID" sz="2000" b="0" i="0" dirty="0" err="1">
                <a:solidFill>
                  <a:schemeClr val="tx1"/>
                </a:solidFill>
                <a:effectLst/>
              </a:rPr>
              <a:t>dalam</a:t>
            </a:r>
            <a:r>
              <a:rPr lang="en-ID" sz="2000" b="0" i="0" dirty="0">
                <a:solidFill>
                  <a:schemeClr val="tx1"/>
                </a:solidFill>
                <a:effectLst/>
              </a:rPr>
              <a:t> </a:t>
            </a:r>
            <a:r>
              <a:rPr lang="en-ID" sz="2000" b="0" i="0" dirty="0" err="1">
                <a:solidFill>
                  <a:schemeClr val="tx1"/>
                </a:solidFill>
                <a:effectLst/>
              </a:rPr>
              <a:t>mendistribusikan</a:t>
            </a:r>
            <a:r>
              <a:rPr lang="en-ID" sz="2000" b="0" i="0" dirty="0">
                <a:solidFill>
                  <a:schemeClr val="tx1"/>
                </a:solidFill>
                <a:effectLst/>
              </a:rPr>
              <a:t> </a:t>
            </a:r>
            <a:r>
              <a:rPr lang="en-ID" sz="2000" b="0" i="0" dirty="0" err="1">
                <a:solidFill>
                  <a:schemeClr val="tx1"/>
                </a:solidFill>
                <a:effectLst/>
              </a:rPr>
              <a:t>kekayaan</a:t>
            </a:r>
            <a:r>
              <a:rPr lang="en-ID" sz="2000" b="0" i="0" dirty="0">
                <a:solidFill>
                  <a:schemeClr val="tx1"/>
                </a:solidFill>
                <a:effectLst/>
              </a:rPr>
              <a:t> dan </a:t>
            </a:r>
            <a:r>
              <a:rPr lang="en-ID" sz="2000" b="0" i="0" dirty="0" err="1">
                <a:solidFill>
                  <a:schemeClr val="tx1"/>
                </a:solidFill>
                <a:effectLst/>
              </a:rPr>
              <a:t>pendapatan</a:t>
            </a:r>
            <a:r>
              <a:rPr lang="en-ID" sz="2000" b="0" i="0" dirty="0">
                <a:solidFill>
                  <a:schemeClr val="tx1"/>
                </a:solidFill>
                <a:effectLst/>
              </a:rPr>
              <a:t> </a:t>
            </a:r>
            <a:r>
              <a:rPr lang="en-ID" sz="2000" b="0" i="0" dirty="0" err="1">
                <a:solidFill>
                  <a:schemeClr val="tx1"/>
                </a:solidFill>
                <a:effectLst/>
              </a:rPr>
              <a:t>secara</a:t>
            </a:r>
            <a:r>
              <a:rPr lang="en-ID" sz="2000" b="0" i="0" dirty="0">
                <a:solidFill>
                  <a:schemeClr val="tx1"/>
                </a:solidFill>
                <a:effectLst/>
              </a:rPr>
              <a:t> </a:t>
            </a:r>
            <a:r>
              <a:rPr lang="en-ID" sz="2000" b="0" i="0" dirty="0" err="1">
                <a:solidFill>
                  <a:schemeClr val="tx1"/>
                </a:solidFill>
                <a:effectLst/>
              </a:rPr>
              <a:t>lebih</a:t>
            </a:r>
            <a:r>
              <a:rPr lang="en-ID" sz="2000" b="0" i="0" dirty="0">
                <a:solidFill>
                  <a:schemeClr val="tx1"/>
                </a:solidFill>
                <a:effectLst/>
              </a:rPr>
              <a:t> </a:t>
            </a:r>
            <a:r>
              <a:rPr lang="en-ID" sz="2000" b="0" i="0" dirty="0" err="1">
                <a:solidFill>
                  <a:schemeClr val="tx1"/>
                </a:solidFill>
                <a:effectLst/>
              </a:rPr>
              <a:t>adil</a:t>
            </a:r>
            <a:r>
              <a:rPr lang="en-ID" sz="2000" dirty="0">
                <a:solidFill>
                  <a:schemeClr val="tx1"/>
                </a:solidFill>
              </a:rPr>
              <a:t> </a:t>
            </a:r>
          </a:p>
          <a:p>
            <a:pPr marL="342900" indent="-342900" algn="l">
              <a:buFont typeface="Arial" panose="020B0604020202020204" pitchFamily="34" charset="0"/>
              <a:buChar char="•"/>
            </a:pPr>
            <a:r>
              <a:rPr lang="en-ID" sz="2000" dirty="0" err="1">
                <a:solidFill>
                  <a:schemeClr val="tx1"/>
                </a:solidFill>
                <a:latin typeface="Cambria" panose="02040503050406030204" pitchFamily="18" charset="0"/>
                <a:ea typeface="Cambria" panose="02040503050406030204" pitchFamily="18" charset="0"/>
                <a:cs typeface="Arial" panose="020B0604020202020204" pitchFamily="34" charset="0"/>
              </a:rPr>
              <a:t>Fungsi</a:t>
            </a:r>
            <a:r>
              <a:rPr lang="en-ID" sz="20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ea typeface="Cambria" panose="02040503050406030204" pitchFamily="18" charset="0"/>
                <a:cs typeface="Arial" panose="020B0604020202020204" pitchFamily="34" charset="0"/>
              </a:rPr>
              <a:t>Stabilitas</a:t>
            </a:r>
            <a:endParaRPr lang="en-ID" sz="20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algn="l"/>
            <a:r>
              <a:rPr lang="en-ID" sz="2000" dirty="0">
                <a:solidFill>
                  <a:schemeClr val="tx1"/>
                </a:solidFill>
              </a:rPr>
              <a:t>Hukum </a:t>
            </a:r>
            <a:r>
              <a:rPr lang="en-ID" sz="2000" dirty="0" err="1">
                <a:solidFill>
                  <a:schemeClr val="tx1"/>
                </a:solidFill>
              </a:rPr>
              <a:t>pajak</a:t>
            </a:r>
            <a:r>
              <a:rPr lang="en-ID" sz="2000" dirty="0">
                <a:solidFill>
                  <a:schemeClr val="tx1"/>
                </a:solidFill>
              </a:rPr>
              <a:t> </a:t>
            </a:r>
            <a:r>
              <a:rPr lang="en-ID" sz="2000" dirty="0" err="1">
                <a:solidFill>
                  <a:schemeClr val="tx1"/>
                </a:solidFill>
              </a:rPr>
              <a:t>dapat</a:t>
            </a:r>
            <a:r>
              <a:rPr lang="en-ID" sz="2000" dirty="0">
                <a:solidFill>
                  <a:schemeClr val="tx1"/>
                </a:solidFill>
              </a:rPr>
              <a:t> </a:t>
            </a:r>
            <a:r>
              <a:rPr lang="en-ID" sz="2000" dirty="0" err="1">
                <a:solidFill>
                  <a:schemeClr val="tx1"/>
                </a:solidFill>
              </a:rPr>
              <a:t>digunakan</a:t>
            </a:r>
            <a:r>
              <a:rPr lang="en-ID" sz="2000" dirty="0">
                <a:solidFill>
                  <a:schemeClr val="tx1"/>
                </a:solidFill>
              </a:rPr>
              <a:t> </a:t>
            </a:r>
            <a:r>
              <a:rPr lang="en-ID" sz="2000" dirty="0" err="1">
                <a:solidFill>
                  <a:schemeClr val="tx1"/>
                </a:solidFill>
              </a:rPr>
              <a:t>untuk</a:t>
            </a:r>
            <a:r>
              <a:rPr lang="en-ID" sz="2000" dirty="0">
                <a:solidFill>
                  <a:schemeClr val="tx1"/>
                </a:solidFill>
              </a:rPr>
              <a:t> </a:t>
            </a:r>
            <a:r>
              <a:rPr lang="en-ID" sz="2000" dirty="0" err="1">
                <a:solidFill>
                  <a:schemeClr val="tx1"/>
                </a:solidFill>
              </a:rPr>
              <a:t>menjaga</a:t>
            </a:r>
            <a:r>
              <a:rPr lang="en-ID" sz="2000" dirty="0">
                <a:solidFill>
                  <a:schemeClr val="tx1"/>
                </a:solidFill>
              </a:rPr>
              <a:t> </a:t>
            </a:r>
            <a:r>
              <a:rPr lang="en-ID" sz="2000" dirty="0" err="1">
                <a:solidFill>
                  <a:schemeClr val="tx1"/>
                </a:solidFill>
              </a:rPr>
              <a:t>stabilitas</a:t>
            </a:r>
            <a:r>
              <a:rPr lang="en-ID" sz="2000" dirty="0">
                <a:solidFill>
                  <a:schemeClr val="tx1"/>
                </a:solidFill>
              </a:rPr>
              <a:t> </a:t>
            </a:r>
            <a:r>
              <a:rPr lang="en-ID" sz="2000" dirty="0" err="1">
                <a:solidFill>
                  <a:schemeClr val="tx1"/>
                </a:solidFill>
              </a:rPr>
              <a:t>ekonomi</a:t>
            </a:r>
            <a:r>
              <a:rPr lang="en-ID" sz="2000" dirty="0">
                <a:solidFill>
                  <a:schemeClr val="tx1"/>
                </a:solidFill>
              </a:rPr>
              <a:t> dan </a:t>
            </a:r>
            <a:r>
              <a:rPr lang="en-ID" sz="2000" dirty="0" err="1">
                <a:solidFill>
                  <a:schemeClr val="tx1"/>
                </a:solidFill>
              </a:rPr>
              <a:t>harga-harga</a:t>
            </a:r>
            <a:endParaRPr lang="en-US" sz="20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342900" indent="-342900" algn="l">
              <a:buFont typeface="Arial" panose="020B0604020202020204"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7592900"/>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498B7-6583-C0C8-F5B3-75CEA608F0D2}"/>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B6CB9985-08DE-EF87-B283-E8C336510F93}"/>
              </a:ext>
            </a:extLst>
          </p:cNvPr>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t>Perubahan Aturan Ketenagakerjaan</a:t>
            </a:r>
          </a:p>
        </p:txBody>
      </p:sp>
      <p:sp>
        <p:nvSpPr>
          <p:cNvPr id="4" name="Content Placeholder 2">
            <a:extLst>
              <a:ext uri="{FF2B5EF4-FFF2-40B4-BE49-F238E27FC236}">
                <a16:creationId xmlns:a16="http://schemas.microsoft.com/office/drawing/2014/main" id="{366A862B-F470-3675-540D-E4A6421352CC}"/>
              </a:ext>
            </a:extLst>
          </p:cNvPr>
          <p:cNvSpPr txBox="1">
            <a:spLocks/>
          </p:cNvSpPr>
          <p:nvPr/>
        </p:nvSpPr>
        <p:spPr>
          <a:xfrm>
            <a:off x="628033" y="1626655"/>
            <a:ext cx="7887933" cy="3989040"/>
          </a:xfrm>
          <a:prstGeom prst="rect">
            <a:avLst/>
          </a:prstGeom>
        </p:spPr>
        <p:txBody>
          <a:bodyPr vert="horz" lIns="91440" tIns="45720" rIns="91440" bIns="45720" rtlCol="0" anchor="ctr">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sz="2000" dirty="0">
                <a:solidFill>
                  <a:schemeClr val="tx1"/>
                </a:solidFill>
                <a:latin typeface="Cambria" panose="02040503050406030204" pitchFamily="18" charset="0"/>
                <a:cs typeface="Arial" panose="020B0604020202020204" pitchFamily="34" charset="0"/>
              </a:rPr>
              <a:t>UU Cipta Kerja: Setelah </a:t>
            </a:r>
            <a:r>
              <a:rPr lang="id-ID" sz="2000" dirty="0" err="1">
                <a:solidFill>
                  <a:schemeClr val="tx1"/>
                </a:solidFill>
                <a:latin typeface="Cambria" panose="02040503050406030204" pitchFamily="18" charset="0"/>
                <a:cs typeface="Arial" panose="020B0604020202020204" pitchFamily="34" charset="0"/>
              </a:rPr>
              <a:t>Undang-Undang</a:t>
            </a:r>
            <a:r>
              <a:rPr lang="id-ID" sz="2000" dirty="0">
                <a:solidFill>
                  <a:schemeClr val="tx1"/>
                </a:solidFill>
                <a:latin typeface="Cambria" panose="02040503050406030204" pitchFamily="18" charset="0"/>
                <a:cs typeface="Arial" panose="020B0604020202020204" pitchFamily="34" charset="0"/>
              </a:rPr>
              <a:t> Nomor 6 Tahun 2023 tentang Penetapan Peraturan Pemerintah No. 2 Tahun 2022 tentang Cipta Kerja (UU Cipta Kerja) disetujui, ada beberapa perubahan dalam undang-undang yang berkaitan dengan ketenagakerjaan. Perubahan ini mencakup izin pelatihan kerja, penggunaan tenaga kerja asing, perjanjian kerja waktu tertentu, alih daya, dan pemutusan hubungan kerja.
Oleh karena itu, hukum ketenagakerjaan Indonesia memiliki tujuan yang jelas untuk melindungi hak-hak pekerja dan menciptakan hubungan kerja yang berkeadilan dan harmonis. Berbagai undang-undang dan peraturan yang terkait mengatur perlindungan ini, yang mencakup aspek ekonomi, sosial, dan teknis.</a:t>
            </a:r>
            <a:r>
              <a:rPr lang="en-US" sz="2000" dirty="0">
                <a:solidFill>
                  <a:schemeClr val="tx1"/>
                </a:solidFill>
                <a:latin typeface="Cambria" panose="02040503050406030204" pitchFamily="18" charset="0"/>
                <a:cs typeface="Arial" panose="020B0604020202020204" pitchFamily="34" charset="0"/>
              </a:rPr>
              <a:t> </a:t>
            </a:r>
          </a:p>
        </p:txBody>
      </p:sp>
    </p:spTree>
    <p:extLst>
      <p:ext uri="{BB962C8B-B14F-4D97-AF65-F5344CB8AC3E}">
        <p14:creationId xmlns:p14="http://schemas.microsoft.com/office/powerpoint/2010/main" val="3100862569"/>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89CCBF-1265-2B94-5238-F0A78B0D4DAC}"/>
            </a:ext>
          </a:extLst>
        </p:cNvPr>
        <p:cNvGrpSpPr/>
        <p:nvPr/>
      </p:nvGrpSpPr>
      <p:grpSpPr>
        <a:xfrm>
          <a:off x="0" y="0"/>
          <a:ext cx="0" cy="0"/>
          <a:chOff x="0" y="0"/>
          <a:chExt cx="0" cy="0"/>
        </a:xfrm>
      </p:grpSpPr>
    </p:spTree>
    <p:extLst>
      <p:ext uri="{BB962C8B-B14F-4D97-AF65-F5344CB8AC3E}">
        <p14:creationId xmlns:p14="http://schemas.microsoft.com/office/powerpoint/2010/main" val="3486377042"/>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E6C22-946C-A978-6B15-CF1C3236C53F}"/>
            </a:ext>
          </a:extLst>
        </p:cNvPr>
        <p:cNvGrpSpPr/>
        <p:nvPr/>
      </p:nvGrpSpPr>
      <p:grpSpPr>
        <a:xfrm>
          <a:off x="0" y="0"/>
          <a:ext cx="0" cy="0"/>
          <a:chOff x="0" y="0"/>
          <a:chExt cx="0" cy="0"/>
        </a:xfrm>
      </p:grpSpPr>
    </p:spTree>
    <p:extLst>
      <p:ext uri="{BB962C8B-B14F-4D97-AF65-F5344CB8AC3E}">
        <p14:creationId xmlns:p14="http://schemas.microsoft.com/office/powerpoint/2010/main" val="3156506358"/>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B3525-D179-DADB-EE26-BA1F6878E8E2}"/>
            </a:ext>
          </a:extLst>
        </p:cNvPr>
        <p:cNvGrpSpPr/>
        <p:nvPr/>
      </p:nvGrpSpPr>
      <p:grpSpPr>
        <a:xfrm>
          <a:off x="0" y="0"/>
          <a:ext cx="0" cy="0"/>
          <a:chOff x="0" y="0"/>
          <a:chExt cx="0" cy="0"/>
        </a:xfrm>
      </p:grpSpPr>
    </p:spTree>
    <p:extLst>
      <p:ext uri="{BB962C8B-B14F-4D97-AF65-F5344CB8AC3E}">
        <p14:creationId xmlns:p14="http://schemas.microsoft.com/office/powerpoint/2010/main" val="3605818156"/>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3010</TotalTime>
  <Words>448</Words>
  <Application>Microsoft Office PowerPoint</Application>
  <PresentationFormat>Tampilan Layar (4:3)</PresentationFormat>
  <Paragraphs>75</Paragraphs>
  <Slides>10</Slides>
  <Notes>1</Notes>
  <HiddenSlides>0</HiddenSlides>
  <MMClips>0</MMClips>
  <ScaleCrop>false</ScaleCrop>
  <HeadingPairs>
    <vt:vector size="4" baseType="variant">
      <vt:variant>
        <vt:lpstr>Tema</vt:lpstr>
      </vt:variant>
      <vt:variant>
        <vt:i4>1</vt:i4>
      </vt:variant>
      <vt:variant>
        <vt:lpstr>Judul Slide</vt:lpstr>
      </vt:variant>
      <vt:variant>
        <vt:i4>10</vt:i4>
      </vt:variant>
    </vt:vector>
  </HeadingPairs>
  <TitlesOfParts>
    <vt:vector size="11" baseType="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alifa putri</cp:lastModifiedBy>
  <cp:revision>446</cp:revision>
  <cp:lastPrinted>2017-08-29T02:54:51Z</cp:lastPrinted>
  <dcterms:created xsi:type="dcterms:W3CDTF">2010-04-18T12:06:30Z</dcterms:created>
  <dcterms:modified xsi:type="dcterms:W3CDTF">2024-10-08T01:29:48Z</dcterms:modified>
</cp:coreProperties>
</file>