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2" r:id="rId3"/>
    <p:sldId id="257" r:id="rId4"/>
    <p:sldId id="258" r:id="rId5"/>
    <p:sldId id="263" r:id="rId6"/>
    <p:sldId id="264" r:id="rId7"/>
    <p:sldId id="265" r:id="rId8"/>
    <p:sldId id="259" r:id="rId9"/>
    <p:sldId id="260" r:id="rId10"/>
    <p:sldId id="261" r:id="rId11"/>
    <p:sldId id="262" r:id="rId12"/>
    <p:sldId id="266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14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4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3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  <p:sldLayoutId id="2147483655" r:id="rId6"/>
    <p:sldLayoutId id="2147483656" r:id="rId7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!!!DATA RETNO_QAC\ARSIP Internal Memo\LOGO I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E558E08E-33F4-8F07-E549-54E8855A5D86}"/>
              </a:ext>
            </a:extLst>
          </p:cNvPr>
          <p:cNvSpPr txBox="1"/>
          <p:nvPr/>
        </p:nvSpPr>
        <p:spPr>
          <a:xfrm>
            <a:off x="818536" y="620688"/>
            <a:ext cx="4845665" cy="53788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/>
          <a:p>
            <a:pPr marL="185261" marR="250984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Prinsip-prinsip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tercantum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konsep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CBT,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sebagai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panduan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bagi</a:t>
            </a:r>
            <a:r>
              <a:rPr lang="en-US" sz="195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komunitas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tuan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rumah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menggunakan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pariwisata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sebagai</a:t>
            </a:r>
            <a:r>
              <a:rPr 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alat</a:t>
            </a:r>
            <a:r>
              <a:rPr 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195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26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pengembangan</a:t>
            </a:r>
            <a:r>
              <a:rPr lang="en-US" sz="1950" spc="-4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2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komunitasnya</a:t>
            </a:r>
            <a:r>
              <a:rPr lang="en-US" sz="1950" spc="-2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1950" spc="-4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2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CBT</a:t>
            </a:r>
            <a:r>
              <a:rPr lang="en-US" sz="1950" spc="-4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2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seharusnya</a:t>
            </a:r>
            <a:r>
              <a:rPr lang="en-US" sz="1950" spc="-2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Usaha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kegiatan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berorientasi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komunitas</a:t>
            </a:r>
            <a:endParaRPr lang="en-US" sz="1950" spc="-4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Melibatkan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masyarakat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sejak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awal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setiap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aspek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Mempromosikan</a:t>
            </a:r>
            <a:r>
              <a:rPr lang="en-US" sz="1950" spc="-2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authenticity</a:t>
            </a:r>
            <a:r>
              <a:rPr lang="en-US" sz="1950" spc="-2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950" spc="-2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Uniqueness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komunitas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Meningkatkan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kualitas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hidup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masyarakat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tuan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rumah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Menjamin</a:t>
            </a:r>
            <a:r>
              <a:rPr lang="en-US" sz="1950" spc="-2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kelestarian</a:t>
            </a:r>
            <a:r>
              <a:rPr lang="en-US" sz="1950" spc="-2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lingkungan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Melestarikan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karakter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budaya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unik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daerah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setempat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Mendorong</a:t>
            </a:r>
            <a:r>
              <a:rPr lang="en-US" sz="1950" spc="-2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pembelajaran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lintas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budaya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Menghormati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perbedaan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budaya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950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martabat</a:t>
            </a:r>
            <a:r>
              <a:rPr lang="en-US" sz="1950" spc="-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manusia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57175" marR="253841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Mendistribusikan</a:t>
            </a:r>
            <a:r>
              <a:rPr lang="en-US" sz="1950" spc="6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manfaat</a:t>
            </a:r>
            <a:r>
              <a:rPr lang="en-US" sz="1950" spc="6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1950" spc="6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adil</a:t>
            </a:r>
            <a:r>
              <a:rPr lang="en-US" sz="1950" spc="6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950" spc="6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beradab</a:t>
            </a:r>
            <a:r>
              <a:rPr lang="en-US" sz="1950" spc="6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en-US" sz="1950" spc="6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antara</a:t>
            </a:r>
            <a:r>
              <a:rPr lang="en-US" sz="1950" spc="6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anggota</a:t>
            </a:r>
            <a:r>
              <a:rPr lang="en-US" sz="1950" spc="-1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masyarakat</a:t>
            </a:r>
            <a:r>
              <a:rPr lang="en-US" sz="19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57175" marR="254318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Menyumbang</a:t>
            </a:r>
            <a:r>
              <a:rPr lang="en-US" sz="195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persentase</a:t>
            </a:r>
            <a:r>
              <a:rPr lang="en-US" sz="195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tetap</a:t>
            </a:r>
            <a:r>
              <a:rPr lang="en-US" sz="195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sz="195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pendapatan</a:t>
            </a:r>
            <a:r>
              <a:rPr lang="en-US" sz="195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195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kegiatan</a:t>
            </a:r>
            <a:r>
              <a:rPr lang="en-US" sz="1950" spc="-1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5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masyarakat</a:t>
            </a:r>
            <a:r>
              <a:rPr lang="en-US" sz="75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5122" name="Picture 2" descr="Konsep Community Based Tourism (CBT) untuk Pariwisata - Asosiasi Desa Wisata  Indonesia">
            <a:extLst>
              <a:ext uri="{FF2B5EF4-FFF2-40B4-BE49-F238E27FC236}">
                <a16:creationId xmlns:a16="http://schemas.microsoft.com/office/drawing/2014/main" id="{B79B36B2-9F35-AA2B-1B5A-650E0D70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5428" y="3224251"/>
            <a:ext cx="2310036" cy="173029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1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36CE1B5E-E11A-EA45-E46B-B3F0479D3364}"/>
              </a:ext>
            </a:extLst>
          </p:cNvPr>
          <p:cNvSpPr txBox="1"/>
          <p:nvPr/>
        </p:nvSpPr>
        <p:spPr>
          <a:xfrm>
            <a:off x="467544" y="620689"/>
            <a:ext cx="7457256" cy="3446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261" marR="250508" algn="just">
              <a:spcBef>
                <a:spcPts val="484"/>
              </a:spcBef>
            </a:pPr>
            <a:r>
              <a:rPr lang="ms-MY" sz="15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Berikut ini adalah elemen kunci </a:t>
            </a:r>
            <a:r>
              <a:rPr lang="ms-MY" sz="15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dari CBT yang meliputi beberapa bagian yaitu</a:t>
            </a:r>
            <a:r>
              <a:rPr lang="ms-MY" sz="1500" spc="-1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sumber daya alam dan budaya, organisasi komunitas, pengelolaan, dan</a:t>
            </a:r>
            <a:r>
              <a:rPr lang="ms-MY" sz="15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pembelajaran:</a:t>
            </a:r>
            <a:endParaRPr lang="id-ID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spcBef>
                <a:spcPts val="465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Budaya</a:t>
            </a:r>
            <a:endParaRPr lang="id-ID" sz="15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lvl="1" indent="-214313">
              <a:spcBef>
                <a:spcPts val="131"/>
              </a:spcBef>
              <a:buSzPts val="1100"/>
              <a:buFont typeface="Times New Roman" panose="02020603050405020304" pitchFamily="18" charset="0"/>
              <a:buAutoNum type="alphaLcPeriod"/>
              <a:tabLst>
                <a:tab pos="528161" algn="l"/>
                <a:tab pos="528638" algn="l"/>
              </a:tabLst>
            </a:pP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ms-MY" sz="1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terjaga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endParaRPr lang="id-ID" sz="15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3365" lvl="1" indent="-214313">
              <a:lnSpc>
                <a:spcPct val="115000"/>
              </a:lnSpc>
              <a:spcBef>
                <a:spcPts val="150"/>
              </a:spcBef>
              <a:buSzPts val="1100"/>
              <a:buFont typeface="Times New Roman" panose="02020603050405020304" pitchFamily="18" charset="0"/>
              <a:buAutoNum type="alphaLcPeriod"/>
              <a:tabLst>
                <a:tab pos="528638" algn="l"/>
              </a:tabLst>
            </a:pP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Ekonomi</a:t>
            </a:r>
            <a:r>
              <a:rPr lang="ms-MY" sz="1500" spc="4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lokal</a:t>
            </a:r>
            <a:r>
              <a:rPr lang="ms-MY" sz="1500" spc="5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500" spc="5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</a:t>
            </a:r>
            <a:r>
              <a:rPr lang="ms-MY" sz="1500" spc="4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produksi</a:t>
            </a:r>
            <a:r>
              <a:rPr lang="ms-MY" sz="1500" spc="5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bergantung</a:t>
            </a:r>
            <a:r>
              <a:rPr lang="ms-MY" sz="1500" spc="5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ms-MY" sz="15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penggunaan</a:t>
            </a:r>
            <a:r>
              <a:rPr lang="ms-MY" sz="15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ms-MY" sz="15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daya alam</a:t>
            </a:r>
            <a:r>
              <a:rPr lang="ms-MY" sz="15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secara berkelanjutan</a:t>
            </a:r>
            <a:endParaRPr lang="id-ID" sz="15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lvl="1" indent="-214313">
              <a:lnSpc>
                <a:spcPts val="945"/>
              </a:lnSpc>
              <a:buSzPts val="1100"/>
              <a:buFont typeface="Times New Roman" panose="02020603050405020304" pitchFamily="18" charset="0"/>
              <a:buAutoNum type="alphaLcPeriod"/>
              <a:tabLst>
                <a:tab pos="528161" algn="l"/>
                <a:tab pos="528638" algn="l"/>
              </a:tabLst>
            </a:pP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Adat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istiadat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budaya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unik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asli</a:t>
            </a:r>
          </a:p>
          <a:p>
            <a:pPr marL="342900" lvl="1">
              <a:lnSpc>
                <a:spcPts val="945"/>
              </a:lnSpc>
              <a:buSzPts val="1100"/>
              <a:tabLst>
                <a:tab pos="528161" algn="l"/>
                <a:tab pos="528638" algn="l"/>
              </a:tabLst>
            </a:pPr>
            <a:endParaRPr lang="id-ID" sz="15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spcBef>
                <a:spcPts val="150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Organisasi</a:t>
            </a:r>
            <a:r>
              <a:rPr lang="ms-MY" sz="15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komunitas</a:t>
            </a:r>
            <a:endParaRPr lang="id-ID" sz="15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lvl="1" indent="-214313">
              <a:spcBef>
                <a:spcPts val="150"/>
              </a:spcBef>
              <a:buSzPts val="1100"/>
              <a:buFont typeface="Times New Roman" panose="02020603050405020304" pitchFamily="18" charset="0"/>
              <a:buAutoNum type="alphaLcPeriod"/>
              <a:tabLst>
                <a:tab pos="528161" algn="l"/>
                <a:tab pos="528638" algn="l"/>
              </a:tabLst>
            </a:pP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Komunitas</a:t>
            </a:r>
            <a:r>
              <a:rPr lang="ms-MY" sz="15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berbagi</a:t>
            </a:r>
            <a:r>
              <a:rPr lang="ms-MY" sz="1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kesadaran,</a:t>
            </a:r>
            <a:r>
              <a:rPr lang="ms-MY" sz="15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norma</a:t>
            </a:r>
            <a:r>
              <a:rPr lang="ms-MY" sz="15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ideologi</a:t>
            </a:r>
            <a:endParaRPr lang="id-ID" sz="15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4318" lvl="1" indent="-214313">
              <a:lnSpc>
                <a:spcPct val="115000"/>
              </a:lnSpc>
              <a:spcBef>
                <a:spcPts val="146"/>
              </a:spcBef>
              <a:buSzPts val="1100"/>
              <a:buFont typeface="Times New Roman" panose="02020603050405020304" pitchFamily="18" charset="0"/>
              <a:buAutoNum type="alphaLcPeriod"/>
              <a:tabLst>
                <a:tab pos="528638" algn="l"/>
              </a:tabLst>
            </a:pP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Masyarakat</a:t>
            </a:r>
            <a:r>
              <a:rPr lang="ms-MY" sz="1500" spc="6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ms-MY" sz="1500" spc="6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sesepuh</a:t>
            </a:r>
            <a:r>
              <a:rPr lang="ms-MY" sz="1500" spc="6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1500" spc="6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memegang</a:t>
            </a:r>
            <a:r>
              <a:rPr lang="ms-MY" sz="1500" spc="6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pengetahuan</a:t>
            </a:r>
            <a:r>
              <a:rPr lang="ms-MY" sz="1500" spc="6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5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kearifan</a:t>
            </a:r>
            <a:r>
              <a:rPr lang="ms-MY" sz="15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tradisi setempat.</a:t>
            </a:r>
            <a:endParaRPr lang="id-ID" sz="15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4318" lvl="1" indent="-214313">
              <a:lnSpc>
                <a:spcPct val="115000"/>
              </a:lnSpc>
              <a:buSzPts val="1100"/>
              <a:buFont typeface="Times New Roman" panose="02020603050405020304" pitchFamily="18" charset="0"/>
              <a:buAutoNum type="alphaLcPeriod"/>
              <a:tabLst>
                <a:tab pos="528161" algn="l"/>
                <a:tab pos="528638" algn="l"/>
              </a:tabLst>
            </a:pP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Komunitas</a:t>
            </a:r>
            <a:r>
              <a:rPr lang="ms-MY" sz="15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ms-MY" sz="15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rasa</a:t>
            </a:r>
            <a:r>
              <a:rPr lang="ms-MY" sz="1500" spc="9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ms-MY" sz="15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500" spc="9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kesadaran</a:t>
            </a:r>
            <a:r>
              <a:rPr lang="ms-MY" sz="15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berpartisipasi</a:t>
            </a:r>
            <a:r>
              <a:rPr lang="ms-MY" sz="15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ms-MY" sz="15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5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pembangunan</a:t>
            </a:r>
            <a:endParaRPr lang="id-ID" sz="15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Pembangunan Pariwisata Berbasis Masyarakat">
            <a:extLst>
              <a:ext uri="{FF2B5EF4-FFF2-40B4-BE49-F238E27FC236}">
                <a16:creationId xmlns:a16="http://schemas.microsoft.com/office/drawing/2014/main" id="{912E8C75-C631-BE91-6C3A-A5CEA94D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3870"/>
            <a:ext cx="9083040" cy="25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5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70490AD5-EBAF-526D-F841-B3773A9E3C7E}"/>
              </a:ext>
            </a:extLst>
          </p:cNvPr>
          <p:cNvSpPr txBox="1"/>
          <p:nvPr/>
        </p:nvSpPr>
        <p:spPr>
          <a:xfrm>
            <a:off x="179512" y="857250"/>
            <a:ext cx="5832648" cy="5428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ts val="945"/>
              </a:lnSpc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endParaRPr lang="id-ID" sz="16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2889" lvl="1" indent="-214313">
              <a:lnSpc>
                <a:spcPct val="115000"/>
              </a:lnSpc>
              <a:spcBef>
                <a:spcPts val="127"/>
              </a:spcBef>
              <a:buSzPts val="1100"/>
              <a:buFont typeface="Times New Roman" panose="02020603050405020304" pitchFamily="18" charset="0"/>
              <a:buAutoNum type="alphaLcPeriod"/>
              <a:tabLst>
                <a:tab pos="528161" algn="l"/>
                <a:tab pos="528638" algn="l"/>
              </a:tabLst>
            </a:pP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Komunitas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aturan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regulasi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lingkungan,</a:t>
            </a:r>
            <a:r>
              <a:rPr lang="ms-MY" sz="16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budaya,</a:t>
            </a:r>
            <a:r>
              <a:rPr lang="ms-MY" sz="16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 pengelolaan</a:t>
            </a:r>
            <a:r>
              <a:rPr lang="ms-MY" sz="16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pariwisata.</a:t>
            </a:r>
            <a:endParaRPr lang="id-ID" sz="16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3841" lvl="1" indent="-214313">
              <a:lnSpc>
                <a:spcPct val="115000"/>
              </a:lnSpc>
              <a:buSzPts val="1100"/>
              <a:buFont typeface="Times New Roman" panose="02020603050405020304" pitchFamily="18" charset="0"/>
              <a:buAutoNum type="alphaLcPeriod"/>
              <a:tabLst>
                <a:tab pos="528638" algn="l"/>
              </a:tabLst>
            </a:pP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ms-MY" sz="16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organisasi</a:t>
            </a:r>
            <a:r>
              <a:rPr lang="ms-MY" sz="1600" spc="18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ms-MY" sz="16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kelembagaan,</a:t>
            </a:r>
            <a:r>
              <a:rPr lang="ms-MY" sz="16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r>
              <a:rPr lang="ms-MY" sz="16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mekanisme</a:t>
            </a:r>
            <a:r>
              <a:rPr lang="ms-MY" sz="16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lokal</a:t>
            </a:r>
            <a:r>
              <a:rPr lang="ms-MY" sz="16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ms-MY" sz="16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mengelola pariwisata</a:t>
            </a:r>
            <a:endParaRPr lang="id-ID" sz="16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4318" lvl="1" indent="-214313">
              <a:lnSpc>
                <a:spcPct val="115000"/>
              </a:lnSpc>
              <a:buSzPts val="1100"/>
              <a:buFont typeface="Times New Roman" panose="02020603050405020304" pitchFamily="18" charset="0"/>
              <a:buAutoNum type="alphaLcPeriod"/>
              <a:tabLst>
                <a:tab pos="528161" algn="l"/>
                <a:tab pos="528638" algn="l"/>
              </a:tabLst>
            </a:pP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ms-MY" sz="1600" spc="10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kemampuan</a:t>
            </a:r>
            <a:r>
              <a:rPr lang="ms-MY" sz="1600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ms-MY" sz="1600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menghubungkan</a:t>
            </a:r>
            <a:r>
              <a:rPr lang="ms-MY" sz="1600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pariwisata</a:t>
            </a:r>
            <a:r>
              <a:rPr lang="ms-MY" sz="1600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6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ms-MY" sz="16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masyarakat.</a:t>
            </a:r>
            <a:endParaRPr lang="id-ID" sz="16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3841" lvl="1" indent="-214313">
              <a:lnSpc>
                <a:spcPct val="115000"/>
              </a:lnSpc>
              <a:buSzPts val="1100"/>
              <a:buFont typeface="Times New Roman" panose="02020603050405020304" pitchFamily="18" charset="0"/>
              <a:buAutoNum type="alphaLcPeriod"/>
              <a:tabLst>
                <a:tab pos="528638" algn="l"/>
              </a:tabLst>
            </a:pP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Manfaat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didistribusikan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adil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ms-MY" sz="16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anggota</a:t>
            </a:r>
            <a:r>
              <a:rPr lang="ms-MY" sz="16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masyarakat.</a:t>
            </a:r>
            <a:endParaRPr lang="id-ID" sz="16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3365" lvl="1" indent="-214313">
              <a:lnSpc>
                <a:spcPct val="115000"/>
              </a:lnSpc>
              <a:buSzPts val="1100"/>
              <a:buFont typeface="Times New Roman" panose="02020603050405020304" pitchFamily="18" charset="0"/>
              <a:buAutoNum type="alphaLcPeriod"/>
              <a:tabLst>
                <a:tab pos="528161" algn="l"/>
                <a:tab pos="528638" algn="l"/>
              </a:tabLst>
            </a:pP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Persentase</a:t>
            </a:r>
            <a:r>
              <a:rPr lang="ms-MY" sz="1600" spc="14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keuntungan</a:t>
            </a:r>
            <a:r>
              <a:rPr lang="ms-MY" sz="1600" spc="14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ms-MY" sz="16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pariwisata</a:t>
            </a:r>
            <a:r>
              <a:rPr lang="ms-MY" sz="1600" spc="14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dikontribusikan</a:t>
            </a:r>
            <a:r>
              <a:rPr lang="ms-MY" sz="1600" spc="14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ms-MY" sz="1600" spc="14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dana</a:t>
            </a:r>
            <a:r>
              <a:rPr lang="ms-MY" sz="16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komunitas</a:t>
            </a:r>
            <a:r>
              <a:rPr lang="ms-MY" sz="1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ms-MY" sz="16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pembangunan</a:t>
            </a:r>
            <a:r>
              <a:rPr lang="ms-MY" sz="16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ekonomi</a:t>
            </a:r>
            <a:r>
              <a:rPr lang="ms-MY" sz="16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6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sosial</a:t>
            </a:r>
            <a:r>
              <a:rPr lang="ms-MY" sz="1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komunitas.</a:t>
            </a:r>
          </a:p>
          <a:p>
            <a:pPr marL="342900" marR="253365" lvl="1">
              <a:lnSpc>
                <a:spcPct val="115000"/>
              </a:lnSpc>
              <a:buSzPts val="1100"/>
              <a:tabLst>
                <a:tab pos="528161" algn="l"/>
                <a:tab pos="528638" algn="l"/>
              </a:tabLst>
            </a:pPr>
            <a:endParaRPr lang="id-ID" sz="16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lnSpc>
                <a:spcPts val="945"/>
              </a:lnSpc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Pembelajaran</a:t>
            </a:r>
            <a:endParaRPr lang="id-ID" sz="16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3841" lvl="1" indent="-214313">
              <a:lnSpc>
                <a:spcPct val="113000"/>
              </a:lnSpc>
              <a:spcBef>
                <a:spcPts val="113"/>
              </a:spcBef>
              <a:buSzPts val="1100"/>
              <a:buFont typeface="Times New Roman" panose="02020603050405020304" pitchFamily="18" charset="0"/>
              <a:buAutoNum type="alphaLcPeriod"/>
              <a:tabLst>
                <a:tab pos="528161" algn="l"/>
                <a:tab pos="528638" algn="l"/>
              </a:tabLst>
            </a:pP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Membina</a:t>
            </a:r>
            <a:r>
              <a:rPr lang="ms-MY" sz="1600" spc="13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proses</a:t>
            </a:r>
            <a:r>
              <a:rPr lang="ms-MY" sz="1600" spc="14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pembelajaran</a:t>
            </a:r>
            <a:r>
              <a:rPr lang="ms-MY" sz="1600" spc="14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bersama</a:t>
            </a:r>
            <a:r>
              <a:rPr lang="ms-MY" sz="1600" spc="14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ms-MY" sz="1600" spc="14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tuan</a:t>
            </a:r>
            <a:r>
              <a:rPr lang="ms-MY" sz="1600" spc="14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ms-MY" sz="1600" spc="13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6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tamu.</a:t>
            </a:r>
            <a:r>
              <a:rPr lang="ms-MY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d-ID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4318" lvl="1" indent="-214313">
              <a:lnSpc>
                <a:spcPct val="113000"/>
              </a:lnSpc>
              <a:spcBef>
                <a:spcPts val="229"/>
              </a:spcBef>
              <a:buSzPts val="1100"/>
              <a:buFont typeface="Times New Roman" panose="02020603050405020304" pitchFamily="18" charset="0"/>
              <a:buAutoNum type="alphaLcPeriod"/>
              <a:tabLst>
                <a:tab pos="528638" algn="l"/>
              </a:tabLst>
            </a:pP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Mendidik</a:t>
            </a:r>
            <a:r>
              <a:rPr lang="ms-MY" sz="1600" spc="5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600" spc="5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membangun</a:t>
            </a:r>
            <a:r>
              <a:rPr lang="ms-MY" sz="1600" spc="5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pemahaman</a:t>
            </a:r>
            <a:r>
              <a:rPr lang="ms-MY" sz="1600" spc="5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tentang</a:t>
            </a:r>
            <a:r>
              <a:rPr lang="ms-MY" sz="1600" spc="5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budaya</a:t>
            </a:r>
            <a:r>
              <a:rPr lang="ms-MY" sz="1600" spc="5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600" spc="5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cara</a:t>
            </a:r>
            <a:r>
              <a:rPr lang="ms-MY" sz="16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hidup</a:t>
            </a:r>
            <a:r>
              <a:rPr lang="ms-MY" sz="16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yang beragam.</a:t>
            </a:r>
            <a:endParaRPr lang="id-ID" sz="16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4794" lvl="1" indent="-214313">
              <a:lnSpc>
                <a:spcPct val="115000"/>
              </a:lnSpc>
              <a:spcBef>
                <a:spcPts val="15"/>
              </a:spcBef>
              <a:buSzPts val="1100"/>
              <a:buFont typeface="Times New Roman" panose="02020603050405020304" pitchFamily="18" charset="0"/>
              <a:buAutoNum type="alphaLcPeriod"/>
              <a:tabLst>
                <a:tab pos="528161" algn="l"/>
                <a:tab pos="528638" algn="l"/>
              </a:tabLst>
            </a:pP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Meningkatkan</a:t>
            </a:r>
            <a:r>
              <a:rPr lang="ms-MY" sz="16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kesadaran</a:t>
            </a:r>
            <a:r>
              <a:rPr lang="ms-MY" sz="1600" spc="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ms-MY" sz="1600" spc="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pelestarian</a:t>
            </a:r>
            <a:r>
              <a:rPr lang="ms-MY" sz="16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ms-MY" sz="1600" spc="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600" spc="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budaya</a:t>
            </a:r>
            <a:r>
              <a:rPr lang="ms-MY" sz="16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ms-MY" sz="16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kalangan</a:t>
            </a:r>
            <a:r>
              <a:rPr lang="ms-MY" sz="16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wisatawan</a:t>
            </a:r>
            <a:r>
              <a:rPr lang="ms-MY" sz="16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 masyarakat</a:t>
            </a:r>
            <a:r>
              <a:rPr lang="ms-MY" sz="16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setempat</a:t>
            </a:r>
            <a:endParaRPr lang="id-ID" sz="1600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adiri Forum UNWTO di Maladewa, Sesmenparekraf Sebut Desa Wisata Terbukti  Jadi Bentuk Terbaik Wisata Berbasis Masyarakat Yang Inklusif – Detik Go">
            <a:extLst>
              <a:ext uri="{FF2B5EF4-FFF2-40B4-BE49-F238E27FC236}">
                <a16:creationId xmlns:a16="http://schemas.microsoft.com/office/drawing/2014/main" id="{5446F21C-273C-83D1-E371-A91FD727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82" y="404664"/>
            <a:ext cx="2951419" cy="55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3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Yusminar wahyuningsih S.E,.MM</a:t>
            </a:r>
          </a:p>
          <a:p>
            <a:endParaRPr lang="id-ID" sz="2400" b="1" dirty="0">
              <a:sym typeface="Wingdings" panose="05000000000000000000" pitchFamily="2" charset="2"/>
            </a:endParaRPr>
          </a:p>
          <a:p>
            <a:r>
              <a:rPr lang="id-ID" sz="4000" b="1" dirty="0">
                <a:sym typeface="Wingdings" panose="05000000000000000000" pitchFamily="2" charset="2"/>
              </a:rPr>
              <a:t> </a:t>
            </a: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1DCB256-240E-8419-2EE6-D326D0D80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216" y="764704"/>
            <a:ext cx="6619244" cy="869786"/>
          </a:xfrm>
        </p:spPr>
        <p:txBody>
          <a:bodyPr>
            <a:normAutofit/>
          </a:bodyPr>
          <a:lstStyle/>
          <a:p>
            <a:pPr algn="ctr"/>
            <a:r>
              <a:rPr lang="ms-MY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Ekonomi Pariwisata dan</a:t>
            </a:r>
            <a:r>
              <a:rPr lang="ms-MY" sz="2000" spc="4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19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Community</a:t>
            </a:r>
            <a:r>
              <a:rPr lang="ms-MY" sz="2000" spc="-8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Based</a:t>
            </a:r>
            <a:r>
              <a:rPr lang="ms-MY" sz="2000" spc="-86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Tourism</a:t>
            </a:r>
            <a:r>
              <a:rPr lang="ms-MY" sz="2000" spc="-439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(CBT)</a:t>
            </a:r>
            <a:br>
              <a:rPr lang="id-ID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B1C3B0C6-C057-6239-F55B-908825A69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634490"/>
            <a:ext cx="7770440" cy="4026758"/>
          </a:xfrm>
        </p:spPr>
        <p:txBody>
          <a:bodyPr>
            <a:normAutofit fontScale="92500" lnSpcReduction="20000"/>
          </a:bodyPr>
          <a:lstStyle/>
          <a:p>
            <a:pPr marL="185261" marR="253365" algn="just">
              <a:spcBef>
                <a:spcPts val="443"/>
              </a:spcBef>
            </a:pPr>
            <a:r>
              <a:rPr lang="ms-MY" sz="1350" spc="-8" dirty="0">
                <a:ea typeface="Times New Roman" panose="02020603050405020304" pitchFamily="18" charset="0"/>
              </a:rPr>
              <a:t>Dampak</a:t>
            </a:r>
            <a:r>
              <a:rPr lang="ms-MY" sz="1350" spc="-26" dirty="0"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ea typeface="Times New Roman" panose="02020603050405020304" pitchFamily="18" charset="0"/>
              </a:rPr>
              <a:t>ekonomi</a:t>
            </a:r>
            <a:r>
              <a:rPr lang="ms-MY" sz="1350" spc="-26" dirty="0"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ea typeface="Times New Roman" panose="02020603050405020304" pitchFamily="18" charset="0"/>
              </a:rPr>
              <a:t>dari</a:t>
            </a:r>
            <a:r>
              <a:rPr lang="ms-MY" sz="1350" spc="-23" dirty="0"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ea typeface="Times New Roman" panose="02020603050405020304" pitchFamily="18" charset="0"/>
              </a:rPr>
              <a:t>pariwisata</a:t>
            </a:r>
            <a:r>
              <a:rPr lang="ms-MY" sz="1350" spc="-26" dirty="0"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ea typeface="Times New Roman" panose="02020603050405020304" pitchFamily="18" charset="0"/>
              </a:rPr>
              <a:t>juga</a:t>
            </a:r>
            <a:r>
              <a:rPr lang="ms-MY" sz="1350" spc="-26" dirty="0"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ea typeface="Times New Roman" panose="02020603050405020304" pitchFamily="18" charset="0"/>
              </a:rPr>
              <a:t>memengaruhi</a:t>
            </a:r>
            <a:r>
              <a:rPr lang="ms-MY" sz="1350" spc="-23" dirty="0"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ea typeface="Times New Roman" panose="02020603050405020304" pitchFamily="18" charset="0"/>
              </a:rPr>
              <a:t>berbagai</a:t>
            </a:r>
            <a:r>
              <a:rPr lang="ms-MY" sz="1350" spc="-26" dirty="0"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ea typeface="Times New Roman" panose="02020603050405020304" pitchFamily="18" charset="0"/>
              </a:rPr>
              <a:t>dampak</a:t>
            </a:r>
            <a:r>
              <a:rPr lang="ms-MY" sz="1350" spc="-23" dirty="0"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ea typeface="Times New Roman" panose="02020603050405020304" pitchFamily="18" charset="0"/>
              </a:rPr>
              <a:t>yang</a:t>
            </a:r>
            <a:r>
              <a:rPr lang="ms-MY" sz="1350" spc="-199" dirty="0">
                <a:ea typeface="Times New Roman" panose="02020603050405020304" pitchFamily="18" charset="0"/>
              </a:rPr>
              <a:t> </a:t>
            </a:r>
            <a:r>
              <a:rPr lang="ms-MY" sz="1350" spc="-23" dirty="0">
                <a:ea typeface="Times New Roman" panose="02020603050405020304" pitchFamily="18" charset="0"/>
              </a:rPr>
              <a:t>kadang</a:t>
            </a:r>
            <a:r>
              <a:rPr lang="ms-MY" sz="1350" spc="-49" dirty="0">
                <a:ea typeface="Times New Roman" panose="02020603050405020304" pitchFamily="18" charset="0"/>
              </a:rPr>
              <a:t> </a:t>
            </a:r>
            <a:r>
              <a:rPr lang="ms-MY" sz="1350" spc="-23" dirty="0">
                <a:ea typeface="Times New Roman" panose="02020603050405020304" pitchFamily="18" charset="0"/>
              </a:rPr>
              <a:t>tidak</a:t>
            </a:r>
            <a:r>
              <a:rPr lang="ms-MY" sz="1350" spc="-49" dirty="0">
                <a:ea typeface="Times New Roman" panose="02020603050405020304" pitchFamily="18" charset="0"/>
              </a:rPr>
              <a:t> </a:t>
            </a:r>
            <a:r>
              <a:rPr lang="ms-MY" sz="1350" spc="-23" dirty="0">
                <a:ea typeface="Times New Roman" panose="02020603050405020304" pitchFamily="18" charset="0"/>
              </a:rPr>
              <a:t>disadari.</a:t>
            </a:r>
            <a:r>
              <a:rPr lang="ms-MY" sz="1350" spc="-49" dirty="0">
                <a:ea typeface="Times New Roman" panose="02020603050405020304" pitchFamily="18" charset="0"/>
              </a:rPr>
              <a:t> </a:t>
            </a:r>
            <a:r>
              <a:rPr lang="ms-MY" sz="1350" spc="-23" dirty="0">
                <a:ea typeface="Times New Roman" panose="02020603050405020304" pitchFamily="18" charset="0"/>
              </a:rPr>
              <a:t>Dampak</a:t>
            </a:r>
            <a:r>
              <a:rPr lang="ms-MY" sz="1350" spc="-49" dirty="0">
                <a:ea typeface="Times New Roman" panose="02020603050405020304" pitchFamily="18" charset="0"/>
              </a:rPr>
              <a:t> </a:t>
            </a:r>
            <a:r>
              <a:rPr lang="ms-MY" sz="1350" spc="-23" dirty="0">
                <a:ea typeface="Times New Roman" panose="02020603050405020304" pitchFamily="18" charset="0"/>
              </a:rPr>
              <a:t>ekonomi</a:t>
            </a:r>
            <a:r>
              <a:rPr lang="ms-MY" sz="1350" spc="-49" dirty="0">
                <a:ea typeface="Times New Roman" panose="02020603050405020304" pitchFamily="18" charset="0"/>
              </a:rPr>
              <a:t> </a:t>
            </a:r>
            <a:r>
              <a:rPr lang="ms-MY" sz="1350" spc="-23" dirty="0">
                <a:ea typeface="Times New Roman" panose="02020603050405020304" pitchFamily="18" charset="0"/>
              </a:rPr>
              <a:t>tersebut</a:t>
            </a:r>
            <a:r>
              <a:rPr lang="ms-MY" sz="1350" spc="-49" dirty="0">
                <a:ea typeface="Times New Roman" panose="02020603050405020304" pitchFamily="18" charset="0"/>
              </a:rPr>
              <a:t> </a:t>
            </a:r>
            <a:r>
              <a:rPr lang="ms-MY" sz="1350" spc="-19" dirty="0">
                <a:ea typeface="Times New Roman" panose="02020603050405020304" pitchFamily="18" charset="0"/>
              </a:rPr>
              <a:t>meliputi:</a:t>
            </a:r>
            <a:endParaRPr lang="id-ID" sz="1350" dirty="0">
              <a:ea typeface="Times New Roman" panose="02020603050405020304" pitchFamily="18" charset="0"/>
            </a:endParaRPr>
          </a:p>
          <a:p>
            <a:pPr marL="257175" marR="251460" indent="-257175" algn="just">
              <a:lnSpc>
                <a:spcPct val="115000"/>
              </a:lnSpc>
              <a:spcBef>
                <a:spcPts val="461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350" spc="-4" dirty="0">
                <a:highlight>
                  <a:srgbClr val="FFFF00"/>
                </a:highlight>
                <a:ea typeface="Times New Roman" panose="02020603050405020304" pitchFamily="18" charset="0"/>
              </a:rPr>
              <a:t>Dampak perubahan harga</a:t>
            </a:r>
            <a:r>
              <a:rPr lang="ms-MY" sz="1350" spc="-4" dirty="0">
                <a:ea typeface="Times New Roman" panose="02020603050405020304" pitchFamily="18" charset="0"/>
              </a:rPr>
              <a:t>: dampak perubahan harga terhadap produk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cenderung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terjadi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secara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musiman.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Harga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produk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pariwisata</a:t>
            </a:r>
            <a:r>
              <a:rPr lang="ms-MY" sz="1350" spc="206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dan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harga ritel yang lainnya cenderung ditambahkan dengan kenaikan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harga berdasarkan pada musim (peak season, high season, dan low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season).</a:t>
            </a:r>
          </a:p>
          <a:p>
            <a:pPr marR="251460" algn="just">
              <a:lnSpc>
                <a:spcPct val="115000"/>
              </a:lnSpc>
              <a:spcBef>
                <a:spcPts val="461"/>
              </a:spcBef>
              <a:buSzPts val="1100"/>
              <a:tabLst>
                <a:tab pos="357188" algn="l"/>
              </a:tabLst>
            </a:pPr>
            <a:endParaRPr lang="id-ID" sz="1350" spc="-4" dirty="0">
              <a:ea typeface="Times New Roman" panose="02020603050405020304" pitchFamily="18" charset="0"/>
            </a:endParaRPr>
          </a:p>
          <a:p>
            <a:pPr marL="257175" marR="251460" indent="-257175" algn="just">
              <a:lnSpc>
                <a:spcPct val="115000"/>
              </a:lnSpc>
              <a:spcBef>
                <a:spcPts val="0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350" spc="-4" dirty="0">
                <a:highlight>
                  <a:srgbClr val="FFFF00"/>
                </a:highlight>
                <a:ea typeface="Times New Roman" panose="02020603050405020304" pitchFamily="18" charset="0"/>
              </a:rPr>
              <a:t>Terjadinya perubahan terhadap kualitas dan kuantitas </a:t>
            </a:r>
            <a:r>
              <a:rPr lang="ms-MY" sz="1350" spc="-4" dirty="0">
                <a:ea typeface="Times New Roman" panose="02020603050405020304" pitchFamily="18" charset="0"/>
              </a:rPr>
              <a:t>barang dan jasa</a:t>
            </a:r>
            <a:r>
              <a:rPr lang="ms-MY" sz="1350" spc="-195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pariwisata. Kualitas produk barang dan jasa pariwisata mengalami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perubahan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akibat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segmen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pasar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yang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berbeda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dan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meningkat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dibandingkan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dengan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daerah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yang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bukan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menjadi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daerah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tujuan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wisata.</a:t>
            </a:r>
          </a:p>
          <a:p>
            <a:pPr marR="251460" algn="just">
              <a:lnSpc>
                <a:spcPct val="115000"/>
              </a:lnSpc>
              <a:spcBef>
                <a:spcPts val="0"/>
              </a:spcBef>
              <a:buSzPts val="1100"/>
              <a:tabLst>
                <a:tab pos="357188" algn="l"/>
              </a:tabLst>
            </a:pPr>
            <a:endParaRPr lang="id-ID" sz="1350" spc="-4" dirty="0">
              <a:ea typeface="Times New Roman" panose="02020603050405020304" pitchFamily="18" charset="0"/>
            </a:endParaRPr>
          </a:p>
          <a:p>
            <a:pPr marL="257175" marR="253365" indent="-257175" algn="just">
              <a:lnSpc>
                <a:spcPct val="115000"/>
              </a:lnSpc>
              <a:spcBef>
                <a:spcPts val="4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350" spc="-4" dirty="0">
                <a:highlight>
                  <a:srgbClr val="FFFF00"/>
                </a:highlight>
                <a:ea typeface="Times New Roman" panose="02020603050405020304" pitchFamily="18" charset="0"/>
              </a:rPr>
              <a:t>Perubahan</a:t>
            </a:r>
            <a:r>
              <a:rPr lang="ms-MY" sz="1350" spc="4" dirty="0"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highlight>
                  <a:srgbClr val="FFFF00"/>
                </a:highlight>
                <a:ea typeface="Times New Roman" panose="02020603050405020304" pitchFamily="18" charset="0"/>
              </a:rPr>
              <a:t>terhadap</a:t>
            </a:r>
            <a:r>
              <a:rPr lang="ms-MY" sz="1350" spc="4" dirty="0"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highlight>
                  <a:srgbClr val="FFFF00"/>
                </a:highlight>
                <a:ea typeface="Times New Roman" panose="02020603050405020304" pitchFamily="18" charset="0"/>
              </a:rPr>
              <a:t>properti</a:t>
            </a:r>
            <a:r>
              <a:rPr lang="ms-MY" sz="1350" spc="4" dirty="0"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highlight>
                  <a:srgbClr val="FFFF00"/>
                </a:highlight>
                <a:ea typeface="Times New Roman" panose="02020603050405020304" pitchFamily="18" charset="0"/>
              </a:rPr>
              <a:t>dan</a:t>
            </a:r>
            <a:r>
              <a:rPr lang="ms-MY" sz="1350" spc="4" dirty="0"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highlight>
                  <a:srgbClr val="FFFF00"/>
                </a:highlight>
                <a:ea typeface="Times New Roman" panose="02020603050405020304" pitchFamily="18" charset="0"/>
              </a:rPr>
              <a:t>pajak</a:t>
            </a:r>
            <a:r>
              <a:rPr lang="ms-MY" sz="1350" spc="4" dirty="0"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lainnya.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Pariwisata</a:t>
            </a:r>
            <a:r>
              <a:rPr lang="ms-MY" sz="1350" spc="-195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menimbulkan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pengelompokan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terhadap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wilayah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dan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property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di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daerah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wisata,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sehingga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terjadi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perubahan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terhadap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nilai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wilayah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tersebut. Nilai pajak pun mengalami perubahan sesuai dengan bentuk,</a:t>
            </a:r>
            <a:r>
              <a:rPr lang="ms-MY" sz="1350" spc="-195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lokus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dan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besaran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investasinya.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Nilai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pajak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mungkin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akan</a:t>
            </a:r>
            <a:r>
              <a:rPr lang="ms-MY" sz="1350" spc="206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lebih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tinggi</a:t>
            </a:r>
            <a:r>
              <a:rPr lang="ms-MY" sz="1350" spc="-8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atau rendah</a:t>
            </a:r>
            <a:r>
              <a:rPr lang="ms-MY" sz="1350" spc="-8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dengan adanya</a:t>
            </a:r>
            <a:r>
              <a:rPr lang="ms-MY" sz="1350" spc="-8" dirty="0"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ea typeface="Times New Roman" panose="02020603050405020304" pitchFamily="18" charset="0"/>
              </a:rPr>
              <a:t>pariwisata.</a:t>
            </a:r>
            <a:endParaRPr lang="id-ID" sz="1350" spc="-4" dirty="0">
              <a:ea typeface="Times New Roman" panose="02020603050405020304" pitchFamily="18" charset="0"/>
            </a:endParaRPr>
          </a:p>
          <a:p>
            <a:pPr marL="356711" marR="252413" algn="just">
              <a:lnSpc>
                <a:spcPct val="115000"/>
              </a:lnSpc>
              <a:spcBef>
                <a:spcPts val="23"/>
              </a:spcBef>
            </a:pPr>
            <a:r>
              <a:rPr lang="ms-MY" sz="1350" dirty="0">
                <a:ea typeface="Times New Roman" panose="02020603050405020304" pitchFamily="18" charset="0"/>
              </a:rPr>
              <a:t>Kontribusi pajak dari wisatawan untuk membantu mengurangi pajak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local, seperti sekolah, jalan, dll. Penduduk local mungkin dikenakan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pajak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lebih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besar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untuk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menutupi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biaya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infrastruktur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dan</a:t>
            </a:r>
            <a:r>
              <a:rPr lang="ms-MY" sz="1350" spc="206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fasilitas</a:t>
            </a:r>
            <a:r>
              <a:rPr lang="ms-MY" sz="1350" spc="-199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yang disediakan akibat pariwisata. Nilai tanah dan properti pun akan</a:t>
            </a:r>
            <a:r>
              <a:rPr lang="ms-MY" sz="1350" spc="4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meningkat</a:t>
            </a:r>
            <a:r>
              <a:rPr lang="ms-MY" sz="1350" spc="-8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secara</a:t>
            </a:r>
            <a:r>
              <a:rPr lang="ms-MY" sz="1350" spc="-4" dirty="0">
                <a:ea typeface="Times New Roman" panose="02020603050405020304" pitchFamily="18" charset="0"/>
              </a:rPr>
              <a:t> </a:t>
            </a:r>
            <a:r>
              <a:rPr lang="ms-MY" sz="1350" dirty="0">
                <a:ea typeface="Times New Roman" panose="02020603050405020304" pitchFamily="18" charset="0"/>
              </a:rPr>
              <a:t>signifikan.</a:t>
            </a:r>
            <a:endParaRPr lang="id-ID" sz="1350" dirty="0">
              <a:ea typeface="Times New Roman" panose="02020603050405020304" pitchFamily="18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6476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CE47432-E525-E6B5-16BA-84CA77F9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66216" y="764704"/>
            <a:ext cx="6571060" cy="822797"/>
          </a:xfrm>
        </p:spPr>
        <p:txBody>
          <a:bodyPr>
            <a:normAutofit/>
          </a:bodyPr>
          <a:lstStyle/>
          <a:p>
            <a:endParaRPr lang="id-ID" dirty="0"/>
          </a:p>
        </p:txBody>
      </p:sp>
      <p:pic>
        <p:nvPicPr>
          <p:cNvPr id="1026" name="Picture 2" descr="Pariwisata Berbasis Masyarakat (Community-Based Tourism) di Desa Wisata -  Desa Adat Guliang Kangin">
            <a:extLst>
              <a:ext uri="{FF2B5EF4-FFF2-40B4-BE49-F238E27FC236}">
                <a16:creationId xmlns:a16="http://schemas.microsoft.com/office/drawing/2014/main" id="{3966B87E-4A6D-BC34-418A-22E958C80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3" r="21567" b="-1"/>
          <a:stretch/>
        </p:blipFill>
        <p:spPr bwMode="auto">
          <a:xfrm>
            <a:off x="863600" y="1587501"/>
            <a:ext cx="3492376" cy="3652085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05B6C8B-8A49-4EBF-51B5-A9932AD7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16" y="1587502"/>
            <a:ext cx="4406764" cy="3857722"/>
          </a:xfrm>
        </p:spPr>
        <p:txBody>
          <a:bodyPr anchor="ctr">
            <a:normAutofit/>
          </a:bodyPr>
          <a:lstStyle/>
          <a:p>
            <a:pPr marL="257175" marR="253365" indent="-257175">
              <a:lnSpc>
                <a:spcPct val="90000"/>
              </a:lnSpc>
              <a:spcBef>
                <a:spcPts val="0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600" b="1" spc="-4" dirty="0">
                <a:ea typeface="Times New Roman" panose="02020603050405020304" pitchFamily="18" charset="0"/>
              </a:rPr>
              <a:t>Perubahan terhadap sosial budaya </a:t>
            </a:r>
            <a:r>
              <a:rPr lang="ms-MY" sz="1600" spc="-4" dirty="0">
                <a:ea typeface="Times New Roman" panose="02020603050405020304" pitchFamily="18" charset="0"/>
              </a:rPr>
              <a:t>masyarakat. Perilaku masyarakat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mengalami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perubahan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secara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bertahap.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Norma,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adat,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budaya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dan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tatanan perilaku masyarakat bergeser secara perlahan oleh pengaruh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dan</a:t>
            </a:r>
            <a:r>
              <a:rPr lang="ms-MY" sz="1600" spc="-8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kebutuhan</a:t>
            </a:r>
            <a:r>
              <a:rPr lang="ms-MY" sz="1600" spc="-8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budaya</a:t>
            </a:r>
            <a:r>
              <a:rPr lang="ms-MY" sz="1600" spc="-8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pendatang (kreatif</a:t>
            </a:r>
            <a:r>
              <a:rPr lang="ms-MY" sz="1600" spc="-8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dan</a:t>
            </a:r>
            <a:r>
              <a:rPr lang="ms-MY" sz="1600" spc="-8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inovatif)</a:t>
            </a:r>
          </a:p>
          <a:p>
            <a:pPr marL="257175" marR="253365" indent="-257175">
              <a:lnSpc>
                <a:spcPct val="90000"/>
              </a:lnSpc>
              <a:spcBef>
                <a:spcPts val="0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endParaRPr lang="id-ID" sz="1600" spc="-4" dirty="0">
              <a:ea typeface="Times New Roman" panose="02020603050405020304" pitchFamily="18" charset="0"/>
            </a:endParaRPr>
          </a:p>
          <a:p>
            <a:pPr marL="257175" marR="252413" indent="-257175">
              <a:lnSpc>
                <a:spcPct val="90000"/>
              </a:lnSpc>
              <a:spcBef>
                <a:spcPts val="0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600" b="1" spc="-4" dirty="0">
                <a:ea typeface="Times New Roman" panose="02020603050405020304" pitchFamily="18" charset="0"/>
              </a:rPr>
              <a:t>Perubahan</a:t>
            </a:r>
            <a:r>
              <a:rPr lang="ms-MY" sz="1600" b="1" spc="4" dirty="0">
                <a:ea typeface="Times New Roman" panose="02020603050405020304" pitchFamily="18" charset="0"/>
              </a:rPr>
              <a:t> </a:t>
            </a:r>
            <a:r>
              <a:rPr lang="ms-MY" sz="1600" b="1" spc="-4" dirty="0">
                <a:ea typeface="Times New Roman" panose="02020603050405020304" pitchFamily="18" charset="0"/>
              </a:rPr>
              <a:t>terhadap</a:t>
            </a:r>
            <a:r>
              <a:rPr lang="ms-MY" sz="1600" b="1" spc="4" dirty="0">
                <a:ea typeface="Times New Roman" panose="02020603050405020304" pitchFamily="18" charset="0"/>
              </a:rPr>
              <a:t> </a:t>
            </a:r>
            <a:r>
              <a:rPr lang="ms-MY" sz="1600" b="1" spc="-4" dirty="0">
                <a:ea typeface="Times New Roman" panose="02020603050405020304" pitchFamily="18" charset="0"/>
              </a:rPr>
              <a:t>lingkungan</a:t>
            </a:r>
            <a:r>
              <a:rPr lang="ms-MY" sz="1600" spc="-4" dirty="0">
                <a:ea typeface="Times New Roman" panose="02020603050405020304" pitchFamily="18" charset="0"/>
              </a:rPr>
              <a:t>.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Sebagai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akibat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bertumbuhnya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pariwisata maka dampak terhadap lingkungan bisa positif bisa negatif</a:t>
            </a:r>
            <a:r>
              <a:rPr lang="ms-MY" sz="1600" spc="-195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tergantung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management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pengelolaan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destinasinya.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Sebagai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contoh</a:t>
            </a:r>
            <a:r>
              <a:rPr lang="ms-MY" sz="1600" spc="4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akibat</a:t>
            </a:r>
            <a:r>
              <a:rPr lang="ms-MY" sz="1600" spc="26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berkembangnya</a:t>
            </a:r>
            <a:r>
              <a:rPr lang="ms-MY" sz="1600" spc="26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pariwisata</a:t>
            </a:r>
            <a:r>
              <a:rPr lang="ms-MY" sz="1600" spc="26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adalah</a:t>
            </a:r>
            <a:r>
              <a:rPr lang="ms-MY" sz="1600" spc="26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subsidi</a:t>
            </a:r>
            <a:r>
              <a:rPr lang="ms-MY" sz="1600" spc="26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silang</a:t>
            </a:r>
            <a:r>
              <a:rPr lang="ms-MY" sz="1600" spc="26" dirty="0">
                <a:ea typeface="Times New Roman" panose="02020603050405020304" pitchFamily="18" charset="0"/>
              </a:rPr>
              <a:t> </a:t>
            </a:r>
            <a:r>
              <a:rPr lang="ms-MY" sz="1600" spc="-4" dirty="0">
                <a:ea typeface="Times New Roman" panose="02020603050405020304" pitchFamily="18" charset="0"/>
              </a:rPr>
              <a:t>pemeliharaan</a:t>
            </a:r>
            <a:r>
              <a:rPr lang="en-US" sz="1600" spc="-4" dirty="0">
                <a:ea typeface="Times New Roman" panose="02020603050405020304" pitchFamily="18" charset="0"/>
              </a:rPr>
              <a:t> </a:t>
            </a:r>
            <a:r>
              <a:rPr lang="ms-MY" sz="1600" dirty="0">
                <a:ea typeface="Times New Roman" panose="02020603050405020304" pitchFamily="18" charset="0"/>
              </a:rPr>
              <a:t>lingkungan, pemberdayaan masyarakat terhadap pengelolaan sampah,</a:t>
            </a:r>
            <a:r>
              <a:rPr lang="ms-MY" sz="1600" spc="-195" dirty="0">
                <a:ea typeface="Times New Roman" panose="02020603050405020304" pitchFamily="18" charset="0"/>
              </a:rPr>
              <a:t> </a:t>
            </a:r>
            <a:r>
              <a:rPr lang="ms-MY" sz="1600" dirty="0">
                <a:ea typeface="Times New Roman" panose="02020603050405020304" pitchFamily="18" charset="0"/>
              </a:rPr>
              <a:t>serta</a:t>
            </a:r>
            <a:r>
              <a:rPr lang="ms-MY" sz="1600" spc="-8" dirty="0">
                <a:ea typeface="Times New Roman" panose="02020603050405020304" pitchFamily="18" charset="0"/>
              </a:rPr>
              <a:t> </a:t>
            </a:r>
            <a:r>
              <a:rPr lang="ms-MY" sz="1600" dirty="0">
                <a:ea typeface="Times New Roman" panose="02020603050405020304" pitchFamily="18" charset="0"/>
              </a:rPr>
              <a:t>yang</a:t>
            </a:r>
            <a:r>
              <a:rPr lang="ms-MY" sz="1600" spc="-4" dirty="0">
                <a:ea typeface="Times New Roman" panose="02020603050405020304" pitchFamily="18" charset="0"/>
              </a:rPr>
              <a:t> </a:t>
            </a:r>
            <a:r>
              <a:rPr lang="ms-MY" sz="1600" dirty="0">
                <a:ea typeface="Times New Roman" panose="02020603050405020304" pitchFamily="18" charset="0"/>
              </a:rPr>
              <a:t>lainnya</a:t>
            </a:r>
            <a:r>
              <a:rPr lang="ms-MY" sz="1275" dirty="0">
                <a:ea typeface="Times New Roman" panose="02020603050405020304" pitchFamily="18" charset="0"/>
              </a:rPr>
              <a:t>.</a:t>
            </a:r>
            <a:endParaRPr lang="id-ID" sz="1275" dirty="0"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id-ID" sz="1275" dirty="0"/>
          </a:p>
        </p:txBody>
      </p:sp>
    </p:spTree>
    <p:extLst>
      <p:ext uri="{BB962C8B-B14F-4D97-AF65-F5344CB8AC3E}">
        <p14:creationId xmlns:p14="http://schemas.microsoft.com/office/powerpoint/2010/main" val="66113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2.jpeg">
            <a:extLst>
              <a:ext uri="{FF2B5EF4-FFF2-40B4-BE49-F238E27FC236}">
                <a16:creationId xmlns:a16="http://schemas.microsoft.com/office/drawing/2014/main" id="{A0725B9B-2DAF-7741-A34D-ED93CB79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1" b="19084"/>
          <a:stretch/>
        </p:blipFill>
        <p:spPr>
          <a:xfrm>
            <a:off x="3216511" y="332656"/>
            <a:ext cx="5927489" cy="5616623"/>
          </a:xfrm>
          <a:prstGeom prst="rect">
            <a:avLst/>
          </a:prstGeom>
        </p:spPr>
      </p:pic>
      <p:sp>
        <p:nvSpPr>
          <p:cNvPr id="4" name="Kotak Teks 3">
            <a:extLst>
              <a:ext uri="{FF2B5EF4-FFF2-40B4-BE49-F238E27FC236}">
                <a16:creationId xmlns:a16="http://schemas.microsoft.com/office/drawing/2014/main" id="{2B8B105C-D076-C66A-A5DD-F04892B064E2}"/>
              </a:ext>
            </a:extLst>
          </p:cNvPr>
          <p:cNvSpPr txBox="1"/>
          <p:nvPr/>
        </p:nvSpPr>
        <p:spPr>
          <a:xfrm>
            <a:off x="683568" y="1190625"/>
            <a:ext cx="2532943" cy="7262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spc="-23" dirty="0" err="1"/>
              <a:t>Tahapan</a:t>
            </a:r>
            <a:r>
              <a:rPr lang="en-US" sz="2000" spc="-23" dirty="0"/>
              <a:t> </a:t>
            </a:r>
            <a:r>
              <a:rPr lang="en-US" sz="2000" spc="-23" dirty="0" err="1"/>
              <a:t>Kontribusi</a:t>
            </a:r>
            <a:r>
              <a:rPr lang="en-US" sz="2000" spc="-23" dirty="0"/>
              <a:t> </a:t>
            </a:r>
            <a:r>
              <a:rPr lang="en-US" sz="2000" spc="-23" dirty="0" err="1"/>
              <a:t>Pariwisata</a:t>
            </a:r>
            <a:r>
              <a:rPr lang="en-US" sz="2000" spc="-23" dirty="0"/>
              <a:t> </a:t>
            </a:r>
            <a:r>
              <a:rPr lang="en-US" sz="2000" spc="-23" dirty="0" err="1"/>
              <a:t>terhadap</a:t>
            </a:r>
            <a:r>
              <a:rPr lang="en-US" sz="2000" spc="-23" dirty="0"/>
              <a:t> </a:t>
            </a:r>
            <a:r>
              <a:rPr lang="en-US" sz="2000" spc="-19" dirty="0" err="1"/>
              <a:t>Perekonomian</a:t>
            </a:r>
            <a:r>
              <a:rPr lang="en-US" sz="2000" spc="-195" dirty="0"/>
              <a:t> </a:t>
            </a:r>
            <a:endParaRPr lang="en-US" sz="2000" dirty="0"/>
          </a:p>
        </p:txBody>
      </p:sp>
      <p:pic>
        <p:nvPicPr>
          <p:cNvPr id="2050" name="Picture 2" descr="Desa Wisata Nglanggeran Terbaik ASEAN 2017 - Travel Tempo.co">
            <a:extLst>
              <a:ext uri="{FF2B5EF4-FFF2-40B4-BE49-F238E27FC236}">
                <a16:creationId xmlns:a16="http://schemas.microsoft.com/office/drawing/2014/main" id="{B4735971-100A-B120-20AB-AD188ADA1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70719"/>
            <a:ext cx="2664296" cy="310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9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del Community Based Tourism (CBT) - Jasa Pembuatan Skripsi dan Tesis  0852-2588-7747 (WA)">
            <a:extLst>
              <a:ext uri="{FF2B5EF4-FFF2-40B4-BE49-F238E27FC236}">
                <a16:creationId xmlns:a16="http://schemas.microsoft.com/office/drawing/2014/main" id="{0F5117DD-64A8-1C9B-830C-24953B334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7" r="1" b="1"/>
          <a:stretch/>
        </p:blipFill>
        <p:spPr bwMode="auto">
          <a:xfrm>
            <a:off x="5080883" y="1217295"/>
            <a:ext cx="3697356" cy="442341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Kotak Teks 2">
            <a:extLst>
              <a:ext uri="{FF2B5EF4-FFF2-40B4-BE49-F238E27FC236}">
                <a16:creationId xmlns:a16="http://schemas.microsoft.com/office/drawing/2014/main" id="{7A54D1D7-974C-58C8-2B79-8DA9C0F3116E}"/>
              </a:ext>
            </a:extLst>
          </p:cNvPr>
          <p:cNvSpPr txBox="1"/>
          <p:nvPr/>
        </p:nvSpPr>
        <p:spPr>
          <a:xfrm>
            <a:off x="365761" y="692697"/>
            <a:ext cx="4668145" cy="48374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85261" marR="250508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spc="-11" dirty="0" err="1"/>
              <a:t>Berikut</a:t>
            </a:r>
            <a:r>
              <a:rPr lang="en-US" sz="1600" spc="-34" dirty="0"/>
              <a:t> </a:t>
            </a:r>
            <a:r>
              <a:rPr lang="en-US" sz="1600" spc="-11" dirty="0" err="1"/>
              <a:t>ini</a:t>
            </a:r>
            <a:r>
              <a:rPr lang="en-US" sz="1600" spc="-34" dirty="0"/>
              <a:t> </a:t>
            </a:r>
            <a:r>
              <a:rPr lang="en-US" sz="1600" spc="-11" dirty="0" err="1"/>
              <a:t>adalh</a:t>
            </a:r>
            <a:r>
              <a:rPr lang="en-US" sz="1600" spc="-34" dirty="0"/>
              <a:t> </a:t>
            </a:r>
            <a:r>
              <a:rPr lang="en-US" sz="1600" spc="-11" dirty="0" err="1"/>
              <a:t>penjelasan</a:t>
            </a:r>
            <a:r>
              <a:rPr lang="en-US" sz="1600" spc="-34" dirty="0"/>
              <a:t> </a:t>
            </a:r>
            <a:r>
              <a:rPr lang="en-US" sz="1600" spc="-11" dirty="0" err="1"/>
              <a:t>dampak</a:t>
            </a:r>
            <a:r>
              <a:rPr lang="en-US" sz="1600" spc="-11" dirty="0"/>
              <a:t>/</a:t>
            </a:r>
            <a:r>
              <a:rPr lang="en-US" sz="1600" spc="-11" dirty="0" err="1"/>
              <a:t>kontribusi</a:t>
            </a:r>
            <a:r>
              <a:rPr lang="en-US" sz="1600" spc="-30" dirty="0"/>
              <a:t> </a:t>
            </a:r>
            <a:r>
              <a:rPr lang="en-US" sz="1600" spc="-11" dirty="0" err="1"/>
              <a:t>pariwisata</a:t>
            </a:r>
            <a:r>
              <a:rPr lang="en-US" sz="1600" spc="-34" dirty="0"/>
              <a:t> </a:t>
            </a:r>
            <a:r>
              <a:rPr lang="en-US" sz="1600" spc="-11" dirty="0" err="1"/>
              <a:t>terhadap</a:t>
            </a:r>
            <a:r>
              <a:rPr lang="en-US" sz="1600" spc="-34" dirty="0"/>
              <a:t> </a:t>
            </a:r>
            <a:r>
              <a:rPr lang="en-US" sz="1600" spc="-11" dirty="0" err="1"/>
              <a:t>ekonomi</a:t>
            </a:r>
            <a:r>
              <a:rPr lang="en-US" sz="1600" spc="-195" dirty="0"/>
              <a:t> </a:t>
            </a:r>
            <a:r>
              <a:rPr lang="en-US" sz="1600" spc="-23" dirty="0"/>
              <a:t>yang</a:t>
            </a:r>
            <a:r>
              <a:rPr lang="en-US" sz="1600" spc="-49" dirty="0"/>
              <a:t> </a:t>
            </a:r>
            <a:r>
              <a:rPr lang="en-US" sz="1600" spc="-23" dirty="0" err="1"/>
              <a:t>meliputi</a:t>
            </a:r>
            <a:r>
              <a:rPr lang="en-US" sz="1600" spc="-49" dirty="0"/>
              <a:t> </a:t>
            </a:r>
            <a:r>
              <a:rPr lang="en-US" sz="1600" spc="-23" dirty="0"/>
              <a:t>direct</a:t>
            </a:r>
            <a:r>
              <a:rPr lang="en-US" sz="1600" spc="-49" dirty="0"/>
              <a:t> </a:t>
            </a:r>
            <a:r>
              <a:rPr lang="en-US" sz="1600" spc="-23" dirty="0"/>
              <a:t>effect,</a:t>
            </a:r>
            <a:r>
              <a:rPr lang="en-US" sz="1600" spc="-49" dirty="0"/>
              <a:t> </a:t>
            </a:r>
            <a:r>
              <a:rPr lang="en-US" sz="1600" spc="-23" dirty="0"/>
              <a:t>indirect</a:t>
            </a:r>
            <a:r>
              <a:rPr lang="en-US" sz="1600" spc="-45" dirty="0"/>
              <a:t> </a:t>
            </a:r>
            <a:r>
              <a:rPr lang="en-US" sz="1600" spc="-23" dirty="0"/>
              <a:t>effect</a:t>
            </a:r>
            <a:r>
              <a:rPr lang="en-US" sz="1600" spc="-53" dirty="0"/>
              <a:t> </a:t>
            </a:r>
            <a:r>
              <a:rPr lang="en-US" sz="1600" spc="-19" dirty="0"/>
              <a:t>dan</a:t>
            </a:r>
            <a:r>
              <a:rPr lang="en-US" sz="1600" spc="-49" dirty="0"/>
              <a:t> </a:t>
            </a:r>
            <a:r>
              <a:rPr lang="en-US" sz="1600" spc="-19" dirty="0"/>
              <a:t>induced</a:t>
            </a:r>
            <a:r>
              <a:rPr lang="en-US" sz="1600" spc="-49" dirty="0"/>
              <a:t> </a:t>
            </a:r>
            <a:r>
              <a:rPr lang="en-US" sz="1600" spc="-19" dirty="0"/>
              <a:t>effect</a:t>
            </a:r>
            <a:r>
              <a:rPr lang="en-US" sz="1600" spc="-49" dirty="0"/>
              <a:t> </a:t>
            </a:r>
            <a:r>
              <a:rPr lang="en-US" sz="1600" spc="-19" dirty="0" err="1"/>
              <a:t>berikut</a:t>
            </a:r>
            <a:r>
              <a:rPr lang="en-US" sz="1600" spc="-45" dirty="0"/>
              <a:t> </a:t>
            </a:r>
            <a:r>
              <a:rPr lang="en-US" sz="1600" spc="-19" dirty="0" err="1"/>
              <a:t>ini</a:t>
            </a:r>
            <a:r>
              <a:rPr lang="en-US" sz="1600" spc="-19" dirty="0"/>
              <a:t>:</a:t>
            </a:r>
            <a:endParaRPr lang="en-US" sz="1600" dirty="0"/>
          </a:p>
          <a:p>
            <a:pPr marL="257175" marR="251936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600" b="1" spc="-4" dirty="0"/>
              <a:t>Direct</a:t>
            </a:r>
            <a:r>
              <a:rPr lang="en-US" sz="1600" b="1" spc="4" dirty="0"/>
              <a:t> </a:t>
            </a:r>
            <a:r>
              <a:rPr lang="en-US" sz="1600" b="1" spc="-4" dirty="0"/>
              <a:t>Effect</a:t>
            </a:r>
            <a:r>
              <a:rPr lang="en-US" sz="1600" b="1" spc="4" dirty="0"/>
              <a:t> </a:t>
            </a:r>
            <a:r>
              <a:rPr lang="en-US" sz="1600" spc="-4" dirty="0" err="1"/>
              <a:t>adalah</a:t>
            </a:r>
            <a:r>
              <a:rPr lang="en-US" sz="1600" spc="4" dirty="0"/>
              <a:t> </a:t>
            </a:r>
            <a:r>
              <a:rPr lang="en-US" sz="1600" spc="-4" dirty="0" err="1"/>
              <a:t>perubahan</a:t>
            </a:r>
            <a:r>
              <a:rPr lang="en-US" sz="1600" spc="4" dirty="0"/>
              <a:t> </a:t>
            </a:r>
            <a:r>
              <a:rPr lang="en-US" sz="1600" spc="-4" dirty="0" err="1"/>
              <a:t>terhadap</a:t>
            </a:r>
            <a:r>
              <a:rPr lang="en-US" sz="1600" spc="4" dirty="0"/>
              <a:t> </a:t>
            </a:r>
            <a:r>
              <a:rPr lang="en-US" sz="1600" spc="-4" dirty="0" err="1"/>
              <a:t>produksi</a:t>
            </a:r>
            <a:r>
              <a:rPr lang="en-US" sz="1600" spc="-4" dirty="0"/>
              <a:t>,</a:t>
            </a:r>
            <a:r>
              <a:rPr lang="en-US" sz="1600" spc="4" dirty="0"/>
              <a:t> </a:t>
            </a:r>
            <a:r>
              <a:rPr lang="en-US" sz="1600" spc="-4" dirty="0"/>
              <a:t>yang</a:t>
            </a:r>
            <a:r>
              <a:rPr lang="en-US" sz="1600" spc="4" dirty="0"/>
              <a:t> </a:t>
            </a:r>
            <a:r>
              <a:rPr lang="en-US" sz="1600" spc="-4" dirty="0" err="1"/>
              <a:t>mengakibatkan</a:t>
            </a:r>
            <a:r>
              <a:rPr lang="en-US" sz="1600" spc="-4" dirty="0"/>
              <a:t> </a:t>
            </a:r>
            <a:r>
              <a:rPr lang="en-US" sz="1600" spc="-4" dirty="0" err="1"/>
              <a:t>perubahan</a:t>
            </a:r>
            <a:r>
              <a:rPr lang="en-US" sz="1600" spc="-4" dirty="0"/>
              <a:t> </a:t>
            </a:r>
            <a:r>
              <a:rPr lang="en-US" sz="1600" spc="-4" dirty="0" err="1"/>
              <a:t>terhadap</a:t>
            </a:r>
            <a:r>
              <a:rPr lang="en-US" sz="1600" spc="-4" dirty="0"/>
              <a:t> </a:t>
            </a:r>
            <a:r>
              <a:rPr lang="en-US" sz="1600" spc="-4" dirty="0" err="1"/>
              <a:t>pengeluaran</a:t>
            </a:r>
            <a:r>
              <a:rPr lang="en-US" sz="1600" spc="-4" dirty="0"/>
              <a:t> </a:t>
            </a:r>
            <a:r>
              <a:rPr lang="en-US" sz="1600" spc="-4" dirty="0" err="1"/>
              <a:t>langsung</a:t>
            </a:r>
            <a:r>
              <a:rPr lang="en-US" sz="1600" spc="-4" dirty="0"/>
              <a:t> </a:t>
            </a:r>
            <a:r>
              <a:rPr lang="en-US" sz="1600" spc="-4" dirty="0" err="1"/>
              <a:t>pariwisata</a:t>
            </a:r>
            <a:r>
              <a:rPr lang="en-US" sz="1600" spc="-4" dirty="0"/>
              <a:t>,</a:t>
            </a:r>
            <a:r>
              <a:rPr lang="en-US" sz="1600" spc="-195" dirty="0"/>
              <a:t> </a:t>
            </a:r>
            <a:r>
              <a:rPr lang="en-US" sz="1600" spc="-4" dirty="0" err="1"/>
              <a:t>misalnya</a:t>
            </a:r>
            <a:r>
              <a:rPr lang="en-US" sz="1600" spc="4" dirty="0"/>
              <a:t> </a:t>
            </a:r>
            <a:r>
              <a:rPr lang="en-US" sz="1600" spc="-4" dirty="0" err="1"/>
              <a:t>peningkatan</a:t>
            </a:r>
            <a:r>
              <a:rPr lang="en-US" sz="1600" spc="4" dirty="0"/>
              <a:t> </a:t>
            </a:r>
            <a:r>
              <a:rPr lang="en-US" sz="1600" spc="-4" dirty="0" err="1"/>
              <a:t>jumlah</a:t>
            </a:r>
            <a:r>
              <a:rPr lang="en-US" sz="1600" spc="4" dirty="0"/>
              <a:t> </a:t>
            </a:r>
            <a:r>
              <a:rPr lang="en-US" sz="1600" spc="-4" dirty="0" err="1"/>
              <a:t>wisatawan</a:t>
            </a:r>
            <a:r>
              <a:rPr lang="en-US" sz="1600" spc="4" dirty="0"/>
              <a:t> </a:t>
            </a:r>
            <a:r>
              <a:rPr lang="en-US" sz="1600" spc="-4" dirty="0"/>
              <a:t>yang</a:t>
            </a:r>
            <a:r>
              <a:rPr lang="en-US" sz="1600" spc="4" dirty="0"/>
              <a:t> </a:t>
            </a:r>
            <a:r>
              <a:rPr lang="en-US" sz="1600" spc="-4" dirty="0" err="1"/>
              <a:t>menginap</a:t>
            </a:r>
            <a:r>
              <a:rPr lang="en-US" sz="1600" spc="4" dirty="0"/>
              <a:t> </a:t>
            </a:r>
            <a:r>
              <a:rPr lang="en-US" sz="1600" spc="-4" dirty="0"/>
              <a:t>di</a:t>
            </a:r>
            <a:r>
              <a:rPr lang="en-US" sz="1600" spc="206" dirty="0"/>
              <a:t> </a:t>
            </a:r>
            <a:r>
              <a:rPr lang="en-US" sz="1600" spc="-4" dirty="0"/>
              <a:t>hotel</a:t>
            </a:r>
            <a:r>
              <a:rPr lang="en-US" sz="1600" spc="4" dirty="0"/>
              <a:t> </a:t>
            </a:r>
            <a:r>
              <a:rPr lang="en-US" sz="1600" spc="-4" dirty="0" err="1"/>
              <a:t>akan</a:t>
            </a:r>
            <a:r>
              <a:rPr lang="en-US" sz="1600" spc="-4" dirty="0"/>
              <a:t> </a:t>
            </a:r>
            <a:r>
              <a:rPr lang="en-US" sz="1600" spc="-4" dirty="0" err="1"/>
              <a:t>secara</a:t>
            </a:r>
            <a:r>
              <a:rPr lang="en-US" sz="1600" spc="-4" dirty="0"/>
              <a:t> </a:t>
            </a:r>
            <a:r>
              <a:rPr lang="en-US" sz="1600" spc="-4" dirty="0" err="1"/>
              <a:t>langsung</a:t>
            </a:r>
            <a:r>
              <a:rPr lang="en-US" sz="1600" spc="-4" dirty="0"/>
              <a:t> </a:t>
            </a:r>
            <a:r>
              <a:rPr lang="en-US" sz="1600" spc="-4" dirty="0" err="1"/>
              <a:t>menghasilkan</a:t>
            </a:r>
            <a:r>
              <a:rPr lang="en-US" sz="1600" spc="-4" dirty="0"/>
              <a:t> </a:t>
            </a:r>
            <a:r>
              <a:rPr lang="en-US" sz="1600" spc="-4" dirty="0" err="1"/>
              <a:t>peningkatan</a:t>
            </a:r>
            <a:r>
              <a:rPr lang="en-US" sz="1600" spc="-4" dirty="0"/>
              <a:t> </a:t>
            </a:r>
            <a:r>
              <a:rPr lang="en-US" sz="1600" spc="-4" dirty="0" err="1"/>
              <a:t>penjualan</a:t>
            </a:r>
            <a:r>
              <a:rPr lang="en-US" sz="1600" spc="-4" dirty="0"/>
              <a:t> di </a:t>
            </a:r>
            <a:r>
              <a:rPr lang="en-US" sz="1600" spc="-4" dirty="0" err="1"/>
              <a:t>sektor</a:t>
            </a:r>
            <a:r>
              <a:rPr lang="en-US" sz="1600" spc="4" dirty="0"/>
              <a:t> </a:t>
            </a:r>
            <a:r>
              <a:rPr lang="en-US" sz="1600" spc="-4" dirty="0"/>
              <a:t>hotel. </a:t>
            </a:r>
            <a:r>
              <a:rPr lang="en-US" sz="1600" spc="-4" dirty="0" err="1"/>
              <a:t>Penghasilan</a:t>
            </a:r>
            <a:r>
              <a:rPr lang="en-US" sz="1600" spc="-4" dirty="0"/>
              <a:t> hotel </a:t>
            </a:r>
            <a:r>
              <a:rPr lang="en-US" sz="1600" spc="-4" dirty="0" err="1"/>
              <a:t>secara</a:t>
            </a:r>
            <a:r>
              <a:rPr lang="en-US" sz="1600" spc="-4" dirty="0"/>
              <a:t> </a:t>
            </a:r>
            <a:r>
              <a:rPr lang="en-US" sz="1600" spc="-4" dirty="0" err="1"/>
              <a:t>langsung</a:t>
            </a:r>
            <a:r>
              <a:rPr lang="en-US" sz="1600" spc="-4" dirty="0"/>
              <a:t> </a:t>
            </a:r>
            <a:r>
              <a:rPr lang="en-US" sz="1600" spc="-4" dirty="0" err="1"/>
              <a:t>dipakai</a:t>
            </a:r>
            <a:r>
              <a:rPr lang="en-US" sz="1600" spc="-4" dirty="0"/>
              <a:t> </a:t>
            </a:r>
            <a:r>
              <a:rPr lang="en-US" sz="1600" spc="-4" dirty="0" err="1"/>
              <a:t>untuk</a:t>
            </a:r>
            <a:r>
              <a:rPr lang="en-US" sz="1600" spc="-4" dirty="0"/>
              <a:t> </a:t>
            </a:r>
            <a:r>
              <a:rPr lang="en-US" sz="1600" spc="-4" dirty="0" err="1"/>
              <a:t>membayar</a:t>
            </a:r>
            <a:r>
              <a:rPr lang="en-US" sz="1600" spc="4" dirty="0"/>
              <a:t> </a:t>
            </a:r>
            <a:r>
              <a:rPr lang="en-US" sz="1600" spc="-4" dirty="0" err="1"/>
              <a:t>gaji</a:t>
            </a:r>
            <a:r>
              <a:rPr lang="en-US" sz="1600" spc="-4" dirty="0"/>
              <a:t>, </a:t>
            </a:r>
            <a:r>
              <a:rPr lang="en-US" sz="1600" spc="-4" dirty="0" err="1"/>
              <a:t>pajak</a:t>
            </a:r>
            <a:r>
              <a:rPr lang="en-US" sz="1600" spc="-4" dirty="0"/>
              <a:t> dan </a:t>
            </a:r>
            <a:r>
              <a:rPr lang="en-US" sz="1600" spc="-4" dirty="0" err="1"/>
              <a:t>persediaan</a:t>
            </a:r>
            <a:r>
              <a:rPr lang="en-US" sz="1600" spc="-4" dirty="0"/>
              <a:t> hotel, </a:t>
            </a:r>
            <a:r>
              <a:rPr lang="en-US" sz="1600" spc="-4" dirty="0" err="1"/>
              <a:t>sebagai</a:t>
            </a:r>
            <a:r>
              <a:rPr lang="en-US" sz="1600" spc="-4" dirty="0"/>
              <a:t> </a:t>
            </a:r>
            <a:r>
              <a:rPr lang="en-US" sz="1600" spc="-4" dirty="0" err="1"/>
              <a:t>akibat</a:t>
            </a:r>
            <a:r>
              <a:rPr lang="en-US" sz="1600" spc="-4" dirty="0"/>
              <a:t> </a:t>
            </a:r>
            <a:r>
              <a:rPr lang="en-US" sz="1600" spc="-4" dirty="0" err="1"/>
              <a:t>pengeluaran</a:t>
            </a:r>
            <a:r>
              <a:rPr lang="en-US" sz="1600" spc="-4" dirty="0"/>
              <a:t> </a:t>
            </a:r>
            <a:r>
              <a:rPr lang="en-US" sz="1600" spc="-4" dirty="0" err="1"/>
              <a:t>langsung</a:t>
            </a:r>
            <a:r>
              <a:rPr lang="en-US" sz="1600" spc="-195" dirty="0"/>
              <a:t> </a:t>
            </a:r>
            <a:r>
              <a:rPr lang="en-US" sz="1600" spc="-4" dirty="0" err="1"/>
              <a:t>pariwisata</a:t>
            </a:r>
            <a:r>
              <a:rPr lang="en-US" sz="1600" spc="-4" dirty="0"/>
              <a:t>.</a:t>
            </a:r>
          </a:p>
          <a:p>
            <a:pPr marL="257175" marR="252413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600" b="1" spc="-4" dirty="0"/>
              <a:t>Indirect</a:t>
            </a:r>
            <a:r>
              <a:rPr lang="en-US" sz="1600" b="1" spc="4" dirty="0"/>
              <a:t> </a:t>
            </a:r>
            <a:r>
              <a:rPr lang="en-US" sz="1600" b="1" spc="-4" dirty="0"/>
              <a:t>effects</a:t>
            </a:r>
            <a:r>
              <a:rPr lang="en-US" sz="1600" b="1" spc="4" dirty="0"/>
              <a:t> </a:t>
            </a:r>
            <a:r>
              <a:rPr lang="en-US" sz="1600" spc="-4" dirty="0" err="1"/>
              <a:t>adalah</a:t>
            </a:r>
            <a:r>
              <a:rPr lang="en-US" sz="1600" spc="4" dirty="0"/>
              <a:t> </a:t>
            </a:r>
            <a:r>
              <a:rPr lang="en-US" sz="1600" spc="-4" dirty="0" err="1"/>
              <a:t>perubahan</a:t>
            </a:r>
            <a:r>
              <a:rPr lang="en-US" sz="1600" spc="4" dirty="0"/>
              <a:t> </a:t>
            </a:r>
            <a:r>
              <a:rPr lang="en-US" sz="1600" spc="-4" dirty="0" err="1"/>
              <a:t>produksi</a:t>
            </a:r>
            <a:r>
              <a:rPr lang="en-US" sz="1600" spc="4" dirty="0"/>
              <a:t> </a:t>
            </a:r>
            <a:r>
              <a:rPr lang="en-US" sz="1600" spc="-4" dirty="0"/>
              <a:t>yang</a:t>
            </a:r>
            <a:r>
              <a:rPr lang="en-US" sz="1600" spc="4" dirty="0"/>
              <a:t> </a:t>
            </a:r>
            <a:r>
              <a:rPr lang="en-US" sz="1600" spc="-4" dirty="0" err="1"/>
              <a:t>dihasilkan</a:t>
            </a:r>
            <a:r>
              <a:rPr lang="en-US" sz="1600" spc="4" dirty="0"/>
              <a:t> </a:t>
            </a:r>
            <a:r>
              <a:rPr lang="en-US" sz="1600" spc="-4" dirty="0" err="1"/>
              <a:t>dari</a:t>
            </a:r>
            <a:r>
              <a:rPr lang="en-US" sz="1600" spc="4" dirty="0"/>
              <a:t> </a:t>
            </a:r>
            <a:r>
              <a:rPr lang="en-US" sz="1600" spc="-4" dirty="0" err="1"/>
              <a:t>berbagai</a:t>
            </a:r>
            <a:r>
              <a:rPr lang="en-US" sz="1600" spc="-4" dirty="0"/>
              <a:t> </a:t>
            </a:r>
            <a:r>
              <a:rPr lang="en-US" sz="1600" spc="-4" dirty="0" err="1"/>
              <a:t>putaran</a:t>
            </a:r>
            <a:r>
              <a:rPr lang="en-US" sz="1600" spc="-4" dirty="0"/>
              <a:t> </a:t>
            </a:r>
            <a:r>
              <a:rPr lang="en-US" sz="1600" spc="-4" dirty="0" err="1"/>
              <a:t>penerimaan</a:t>
            </a:r>
            <a:r>
              <a:rPr lang="en-US" sz="1600" spc="-4" dirty="0"/>
              <a:t> hotel </a:t>
            </a:r>
            <a:r>
              <a:rPr lang="en-US" sz="1600" spc="-4" dirty="0" err="1"/>
              <a:t>dengan</a:t>
            </a:r>
            <a:r>
              <a:rPr lang="en-US" sz="1600" spc="-4" dirty="0"/>
              <a:t> </a:t>
            </a:r>
            <a:r>
              <a:rPr lang="en-US" sz="1600" spc="-4" dirty="0" err="1"/>
              <a:t>industri</a:t>
            </a:r>
            <a:r>
              <a:rPr lang="en-US" sz="1600" spc="-4" dirty="0"/>
              <a:t> </a:t>
            </a:r>
            <a:r>
              <a:rPr lang="en-US" sz="1600" spc="-4" dirty="0" err="1"/>
              <a:t>terkait</a:t>
            </a:r>
            <a:r>
              <a:rPr lang="en-US" sz="1600" spc="-4" dirty="0"/>
              <a:t> </a:t>
            </a:r>
            <a:r>
              <a:rPr lang="en-US" sz="1600" spc="-4" dirty="0" err="1"/>
              <a:t>lainnya</a:t>
            </a:r>
            <a:r>
              <a:rPr lang="en-US" sz="1600" spc="4" dirty="0"/>
              <a:t> </a:t>
            </a:r>
            <a:r>
              <a:rPr lang="en-US" sz="1600" spc="-4" dirty="0"/>
              <a:t>(industry </a:t>
            </a:r>
            <a:r>
              <a:rPr lang="en-US" sz="1600" spc="-4" dirty="0" err="1"/>
              <a:t>pemasok</a:t>
            </a:r>
            <a:r>
              <a:rPr lang="en-US" sz="1600" spc="-4" dirty="0"/>
              <a:t> </a:t>
            </a:r>
            <a:r>
              <a:rPr lang="en-US" sz="1600" spc="-4" dirty="0" err="1"/>
              <a:t>produk</a:t>
            </a:r>
            <a:r>
              <a:rPr lang="en-US" sz="1600" spc="-4" dirty="0"/>
              <a:t> dan </a:t>
            </a:r>
            <a:r>
              <a:rPr lang="en-US" sz="1600" spc="-4" dirty="0" err="1"/>
              <a:t>layanan</a:t>
            </a:r>
            <a:r>
              <a:rPr lang="en-US" sz="1600" spc="-4" dirty="0"/>
              <a:t> </a:t>
            </a:r>
            <a:r>
              <a:rPr lang="en-US" sz="1600" spc="-4" dirty="0" err="1"/>
              <a:t>ke</a:t>
            </a:r>
            <a:r>
              <a:rPr lang="en-US" sz="1600" spc="-4" dirty="0"/>
              <a:t> hotel). </a:t>
            </a:r>
            <a:r>
              <a:rPr lang="en-US" sz="1600" spc="-4" dirty="0" err="1"/>
              <a:t>Perubahan</a:t>
            </a:r>
            <a:r>
              <a:rPr lang="en-US" sz="1600" spc="-4" dirty="0"/>
              <a:t> </a:t>
            </a:r>
            <a:r>
              <a:rPr lang="en-US" sz="1600" spc="-4" dirty="0" err="1"/>
              <a:t>dalam</a:t>
            </a:r>
            <a:r>
              <a:rPr lang="en-US" sz="1600" spc="4" dirty="0"/>
              <a:t> </a:t>
            </a:r>
            <a:r>
              <a:rPr lang="en-US" sz="1600" spc="-4" dirty="0" err="1"/>
              <a:t>penjualan</a:t>
            </a:r>
            <a:r>
              <a:rPr lang="en-US" sz="1600" spc="-4" dirty="0"/>
              <a:t>,</a:t>
            </a:r>
            <a:r>
              <a:rPr lang="en-US" sz="1600" spc="4" dirty="0"/>
              <a:t> </a:t>
            </a:r>
            <a:r>
              <a:rPr lang="en-US" sz="1600" spc="-4" dirty="0" err="1"/>
              <a:t>pekerjaan</a:t>
            </a:r>
            <a:r>
              <a:rPr lang="en-US" sz="1600" spc="-4" dirty="0"/>
              <a:t>,</a:t>
            </a:r>
            <a:r>
              <a:rPr lang="en-US" sz="1600" spc="4" dirty="0"/>
              <a:t> </a:t>
            </a:r>
            <a:r>
              <a:rPr lang="en-US" sz="1600" spc="-4" dirty="0"/>
              <a:t>dan</a:t>
            </a:r>
            <a:r>
              <a:rPr lang="en-US" sz="1600" spc="4" dirty="0"/>
              <a:t> </a:t>
            </a:r>
            <a:r>
              <a:rPr lang="en-US" sz="1600" spc="-4" dirty="0" err="1"/>
              <a:t>pendapatan</a:t>
            </a:r>
            <a:r>
              <a:rPr lang="en-US" sz="1600" spc="4" dirty="0"/>
              <a:t> </a:t>
            </a:r>
            <a:r>
              <a:rPr lang="en-US" sz="1600" spc="-4" dirty="0" err="1"/>
              <a:t>dalam</a:t>
            </a:r>
            <a:r>
              <a:rPr lang="en-US" sz="1600" spc="4" dirty="0"/>
              <a:t> </a:t>
            </a:r>
            <a:r>
              <a:rPr lang="en-US" sz="1600" spc="-4" dirty="0" err="1"/>
              <a:t>industri</a:t>
            </a:r>
            <a:r>
              <a:rPr lang="en-US" sz="1600" spc="206" dirty="0"/>
              <a:t> </a:t>
            </a:r>
            <a:r>
              <a:rPr lang="en-US" sz="1600" spc="-4" dirty="0" err="1"/>
              <a:t>pendukung</a:t>
            </a:r>
            <a:r>
              <a:rPr lang="en-US" sz="1600" spc="4" dirty="0"/>
              <a:t> </a:t>
            </a:r>
            <a:r>
              <a:rPr lang="en-US" sz="1600" spc="-4" dirty="0"/>
              <a:t>linen,</a:t>
            </a:r>
            <a:r>
              <a:rPr lang="en-US" sz="1600" spc="4" dirty="0"/>
              <a:t> </a:t>
            </a:r>
            <a:r>
              <a:rPr lang="en-US" sz="1600" spc="-4" dirty="0" err="1"/>
              <a:t>pemasok</a:t>
            </a:r>
            <a:r>
              <a:rPr lang="en-US" sz="1600" spc="4" dirty="0"/>
              <a:t> </a:t>
            </a:r>
            <a:r>
              <a:rPr lang="en-US" sz="1600" spc="-4" dirty="0" err="1"/>
              <a:t>bahan</a:t>
            </a:r>
            <a:r>
              <a:rPr lang="en-US" sz="1600" spc="4" dirty="0"/>
              <a:t> </a:t>
            </a:r>
            <a:r>
              <a:rPr lang="en-US" sz="1600" spc="-4" dirty="0" err="1"/>
              <a:t>makanan</a:t>
            </a:r>
            <a:r>
              <a:rPr lang="en-US" sz="1600" spc="-4" dirty="0"/>
              <a:t>,</a:t>
            </a:r>
            <a:r>
              <a:rPr lang="en-US" sz="1600" spc="4" dirty="0"/>
              <a:t> </a:t>
            </a:r>
            <a:r>
              <a:rPr lang="en-US" sz="1600" spc="-4" dirty="0" err="1"/>
              <a:t>misalnya</a:t>
            </a:r>
            <a:r>
              <a:rPr lang="en-US" sz="1600" spc="-4" dirty="0"/>
              <a:t>,</a:t>
            </a:r>
            <a:r>
              <a:rPr lang="en-US" sz="1600" spc="4" dirty="0"/>
              <a:t> </a:t>
            </a:r>
            <a:r>
              <a:rPr lang="en-US" sz="1600" spc="-4" dirty="0" err="1"/>
              <a:t>merupakan</a:t>
            </a:r>
            <a:r>
              <a:rPr lang="en-US" sz="1600" spc="4" dirty="0"/>
              <a:t> </a:t>
            </a:r>
            <a:r>
              <a:rPr lang="en-US" sz="1600" spc="-4" dirty="0" err="1"/>
              <a:t>efek</a:t>
            </a:r>
            <a:r>
              <a:rPr lang="en-US" sz="1600" spc="4" dirty="0"/>
              <a:t> </a:t>
            </a:r>
            <a:r>
              <a:rPr lang="en-US" sz="1600" spc="-4" dirty="0" err="1"/>
              <a:t>tidak</a:t>
            </a:r>
            <a:r>
              <a:rPr lang="en-US" sz="1600" spc="4" dirty="0"/>
              <a:t> </a:t>
            </a:r>
            <a:r>
              <a:rPr lang="en-US" sz="1600" spc="-4" dirty="0" err="1"/>
              <a:t>langsung</a:t>
            </a:r>
            <a:r>
              <a:rPr lang="en-US" sz="1600" spc="-8" dirty="0"/>
              <a:t> </a:t>
            </a:r>
            <a:r>
              <a:rPr lang="en-US" sz="1600" spc="-4" dirty="0" err="1"/>
              <a:t>dari</a:t>
            </a:r>
            <a:r>
              <a:rPr lang="en-US" sz="1600" spc="-4" dirty="0"/>
              <a:t> </a:t>
            </a:r>
            <a:r>
              <a:rPr lang="en-US" sz="1600" spc="-4" dirty="0" err="1"/>
              <a:t>perubahan</a:t>
            </a:r>
            <a:r>
              <a:rPr lang="en-US" sz="1600" spc="-8" dirty="0"/>
              <a:t> </a:t>
            </a:r>
            <a:r>
              <a:rPr lang="en-US" sz="1600" spc="-4" dirty="0" err="1"/>
              <a:t>penjualan</a:t>
            </a:r>
            <a:r>
              <a:rPr lang="en-US" sz="1600" spc="-4" dirty="0"/>
              <a:t> hotel.</a:t>
            </a:r>
          </a:p>
        </p:txBody>
      </p:sp>
    </p:spTree>
    <p:extLst>
      <p:ext uri="{BB962C8B-B14F-4D97-AF65-F5344CB8AC3E}">
        <p14:creationId xmlns:p14="http://schemas.microsoft.com/office/powerpoint/2010/main" val="218578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tak Teks 6">
            <a:extLst>
              <a:ext uri="{FF2B5EF4-FFF2-40B4-BE49-F238E27FC236}">
                <a16:creationId xmlns:a16="http://schemas.microsoft.com/office/drawing/2014/main" id="{80EF8EB1-E9E2-7D48-33A9-B2EABE1B1563}"/>
              </a:ext>
            </a:extLst>
          </p:cNvPr>
          <p:cNvSpPr txBox="1"/>
          <p:nvPr/>
        </p:nvSpPr>
        <p:spPr>
          <a:xfrm>
            <a:off x="179512" y="476672"/>
            <a:ext cx="8424936" cy="378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252889" indent="-257175" algn="just">
              <a:lnSpc>
                <a:spcPct val="115000"/>
              </a:lnSpc>
              <a:spcBef>
                <a:spcPts val="26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400" b="1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Induced effects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adalah perubahan kegiatan ekonomi yang diakibatkan</a:t>
            </a:r>
            <a:r>
              <a:rPr lang="ms-MY" sz="14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oleh pengeluaran pendapatan yang diperoleh secara langsung atau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ms-MY" sz="1400" spc="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langsung</a:t>
            </a:r>
            <a:r>
              <a:rPr lang="ms-MY" sz="14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ms-MY" sz="1400" spc="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akibat</a:t>
            </a:r>
            <a:r>
              <a:rPr lang="ms-MY" sz="14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ms-MY" sz="1400" spc="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pengeluaran</a:t>
            </a:r>
            <a:r>
              <a:rPr lang="ms-MY" sz="1400" spc="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pariwisata.</a:t>
            </a:r>
            <a:r>
              <a:rPr lang="ms-MY" sz="1400" spc="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Misalnya,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karyawan hotel dan pemasok hotel, yang didukung secara langsung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langsung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oleh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pariwisata,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menghabiskan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pendapatan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mereka di wilayah setempat untuk perumahan, makanan, transportasi,</a:t>
            </a:r>
            <a:r>
              <a:rPr lang="ms-MY" sz="14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berbagai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kebutuhan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kebutuhannya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57175" marR="252889" indent="-257175" algn="just">
              <a:lnSpc>
                <a:spcPct val="115000"/>
              </a:lnSpc>
              <a:spcBef>
                <a:spcPts val="26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Kontribusi langsung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perjalanan dan pariwisata. Kontribusi langsung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Pariwisata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ekonomi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melihat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aspek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pengeluaran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wisatawan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penghasilan.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Kontribusi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langsung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terjadi</a:t>
            </a:r>
            <a:r>
              <a:rPr lang="ms-MY" sz="14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pada industri pariwisata pertama meliputi akomodasi, transportasi,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hiburan dan atraksi. Wisatawan yang datang memberikan kontribusi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penghasilan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industry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pertama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pariwisata</a:t>
            </a:r>
            <a:r>
              <a:rPr lang="ms-MY" sz="1400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pengeluaran</a:t>
            </a:r>
            <a:r>
              <a:rPr lang="ms-MY" sz="1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dilakukannya</a:t>
            </a:r>
          </a:p>
          <a:p>
            <a:pPr marL="257175" marR="252413" indent="-257175" algn="just">
              <a:lnSpc>
                <a:spcPct val="115000"/>
              </a:lnSpc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400" b="1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Kontribusi langsung dari Perjalanan dan Pariwisata terhadap PDB</a:t>
            </a:r>
            <a:r>
              <a:rPr lang="ms-MY" sz="14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menggambarkan</a:t>
            </a:r>
            <a:r>
              <a:rPr lang="ms-MY" sz="1400" spc="16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pengeluaran</a:t>
            </a:r>
            <a:r>
              <a:rPr lang="ms-MY" sz="14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internal</a:t>
            </a:r>
            <a:r>
              <a:rPr lang="ms-MY" sz="14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ms-MY" sz="14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sektor</a:t>
            </a:r>
            <a:r>
              <a:rPr lang="ms-MY" sz="14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Perjalanan</a:t>
            </a:r>
            <a:r>
              <a:rPr lang="ms-MY" sz="14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Pariwisata (keseluruhan pengeluaran dalam pengeluaran tertentu oleh</a:t>
            </a:r>
            <a:r>
              <a:rPr lang="ms-MY" sz="140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pemerintah dalam jasa Perjalanan dan Pariwisata memiliki hubungan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secara langsung dengan pengunjung seperti jasa budaya (museum)</a:t>
            </a:r>
            <a:r>
              <a:rPr lang="ms-MY" sz="1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ms-MY" sz="1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rekreasional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(taman</a:t>
            </a:r>
            <a:r>
              <a:rPr lang="ms-MY" sz="1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nasional).</a:t>
            </a:r>
            <a:endParaRPr lang="id-ID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marR="252889" indent="-257175" algn="just">
              <a:lnSpc>
                <a:spcPct val="115000"/>
              </a:lnSpc>
              <a:spcBef>
                <a:spcPts val="26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endParaRPr lang="id-ID" sz="1350" dirty="0"/>
          </a:p>
        </p:txBody>
      </p:sp>
      <p:pic>
        <p:nvPicPr>
          <p:cNvPr id="1026" name="Picture 2" descr="STRATEGI PEMASARAN WISATA BAHARI DENGAN PENDEKATAN DOT, BAS DAN POS Sigit  Haryono Universitas Pembangunan Nasional “Veteran”">
            <a:extLst>
              <a:ext uri="{FF2B5EF4-FFF2-40B4-BE49-F238E27FC236}">
                <a16:creationId xmlns:a16="http://schemas.microsoft.com/office/drawing/2014/main" id="{0531EB00-4111-3CD1-16E8-DECF3974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62580"/>
            <a:ext cx="9252520" cy="26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5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92A656B0-1706-AA70-3180-C255C97AC64B}"/>
              </a:ext>
            </a:extLst>
          </p:cNvPr>
          <p:cNvSpPr txBox="1"/>
          <p:nvPr/>
        </p:nvSpPr>
        <p:spPr>
          <a:xfrm>
            <a:off x="563880" y="1146810"/>
            <a:ext cx="7505700" cy="484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252413" indent="-257175" algn="just">
              <a:lnSpc>
                <a:spcPct val="115000"/>
              </a:lnSpc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b="1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Kontribusi Tidak Langsung dan Kontribusi Terinduksi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Kontribusi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yang terjadi dari berbagai putaran pengeluaran terkait dengan industri</a:t>
            </a:r>
            <a:r>
              <a:rPr lang="ms-MY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pariwisata.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Kontribusi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langsung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kontribusi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terinduksi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mencakup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Product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Domestic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Bruto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(PDB)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pekerjaan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didukung</a:t>
            </a:r>
            <a:r>
              <a:rPr lang="ms-MY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oleh:</a:t>
            </a:r>
            <a:endParaRPr lang="id-ID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2889" lvl="1" indent="-214313" algn="just">
              <a:lnSpc>
                <a:spcPct val="115000"/>
              </a:lnSpc>
              <a:spcBef>
                <a:spcPts val="8"/>
              </a:spcBef>
              <a:buSzPts val="1100"/>
              <a:buFont typeface="Times New Roman" panose="02020603050405020304" pitchFamily="18" charset="0"/>
              <a:buAutoNum type="alphaLcPeriod"/>
              <a:tabLst>
                <a:tab pos="528638" algn="l"/>
              </a:tabLst>
            </a:pP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Pengeluaran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investasi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Perjalanan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Pariwisata,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mencakup aktivitas saat ini dan masa datang yang terdiri dari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aktivitas investasi seperti pembelian armada pesawat terbang dan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konstruksi</a:t>
            </a:r>
            <a:r>
              <a:rPr lang="ms-MY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hotel baru;</a:t>
            </a:r>
            <a:endParaRPr lang="id-ID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3365" lvl="1" indent="-214313" algn="just">
              <a:lnSpc>
                <a:spcPct val="115000"/>
              </a:lnSpc>
              <a:buSzPts val="1100"/>
              <a:buFont typeface="Times New Roman" panose="02020603050405020304" pitchFamily="18" charset="0"/>
              <a:buAutoNum type="alphaLcPeriod"/>
              <a:tabLst>
                <a:tab pos="528638" algn="l"/>
              </a:tabLst>
            </a:pP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Pengeluaran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kolektif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pemerintah,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dikeluarkan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mendukung aktivitas perjalanan dan pariwisata dalam berbagai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ms-MY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berbeda sesuai</a:t>
            </a:r>
            <a:r>
              <a:rPr lang="ms-MY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dengan peruntukannya;</a:t>
            </a:r>
            <a:endParaRPr lang="id-ID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marR="252889" lvl="1" indent="-214313" algn="just">
              <a:lnSpc>
                <a:spcPct val="115000"/>
              </a:lnSpc>
              <a:buSzPts val="1100"/>
              <a:buFont typeface="Times New Roman" panose="02020603050405020304" pitchFamily="18" charset="0"/>
              <a:buAutoNum type="alphaLcPeriod"/>
              <a:tabLst>
                <a:tab pos="528638" algn="l"/>
              </a:tabLst>
            </a:pP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Pembelian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barang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jasa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domestik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oleh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sektor-sektor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berhubungan langsung dengan wisatawan—termasuk pembelian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makanan dan jasa pembersih oleh hotel, pembelian bahan bakar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 jasa katering oleh maskapai penerbangan dan pembelian jasa</a:t>
            </a:r>
            <a:r>
              <a:rPr lang="ms-MY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ms-MY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oleh agen perjalanan</a:t>
            </a:r>
            <a:endParaRPr lang="id-ID" spc="-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3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479C6D3-A360-EAE2-4136-A1AB0243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32656"/>
            <a:ext cx="6321660" cy="9361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ms-MY" sz="15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Community-Based</a:t>
            </a:r>
            <a:r>
              <a:rPr lang="ms-MY" sz="1500" spc="-98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ms-MY" sz="15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Tourism</a:t>
            </a:r>
            <a:r>
              <a:rPr lang="ms-MY" sz="1500" spc="-94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ms-MY" sz="15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(CBT)</a:t>
            </a:r>
            <a:br>
              <a:rPr lang="id-ID" sz="15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lang="id-ID" sz="1500" dirty="0"/>
          </a:p>
        </p:txBody>
      </p:sp>
      <p:pic>
        <p:nvPicPr>
          <p:cNvPr id="3074" name="Picture 2" descr="Konsep Community Based Tourism (CBT) untuk Pariwisata - Asosiasi Desa Wisata  Indonesia">
            <a:extLst>
              <a:ext uri="{FF2B5EF4-FFF2-40B4-BE49-F238E27FC236}">
                <a16:creationId xmlns:a16="http://schemas.microsoft.com/office/drawing/2014/main" id="{88F5973D-EBB5-4A40-63B5-CFCA9FEF5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758"/>
          <a:stretch/>
        </p:blipFill>
        <p:spPr bwMode="auto">
          <a:xfrm>
            <a:off x="610883" y="3969601"/>
            <a:ext cx="3258768" cy="1981200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C9BE140-5258-D6D6-895F-DC1ACDA8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2996953"/>
            <a:ext cx="4392488" cy="3003798"/>
          </a:xfrm>
        </p:spPr>
        <p:txBody>
          <a:bodyPr anchor="ctr">
            <a:normAutofit/>
          </a:bodyPr>
          <a:lstStyle/>
          <a:p>
            <a:pPr marL="185261" marR="250031">
              <a:lnSpc>
                <a:spcPct val="90000"/>
              </a:lnSpc>
              <a:spcBef>
                <a:spcPts val="499"/>
              </a:spcBef>
            </a:pPr>
            <a:r>
              <a:rPr lang="ms-MY" sz="1275" spc="-8" dirty="0">
                <a:ea typeface="Times New Roman" panose="02020603050405020304" pitchFamily="18" charset="0"/>
              </a:rPr>
              <a:t>Berikut </a:t>
            </a:r>
            <a:r>
              <a:rPr lang="ms-MY" sz="1275" spc="-4" dirty="0">
                <a:ea typeface="Times New Roman" panose="02020603050405020304" pitchFamily="18" charset="0"/>
              </a:rPr>
              <a:t>adalah atribut umum yang identik dalam community-base tourism</a:t>
            </a:r>
            <a:r>
              <a:rPr lang="ms-MY" sz="1275" dirty="0">
                <a:ea typeface="Times New Roman" panose="02020603050405020304" pitchFamily="18" charset="0"/>
              </a:rPr>
              <a:t> (CBT):</a:t>
            </a:r>
            <a:endParaRPr lang="id-ID" sz="1275" dirty="0">
              <a:ea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461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275" spc="-4" dirty="0">
                <a:ea typeface="Times New Roman" panose="02020603050405020304" pitchFamily="18" charset="0"/>
              </a:rPr>
              <a:t>Bertujuan</a:t>
            </a:r>
            <a:r>
              <a:rPr lang="ms-MY" sz="1275" spc="-19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untuk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memberi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manfaat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bagi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komunitas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lokal</a:t>
            </a:r>
            <a:endParaRPr lang="id-ID" sz="1275" spc="-4" dirty="0">
              <a:ea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131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275" spc="-4" dirty="0">
                <a:ea typeface="Times New Roman" panose="02020603050405020304" pitchFamily="18" charset="0"/>
              </a:rPr>
              <a:t>Melayani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wisatawan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di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komunitas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lokal</a:t>
            </a:r>
            <a:endParaRPr lang="id-ID" sz="1275" spc="-4" dirty="0">
              <a:ea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150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275" spc="-4" dirty="0">
                <a:ea typeface="Times New Roman" panose="02020603050405020304" pitchFamily="18" charset="0"/>
              </a:rPr>
              <a:t>Mengelola</a:t>
            </a:r>
            <a:r>
              <a:rPr lang="ms-MY" sz="1275" spc="-19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pariwisata</a:t>
            </a:r>
            <a:r>
              <a:rPr lang="ms-MY" sz="1275" spc="-19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secara</a:t>
            </a:r>
            <a:r>
              <a:rPr lang="ms-MY" sz="1275" spc="-19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komunal</a:t>
            </a:r>
            <a:endParaRPr lang="id-ID" sz="1275" spc="-4" dirty="0">
              <a:ea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150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275" spc="-4" dirty="0">
                <a:ea typeface="Times New Roman" panose="02020603050405020304" pitchFamily="18" charset="0"/>
              </a:rPr>
              <a:t>Berbagi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keuntungan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/</a:t>
            </a:r>
            <a:r>
              <a:rPr lang="ms-MY" sz="1275" spc="-15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manfaat</a:t>
            </a:r>
            <a:r>
              <a:rPr lang="ms-MY" sz="1275" spc="-19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secara</a:t>
            </a:r>
            <a:r>
              <a:rPr lang="ms-MY" sz="1275" spc="-11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adil</a:t>
            </a:r>
            <a:endParaRPr lang="id-ID" sz="1275" spc="-4" dirty="0">
              <a:ea typeface="Times New Roman" panose="02020603050405020304" pitchFamily="18" charset="0"/>
            </a:endParaRPr>
          </a:p>
          <a:p>
            <a:pPr marL="257175" marR="253841" indent="-257175">
              <a:lnSpc>
                <a:spcPct val="90000"/>
              </a:lnSpc>
              <a:spcBef>
                <a:spcPts val="150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275" spc="-4" dirty="0">
                <a:ea typeface="Times New Roman" panose="02020603050405020304" pitchFamily="18" charset="0"/>
              </a:rPr>
              <a:t>Menggunakan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sebagian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dari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sumber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daya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untuk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pengembangan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masyarakat dan untuk memelihara dan melindungi aset budaya atau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warisan</a:t>
            </a:r>
            <a:r>
              <a:rPr lang="ms-MY" sz="1275" spc="-8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alam</a:t>
            </a:r>
            <a:r>
              <a:rPr lang="ms-MY" sz="1275" spc="-8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masyarakat (misalnya</a:t>
            </a:r>
            <a:r>
              <a:rPr lang="ms-MY" sz="1275" spc="-8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pelestarian)</a:t>
            </a:r>
            <a:endParaRPr lang="id-ID" sz="1275" spc="-4" dirty="0">
              <a:ea typeface="Times New Roman" panose="02020603050405020304" pitchFamily="18" charset="0"/>
            </a:endParaRPr>
          </a:p>
          <a:p>
            <a:pPr marL="257175" marR="254318" indent="-257175">
              <a:lnSpc>
                <a:spcPct val="90000"/>
              </a:lnSpc>
              <a:spcBef>
                <a:spcPts val="0"/>
              </a:spcBef>
              <a:buSzPts val="1100"/>
              <a:buFont typeface="Times New Roman" panose="02020603050405020304" pitchFamily="18" charset="0"/>
              <a:buAutoNum type="arabicPeriod"/>
              <a:tabLst>
                <a:tab pos="357188" algn="l"/>
              </a:tabLst>
            </a:pPr>
            <a:r>
              <a:rPr lang="ms-MY" sz="1275" spc="-4" dirty="0">
                <a:ea typeface="Times New Roman" panose="02020603050405020304" pitchFamily="18" charset="0"/>
              </a:rPr>
              <a:t>Melibatkan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masyarakat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dalam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perencanaan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dan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pengambilan</a:t>
            </a:r>
            <a:r>
              <a:rPr lang="ms-MY" sz="1275" spc="4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keputusan</a:t>
            </a:r>
            <a:r>
              <a:rPr lang="ms-MY" sz="1275" spc="-8" dirty="0">
                <a:ea typeface="Times New Roman" panose="02020603050405020304" pitchFamily="18" charset="0"/>
              </a:rPr>
              <a:t> </a:t>
            </a:r>
            <a:r>
              <a:rPr lang="ms-MY" sz="1275" spc="-4" dirty="0">
                <a:ea typeface="Times New Roman" panose="02020603050405020304" pitchFamily="18" charset="0"/>
              </a:rPr>
              <a:t>terkait pariwisata,</a:t>
            </a:r>
            <a:endParaRPr lang="id-ID" sz="1275" spc="-4" dirty="0"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id-ID" sz="1275" dirty="0"/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61378DCC-BBA4-7B48-B9EC-56B11FE67BA0}"/>
              </a:ext>
            </a:extLst>
          </p:cNvPr>
          <p:cNvSpPr txBox="1"/>
          <p:nvPr/>
        </p:nvSpPr>
        <p:spPr>
          <a:xfrm>
            <a:off x="611560" y="1124744"/>
            <a:ext cx="7783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261" marR="250031" algn="just">
              <a:spcBef>
                <a:spcPts val="668"/>
              </a:spcBef>
            </a:pPr>
            <a:r>
              <a:rPr lang="ms-MY" sz="135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Istilah </a:t>
            </a:r>
            <a:r>
              <a:rPr lang="ms-MY" sz="1350" i="1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Community Based Tourism </a:t>
            </a:r>
            <a:r>
              <a:rPr lang="ms-MY" sz="135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(CBT) muncul pada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pertengahan tahun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1990-an. CBT umumnya berskala kecil dan melibatkan interaksi antara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pengunjung dan komunitas tuan rumah, khususnya cocok untuk daerah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pedesaan dan regional. CBT umumnya diperuntukkan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untuk dikelola dan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dimiliki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oleh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masyarakat,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masyarakat.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CBT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bentuk</a:t>
            </a:r>
            <a:r>
              <a:rPr lang="ms-MY" sz="1350" spc="-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pariwisata</a:t>
            </a:r>
            <a:r>
              <a:rPr lang="ms-MY" sz="135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'lokal',</a:t>
            </a:r>
            <a:r>
              <a:rPr lang="ms-MY" sz="135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ms-MY" sz="135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mengutamakan</a:t>
            </a:r>
            <a:r>
              <a:rPr lang="ms-MY" sz="135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penyedia</a:t>
            </a:r>
            <a:r>
              <a:rPr lang="ms-MY" sz="135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35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pemasok</a:t>
            </a:r>
            <a:r>
              <a:rPr lang="ms-MY" sz="135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ms-MY" sz="135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lokal</a:t>
            </a:r>
            <a:r>
              <a:rPr lang="ms-MY" sz="1350" spc="-1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berfokus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menafsirkan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mengkomunikasikan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budaya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lingkungan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lokal.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Pengembangannya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diupayakan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didukung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oleh</a:t>
            </a:r>
            <a:r>
              <a:rPr lang="ms-MY" sz="135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masyarakat, instansi pemerintah daerah </a:t>
            </a:r>
            <a:r>
              <a:rPr lang="ms-MY" sz="135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 lembaga swadaya masyarakat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(LSM)</a:t>
            </a:r>
            <a:r>
              <a:rPr lang="ms-MY" sz="135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setempat.</a:t>
            </a:r>
            <a:r>
              <a:rPr lang="ms-MY" sz="135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Isu</a:t>
            </a:r>
            <a:r>
              <a:rPr lang="ms-MY" sz="135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CBT</a:t>
            </a:r>
            <a:r>
              <a:rPr lang="ms-MY" sz="135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muncul</a:t>
            </a:r>
            <a:r>
              <a:rPr lang="ms-MY" sz="135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ms-MY" sz="135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ilhami</a:t>
            </a:r>
            <a:r>
              <a:rPr lang="ms-MY" sz="135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oleh</a:t>
            </a:r>
            <a:r>
              <a:rPr lang="ms-MY" sz="135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gerakan</a:t>
            </a:r>
            <a:r>
              <a:rPr lang="ms-MY" sz="135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sustainable</a:t>
            </a:r>
            <a:r>
              <a:rPr lang="ms-MY" sz="135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tourism</a:t>
            </a:r>
            <a:r>
              <a:rPr lang="ms-MY" sz="1350" spc="-1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ms-MY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development.</a:t>
            </a:r>
            <a:endParaRPr lang="id-ID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8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onsep Community Based Tourism (CBT) untuk Pariwisata - Asosiasi Desa Wisata  Indonesia">
            <a:extLst>
              <a:ext uri="{FF2B5EF4-FFF2-40B4-BE49-F238E27FC236}">
                <a16:creationId xmlns:a16="http://schemas.microsoft.com/office/drawing/2014/main" id="{2368A8A8-1BB9-AC22-083D-267AB928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3906" y="1196752"/>
            <a:ext cx="3623752" cy="43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Kotak Teks 2">
            <a:extLst>
              <a:ext uri="{FF2B5EF4-FFF2-40B4-BE49-F238E27FC236}">
                <a16:creationId xmlns:a16="http://schemas.microsoft.com/office/drawing/2014/main" id="{23D25092-7CE2-A2BC-2834-0184A705D823}"/>
              </a:ext>
            </a:extLst>
          </p:cNvPr>
          <p:cNvSpPr txBox="1"/>
          <p:nvPr/>
        </p:nvSpPr>
        <p:spPr>
          <a:xfrm>
            <a:off x="479324" y="1322071"/>
            <a:ext cx="4554582" cy="420803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85261" marR="25336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spc="-19" dirty="0" err="1"/>
              <a:t>karakteristik</a:t>
            </a:r>
            <a:r>
              <a:rPr lang="en-US" sz="1600" spc="-19" dirty="0"/>
              <a:t> fundamental yang </a:t>
            </a:r>
            <a:r>
              <a:rPr lang="en-US" sz="1600" spc="-19" dirty="0" err="1"/>
              <a:t>dimiliki</a:t>
            </a:r>
            <a:r>
              <a:rPr lang="en-US" sz="1600" spc="-19" dirty="0"/>
              <a:t> oleh community based tourism </a:t>
            </a:r>
            <a:r>
              <a:rPr lang="en-US" sz="1600" spc="-15" dirty="0"/>
              <a:t>(CBT)</a:t>
            </a:r>
            <a:r>
              <a:rPr lang="en-US" sz="1600" spc="-195" dirty="0"/>
              <a:t> </a:t>
            </a:r>
            <a:r>
              <a:rPr lang="en-US" sz="1600" spc="-23" dirty="0"/>
              <a:t>(World</a:t>
            </a:r>
            <a:r>
              <a:rPr lang="en-US" sz="1600" spc="-49" dirty="0"/>
              <a:t> </a:t>
            </a:r>
            <a:r>
              <a:rPr lang="en-US" sz="1600" spc="-23" dirty="0"/>
              <a:t>Tourism</a:t>
            </a:r>
            <a:r>
              <a:rPr lang="en-US" sz="1600" spc="-49" dirty="0"/>
              <a:t> </a:t>
            </a:r>
            <a:r>
              <a:rPr lang="en-US" sz="1600" spc="-23" dirty="0"/>
              <a:t>Organization,</a:t>
            </a:r>
            <a:r>
              <a:rPr lang="en-US" sz="1600" spc="-49" dirty="0"/>
              <a:t> </a:t>
            </a:r>
            <a:r>
              <a:rPr lang="en-US" sz="1600" spc="-23" dirty="0"/>
              <a:t>2008).</a:t>
            </a:r>
            <a:endParaRPr lang="en-US" sz="1600" dirty="0"/>
          </a:p>
          <a:p>
            <a:pPr marL="257175" marR="252413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600" spc="-4" dirty="0" err="1"/>
              <a:t>Melibatkan</a:t>
            </a:r>
            <a:r>
              <a:rPr lang="en-US" sz="1600" spc="-4" dirty="0"/>
              <a:t> </a:t>
            </a:r>
            <a:r>
              <a:rPr lang="en-US" sz="1600" spc="-4" dirty="0" err="1"/>
              <a:t>apresiasi</a:t>
            </a:r>
            <a:r>
              <a:rPr lang="en-US" sz="1600" spc="-4" dirty="0"/>
              <a:t> </a:t>
            </a:r>
            <a:r>
              <a:rPr lang="en-US" sz="1600" spc="-4" dirty="0" err="1"/>
              <a:t>tidak</a:t>
            </a:r>
            <a:r>
              <a:rPr lang="en-US" sz="1600" spc="-4" dirty="0"/>
              <a:t> </a:t>
            </a:r>
            <a:r>
              <a:rPr lang="en-US" sz="1600" spc="-4" dirty="0" err="1"/>
              <a:t>hanya</a:t>
            </a:r>
            <a:r>
              <a:rPr lang="en-US" sz="1600" spc="-4" dirty="0"/>
              <a:t> </a:t>
            </a:r>
            <a:r>
              <a:rPr lang="en-US" sz="1600" spc="-4" dirty="0" err="1"/>
              <a:t>terhadap</a:t>
            </a:r>
            <a:r>
              <a:rPr lang="en-US" sz="1600" spc="-4" dirty="0"/>
              <a:t> </a:t>
            </a:r>
            <a:r>
              <a:rPr lang="en-US" sz="1600" spc="-4" dirty="0" err="1"/>
              <a:t>alam</a:t>
            </a:r>
            <a:r>
              <a:rPr lang="en-US" sz="1600" spc="-4" dirty="0"/>
              <a:t>, </a:t>
            </a:r>
            <a:r>
              <a:rPr lang="en-US" sz="1600" spc="-4" dirty="0" err="1"/>
              <a:t>tetapi</a:t>
            </a:r>
            <a:r>
              <a:rPr lang="en-US" sz="1600" spc="-4" dirty="0"/>
              <a:t> juga </a:t>
            </a:r>
            <a:r>
              <a:rPr lang="en-US" sz="1600" spc="-4" dirty="0" err="1"/>
              <a:t>budaya</a:t>
            </a:r>
            <a:r>
              <a:rPr lang="en-US" sz="1600" spc="4" dirty="0"/>
              <a:t> </a:t>
            </a:r>
            <a:r>
              <a:rPr lang="en-US" sz="1600" spc="-4" dirty="0" err="1"/>
              <a:t>asli</a:t>
            </a:r>
            <a:r>
              <a:rPr lang="en-US" sz="1600" spc="-4" dirty="0"/>
              <a:t> yang </a:t>
            </a:r>
            <a:r>
              <a:rPr lang="en-US" sz="1600" spc="-4" dirty="0" err="1"/>
              <a:t>berlaku</a:t>
            </a:r>
            <a:r>
              <a:rPr lang="en-US" sz="1600" spc="-4" dirty="0"/>
              <a:t> di </a:t>
            </a:r>
            <a:r>
              <a:rPr lang="en-US" sz="1600" spc="-4" dirty="0" err="1"/>
              <a:t>kawasan</a:t>
            </a:r>
            <a:r>
              <a:rPr lang="en-US" sz="1600" spc="-4" dirty="0"/>
              <a:t> </a:t>
            </a:r>
            <a:r>
              <a:rPr lang="en-US" sz="1600" spc="-4" dirty="0" err="1"/>
              <a:t>alami</a:t>
            </a:r>
            <a:r>
              <a:rPr lang="en-US" sz="1600" spc="-4" dirty="0"/>
              <a:t>, </a:t>
            </a:r>
            <a:r>
              <a:rPr lang="en-US" sz="1600" spc="-4" dirty="0" err="1"/>
              <a:t>sebagai</a:t>
            </a:r>
            <a:r>
              <a:rPr lang="en-US" sz="1600" spc="-4" dirty="0"/>
              <a:t> </a:t>
            </a:r>
            <a:r>
              <a:rPr lang="en-US" sz="1600" spc="-4" dirty="0" err="1"/>
              <a:t>bagian</a:t>
            </a:r>
            <a:r>
              <a:rPr lang="en-US" sz="1600" spc="-4" dirty="0"/>
              <a:t> </a:t>
            </a:r>
            <a:r>
              <a:rPr lang="en-US" sz="1600" spc="-4" dirty="0" err="1"/>
              <a:t>dari</a:t>
            </a:r>
            <a:r>
              <a:rPr lang="en-US" sz="1600" spc="-4" dirty="0"/>
              <a:t> </a:t>
            </a:r>
            <a:r>
              <a:rPr lang="en-US" sz="1600" spc="-4" dirty="0" err="1"/>
              <a:t>pengalaman</a:t>
            </a:r>
            <a:r>
              <a:rPr lang="en-US" sz="1600" spc="4" dirty="0"/>
              <a:t> </a:t>
            </a:r>
            <a:r>
              <a:rPr lang="en-US" sz="1600" spc="-4" dirty="0" err="1"/>
              <a:t>pengunjung</a:t>
            </a:r>
            <a:r>
              <a:rPr lang="en-US" sz="1600" spc="-4" dirty="0"/>
              <a:t>.</a:t>
            </a:r>
          </a:p>
          <a:p>
            <a:pPr marL="257175" marR="251936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600" spc="-4" dirty="0" err="1"/>
              <a:t>Berisi</a:t>
            </a:r>
            <a:r>
              <a:rPr lang="en-US" sz="1600" spc="4" dirty="0"/>
              <a:t> </a:t>
            </a:r>
            <a:r>
              <a:rPr lang="en-US" sz="1600" spc="-4" dirty="0" err="1"/>
              <a:t>pendidikan</a:t>
            </a:r>
            <a:r>
              <a:rPr lang="en-US" sz="1600" spc="4" dirty="0"/>
              <a:t> </a:t>
            </a:r>
            <a:r>
              <a:rPr lang="en-US" sz="1600" spc="-4" dirty="0"/>
              <a:t>dan</a:t>
            </a:r>
            <a:r>
              <a:rPr lang="en-US" sz="1600" spc="4" dirty="0"/>
              <a:t> </a:t>
            </a:r>
            <a:r>
              <a:rPr lang="en-US" sz="1600" spc="-4" dirty="0" err="1"/>
              <a:t>interpretasi</a:t>
            </a:r>
            <a:r>
              <a:rPr lang="en-US" sz="1600" spc="4" dirty="0"/>
              <a:t> </a:t>
            </a:r>
            <a:r>
              <a:rPr lang="en-US" sz="1600" spc="-4" dirty="0" err="1"/>
              <a:t>sebagai</a:t>
            </a:r>
            <a:r>
              <a:rPr lang="en-US" sz="1600" spc="4" dirty="0"/>
              <a:t> </a:t>
            </a:r>
            <a:r>
              <a:rPr lang="en-US" sz="1600" spc="-4" dirty="0" err="1"/>
              <a:t>bagian</a:t>
            </a:r>
            <a:r>
              <a:rPr lang="en-US" sz="1600" spc="4" dirty="0"/>
              <a:t> </a:t>
            </a:r>
            <a:r>
              <a:rPr lang="en-US" sz="1600" spc="-4" dirty="0" err="1"/>
              <a:t>dari</a:t>
            </a:r>
            <a:r>
              <a:rPr lang="en-US" sz="1600" spc="4" dirty="0"/>
              <a:t> </a:t>
            </a:r>
            <a:r>
              <a:rPr lang="en-US" sz="1600" spc="-4" dirty="0" err="1"/>
              <a:t>penawaran</a:t>
            </a:r>
            <a:r>
              <a:rPr lang="en-US" sz="1600" spc="-195" dirty="0"/>
              <a:t> </a:t>
            </a:r>
            <a:r>
              <a:rPr lang="en-US" sz="1600" spc="-4" dirty="0" err="1"/>
              <a:t>wisata</a:t>
            </a:r>
            <a:endParaRPr lang="en-US" sz="1600" spc="-4" dirty="0"/>
          </a:p>
          <a:p>
            <a:pPr marL="257175" marR="253365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600" spc="-4" dirty="0" err="1"/>
              <a:t>Umumnya</a:t>
            </a:r>
            <a:r>
              <a:rPr lang="en-US" sz="1600" spc="-4" dirty="0"/>
              <a:t>,</a:t>
            </a:r>
            <a:r>
              <a:rPr lang="en-US" sz="1600" spc="4" dirty="0"/>
              <a:t> </a:t>
            </a:r>
            <a:r>
              <a:rPr lang="en-US" sz="1600" spc="-4" dirty="0" err="1"/>
              <a:t>tetapi</a:t>
            </a:r>
            <a:r>
              <a:rPr lang="en-US" sz="1600" spc="4" dirty="0"/>
              <a:t> </a:t>
            </a:r>
            <a:r>
              <a:rPr lang="en-US" sz="1600" spc="-4" dirty="0" err="1"/>
              <a:t>tidak</a:t>
            </a:r>
            <a:r>
              <a:rPr lang="en-US" sz="1600" spc="4" dirty="0"/>
              <a:t> </a:t>
            </a:r>
            <a:r>
              <a:rPr lang="en-US" sz="1600" spc="-4" dirty="0" err="1"/>
              <a:t>eksklusif</a:t>
            </a:r>
            <a:r>
              <a:rPr lang="en-US" sz="1600" spc="-4" dirty="0"/>
              <a:t>,</a:t>
            </a:r>
            <a:r>
              <a:rPr lang="en-US" sz="1600" spc="4" dirty="0"/>
              <a:t> </a:t>
            </a:r>
            <a:r>
              <a:rPr lang="en-US" sz="1600" spc="-4" dirty="0" err="1"/>
              <a:t>diorganisir</a:t>
            </a:r>
            <a:r>
              <a:rPr lang="en-US" sz="1600" spc="4" dirty="0"/>
              <a:t> </a:t>
            </a:r>
            <a:r>
              <a:rPr lang="en-US" sz="1600" spc="-4" dirty="0" err="1"/>
              <a:t>untuk</a:t>
            </a:r>
            <a:r>
              <a:rPr lang="en-US" sz="1600" spc="4" dirty="0"/>
              <a:t> </a:t>
            </a:r>
            <a:r>
              <a:rPr lang="en-US" sz="1600" spc="-4" dirty="0" err="1"/>
              <a:t>kelompok</a:t>
            </a:r>
            <a:r>
              <a:rPr lang="en-US" sz="1600" spc="-4" dirty="0"/>
              <a:t>-</a:t>
            </a:r>
            <a:r>
              <a:rPr lang="en-US" sz="1600" spc="4" dirty="0"/>
              <a:t> </a:t>
            </a:r>
            <a:r>
              <a:rPr lang="en-US" sz="1600" spc="-4" dirty="0" err="1"/>
              <a:t>kelompok</a:t>
            </a:r>
            <a:r>
              <a:rPr lang="en-US" sz="1600" spc="-15" dirty="0"/>
              <a:t> </a:t>
            </a:r>
            <a:r>
              <a:rPr lang="en-US" sz="1600" spc="-4" dirty="0" err="1"/>
              <a:t>kecil</a:t>
            </a:r>
            <a:r>
              <a:rPr lang="en-US" sz="1600" spc="-11" dirty="0"/>
              <a:t> </a:t>
            </a:r>
            <a:r>
              <a:rPr lang="en-US" sz="1600" spc="-4" dirty="0"/>
              <a:t>oleh</a:t>
            </a:r>
            <a:r>
              <a:rPr lang="en-US" sz="1600" spc="-15" dirty="0"/>
              <a:t> </a:t>
            </a:r>
            <a:r>
              <a:rPr lang="en-US" sz="1600" spc="-4" dirty="0" err="1"/>
              <a:t>usaha</a:t>
            </a:r>
            <a:r>
              <a:rPr lang="en-US" sz="1600" spc="-11" dirty="0"/>
              <a:t> </a:t>
            </a:r>
            <a:r>
              <a:rPr lang="en-US" sz="1600" spc="-4" dirty="0" err="1"/>
              <a:t>kecil</a:t>
            </a:r>
            <a:r>
              <a:rPr lang="en-US" sz="1600" spc="-4" dirty="0"/>
              <a:t>,</a:t>
            </a:r>
            <a:r>
              <a:rPr lang="en-US" sz="1600" spc="-11" dirty="0"/>
              <a:t> </a:t>
            </a:r>
            <a:r>
              <a:rPr lang="en-US" sz="1600" spc="-4" dirty="0" err="1"/>
              <a:t>khusus</a:t>
            </a:r>
            <a:r>
              <a:rPr lang="en-US" sz="1600" spc="-15" dirty="0"/>
              <a:t> </a:t>
            </a:r>
            <a:r>
              <a:rPr lang="en-US" sz="1600" spc="-4" dirty="0"/>
              <a:t>dan</a:t>
            </a:r>
            <a:r>
              <a:rPr lang="en-US" sz="1600" spc="-11" dirty="0"/>
              <a:t> </a:t>
            </a:r>
            <a:r>
              <a:rPr lang="en-US" sz="1600" spc="-4" dirty="0" err="1"/>
              <a:t>milik</a:t>
            </a:r>
            <a:r>
              <a:rPr lang="en-US" sz="1600" spc="-11" dirty="0"/>
              <a:t> </a:t>
            </a:r>
            <a:r>
              <a:rPr lang="en-US" sz="1600" spc="-4" dirty="0" err="1"/>
              <a:t>masyarakat</a:t>
            </a:r>
            <a:r>
              <a:rPr lang="en-US" sz="1600" spc="-15" dirty="0"/>
              <a:t> </a:t>
            </a:r>
            <a:r>
              <a:rPr lang="en-US" sz="1600" spc="-4" dirty="0" err="1"/>
              <a:t>lokal</a:t>
            </a:r>
            <a:r>
              <a:rPr lang="en-US" sz="1600" spc="-4" dirty="0"/>
              <a:t>.</a:t>
            </a:r>
          </a:p>
          <a:p>
            <a:pPr marL="257175" marR="254794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600" spc="-4" dirty="0" err="1"/>
              <a:t>Meminimalkan</a:t>
            </a:r>
            <a:r>
              <a:rPr lang="en-US" sz="1600" spc="-4" dirty="0"/>
              <a:t> </a:t>
            </a:r>
            <a:r>
              <a:rPr lang="en-US" sz="1600" spc="-4" dirty="0" err="1"/>
              <a:t>dampak</a:t>
            </a:r>
            <a:r>
              <a:rPr lang="en-US" sz="1600" spc="-4" dirty="0"/>
              <a:t> </a:t>
            </a:r>
            <a:r>
              <a:rPr lang="en-US" sz="1600" spc="-4" dirty="0" err="1"/>
              <a:t>negatif</a:t>
            </a:r>
            <a:r>
              <a:rPr lang="en-US" sz="1600" spc="-4" dirty="0"/>
              <a:t> </a:t>
            </a:r>
            <a:r>
              <a:rPr lang="en-US" sz="1600" spc="-4" dirty="0" err="1"/>
              <a:t>terhadap</a:t>
            </a:r>
            <a:r>
              <a:rPr lang="en-US" sz="1600" spc="-4" dirty="0"/>
              <a:t> </a:t>
            </a:r>
            <a:r>
              <a:rPr lang="en-US" sz="1600" spc="-4" dirty="0" err="1"/>
              <a:t>lingkungan</a:t>
            </a:r>
            <a:r>
              <a:rPr lang="en-US" sz="1600" spc="-4" dirty="0"/>
              <a:t> </a:t>
            </a:r>
            <a:r>
              <a:rPr lang="en-US" sz="1600" spc="-4" dirty="0" err="1"/>
              <a:t>alam</a:t>
            </a:r>
            <a:r>
              <a:rPr lang="en-US" sz="1600" spc="-4" dirty="0"/>
              <a:t> dan </a:t>
            </a:r>
            <a:r>
              <a:rPr lang="en-US" sz="1600" spc="-4" dirty="0" err="1"/>
              <a:t>sosial</a:t>
            </a:r>
            <a:r>
              <a:rPr lang="en-US" sz="1600" spc="4" dirty="0"/>
              <a:t> </a:t>
            </a:r>
            <a:r>
              <a:rPr lang="en-US" sz="1600" spc="-4" dirty="0" err="1"/>
              <a:t>budaya</a:t>
            </a:r>
            <a:r>
              <a:rPr lang="en-US" sz="1600" spc="-4" dirty="0"/>
              <a:t>.</a:t>
            </a:r>
          </a:p>
          <a:p>
            <a:pPr marL="257175" marR="254318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600" spc="-4" dirty="0" err="1"/>
              <a:t>Mendukung</a:t>
            </a:r>
            <a:r>
              <a:rPr lang="en-US" sz="1600" spc="4" dirty="0"/>
              <a:t> </a:t>
            </a:r>
            <a:r>
              <a:rPr lang="en-US" sz="1600" spc="-4" dirty="0" err="1"/>
              <a:t>perlindungan</a:t>
            </a:r>
            <a:r>
              <a:rPr lang="en-US" sz="1600" spc="4" dirty="0"/>
              <a:t> </a:t>
            </a:r>
            <a:r>
              <a:rPr lang="en-US" sz="1600" spc="-4" dirty="0" err="1"/>
              <a:t>kawasan</a:t>
            </a:r>
            <a:r>
              <a:rPr lang="en-US" sz="1600" spc="4" dirty="0"/>
              <a:t> </a:t>
            </a:r>
            <a:r>
              <a:rPr lang="en-US" sz="1600" spc="-4" dirty="0" err="1"/>
              <a:t>alam</a:t>
            </a:r>
            <a:r>
              <a:rPr lang="en-US" sz="1600" spc="4" dirty="0"/>
              <a:t> </a:t>
            </a:r>
            <a:r>
              <a:rPr lang="en-US" sz="1600" spc="-4" dirty="0"/>
              <a:t>dan</a:t>
            </a:r>
            <a:r>
              <a:rPr lang="en-US" sz="1600" spc="4" dirty="0"/>
              <a:t> </a:t>
            </a:r>
            <a:r>
              <a:rPr lang="en-US" sz="1600" spc="-4" dirty="0" err="1"/>
              <a:t>budaya</a:t>
            </a:r>
            <a:r>
              <a:rPr lang="en-US" sz="1600" spc="4" dirty="0"/>
              <a:t> </a:t>
            </a:r>
            <a:r>
              <a:rPr lang="en-US" sz="1600" spc="-4" dirty="0" err="1"/>
              <a:t>dengan</a:t>
            </a:r>
            <a:r>
              <a:rPr lang="en-US" sz="1600" spc="4" dirty="0"/>
              <a:t> </a:t>
            </a:r>
            <a:r>
              <a:rPr lang="en-US" sz="1600" spc="-4" dirty="0" err="1"/>
              <a:t>menghasilkan</a:t>
            </a:r>
            <a:r>
              <a:rPr lang="en-US" sz="1600" spc="-8" dirty="0"/>
              <a:t> </a:t>
            </a:r>
            <a:r>
              <a:rPr lang="en-US" sz="1600" spc="-4" dirty="0" err="1"/>
              <a:t>manfaat</a:t>
            </a:r>
            <a:r>
              <a:rPr lang="en-US" sz="1600" spc="-4" dirty="0"/>
              <a:t> </a:t>
            </a:r>
            <a:r>
              <a:rPr lang="en-US" sz="1600" spc="-4" dirty="0" err="1"/>
              <a:t>ekonomi</a:t>
            </a:r>
            <a:r>
              <a:rPr lang="en-US" sz="1600" spc="-8" dirty="0"/>
              <a:t> </a:t>
            </a:r>
            <a:r>
              <a:rPr lang="en-US" sz="1600" spc="-4" dirty="0" err="1"/>
              <a:t>darinya</a:t>
            </a:r>
            <a:r>
              <a:rPr lang="en-US" sz="1600" spc="-4" dirty="0"/>
              <a:t>.</a:t>
            </a:r>
          </a:p>
          <a:p>
            <a:pPr marL="257175" marR="252889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600" spc="-4" dirty="0" err="1"/>
              <a:t>Menyediakan</a:t>
            </a:r>
            <a:r>
              <a:rPr lang="en-US" sz="1600" spc="-4" dirty="0"/>
              <a:t> </a:t>
            </a:r>
            <a:r>
              <a:rPr lang="en-US" sz="1600" spc="-4" dirty="0" err="1"/>
              <a:t>pendapatan</a:t>
            </a:r>
            <a:r>
              <a:rPr lang="en-US" sz="1600" spc="-4" dirty="0"/>
              <a:t> dan </a:t>
            </a:r>
            <a:r>
              <a:rPr lang="en-US" sz="1600" spc="-4" dirty="0" err="1"/>
              <a:t>pekerjaan</a:t>
            </a:r>
            <a:r>
              <a:rPr lang="en-US" sz="1600" spc="-4" dirty="0"/>
              <a:t> </a:t>
            </a:r>
            <a:r>
              <a:rPr lang="en-US" sz="1600" spc="-4" dirty="0" err="1"/>
              <a:t>alternatif</a:t>
            </a:r>
            <a:r>
              <a:rPr lang="en-US" sz="1600" spc="-4" dirty="0"/>
              <a:t> </a:t>
            </a:r>
            <a:r>
              <a:rPr lang="en-US" sz="1600" spc="-4" dirty="0" err="1"/>
              <a:t>bagi</a:t>
            </a:r>
            <a:r>
              <a:rPr lang="en-US" sz="1600" spc="-4" dirty="0"/>
              <a:t> </a:t>
            </a:r>
            <a:r>
              <a:rPr lang="en-US" sz="1600" spc="-4" dirty="0" err="1"/>
              <a:t>masyarakat</a:t>
            </a:r>
            <a:r>
              <a:rPr lang="en-US" sz="1600" spc="4" dirty="0"/>
              <a:t> </a:t>
            </a:r>
            <a:r>
              <a:rPr lang="en-US" sz="1600" spc="-4" dirty="0"/>
              <a:t>local.</a:t>
            </a:r>
          </a:p>
          <a:p>
            <a:pPr marL="257175" marR="254318" indent="-257175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7188" algn="l"/>
              </a:tabLst>
            </a:pPr>
            <a:r>
              <a:rPr lang="en-US" sz="1600" spc="-4" dirty="0" err="1"/>
              <a:t>Meningkatkan</a:t>
            </a:r>
            <a:r>
              <a:rPr lang="en-US" sz="1600" spc="4" dirty="0"/>
              <a:t> </a:t>
            </a:r>
            <a:r>
              <a:rPr lang="en-US" sz="1600" spc="-4" dirty="0" err="1"/>
              <a:t>kesadaran</a:t>
            </a:r>
            <a:r>
              <a:rPr lang="en-US" sz="1600" spc="4" dirty="0"/>
              <a:t> </a:t>
            </a:r>
            <a:r>
              <a:rPr lang="en-US" sz="1600" spc="-4" dirty="0" err="1"/>
              <a:t>lokal</a:t>
            </a:r>
            <a:r>
              <a:rPr lang="en-US" sz="1600" spc="4" dirty="0"/>
              <a:t> </a:t>
            </a:r>
            <a:r>
              <a:rPr lang="en-US" sz="1600" spc="-4" dirty="0"/>
              <a:t>dan</a:t>
            </a:r>
            <a:r>
              <a:rPr lang="en-US" sz="1600" spc="4" dirty="0"/>
              <a:t> </a:t>
            </a:r>
            <a:r>
              <a:rPr lang="en-US" sz="1600" spc="-4" dirty="0" err="1"/>
              <a:t>pengunjung</a:t>
            </a:r>
            <a:r>
              <a:rPr lang="en-US" sz="1600" spc="4" dirty="0"/>
              <a:t> </a:t>
            </a:r>
            <a:r>
              <a:rPr lang="en-US" sz="1600" spc="-4" dirty="0" err="1"/>
              <a:t>tentang</a:t>
            </a:r>
            <a:r>
              <a:rPr lang="en-US" sz="1600" spc="4" dirty="0"/>
              <a:t> </a:t>
            </a:r>
            <a:r>
              <a:rPr lang="en-US" sz="1600" spc="-4" dirty="0" err="1"/>
              <a:t>upaya</a:t>
            </a:r>
            <a:r>
              <a:rPr lang="en-US" sz="1600" spc="4" dirty="0"/>
              <a:t> </a:t>
            </a:r>
            <a:r>
              <a:rPr lang="en-US" sz="1600" spc="-4" dirty="0" err="1"/>
              <a:t>konservasi</a:t>
            </a:r>
            <a:r>
              <a:rPr lang="en-US" sz="1600" spc="-4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5165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1274</Words>
  <Application>Microsoft Office PowerPoint</Application>
  <PresentationFormat>Tampilan Layar (4:3)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Office Theme</vt:lpstr>
      <vt:lpstr>Presentasi PowerPoint</vt:lpstr>
      <vt:lpstr>Ekonomi Pariwisata dan Community Based Tourism (CBT) </vt:lpstr>
      <vt:lpstr>Presentasi PowerPoint</vt:lpstr>
      <vt:lpstr>Presentasi PowerPoint</vt:lpstr>
      <vt:lpstr>Presentasi PowerPoint</vt:lpstr>
      <vt:lpstr>Presentasi PowerPoint</vt:lpstr>
      <vt:lpstr>Presentasi PowerPoint</vt:lpstr>
      <vt:lpstr>Community-Based Tourism (CBT) 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yusminar wahyuningsih</cp:lastModifiedBy>
  <cp:revision>447</cp:revision>
  <cp:lastPrinted>2017-08-29T02:54:51Z</cp:lastPrinted>
  <dcterms:created xsi:type="dcterms:W3CDTF">2010-04-18T12:06:30Z</dcterms:created>
  <dcterms:modified xsi:type="dcterms:W3CDTF">2023-12-28T03:08:20Z</dcterms:modified>
</cp:coreProperties>
</file>