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6" r:id="rId2"/>
    <p:sldId id="302" r:id="rId3"/>
    <p:sldId id="257" r:id="rId4"/>
    <p:sldId id="258" r:id="rId5"/>
    <p:sldId id="263" r:id="rId6"/>
    <p:sldId id="264" r:id="rId7"/>
    <p:sldId id="265" r:id="rId8"/>
    <p:sldId id="259" r:id="rId9"/>
    <p:sldId id="260" r:id="rId10"/>
    <p:sldId id="261" r:id="rId11"/>
    <p:sldId id="262" r:id="rId12"/>
    <p:sldId id="266" r:id="rId13"/>
    <p:sldId id="300" r:id="rId14"/>
  </p:sldIdLst>
  <p:sldSz cx="9144000" cy="6858000" type="screen4x3"/>
  <p:notesSz cx="7045325" cy="9345613"/>
  <p:custDataLst>
    <p:tags r:id="rId17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72" autoAdjust="0"/>
    <p:restoredTop sz="94580" autoAdjust="0"/>
  </p:normalViewPr>
  <p:slideViewPr>
    <p:cSldViewPr>
      <p:cViewPr varScale="1">
        <p:scale>
          <a:sx n="59" d="100"/>
          <a:sy n="59" d="100"/>
        </p:scale>
        <p:origin x="1476" y="5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Slide Jud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0"/>
            <a:chOff x="0" y="0"/>
            <a:chExt cx="12192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blipFill>
              <a:blip r:embed="rId2">
                <a:duotone>
                  <a:schemeClr val="dk2">
                    <a:shade val="69000"/>
                    <a:hueMod val="91000"/>
                    <a:satMod val="164000"/>
                    <a:lumMod val="74000"/>
                  </a:schemeClr>
                  <a:schemeClr val="dk2">
                    <a:hueMod val="124000"/>
                    <a:satMod val="140000"/>
                    <a:lumMod val="142000"/>
                  </a:schemeClr>
                </a:duotone>
              </a:blip>
              <a:stretch>
                <a:fillRect/>
              </a:stretch>
            </a:blip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5"/>
            <p:cNvSpPr>
              <a:spLocks noEditPoints="1"/>
            </p:cNvSpPr>
            <p:nvPr/>
          </p:nvSpPr>
          <p:spPr bwMode="gray">
            <a:xfrm>
              <a:off x="0" y="1587"/>
              <a:ext cx="12192000" cy="6856413"/>
            </a:xfrm>
            <a:custGeom>
              <a:avLst/>
              <a:gdLst/>
              <a:ahLst/>
              <a:cxnLst/>
              <a:rect l="0" t="0" r="r" b="b"/>
              <a:pathLst>
                <a:path w="15356" h="8638">
                  <a:moveTo>
                    <a:pt x="0" y="0"/>
                  </a:moveTo>
                  <a:lnTo>
                    <a:pt x="0" y="8638"/>
                  </a:lnTo>
                  <a:lnTo>
                    <a:pt x="15356" y="8638"/>
                  </a:lnTo>
                  <a:lnTo>
                    <a:pt x="15356" y="0"/>
                  </a:lnTo>
                  <a:lnTo>
                    <a:pt x="0" y="0"/>
                  </a:lnTo>
                  <a:close/>
                  <a:moveTo>
                    <a:pt x="14748" y="8038"/>
                  </a:moveTo>
                  <a:lnTo>
                    <a:pt x="600" y="8038"/>
                  </a:lnTo>
                  <a:lnTo>
                    <a:pt x="600" y="592"/>
                  </a:lnTo>
                  <a:lnTo>
                    <a:pt x="14748" y="592"/>
                  </a:lnTo>
                  <a:lnTo>
                    <a:pt x="14748" y="8038"/>
                  </a:ln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216" y="2099733"/>
            <a:ext cx="6619244" cy="2677648"/>
          </a:xfrm>
        </p:spPr>
        <p:txBody>
          <a:bodyPr anchor="b"/>
          <a:lstStyle>
            <a:lvl1pPr>
              <a:defRPr sz="4050"/>
            </a:lvl1pPr>
          </a:lstStyle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 bwMode="gray">
          <a:xfrm>
            <a:off x="866216" y="4777380"/>
            <a:ext cx="6619244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342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7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5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3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d-ID"/>
              <a:t>Klik untuk mengedit gaya subjudul Master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gray">
          <a:xfrm rot="5400000">
            <a:off x="7495414" y="1830325"/>
            <a:ext cx="990599" cy="228599"/>
          </a:xfrm>
        </p:spPr>
        <p:txBody>
          <a:bodyPr anchor="t"/>
          <a:lstStyle>
            <a:lvl1pPr algn="l"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fld id="{5923F103-BC34-4FE4-A40E-EDDEECFDA5D0}" type="datetimeFigureOut">
              <a:rPr lang="en-US" dirty="0"/>
              <a:pPr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gray">
          <a:xfrm rot="5400000">
            <a:off x="6231508" y="3265933"/>
            <a:ext cx="3859795" cy="228601"/>
          </a:xfrm>
        </p:spPr>
        <p:txBody>
          <a:bodyPr/>
          <a:lstStyle>
            <a:lvl1pPr>
              <a:defRPr b="0" i="0">
                <a:solidFill>
                  <a:schemeClr val="bg1"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764406" y="295730"/>
            <a:ext cx="628649" cy="767687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91455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Judul dan Kon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/>
              <a:t>Klik untuk mengedit gaya judul Master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6216" y="2603500"/>
            <a:ext cx="6619244" cy="3416300"/>
          </a:xfrm>
        </p:spPr>
        <p:txBody>
          <a:bodyPr/>
          <a:lstStyle/>
          <a:p>
            <a:pPr lvl="0"/>
            <a:r>
              <a:rPr lang="id-ID"/>
              <a:t>Klik untuk edit gaya teks Master</a:t>
            </a:r>
          </a:p>
          <a:p>
            <a:pPr lvl="1"/>
            <a:r>
              <a:rPr lang="id-ID"/>
              <a:t>Tingkat kedua</a:t>
            </a:r>
          </a:p>
          <a:p>
            <a:pPr lvl="2"/>
            <a:r>
              <a:rPr lang="id-ID"/>
              <a:t>Tingkat ketiga</a:t>
            </a:r>
          </a:p>
          <a:p>
            <a:pPr lvl="3"/>
            <a:r>
              <a:rPr lang="id-ID"/>
              <a:t>Tingkat keempat</a:t>
            </a:r>
          </a:p>
          <a:p>
            <a:pPr lvl="4"/>
            <a:r>
              <a:rPr lang="id-ID"/>
              <a:t>Tingkat kelima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C9CA7B-DFD4-44B5-8C60-D14B8CD1FB59}" type="datetimeFigureOut">
              <a:rPr lang="en-US" dirty="0"/>
              <a:t>12/28/2023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15772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Koso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8D7E02-BCB8-4D50-A234-369438C08659}" type="datetimeFigureOut">
              <a:rPr lang="en-US" dirty="0"/>
              <a:t>12/28/2023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7828359" y="0"/>
            <a:ext cx="51435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7307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9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  <p:sldLayoutId id="2147483654" r:id="rId5"/>
    <p:sldLayoutId id="2147483655" r:id="rId6"/>
    <p:sldLayoutId id="2147483656" r:id="rId7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comments" Target="../comments/comment1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D:\!!!DATA RETNO_QAC\ARSIP Internal Memo\LOGO IM.pn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E558E08E-33F4-8F07-E549-54E8855A5D86}"/>
              </a:ext>
            </a:extLst>
          </p:cNvPr>
          <p:cNvSpPr txBox="1"/>
          <p:nvPr/>
        </p:nvSpPr>
        <p:spPr>
          <a:xfrm>
            <a:off x="818536" y="620688"/>
            <a:ext cx="4845665" cy="5378872"/>
          </a:xfrm>
          <a:prstGeom prst="rect">
            <a:avLst/>
          </a:prstGeom>
        </p:spPr>
        <p:txBody>
          <a:bodyPr vert="horz" lIns="68580" tIns="34290" rIns="68580" bIns="34290" rtlCol="0" anchor="ctr">
            <a:normAutofit fontScale="85000" lnSpcReduction="20000"/>
          </a:bodyPr>
          <a:lstStyle/>
          <a:p>
            <a:pPr marL="185261" marR="250984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Prinsip-prinsip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yang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tercantum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konsep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CBT,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sebagai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panduan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bagi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komunitas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tuan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rumah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menggunakan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pariwisata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sebagai</a:t>
            </a:r>
            <a:r>
              <a:rPr lang="en-US" sz="19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alat</a:t>
            </a:r>
            <a:r>
              <a:rPr lang="en-US" sz="195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untuk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26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pengembangan</a:t>
            </a:r>
            <a:r>
              <a:rPr lang="en-US" sz="1950" spc="-4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23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komunitasnya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r>
              <a:rPr lang="en-US" sz="1950" spc="-4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CBT</a:t>
            </a:r>
            <a:r>
              <a:rPr lang="en-US" sz="1950" spc="-4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23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seharusnya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  <a:endParaRPr lang="en-US" sz="19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Usaha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atau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kegiatan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berorientasi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komunitas</a:t>
            </a:r>
            <a:endParaRPr lang="en-US" sz="1950" spc="-4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Melibatkan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masyarakat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sejak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awal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dalam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setiap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aspek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Mempromosikan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authenticity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Uniqueness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komunitas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Meningkatkan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kualitas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hidup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masyarakat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tuan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rumah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Menjamin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kelestarian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lingkungan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Melestarikan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karakter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budaya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unik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daerah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setempat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Mendorong</a:t>
            </a:r>
            <a:r>
              <a:rPr lang="en-US" sz="1950" spc="-23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pembelajaran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lintas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budaya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Menghormati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perbedaan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budaya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</a:t>
            </a:r>
            <a:r>
              <a:rPr lang="en-US" sz="1950" spc="-1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martabat</a:t>
            </a:r>
            <a:r>
              <a:rPr lang="en-US" sz="1950" spc="-19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manusia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marR="253841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Mendistribusikan</a:t>
            </a:r>
            <a:r>
              <a:rPr lang="en-US" sz="1950" spc="6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manfaat</a:t>
            </a:r>
            <a:r>
              <a:rPr lang="en-US" sz="1950" spc="6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secara</a:t>
            </a:r>
            <a:r>
              <a:rPr lang="en-US" sz="1950" spc="6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adil</a:t>
            </a:r>
            <a:r>
              <a:rPr lang="en-US" sz="1950" spc="6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dan</a:t>
            </a:r>
            <a:r>
              <a:rPr lang="en-US" sz="1950" spc="6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beradab</a:t>
            </a:r>
            <a:r>
              <a:rPr lang="en-US" sz="1950" spc="6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</a:t>
            </a:r>
            <a:r>
              <a:rPr lang="en-US" sz="1950" spc="6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antara</a:t>
            </a:r>
            <a:r>
              <a:rPr lang="en-US" sz="1950" spc="68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anggota</a:t>
            </a:r>
            <a:r>
              <a:rPr lang="en-US" sz="1950" spc="-19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masyarakat</a:t>
            </a:r>
            <a:r>
              <a:rPr lang="en-US" sz="19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257175" marR="254318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Menyumbang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persentase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tetap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dari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pendapatan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untuk</a:t>
            </a:r>
            <a:r>
              <a:rPr lang="en-US" sz="1950" spc="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kegiatan</a:t>
            </a:r>
            <a:r>
              <a:rPr lang="en-US" sz="1950" spc="-195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1950" spc="-4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masyarakat</a:t>
            </a:r>
            <a:r>
              <a:rPr lang="en-US" sz="750" spc="-4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pic>
        <p:nvPicPr>
          <p:cNvPr id="5122" name="Picture 2" descr="Konsep Community Based Tourism (CBT) untuk Pariwisata - Asosiasi Desa Wisata  Indonesia">
            <a:extLst>
              <a:ext uri="{FF2B5EF4-FFF2-40B4-BE49-F238E27FC236}">
                <a16:creationId xmlns:a16="http://schemas.microsoft.com/office/drawing/2014/main" id="{B79B36B2-9F35-AA2B-1B5A-650E0D7094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15428" y="3224251"/>
            <a:ext cx="2310036" cy="1730297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764155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36CE1B5E-E11A-EA45-E46B-B3F0479D3364}"/>
              </a:ext>
            </a:extLst>
          </p:cNvPr>
          <p:cNvSpPr txBox="1"/>
          <p:nvPr/>
        </p:nvSpPr>
        <p:spPr>
          <a:xfrm>
            <a:off x="467544" y="620689"/>
            <a:ext cx="7457256" cy="3446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5261" marR="250508" algn="just">
              <a:spcBef>
                <a:spcPts val="484"/>
              </a:spcBef>
            </a:pPr>
            <a:r>
              <a:rPr lang="ms-MY" sz="15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Berikut ini adalah elemen kunci </a:t>
            </a:r>
            <a:r>
              <a:rPr lang="ms-MY" sz="15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dari CBT yang meliputi beberapa bagian yaitu</a:t>
            </a:r>
            <a:r>
              <a:rPr lang="ms-MY" sz="1500" spc="-19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 daya alam dan budaya, organisasi komunitas, pengelolaan, dan</a:t>
            </a:r>
            <a:r>
              <a:rPr lang="ms-MY" sz="15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pembelajaran:</a:t>
            </a:r>
            <a:endParaRPr lang="id-ID" sz="15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 algn="just">
              <a:spcBef>
                <a:spcPts val="465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Alam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lvl="1" indent="-214313">
              <a:spcBef>
                <a:spcPts val="131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ms-MY" sz="15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alam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terjaga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baik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3365" lvl="1" indent="-214313">
              <a:lnSpc>
                <a:spcPct val="115000"/>
              </a:lnSpc>
              <a:spcBef>
                <a:spcPts val="150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500" spc="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</a:t>
            </a:r>
            <a:r>
              <a:rPr lang="ms-MY" sz="15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mode</a:t>
            </a:r>
            <a:r>
              <a:rPr lang="ms-MY" sz="1500" spc="4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produksi</a:t>
            </a:r>
            <a:r>
              <a:rPr lang="ms-MY" sz="15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bergantung</a:t>
            </a:r>
            <a:r>
              <a:rPr lang="ms-MY" sz="15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ms-MY" sz="1500" spc="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penggunaan</a:t>
            </a:r>
            <a:r>
              <a:rPr lang="ms-MY" sz="15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sumber</a:t>
            </a:r>
            <a:r>
              <a:rPr lang="ms-MY" sz="15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daya alam</a:t>
            </a:r>
            <a:r>
              <a:rPr lang="ms-MY" sz="15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 berkelanjutan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lvl="1" indent="-214313">
              <a:lnSpc>
                <a:spcPts val="945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Adat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istiadat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unik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asli</a:t>
            </a:r>
          </a:p>
          <a:p>
            <a:pPr marL="342900" lvl="1">
              <a:lnSpc>
                <a:spcPts val="945"/>
              </a:lnSpc>
              <a:buSzPts val="1100"/>
              <a:tabLst>
                <a:tab pos="528161" algn="l"/>
                <a:tab pos="528638" algn="l"/>
              </a:tabLst>
            </a:pP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Organisasi</a:t>
            </a:r>
            <a:r>
              <a:rPr lang="ms-MY" sz="1500" spc="-2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lvl="1" indent="-214313">
              <a:spcBef>
                <a:spcPts val="150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r>
              <a:rPr lang="ms-MY" sz="15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berbagi</a:t>
            </a:r>
            <a:r>
              <a:rPr lang="ms-MY" sz="15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kesadaran,</a:t>
            </a:r>
            <a:r>
              <a:rPr lang="ms-MY" sz="15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norma</a:t>
            </a:r>
            <a:r>
              <a:rPr lang="ms-MY" sz="1500" spc="-1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ideologi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4318" lvl="1" indent="-214313">
              <a:lnSpc>
                <a:spcPct val="115000"/>
              </a:lnSpc>
              <a:spcBef>
                <a:spcPts val="146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</a:t>
            </a:r>
            <a:r>
              <a:rPr lang="ms-MY" sz="1500" spc="6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500" spc="6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sesepuh</a:t>
            </a:r>
            <a:r>
              <a:rPr lang="ms-MY" sz="1500" spc="6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500" spc="6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memegang</a:t>
            </a:r>
            <a:r>
              <a:rPr lang="ms-MY" sz="1500" spc="6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pengetahuan</a:t>
            </a:r>
            <a:r>
              <a:rPr lang="ms-MY" sz="1500" spc="6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kearifan</a:t>
            </a:r>
            <a:r>
              <a:rPr lang="ms-MY" sz="15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tradisi setempat.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4318" lvl="1" indent="-214313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r>
              <a:rPr lang="ms-MY" sz="15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5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rasa</a:t>
            </a:r>
            <a:r>
              <a:rPr lang="ms-MY" sz="1500" spc="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5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500" spc="9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kesadaran</a:t>
            </a:r>
            <a:r>
              <a:rPr lang="ms-MY" sz="1500" spc="9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berpartisipasi</a:t>
            </a:r>
            <a:r>
              <a:rPr lang="ms-MY" sz="15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5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5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endParaRPr lang="id-ID" sz="15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7170" name="Picture 2" descr="Pembangunan Pariwisata Berbasis Masyarakat">
            <a:extLst>
              <a:ext uri="{FF2B5EF4-FFF2-40B4-BE49-F238E27FC236}">
                <a16:creationId xmlns:a16="http://schemas.microsoft.com/office/drawing/2014/main" id="{912E8C75-C631-BE91-6C3A-A5CEA94D252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4293870"/>
            <a:ext cx="9083040" cy="2564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80593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70490AD5-EBAF-526D-F841-B3773A9E3C7E}"/>
              </a:ext>
            </a:extLst>
          </p:cNvPr>
          <p:cNvSpPr txBox="1"/>
          <p:nvPr/>
        </p:nvSpPr>
        <p:spPr>
          <a:xfrm>
            <a:off x="179512" y="857250"/>
            <a:ext cx="5832648" cy="542879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indent="-257175">
              <a:lnSpc>
                <a:spcPts val="945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Pengelolaan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2889" lvl="1" indent="-214313">
              <a:lnSpc>
                <a:spcPct val="115000"/>
              </a:lnSpc>
              <a:spcBef>
                <a:spcPts val="127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aturan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regulasi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lingkungan,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budaya,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pengelolaan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3841" lvl="1" indent="-214313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6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organisasi</a:t>
            </a:r>
            <a:r>
              <a:rPr lang="ms-MY" sz="1600" spc="18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6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kelembagaan,</a:t>
            </a:r>
            <a:r>
              <a:rPr lang="ms-MY" sz="16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serta</a:t>
            </a:r>
            <a:r>
              <a:rPr lang="ms-MY" sz="16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mekanisme</a:t>
            </a:r>
            <a:r>
              <a:rPr lang="ms-MY" sz="1600" spc="18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mengelola pariwisata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4318" lvl="1" indent="-214313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Memiliki</a:t>
            </a:r>
            <a:r>
              <a:rPr lang="ms-MY" sz="1600" spc="10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kemampuan</a:t>
            </a:r>
            <a:r>
              <a:rPr lang="ms-MY" sz="160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60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menghubungkan</a:t>
            </a:r>
            <a:r>
              <a:rPr lang="ms-MY" sz="160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600" spc="10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3841" lvl="1" indent="-214313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Manfaat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didistribusikan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adil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kepada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semua</a:t>
            </a:r>
            <a:r>
              <a:rPr lang="ms-MY" sz="16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anggota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3365" lvl="1" indent="-214313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Persentase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keuntungan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600" spc="1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dikontribusikan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</a:t>
            </a:r>
            <a:r>
              <a:rPr lang="ms-MY" sz="1600" spc="14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dana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komunitas</a:t>
            </a:r>
            <a:r>
              <a:rPr lang="ms-MY" sz="16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pembangunan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sosial</a:t>
            </a:r>
            <a:r>
              <a:rPr lang="ms-MY" sz="16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komunitas.</a:t>
            </a:r>
          </a:p>
          <a:p>
            <a:pPr marL="342900" marR="253365" lvl="1">
              <a:lnSpc>
                <a:spcPct val="115000"/>
              </a:lnSpc>
              <a:buSzPts val="1100"/>
              <a:tabLst>
                <a:tab pos="528161" algn="l"/>
                <a:tab pos="528638" algn="l"/>
              </a:tabLst>
            </a:pP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indent="-257175">
              <a:lnSpc>
                <a:spcPts val="945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3841" lvl="1" indent="-214313">
              <a:lnSpc>
                <a:spcPct val="113000"/>
              </a:lnSpc>
              <a:spcBef>
                <a:spcPts val="113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Membina</a:t>
            </a:r>
            <a:r>
              <a:rPr lang="ms-MY" sz="1600" spc="13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proses</a:t>
            </a:r>
            <a:r>
              <a:rPr lang="ms-MY" sz="1600" spc="14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pembelajaran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bersama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antara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tuan</a:t>
            </a:r>
            <a:r>
              <a:rPr lang="ms-MY" sz="1600" spc="14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rumah</a:t>
            </a:r>
            <a:r>
              <a:rPr lang="ms-MY" sz="1600" spc="13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tamu.</a:t>
            </a:r>
            <a:r>
              <a:rPr lang="ms-MY" sz="16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id-ID" sz="1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4318" lvl="1" indent="-214313">
              <a:lnSpc>
                <a:spcPct val="113000"/>
              </a:lnSpc>
              <a:spcBef>
                <a:spcPts val="229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Mendidik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membangun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pemahaman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tentang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53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cara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hidup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 beragam.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4794" lvl="1" indent="-214313">
              <a:lnSpc>
                <a:spcPct val="115000"/>
              </a:lnSpc>
              <a:spcBef>
                <a:spcPts val="15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161" algn="l"/>
                <a:tab pos="528638" algn="l"/>
              </a:tabLst>
            </a:pP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Meningkatkan</a:t>
            </a:r>
            <a:r>
              <a:rPr lang="ms-MY" sz="16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kesadaran</a:t>
            </a:r>
            <a:r>
              <a:rPr lang="ms-MY" sz="1600" spc="16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akan</a:t>
            </a:r>
            <a:r>
              <a:rPr lang="ms-MY" sz="1600" spc="16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pelestarian</a:t>
            </a:r>
            <a:r>
              <a:rPr lang="ms-MY" sz="16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alam</a:t>
            </a:r>
            <a:r>
              <a:rPr lang="ms-MY" sz="1600" spc="16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600" spc="16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6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6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kalangan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masyarakat</a:t>
            </a:r>
            <a:r>
              <a:rPr lang="ms-MY" sz="16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setempat</a:t>
            </a:r>
            <a:endParaRPr lang="id-ID" sz="1600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194" name="Picture 2" descr="Hadiri Forum UNWTO di Maladewa, Sesmenparekraf Sebut Desa Wisata Terbukti  Jadi Bentuk Terbaik Wisata Berbasis Masyarakat Yang Inklusif – Detik Go">
            <a:extLst>
              <a:ext uri="{FF2B5EF4-FFF2-40B4-BE49-F238E27FC236}">
                <a16:creationId xmlns:a16="http://schemas.microsoft.com/office/drawing/2014/main" id="{5446F21C-273C-83D1-E371-A91FD72700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92582" y="404664"/>
            <a:ext cx="2951419" cy="55960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392312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 dirty="0"/>
              <a:t>	</a:t>
            </a:r>
          </a:p>
          <a:p>
            <a:r>
              <a:rPr lang="en-US" sz="4000" b="1" dirty="0">
                <a:solidFill>
                  <a:schemeClr val="tx1"/>
                </a:solidFill>
              </a:rPr>
              <a:t>Yusminar wahyuningsih S.E,.MM</a:t>
            </a:r>
          </a:p>
          <a:p>
            <a:endParaRPr lang="id-ID" sz="2400" b="1" dirty="0">
              <a:sym typeface="Wingdings" panose="05000000000000000000" pitchFamily="2" charset="2"/>
            </a:endParaRPr>
          </a:p>
          <a:p>
            <a:r>
              <a:rPr lang="id-ID" sz="4000" b="1" dirty="0">
                <a:sym typeface="Wingdings" panose="05000000000000000000" pitchFamily="2" charset="2"/>
              </a:rPr>
              <a:t> </a:t>
            </a:r>
            <a:r>
              <a:rPr lang="en-US" sz="4000" b="1" dirty="0"/>
              <a:t>END</a:t>
            </a:r>
            <a:r>
              <a:rPr lang="id-ID" sz="4000" b="1" dirty="0"/>
              <a:t> </a:t>
            </a:r>
            <a:r>
              <a:rPr lang="id-ID" sz="4000" b="1" dirty="0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C1DCB256-240E-8419-2EE6-D326D0D80F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66216" y="764704"/>
            <a:ext cx="6619244" cy="869786"/>
          </a:xfrm>
        </p:spPr>
        <p:txBody>
          <a:bodyPr>
            <a:normAutofit/>
          </a:bodyPr>
          <a:lstStyle/>
          <a:p>
            <a:pPr algn="ctr"/>
            <a:r>
              <a:rPr lang="ms-MY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Ekonomi Pariwisata dan</a:t>
            </a:r>
            <a:r>
              <a:rPr lang="ms-MY" sz="2000" spc="4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9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Community</a:t>
            </a:r>
            <a:r>
              <a:rPr lang="ms-MY" sz="2000" spc="-83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Based</a:t>
            </a:r>
            <a:r>
              <a:rPr lang="ms-MY" sz="2000" spc="-86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spc="-15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Tourism</a:t>
            </a:r>
            <a:r>
              <a:rPr lang="ms-MY" sz="2000" spc="-439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(CBT)</a:t>
            </a:r>
            <a:br>
              <a:rPr lang="id-ID" sz="2000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lang="id-ID" sz="2000" dirty="0">
              <a:solidFill>
                <a:srgbClr val="FF0000"/>
              </a:solidFill>
            </a:endParaRPr>
          </a:p>
        </p:txBody>
      </p:sp>
      <p:sp>
        <p:nvSpPr>
          <p:cNvPr id="3" name="Subjudul 2">
            <a:extLst>
              <a:ext uri="{FF2B5EF4-FFF2-40B4-BE49-F238E27FC236}">
                <a16:creationId xmlns:a16="http://schemas.microsoft.com/office/drawing/2014/main" id="{B1C3B0C6-C057-6239-F55B-908825A69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11560" y="1634490"/>
            <a:ext cx="7770440" cy="4026758"/>
          </a:xfrm>
        </p:spPr>
        <p:txBody>
          <a:bodyPr>
            <a:normAutofit fontScale="92500" lnSpcReduction="20000"/>
          </a:bodyPr>
          <a:lstStyle/>
          <a:p>
            <a:pPr marL="185261" marR="253365" algn="just">
              <a:spcBef>
                <a:spcPts val="443"/>
              </a:spcBef>
            </a:pPr>
            <a:r>
              <a:rPr lang="ms-MY" sz="1350" spc="-8" dirty="0">
                <a:ea typeface="Times New Roman" panose="02020603050405020304" pitchFamily="18" charset="0"/>
              </a:rPr>
              <a:t>Dampak</a:t>
            </a:r>
            <a:r>
              <a:rPr lang="ms-MY" sz="1350" spc="-26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ekonomi</a:t>
            </a:r>
            <a:r>
              <a:rPr lang="ms-MY" sz="1350" spc="-26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dari</a:t>
            </a:r>
            <a:r>
              <a:rPr lang="ms-MY" sz="1350" spc="-23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pariwisata</a:t>
            </a:r>
            <a:r>
              <a:rPr lang="ms-MY" sz="1350" spc="-26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juga</a:t>
            </a:r>
            <a:r>
              <a:rPr lang="ms-MY" sz="1350" spc="-26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memengaruhi</a:t>
            </a:r>
            <a:r>
              <a:rPr lang="ms-MY" sz="1350" spc="-23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berbagai</a:t>
            </a:r>
            <a:r>
              <a:rPr lang="ms-MY" sz="1350" spc="-26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dampak</a:t>
            </a:r>
            <a:r>
              <a:rPr lang="ms-MY" sz="1350" spc="-23" dirty="0"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ea typeface="Times New Roman" panose="02020603050405020304" pitchFamily="18" charset="0"/>
              </a:rPr>
              <a:t>yang</a:t>
            </a:r>
            <a:r>
              <a:rPr lang="ms-MY" sz="1350" spc="-199" dirty="0">
                <a:ea typeface="Times New Roman" panose="02020603050405020304" pitchFamily="18" charset="0"/>
              </a:rPr>
              <a:t> </a:t>
            </a:r>
            <a:r>
              <a:rPr lang="ms-MY" sz="1350" spc="-23" dirty="0">
                <a:ea typeface="Times New Roman" panose="02020603050405020304" pitchFamily="18" charset="0"/>
              </a:rPr>
              <a:t>kadang</a:t>
            </a:r>
            <a:r>
              <a:rPr lang="ms-MY" sz="1350" spc="-49" dirty="0">
                <a:ea typeface="Times New Roman" panose="02020603050405020304" pitchFamily="18" charset="0"/>
              </a:rPr>
              <a:t> </a:t>
            </a:r>
            <a:r>
              <a:rPr lang="ms-MY" sz="1350" spc="-23" dirty="0">
                <a:ea typeface="Times New Roman" panose="02020603050405020304" pitchFamily="18" charset="0"/>
              </a:rPr>
              <a:t>tidak</a:t>
            </a:r>
            <a:r>
              <a:rPr lang="ms-MY" sz="1350" spc="-49" dirty="0">
                <a:ea typeface="Times New Roman" panose="02020603050405020304" pitchFamily="18" charset="0"/>
              </a:rPr>
              <a:t> </a:t>
            </a:r>
            <a:r>
              <a:rPr lang="ms-MY" sz="1350" spc="-23" dirty="0">
                <a:ea typeface="Times New Roman" panose="02020603050405020304" pitchFamily="18" charset="0"/>
              </a:rPr>
              <a:t>disadari.</a:t>
            </a:r>
            <a:r>
              <a:rPr lang="ms-MY" sz="1350" spc="-49" dirty="0">
                <a:ea typeface="Times New Roman" panose="02020603050405020304" pitchFamily="18" charset="0"/>
              </a:rPr>
              <a:t> </a:t>
            </a:r>
            <a:r>
              <a:rPr lang="ms-MY" sz="1350" spc="-23" dirty="0">
                <a:ea typeface="Times New Roman" panose="02020603050405020304" pitchFamily="18" charset="0"/>
              </a:rPr>
              <a:t>Dampak</a:t>
            </a:r>
            <a:r>
              <a:rPr lang="ms-MY" sz="1350" spc="-49" dirty="0">
                <a:ea typeface="Times New Roman" panose="02020603050405020304" pitchFamily="18" charset="0"/>
              </a:rPr>
              <a:t> </a:t>
            </a:r>
            <a:r>
              <a:rPr lang="ms-MY" sz="1350" spc="-23" dirty="0">
                <a:ea typeface="Times New Roman" panose="02020603050405020304" pitchFamily="18" charset="0"/>
              </a:rPr>
              <a:t>ekonomi</a:t>
            </a:r>
            <a:r>
              <a:rPr lang="ms-MY" sz="1350" spc="-49" dirty="0">
                <a:ea typeface="Times New Roman" panose="02020603050405020304" pitchFamily="18" charset="0"/>
              </a:rPr>
              <a:t> </a:t>
            </a:r>
            <a:r>
              <a:rPr lang="ms-MY" sz="1350" spc="-23" dirty="0">
                <a:ea typeface="Times New Roman" panose="02020603050405020304" pitchFamily="18" charset="0"/>
              </a:rPr>
              <a:t>tersebut</a:t>
            </a:r>
            <a:r>
              <a:rPr lang="ms-MY" sz="1350" spc="-49" dirty="0">
                <a:ea typeface="Times New Roman" panose="02020603050405020304" pitchFamily="18" charset="0"/>
              </a:rPr>
              <a:t> </a:t>
            </a:r>
            <a:r>
              <a:rPr lang="ms-MY" sz="1350" spc="-19" dirty="0">
                <a:ea typeface="Times New Roman" panose="02020603050405020304" pitchFamily="18" charset="0"/>
              </a:rPr>
              <a:t>meliputi:</a:t>
            </a:r>
            <a:endParaRPr lang="id-ID" sz="1350" dirty="0">
              <a:ea typeface="Times New Roman" panose="02020603050405020304" pitchFamily="18" charset="0"/>
            </a:endParaRPr>
          </a:p>
          <a:p>
            <a:pPr marL="257175" marR="251460" indent="-257175" algn="just">
              <a:lnSpc>
                <a:spcPct val="115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Dampak perubahan harga</a:t>
            </a:r>
            <a:r>
              <a:rPr lang="ms-MY" sz="1350" spc="-4" dirty="0">
                <a:ea typeface="Times New Roman" panose="02020603050405020304" pitchFamily="18" charset="0"/>
              </a:rPr>
              <a:t>: dampak perubahan harga terhadap produk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cenderung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terjadi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secara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musiman.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Harga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produk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206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harga ritel yang lainnya cenderung ditambahkan dengan kenaikan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harga berdasarkan pada musim (peak season, high season, dan low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season).</a:t>
            </a:r>
          </a:p>
          <a:p>
            <a:pPr marR="251460" algn="just">
              <a:lnSpc>
                <a:spcPct val="115000"/>
              </a:lnSpc>
              <a:spcBef>
                <a:spcPts val="461"/>
              </a:spcBef>
              <a:buSzPts val="1100"/>
              <a:tabLst>
                <a:tab pos="357188" algn="l"/>
              </a:tabLst>
            </a:pPr>
            <a:endParaRPr lang="id-ID" sz="1350" spc="-4" dirty="0">
              <a:ea typeface="Times New Roman" panose="02020603050405020304" pitchFamily="18" charset="0"/>
            </a:endParaRPr>
          </a:p>
          <a:p>
            <a:pPr marL="257175" marR="251460" indent="-257175" algn="just">
              <a:lnSpc>
                <a:spcPct val="115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Terjadinya perubahan terhadap kualitas dan kuantitas </a:t>
            </a:r>
            <a:r>
              <a:rPr lang="ms-MY" sz="1350" spc="-4" dirty="0">
                <a:ea typeface="Times New Roman" panose="02020603050405020304" pitchFamily="18" charset="0"/>
              </a:rPr>
              <a:t>barang dan jasa</a:t>
            </a:r>
            <a:r>
              <a:rPr lang="ms-MY" sz="1350" spc="-195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pariwisata. Kualitas produk barang dan jasa pariwisata mengalami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perubahan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akibat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segmen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pasar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yang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berbeda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meningkat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dibandingkan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dengan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daerah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yang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bukan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menjadi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daerah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tujuan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wisata.</a:t>
            </a:r>
          </a:p>
          <a:p>
            <a:pPr marR="251460" algn="just">
              <a:lnSpc>
                <a:spcPct val="115000"/>
              </a:lnSpc>
              <a:spcBef>
                <a:spcPts val="0"/>
              </a:spcBef>
              <a:buSzPts val="1100"/>
              <a:tabLst>
                <a:tab pos="357188" algn="l"/>
              </a:tabLst>
            </a:pPr>
            <a:endParaRPr lang="id-ID" sz="1350" spc="-4" dirty="0">
              <a:ea typeface="Times New Roman" panose="02020603050405020304" pitchFamily="18" charset="0"/>
            </a:endParaRPr>
          </a:p>
          <a:p>
            <a:pPr marL="257175" marR="253365" indent="-257175" algn="just">
              <a:lnSpc>
                <a:spcPct val="115000"/>
              </a:lnSpc>
              <a:spcBef>
                <a:spcPts val="4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Perubahan</a:t>
            </a:r>
            <a:r>
              <a:rPr lang="ms-MY" sz="1350" spc="4" dirty="0">
                <a:highlight>
                  <a:srgbClr val="FFFF00"/>
                </a:highlight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terhadap</a:t>
            </a:r>
            <a:r>
              <a:rPr lang="ms-MY" sz="1350" spc="4" dirty="0">
                <a:highlight>
                  <a:srgbClr val="FFFF00"/>
                </a:highlight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properti</a:t>
            </a:r>
            <a:r>
              <a:rPr lang="ms-MY" sz="1350" spc="4" dirty="0">
                <a:highlight>
                  <a:srgbClr val="FFFF00"/>
                </a:highlight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highlight>
                  <a:srgbClr val="FFFF00"/>
                </a:highlight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highlight>
                  <a:srgbClr val="FFFF00"/>
                </a:highlight>
                <a:ea typeface="Times New Roman" panose="02020603050405020304" pitchFamily="18" charset="0"/>
              </a:rPr>
              <a:t>pajak</a:t>
            </a:r>
            <a:r>
              <a:rPr lang="ms-MY" sz="1350" spc="4" dirty="0">
                <a:highlight>
                  <a:srgbClr val="FFFF00"/>
                </a:highlight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lainnya.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</a:t>
            </a:r>
            <a:r>
              <a:rPr lang="ms-MY" sz="1350" spc="-195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menimbulkan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pengelompokan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terhadap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wilayah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property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daerah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wisata,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sehingga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terjadi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perubahan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terhadap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nilai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wilayah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tersebut. Nilai pajak pun mengalami perubahan sesuai dengan bentuk,</a:t>
            </a:r>
            <a:r>
              <a:rPr lang="ms-MY" sz="1350" spc="-195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lokus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besaran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investasinya.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Nilai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pajak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mungkin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akan</a:t>
            </a:r>
            <a:r>
              <a:rPr lang="ms-MY" sz="1350" spc="206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lebih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tinggi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atau rendah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dengan adanya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ea typeface="Times New Roman" panose="02020603050405020304" pitchFamily="18" charset="0"/>
              </a:rPr>
              <a:t>pariwisata.</a:t>
            </a:r>
            <a:endParaRPr lang="id-ID" sz="1350" spc="-4" dirty="0">
              <a:ea typeface="Times New Roman" panose="02020603050405020304" pitchFamily="18" charset="0"/>
            </a:endParaRPr>
          </a:p>
          <a:p>
            <a:pPr marL="356711" marR="252413" algn="just">
              <a:lnSpc>
                <a:spcPct val="115000"/>
              </a:lnSpc>
              <a:spcBef>
                <a:spcPts val="23"/>
              </a:spcBef>
            </a:pPr>
            <a:r>
              <a:rPr lang="ms-MY" sz="1350" dirty="0">
                <a:ea typeface="Times New Roman" panose="02020603050405020304" pitchFamily="18" charset="0"/>
              </a:rPr>
              <a:t>Kontribusi pajak dari wisatawan untuk membantu mengurangi pajak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local, seperti sekolah, jalan, dll. Penduduk local mungkin dikenakan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pajak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lebih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besar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untuk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menutupi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biaya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infrastruktur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dan</a:t>
            </a:r>
            <a:r>
              <a:rPr lang="ms-MY" sz="1350" spc="206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fasilitas</a:t>
            </a:r>
            <a:r>
              <a:rPr lang="ms-MY" sz="1350" spc="-199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yang disediakan akibat pariwisata. Nilai tanah dan properti pun akan</a:t>
            </a:r>
            <a:r>
              <a:rPr lang="ms-MY" sz="1350" spc="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meningkat</a:t>
            </a:r>
            <a:r>
              <a:rPr lang="ms-MY" sz="1350" spc="-8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secara</a:t>
            </a:r>
            <a:r>
              <a:rPr lang="ms-MY" sz="1350" spc="-4" dirty="0">
                <a:ea typeface="Times New Roman" panose="02020603050405020304" pitchFamily="18" charset="0"/>
              </a:rPr>
              <a:t> </a:t>
            </a:r>
            <a:r>
              <a:rPr lang="ms-MY" sz="1350" dirty="0">
                <a:ea typeface="Times New Roman" panose="02020603050405020304" pitchFamily="18" charset="0"/>
              </a:rPr>
              <a:t>signifikan.</a:t>
            </a:r>
            <a:endParaRPr lang="id-ID" sz="1350" dirty="0">
              <a:ea typeface="Times New Roman" panose="02020603050405020304" pitchFamily="18" charset="0"/>
            </a:endParaRP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4647645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ECE47432-E525-E6B5-16BA-84CA77F98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V="1">
            <a:off x="866216" y="764704"/>
            <a:ext cx="6571060" cy="822797"/>
          </a:xfrm>
        </p:spPr>
        <p:txBody>
          <a:bodyPr>
            <a:normAutofit/>
          </a:bodyPr>
          <a:lstStyle/>
          <a:p>
            <a:endParaRPr lang="id-ID" dirty="0"/>
          </a:p>
        </p:txBody>
      </p:sp>
      <p:pic>
        <p:nvPicPr>
          <p:cNvPr id="1026" name="Picture 2" descr="Pariwisata Berbasis Masyarakat (Community-Based Tourism) di Desa Wisata -  Desa Adat Guliang Kangin">
            <a:extLst>
              <a:ext uri="{FF2B5EF4-FFF2-40B4-BE49-F238E27FC236}">
                <a16:creationId xmlns:a16="http://schemas.microsoft.com/office/drawing/2014/main" id="{3966B87E-4A6D-BC34-418A-22E958C80E7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83" r="21567" b="-1"/>
          <a:stretch/>
        </p:blipFill>
        <p:spPr bwMode="auto">
          <a:xfrm>
            <a:off x="863600" y="1587501"/>
            <a:ext cx="3492376" cy="3652085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F05B6C8B-8A49-4EBF-51B5-A9932AD7B8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85716" y="1587502"/>
            <a:ext cx="4406764" cy="3857722"/>
          </a:xfrm>
        </p:spPr>
        <p:txBody>
          <a:bodyPr anchor="ctr">
            <a:normAutofit/>
          </a:bodyPr>
          <a:lstStyle/>
          <a:p>
            <a:pPr marL="257175" marR="253365" indent="-257175">
              <a:lnSpc>
                <a:spcPct val="90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b="1" spc="-4" dirty="0">
                <a:ea typeface="Times New Roman" panose="02020603050405020304" pitchFamily="18" charset="0"/>
              </a:rPr>
              <a:t>Perubahan terhadap sosial budaya </a:t>
            </a:r>
            <a:r>
              <a:rPr lang="ms-MY" sz="1600" spc="-4" dirty="0">
                <a:ea typeface="Times New Roman" panose="02020603050405020304" pitchFamily="18" charset="0"/>
              </a:rPr>
              <a:t>masyarakat. Perilaku masyarakat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mengalami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perubahan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secara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bertahap.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Norma,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adat,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budaya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dan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tatanan perilaku masyarakat bergeser secara perlahan oleh pengaruh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dan</a:t>
            </a:r>
            <a:r>
              <a:rPr lang="ms-MY" sz="1600" spc="-8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kebutuhan</a:t>
            </a:r>
            <a:r>
              <a:rPr lang="ms-MY" sz="1600" spc="-8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budaya</a:t>
            </a:r>
            <a:r>
              <a:rPr lang="ms-MY" sz="1600" spc="-8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pendatang (kreatif</a:t>
            </a:r>
            <a:r>
              <a:rPr lang="ms-MY" sz="1600" spc="-8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dan</a:t>
            </a:r>
            <a:r>
              <a:rPr lang="ms-MY" sz="1600" spc="-8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inovatif)</a:t>
            </a:r>
          </a:p>
          <a:p>
            <a:pPr marL="257175" marR="253365" indent="-257175">
              <a:lnSpc>
                <a:spcPct val="90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endParaRPr lang="id-ID" sz="1600" spc="-4" dirty="0">
              <a:ea typeface="Times New Roman" panose="02020603050405020304" pitchFamily="18" charset="0"/>
            </a:endParaRPr>
          </a:p>
          <a:p>
            <a:pPr marL="257175" marR="252413" indent="-257175">
              <a:lnSpc>
                <a:spcPct val="90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600" b="1" spc="-4" dirty="0">
                <a:ea typeface="Times New Roman" panose="02020603050405020304" pitchFamily="18" charset="0"/>
              </a:rPr>
              <a:t>Perubahan</a:t>
            </a:r>
            <a:r>
              <a:rPr lang="ms-MY" sz="1600" b="1" spc="4" dirty="0"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ea typeface="Times New Roman" panose="02020603050405020304" pitchFamily="18" charset="0"/>
              </a:rPr>
              <a:t>terhadap</a:t>
            </a:r>
            <a:r>
              <a:rPr lang="ms-MY" sz="1600" b="1" spc="4" dirty="0">
                <a:ea typeface="Times New Roman" panose="02020603050405020304" pitchFamily="18" charset="0"/>
              </a:rPr>
              <a:t> </a:t>
            </a:r>
            <a:r>
              <a:rPr lang="ms-MY" sz="1600" b="1" spc="-4" dirty="0">
                <a:ea typeface="Times New Roman" panose="02020603050405020304" pitchFamily="18" charset="0"/>
              </a:rPr>
              <a:t>lingkungan</a:t>
            </a:r>
            <a:r>
              <a:rPr lang="ms-MY" sz="1600" spc="-4" dirty="0">
                <a:ea typeface="Times New Roman" panose="02020603050405020304" pitchFamily="18" charset="0"/>
              </a:rPr>
              <a:t>.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Sebagai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akibat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bertumbuhnya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pariwisata maka dampak terhadap lingkungan bisa positif bisa negatif</a:t>
            </a:r>
            <a:r>
              <a:rPr lang="ms-MY" sz="1600" spc="-195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tergantung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management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pengelolaan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destinasinya.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Sebagai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contoh</a:t>
            </a:r>
            <a:r>
              <a:rPr lang="ms-MY" sz="1600" spc="4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akibat</a:t>
            </a:r>
            <a:r>
              <a:rPr lang="ms-MY" sz="1600" spc="26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berkembangnya</a:t>
            </a:r>
            <a:r>
              <a:rPr lang="ms-MY" sz="1600" spc="26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pariwisata</a:t>
            </a:r>
            <a:r>
              <a:rPr lang="ms-MY" sz="1600" spc="26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adalah</a:t>
            </a:r>
            <a:r>
              <a:rPr lang="ms-MY" sz="1600" spc="26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subsidi</a:t>
            </a:r>
            <a:r>
              <a:rPr lang="ms-MY" sz="1600" spc="26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silang</a:t>
            </a:r>
            <a:r>
              <a:rPr lang="ms-MY" sz="1600" spc="26" dirty="0">
                <a:ea typeface="Times New Roman" panose="02020603050405020304" pitchFamily="18" charset="0"/>
              </a:rPr>
              <a:t> </a:t>
            </a:r>
            <a:r>
              <a:rPr lang="ms-MY" sz="1600" spc="-4" dirty="0">
                <a:ea typeface="Times New Roman" panose="02020603050405020304" pitchFamily="18" charset="0"/>
              </a:rPr>
              <a:t>pemeliharaan</a:t>
            </a:r>
            <a:r>
              <a:rPr lang="en-US" sz="1600" spc="-4" dirty="0">
                <a:ea typeface="Times New Roman" panose="02020603050405020304" pitchFamily="18" charset="0"/>
              </a:rPr>
              <a:t> </a:t>
            </a:r>
            <a:r>
              <a:rPr lang="ms-MY" sz="1600" dirty="0">
                <a:ea typeface="Times New Roman" panose="02020603050405020304" pitchFamily="18" charset="0"/>
              </a:rPr>
              <a:t>lingkungan, pemberdayaan masyarakat terhadap pengelolaan sampah,</a:t>
            </a:r>
            <a:r>
              <a:rPr lang="ms-MY" sz="1600" spc="-195" dirty="0">
                <a:ea typeface="Times New Roman" panose="02020603050405020304" pitchFamily="18" charset="0"/>
              </a:rPr>
              <a:t> </a:t>
            </a:r>
            <a:r>
              <a:rPr lang="ms-MY" sz="1600" dirty="0">
                <a:ea typeface="Times New Roman" panose="02020603050405020304" pitchFamily="18" charset="0"/>
              </a:rPr>
              <a:t>serta</a:t>
            </a:r>
            <a:r>
              <a:rPr lang="ms-MY" sz="1600" spc="-8" dirty="0">
                <a:ea typeface="Times New Roman" panose="02020603050405020304" pitchFamily="18" charset="0"/>
              </a:rPr>
              <a:t> </a:t>
            </a:r>
            <a:r>
              <a:rPr lang="ms-MY" sz="1600" dirty="0">
                <a:ea typeface="Times New Roman" panose="02020603050405020304" pitchFamily="18" charset="0"/>
              </a:rPr>
              <a:t>yang</a:t>
            </a:r>
            <a:r>
              <a:rPr lang="ms-MY" sz="1600" spc="-4" dirty="0">
                <a:ea typeface="Times New Roman" panose="02020603050405020304" pitchFamily="18" charset="0"/>
              </a:rPr>
              <a:t> </a:t>
            </a:r>
            <a:r>
              <a:rPr lang="ms-MY" sz="1600" dirty="0">
                <a:ea typeface="Times New Roman" panose="02020603050405020304" pitchFamily="18" charset="0"/>
              </a:rPr>
              <a:t>lainnya</a:t>
            </a:r>
            <a:r>
              <a:rPr lang="ms-MY" sz="1275" dirty="0">
                <a:ea typeface="Times New Roman" panose="02020603050405020304" pitchFamily="18" charset="0"/>
              </a:rPr>
              <a:t>.</a:t>
            </a:r>
            <a:endParaRPr lang="id-ID" sz="1275" dirty="0"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id-ID" sz="1275" dirty="0"/>
          </a:p>
        </p:txBody>
      </p:sp>
    </p:spTree>
    <p:extLst>
      <p:ext uri="{BB962C8B-B14F-4D97-AF65-F5344CB8AC3E}">
        <p14:creationId xmlns:p14="http://schemas.microsoft.com/office/powerpoint/2010/main" val="661131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72.jpeg">
            <a:extLst>
              <a:ext uri="{FF2B5EF4-FFF2-40B4-BE49-F238E27FC236}">
                <a16:creationId xmlns:a16="http://schemas.microsoft.com/office/drawing/2014/main" id="{A0725B9B-2DAF-7741-A34D-ED93CB799770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/>
          <a:srcRect r="-1" b="19084"/>
          <a:stretch/>
        </p:blipFill>
        <p:spPr>
          <a:xfrm>
            <a:off x="3216511" y="332656"/>
            <a:ext cx="5927489" cy="5616623"/>
          </a:xfrm>
          <a:prstGeom prst="rect">
            <a:avLst/>
          </a:prstGeom>
        </p:spPr>
      </p:pic>
      <p:sp>
        <p:nvSpPr>
          <p:cNvPr id="4" name="Kotak Teks 3">
            <a:extLst>
              <a:ext uri="{FF2B5EF4-FFF2-40B4-BE49-F238E27FC236}">
                <a16:creationId xmlns:a16="http://schemas.microsoft.com/office/drawing/2014/main" id="{2B8B105C-D076-C66A-A5DD-F04892B064E2}"/>
              </a:ext>
            </a:extLst>
          </p:cNvPr>
          <p:cNvSpPr txBox="1"/>
          <p:nvPr/>
        </p:nvSpPr>
        <p:spPr>
          <a:xfrm>
            <a:off x="683568" y="1190625"/>
            <a:ext cx="2532943" cy="726207"/>
          </a:xfrm>
          <a:prstGeom prst="rect">
            <a:avLst/>
          </a:prstGeom>
        </p:spPr>
        <p:txBody>
          <a:bodyPr vert="horz" lIns="68580" tIns="34290" rIns="68580" bIns="34290" rtlCol="0">
            <a:noAutofit/>
          </a:bodyPr>
          <a:lstStyle/>
          <a:p>
            <a:pPr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2000" spc="-23" dirty="0" err="1"/>
              <a:t>Tahapan</a:t>
            </a:r>
            <a:r>
              <a:rPr lang="en-US" sz="2000" spc="-23" dirty="0"/>
              <a:t> </a:t>
            </a:r>
            <a:r>
              <a:rPr lang="en-US" sz="2000" spc="-23" dirty="0" err="1"/>
              <a:t>Kontribusi</a:t>
            </a:r>
            <a:r>
              <a:rPr lang="en-US" sz="2000" spc="-23" dirty="0"/>
              <a:t> </a:t>
            </a:r>
            <a:r>
              <a:rPr lang="en-US" sz="2000" spc="-23" dirty="0" err="1"/>
              <a:t>Pariwisata</a:t>
            </a:r>
            <a:r>
              <a:rPr lang="en-US" sz="2000" spc="-23" dirty="0"/>
              <a:t> </a:t>
            </a:r>
            <a:r>
              <a:rPr lang="en-US" sz="2000" spc="-23" dirty="0" err="1"/>
              <a:t>terhadap</a:t>
            </a:r>
            <a:r>
              <a:rPr lang="en-US" sz="2000" spc="-23" dirty="0"/>
              <a:t> </a:t>
            </a:r>
            <a:r>
              <a:rPr lang="en-US" sz="2000" spc="-19" dirty="0" err="1"/>
              <a:t>Perekonomian</a:t>
            </a:r>
            <a:r>
              <a:rPr lang="en-US" sz="2000" spc="-195" dirty="0"/>
              <a:t> </a:t>
            </a:r>
            <a:endParaRPr lang="en-US" sz="2000" dirty="0"/>
          </a:p>
        </p:txBody>
      </p:sp>
      <p:pic>
        <p:nvPicPr>
          <p:cNvPr id="2050" name="Picture 2" descr="Desa Wisata Nglanggeran Terbaik ASEAN 2017 - Travel Tempo.co">
            <a:extLst>
              <a:ext uri="{FF2B5EF4-FFF2-40B4-BE49-F238E27FC236}">
                <a16:creationId xmlns:a16="http://schemas.microsoft.com/office/drawing/2014/main" id="{B4735971-100A-B120-20AB-AD188ADA1B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570719"/>
            <a:ext cx="2664296" cy="310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744961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Model Community Based Tourism (CBT) - Jasa Pembuatan Skripsi dan Tesis  0852-2588-7747 (WA)">
            <a:extLst>
              <a:ext uri="{FF2B5EF4-FFF2-40B4-BE49-F238E27FC236}">
                <a16:creationId xmlns:a16="http://schemas.microsoft.com/office/drawing/2014/main" id="{0F5117DD-64A8-1C9B-830C-24953B33443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927" r="1" b="1"/>
          <a:stretch/>
        </p:blipFill>
        <p:spPr bwMode="auto">
          <a:xfrm>
            <a:off x="5080883" y="1217295"/>
            <a:ext cx="3697356" cy="4423410"/>
          </a:xfrm>
          <a:custGeom>
            <a:avLst/>
            <a:gdLst/>
            <a:ahLst/>
            <a:cxnLst/>
            <a:rect l="l" t="t" r="r" b="b"/>
            <a:pathLst>
              <a:path w="4929808" h="5897880">
                <a:moveTo>
                  <a:pt x="104535" y="0"/>
                </a:moveTo>
                <a:lnTo>
                  <a:pt x="2751151" y="0"/>
                </a:lnTo>
                <a:lnTo>
                  <a:pt x="4769032" y="0"/>
                </a:lnTo>
                <a:lnTo>
                  <a:pt x="4929808" y="0"/>
                </a:lnTo>
                <a:lnTo>
                  <a:pt x="4929808" y="5897880"/>
                </a:lnTo>
                <a:lnTo>
                  <a:pt x="4769032" y="5897880"/>
                </a:lnTo>
                <a:lnTo>
                  <a:pt x="2751151" y="5897880"/>
                </a:lnTo>
                <a:lnTo>
                  <a:pt x="0" y="5897880"/>
                </a:lnTo>
                <a:lnTo>
                  <a:pt x="0" y="5896985"/>
                </a:lnTo>
                <a:lnTo>
                  <a:pt x="103291" y="5896985"/>
                </a:lnTo>
                <a:lnTo>
                  <a:pt x="112340" y="5838313"/>
                </a:lnTo>
                <a:lnTo>
                  <a:pt x="123631" y="5762037"/>
                </a:lnTo>
                <a:lnTo>
                  <a:pt x="135550" y="5671232"/>
                </a:lnTo>
                <a:lnTo>
                  <a:pt x="149820" y="5563476"/>
                </a:lnTo>
                <a:lnTo>
                  <a:pt x="164875" y="5444219"/>
                </a:lnTo>
                <a:lnTo>
                  <a:pt x="180714" y="5309828"/>
                </a:lnTo>
                <a:lnTo>
                  <a:pt x="197494" y="5163329"/>
                </a:lnTo>
                <a:lnTo>
                  <a:pt x="214273" y="5004117"/>
                </a:lnTo>
                <a:lnTo>
                  <a:pt x="231367" y="4834615"/>
                </a:lnTo>
                <a:lnTo>
                  <a:pt x="247205" y="4651794"/>
                </a:lnTo>
                <a:lnTo>
                  <a:pt x="262417" y="4460498"/>
                </a:lnTo>
                <a:lnTo>
                  <a:pt x="276217" y="4258305"/>
                </a:lnTo>
                <a:lnTo>
                  <a:pt x="289390" y="4047637"/>
                </a:lnTo>
                <a:lnTo>
                  <a:pt x="301779" y="3827889"/>
                </a:lnTo>
                <a:lnTo>
                  <a:pt x="306170" y="3715291"/>
                </a:lnTo>
                <a:lnTo>
                  <a:pt x="311031" y="3600271"/>
                </a:lnTo>
                <a:lnTo>
                  <a:pt x="315579" y="3483435"/>
                </a:lnTo>
                <a:lnTo>
                  <a:pt x="318558" y="3365994"/>
                </a:lnTo>
                <a:lnTo>
                  <a:pt x="321224" y="3246131"/>
                </a:lnTo>
                <a:lnTo>
                  <a:pt x="324047" y="3125058"/>
                </a:lnTo>
                <a:lnTo>
                  <a:pt x="325929" y="3001563"/>
                </a:lnTo>
                <a:lnTo>
                  <a:pt x="325929" y="2876858"/>
                </a:lnTo>
                <a:lnTo>
                  <a:pt x="326870" y="2750941"/>
                </a:lnTo>
                <a:lnTo>
                  <a:pt x="325929" y="2623814"/>
                </a:lnTo>
                <a:lnTo>
                  <a:pt x="324047" y="2494871"/>
                </a:lnTo>
                <a:lnTo>
                  <a:pt x="322322" y="2365928"/>
                </a:lnTo>
                <a:lnTo>
                  <a:pt x="318558" y="2235169"/>
                </a:lnTo>
                <a:lnTo>
                  <a:pt x="314638" y="2103199"/>
                </a:lnTo>
                <a:lnTo>
                  <a:pt x="310090" y="1971229"/>
                </a:lnTo>
                <a:lnTo>
                  <a:pt x="303660" y="1838048"/>
                </a:lnTo>
                <a:lnTo>
                  <a:pt x="295976" y="1703656"/>
                </a:lnTo>
                <a:lnTo>
                  <a:pt x="288606" y="1568660"/>
                </a:lnTo>
                <a:lnTo>
                  <a:pt x="279197" y="1433663"/>
                </a:lnTo>
                <a:lnTo>
                  <a:pt x="267906" y="1296850"/>
                </a:lnTo>
                <a:lnTo>
                  <a:pt x="256615" y="1161853"/>
                </a:lnTo>
                <a:lnTo>
                  <a:pt x="243598" y="1024435"/>
                </a:lnTo>
                <a:lnTo>
                  <a:pt x="229328" y="886411"/>
                </a:lnTo>
                <a:lnTo>
                  <a:pt x="214273" y="750203"/>
                </a:lnTo>
                <a:lnTo>
                  <a:pt x="196709" y="612180"/>
                </a:lnTo>
                <a:lnTo>
                  <a:pt x="177891" y="474761"/>
                </a:lnTo>
                <a:lnTo>
                  <a:pt x="159229" y="336738"/>
                </a:lnTo>
                <a:lnTo>
                  <a:pt x="137432" y="199320"/>
                </a:lnTo>
                <a:lnTo>
                  <a:pt x="115163" y="62507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7A54D1D7-974C-58C8-2B79-8DA9C0F3116E}"/>
              </a:ext>
            </a:extLst>
          </p:cNvPr>
          <p:cNvSpPr txBox="1"/>
          <p:nvPr/>
        </p:nvSpPr>
        <p:spPr>
          <a:xfrm>
            <a:off x="365761" y="692697"/>
            <a:ext cx="4668145" cy="4837410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185261" marR="250508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spc="-11" dirty="0" err="1"/>
              <a:t>Berikut</a:t>
            </a:r>
            <a:r>
              <a:rPr lang="en-US" sz="1600" spc="-34" dirty="0"/>
              <a:t> </a:t>
            </a:r>
            <a:r>
              <a:rPr lang="en-US" sz="1600" spc="-11" dirty="0" err="1"/>
              <a:t>ini</a:t>
            </a:r>
            <a:r>
              <a:rPr lang="en-US" sz="1600" spc="-34" dirty="0"/>
              <a:t> </a:t>
            </a:r>
            <a:r>
              <a:rPr lang="en-US" sz="1600" spc="-11" dirty="0" err="1"/>
              <a:t>adalh</a:t>
            </a:r>
            <a:r>
              <a:rPr lang="en-US" sz="1600" spc="-34" dirty="0"/>
              <a:t> </a:t>
            </a:r>
            <a:r>
              <a:rPr lang="en-US" sz="1600" spc="-11" dirty="0" err="1"/>
              <a:t>penjelasan</a:t>
            </a:r>
            <a:r>
              <a:rPr lang="en-US" sz="1600" spc="-34" dirty="0"/>
              <a:t> </a:t>
            </a:r>
            <a:r>
              <a:rPr lang="en-US" sz="1600" spc="-11" dirty="0" err="1"/>
              <a:t>dampak</a:t>
            </a:r>
            <a:r>
              <a:rPr lang="en-US" sz="1600" spc="-11" dirty="0"/>
              <a:t>/</a:t>
            </a:r>
            <a:r>
              <a:rPr lang="en-US" sz="1600" spc="-11" dirty="0" err="1"/>
              <a:t>kontribusi</a:t>
            </a:r>
            <a:r>
              <a:rPr lang="en-US" sz="1600" spc="-30" dirty="0"/>
              <a:t> </a:t>
            </a:r>
            <a:r>
              <a:rPr lang="en-US" sz="1600" spc="-11" dirty="0" err="1"/>
              <a:t>pariwisata</a:t>
            </a:r>
            <a:r>
              <a:rPr lang="en-US" sz="1600" spc="-34" dirty="0"/>
              <a:t> </a:t>
            </a:r>
            <a:r>
              <a:rPr lang="en-US" sz="1600" spc="-11" dirty="0" err="1"/>
              <a:t>terhadap</a:t>
            </a:r>
            <a:r>
              <a:rPr lang="en-US" sz="1600" spc="-34" dirty="0"/>
              <a:t> </a:t>
            </a:r>
            <a:r>
              <a:rPr lang="en-US" sz="1600" spc="-11" dirty="0" err="1"/>
              <a:t>ekonomi</a:t>
            </a:r>
            <a:r>
              <a:rPr lang="en-US" sz="1600" spc="-195" dirty="0"/>
              <a:t> </a:t>
            </a:r>
            <a:r>
              <a:rPr lang="en-US" sz="1600" spc="-23" dirty="0"/>
              <a:t>yang</a:t>
            </a:r>
            <a:r>
              <a:rPr lang="en-US" sz="1600" spc="-49" dirty="0"/>
              <a:t> </a:t>
            </a:r>
            <a:r>
              <a:rPr lang="en-US" sz="1600" spc="-23" dirty="0" err="1"/>
              <a:t>meliputi</a:t>
            </a:r>
            <a:r>
              <a:rPr lang="en-US" sz="1600" spc="-49" dirty="0"/>
              <a:t> </a:t>
            </a:r>
            <a:r>
              <a:rPr lang="en-US" sz="1600" spc="-23" dirty="0"/>
              <a:t>direct</a:t>
            </a:r>
            <a:r>
              <a:rPr lang="en-US" sz="1600" spc="-49" dirty="0"/>
              <a:t> </a:t>
            </a:r>
            <a:r>
              <a:rPr lang="en-US" sz="1600" spc="-23" dirty="0"/>
              <a:t>effect,</a:t>
            </a:r>
            <a:r>
              <a:rPr lang="en-US" sz="1600" spc="-49" dirty="0"/>
              <a:t> </a:t>
            </a:r>
            <a:r>
              <a:rPr lang="en-US" sz="1600" spc="-23" dirty="0"/>
              <a:t>indirect</a:t>
            </a:r>
            <a:r>
              <a:rPr lang="en-US" sz="1600" spc="-45" dirty="0"/>
              <a:t> </a:t>
            </a:r>
            <a:r>
              <a:rPr lang="en-US" sz="1600" spc="-23" dirty="0"/>
              <a:t>effect</a:t>
            </a:r>
            <a:r>
              <a:rPr lang="en-US" sz="1600" spc="-53" dirty="0"/>
              <a:t> </a:t>
            </a:r>
            <a:r>
              <a:rPr lang="en-US" sz="1600" spc="-19" dirty="0"/>
              <a:t>dan</a:t>
            </a:r>
            <a:r>
              <a:rPr lang="en-US" sz="1600" spc="-49" dirty="0"/>
              <a:t> </a:t>
            </a:r>
            <a:r>
              <a:rPr lang="en-US" sz="1600" spc="-19" dirty="0"/>
              <a:t>induced</a:t>
            </a:r>
            <a:r>
              <a:rPr lang="en-US" sz="1600" spc="-49" dirty="0"/>
              <a:t> </a:t>
            </a:r>
            <a:r>
              <a:rPr lang="en-US" sz="1600" spc="-19" dirty="0"/>
              <a:t>effect</a:t>
            </a:r>
            <a:r>
              <a:rPr lang="en-US" sz="1600" spc="-49" dirty="0"/>
              <a:t> </a:t>
            </a:r>
            <a:r>
              <a:rPr lang="en-US" sz="1600" spc="-19" dirty="0" err="1"/>
              <a:t>berikut</a:t>
            </a:r>
            <a:r>
              <a:rPr lang="en-US" sz="1600" spc="-45" dirty="0"/>
              <a:t> </a:t>
            </a:r>
            <a:r>
              <a:rPr lang="en-US" sz="1600" spc="-19" dirty="0" err="1"/>
              <a:t>ini</a:t>
            </a:r>
            <a:r>
              <a:rPr lang="en-US" sz="1600" spc="-19" dirty="0"/>
              <a:t>:</a:t>
            </a:r>
            <a:endParaRPr lang="en-US" sz="1600" dirty="0"/>
          </a:p>
          <a:p>
            <a:pPr marL="257175" marR="251936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b="1" spc="-4" dirty="0"/>
              <a:t>Direct</a:t>
            </a:r>
            <a:r>
              <a:rPr lang="en-US" sz="1600" b="1" spc="4" dirty="0"/>
              <a:t> </a:t>
            </a:r>
            <a:r>
              <a:rPr lang="en-US" sz="1600" b="1" spc="-4" dirty="0"/>
              <a:t>Effect</a:t>
            </a:r>
            <a:r>
              <a:rPr lang="en-US" sz="1600" b="1" spc="4" dirty="0"/>
              <a:t> </a:t>
            </a:r>
            <a:r>
              <a:rPr lang="en-US" sz="1600" spc="-4" dirty="0" err="1"/>
              <a:t>adalah</a:t>
            </a:r>
            <a:r>
              <a:rPr lang="en-US" sz="1600" spc="4" dirty="0"/>
              <a:t> </a:t>
            </a:r>
            <a:r>
              <a:rPr lang="en-US" sz="1600" spc="-4" dirty="0" err="1"/>
              <a:t>perubahan</a:t>
            </a:r>
            <a:r>
              <a:rPr lang="en-US" sz="1600" spc="4" dirty="0"/>
              <a:t> </a:t>
            </a:r>
            <a:r>
              <a:rPr lang="en-US" sz="1600" spc="-4" dirty="0" err="1"/>
              <a:t>terhadap</a:t>
            </a:r>
            <a:r>
              <a:rPr lang="en-US" sz="1600" spc="4" dirty="0"/>
              <a:t> </a:t>
            </a:r>
            <a:r>
              <a:rPr lang="en-US" sz="1600" spc="-4" dirty="0" err="1"/>
              <a:t>produksi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/>
              <a:t>yang</a:t>
            </a:r>
            <a:r>
              <a:rPr lang="en-US" sz="1600" spc="4" dirty="0"/>
              <a:t> </a:t>
            </a:r>
            <a:r>
              <a:rPr lang="en-US" sz="1600" spc="-4" dirty="0" err="1"/>
              <a:t>mengakibatkan</a:t>
            </a:r>
            <a:r>
              <a:rPr lang="en-US" sz="1600" spc="-4" dirty="0"/>
              <a:t> </a:t>
            </a:r>
            <a:r>
              <a:rPr lang="en-US" sz="1600" spc="-4" dirty="0" err="1"/>
              <a:t>perubahan</a:t>
            </a:r>
            <a:r>
              <a:rPr lang="en-US" sz="1600" spc="-4" dirty="0"/>
              <a:t> </a:t>
            </a:r>
            <a:r>
              <a:rPr lang="en-US" sz="1600" spc="-4" dirty="0" err="1"/>
              <a:t>terhadap</a:t>
            </a:r>
            <a:r>
              <a:rPr lang="en-US" sz="1600" spc="-4" dirty="0"/>
              <a:t> </a:t>
            </a:r>
            <a:r>
              <a:rPr lang="en-US" sz="1600" spc="-4" dirty="0" err="1"/>
              <a:t>pengeluaran</a:t>
            </a:r>
            <a:r>
              <a:rPr lang="en-US" sz="1600" spc="-4" dirty="0"/>
              <a:t> </a:t>
            </a:r>
            <a:r>
              <a:rPr lang="en-US" sz="1600" spc="-4" dirty="0" err="1"/>
              <a:t>langsung</a:t>
            </a:r>
            <a:r>
              <a:rPr lang="en-US" sz="1600" spc="-4" dirty="0"/>
              <a:t> </a:t>
            </a:r>
            <a:r>
              <a:rPr lang="en-US" sz="1600" spc="-4" dirty="0" err="1"/>
              <a:t>pariwisata</a:t>
            </a:r>
            <a:r>
              <a:rPr lang="en-US" sz="1600" spc="-4" dirty="0"/>
              <a:t>,</a:t>
            </a:r>
            <a:r>
              <a:rPr lang="en-US" sz="1600" spc="-195" dirty="0"/>
              <a:t> </a:t>
            </a:r>
            <a:r>
              <a:rPr lang="en-US" sz="1600" spc="-4" dirty="0" err="1"/>
              <a:t>misalnya</a:t>
            </a:r>
            <a:r>
              <a:rPr lang="en-US" sz="1600" spc="4" dirty="0"/>
              <a:t> </a:t>
            </a:r>
            <a:r>
              <a:rPr lang="en-US" sz="1600" spc="-4" dirty="0" err="1"/>
              <a:t>peningkatan</a:t>
            </a:r>
            <a:r>
              <a:rPr lang="en-US" sz="1600" spc="4" dirty="0"/>
              <a:t> </a:t>
            </a:r>
            <a:r>
              <a:rPr lang="en-US" sz="1600" spc="-4" dirty="0" err="1"/>
              <a:t>jumlah</a:t>
            </a:r>
            <a:r>
              <a:rPr lang="en-US" sz="1600" spc="4" dirty="0"/>
              <a:t> </a:t>
            </a:r>
            <a:r>
              <a:rPr lang="en-US" sz="1600" spc="-4" dirty="0" err="1"/>
              <a:t>wisatawan</a:t>
            </a:r>
            <a:r>
              <a:rPr lang="en-US" sz="1600" spc="4" dirty="0"/>
              <a:t> </a:t>
            </a:r>
            <a:r>
              <a:rPr lang="en-US" sz="1600" spc="-4" dirty="0"/>
              <a:t>yang</a:t>
            </a:r>
            <a:r>
              <a:rPr lang="en-US" sz="1600" spc="4" dirty="0"/>
              <a:t> </a:t>
            </a:r>
            <a:r>
              <a:rPr lang="en-US" sz="1600" spc="-4" dirty="0" err="1"/>
              <a:t>menginap</a:t>
            </a:r>
            <a:r>
              <a:rPr lang="en-US" sz="1600" spc="4" dirty="0"/>
              <a:t> </a:t>
            </a:r>
            <a:r>
              <a:rPr lang="en-US" sz="1600" spc="-4" dirty="0"/>
              <a:t>di</a:t>
            </a:r>
            <a:r>
              <a:rPr lang="en-US" sz="1600" spc="206" dirty="0"/>
              <a:t> </a:t>
            </a:r>
            <a:r>
              <a:rPr lang="en-US" sz="1600" spc="-4" dirty="0"/>
              <a:t>hotel</a:t>
            </a:r>
            <a:r>
              <a:rPr lang="en-US" sz="1600" spc="4" dirty="0"/>
              <a:t> </a:t>
            </a:r>
            <a:r>
              <a:rPr lang="en-US" sz="1600" spc="-4" dirty="0" err="1"/>
              <a:t>akan</a:t>
            </a:r>
            <a:r>
              <a:rPr lang="en-US" sz="1600" spc="-4" dirty="0"/>
              <a:t> </a:t>
            </a:r>
            <a:r>
              <a:rPr lang="en-US" sz="1600" spc="-4" dirty="0" err="1"/>
              <a:t>secara</a:t>
            </a:r>
            <a:r>
              <a:rPr lang="en-US" sz="1600" spc="-4" dirty="0"/>
              <a:t> </a:t>
            </a:r>
            <a:r>
              <a:rPr lang="en-US" sz="1600" spc="-4" dirty="0" err="1"/>
              <a:t>langsung</a:t>
            </a:r>
            <a:r>
              <a:rPr lang="en-US" sz="1600" spc="-4" dirty="0"/>
              <a:t> </a:t>
            </a:r>
            <a:r>
              <a:rPr lang="en-US" sz="1600" spc="-4" dirty="0" err="1"/>
              <a:t>menghasilkan</a:t>
            </a:r>
            <a:r>
              <a:rPr lang="en-US" sz="1600" spc="-4" dirty="0"/>
              <a:t> </a:t>
            </a:r>
            <a:r>
              <a:rPr lang="en-US" sz="1600" spc="-4" dirty="0" err="1"/>
              <a:t>peningkatan</a:t>
            </a:r>
            <a:r>
              <a:rPr lang="en-US" sz="1600" spc="-4" dirty="0"/>
              <a:t> </a:t>
            </a:r>
            <a:r>
              <a:rPr lang="en-US" sz="1600" spc="-4" dirty="0" err="1"/>
              <a:t>penjualan</a:t>
            </a:r>
            <a:r>
              <a:rPr lang="en-US" sz="1600" spc="-4" dirty="0"/>
              <a:t> di </a:t>
            </a:r>
            <a:r>
              <a:rPr lang="en-US" sz="1600" spc="-4" dirty="0" err="1"/>
              <a:t>sektor</a:t>
            </a:r>
            <a:r>
              <a:rPr lang="en-US" sz="1600" spc="4" dirty="0"/>
              <a:t> </a:t>
            </a:r>
            <a:r>
              <a:rPr lang="en-US" sz="1600" spc="-4" dirty="0"/>
              <a:t>hotel. </a:t>
            </a:r>
            <a:r>
              <a:rPr lang="en-US" sz="1600" spc="-4" dirty="0" err="1"/>
              <a:t>Penghasilan</a:t>
            </a:r>
            <a:r>
              <a:rPr lang="en-US" sz="1600" spc="-4" dirty="0"/>
              <a:t> hotel </a:t>
            </a:r>
            <a:r>
              <a:rPr lang="en-US" sz="1600" spc="-4" dirty="0" err="1"/>
              <a:t>secara</a:t>
            </a:r>
            <a:r>
              <a:rPr lang="en-US" sz="1600" spc="-4" dirty="0"/>
              <a:t> </a:t>
            </a:r>
            <a:r>
              <a:rPr lang="en-US" sz="1600" spc="-4" dirty="0" err="1"/>
              <a:t>langsung</a:t>
            </a:r>
            <a:r>
              <a:rPr lang="en-US" sz="1600" spc="-4" dirty="0"/>
              <a:t> </a:t>
            </a:r>
            <a:r>
              <a:rPr lang="en-US" sz="1600" spc="-4" dirty="0" err="1"/>
              <a:t>dipakai</a:t>
            </a:r>
            <a:r>
              <a:rPr lang="en-US" sz="1600" spc="-4" dirty="0"/>
              <a:t> </a:t>
            </a:r>
            <a:r>
              <a:rPr lang="en-US" sz="1600" spc="-4" dirty="0" err="1"/>
              <a:t>untuk</a:t>
            </a:r>
            <a:r>
              <a:rPr lang="en-US" sz="1600" spc="-4" dirty="0"/>
              <a:t> </a:t>
            </a:r>
            <a:r>
              <a:rPr lang="en-US" sz="1600" spc="-4" dirty="0" err="1"/>
              <a:t>membayar</a:t>
            </a:r>
            <a:r>
              <a:rPr lang="en-US" sz="1600" spc="4" dirty="0"/>
              <a:t> </a:t>
            </a:r>
            <a:r>
              <a:rPr lang="en-US" sz="1600" spc="-4" dirty="0" err="1"/>
              <a:t>gaji</a:t>
            </a:r>
            <a:r>
              <a:rPr lang="en-US" sz="1600" spc="-4" dirty="0"/>
              <a:t>, </a:t>
            </a:r>
            <a:r>
              <a:rPr lang="en-US" sz="1600" spc="-4" dirty="0" err="1"/>
              <a:t>pajak</a:t>
            </a:r>
            <a:r>
              <a:rPr lang="en-US" sz="1600" spc="-4" dirty="0"/>
              <a:t> dan </a:t>
            </a:r>
            <a:r>
              <a:rPr lang="en-US" sz="1600" spc="-4" dirty="0" err="1"/>
              <a:t>persediaan</a:t>
            </a:r>
            <a:r>
              <a:rPr lang="en-US" sz="1600" spc="-4" dirty="0"/>
              <a:t> hotel, </a:t>
            </a:r>
            <a:r>
              <a:rPr lang="en-US" sz="1600" spc="-4" dirty="0" err="1"/>
              <a:t>sebagai</a:t>
            </a:r>
            <a:r>
              <a:rPr lang="en-US" sz="1600" spc="-4" dirty="0"/>
              <a:t> </a:t>
            </a:r>
            <a:r>
              <a:rPr lang="en-US" sz="1600" spc="-4" dirty="0" err="1"/>
              <a:t>akibat</a:t>
            </a:r>
            <a:r>
              <a:rPr lang="en-US" sz="1600" spc="-4" dirty="0"/>
              <a:t> </a:t>
            </a:r>
            <a:r>
              <a:rPr lang="en-US" sz="1600" spc="-4" dirty="0" err="1"/>
              <a:t>pengeluaran</a:t>
            </a:r>
            <a:r>
              <a:rPr lang="en-US" sz="1600" spc="-4" dirty="0"/>
              <a:t> </a:t>
            </a:r>
            <a:r>
              <a:rPr lang="en-US" sz="1600" spc="-4" dirty="0" err="1"/>
              <a:t>langsung</a:t>
            </a:r>
            <a:r>
              <a:rPr lang="en-US" sz="1600" spc="-195" dirty="0"/>
              <a:t> </a:t>
            </a:r>
            <a:r>
              <a:rPr lang="en-US" sz="1600" spc="-4" dirty="0" err="1"/>
              <a:t>pariwisata</a:t>
            </a:r>
            <a:r>
              <a:rPr lang="en-US" sz="1600" spc="-4" dirty="0"/>
              <a:t>.</a:t>
            </a:r>
          </a:p>
          <a:p>
            <a:pPr marL="257175" marR="252413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b="1" spc="-4" dirty="0"/>
              <a:t>Indirect</a:t>
            </a:r>
            <a:r>
              <a:rPr lang="en-US" sz="1600" b="1" spc="4" dirty="0"/>
              <a:t> </a:t>
            </a:r>
            <a:r>
              <a:rPr lang="en-US" sz="1600" b="1" spc="-4" dirty="0"/>
              <a:t>effects</a:t>
            </a:r>
            <a:r>
              <a:rPr lang="en-US" sz="1600" b="1" spc="4" dirty="0"/>
              <a:t> </a:t>
            </a:r>
            <a:r>
              <a:rPr lang="en-US" sz="1600" spc="-4" dirty="0" err="1"/>
              <a:t>adalah</a:t>
            </a:r>
            <a:r>
              <a:rPr lang="en-US" sz="1600" spc="4" dirty="0"/>
              <a:t> </a:t>
            </a:r>
            <a:r>
              <a:rPr lang="en-US" sz="1600" spc="-4" dirty="0" err="1"/>
              <a:t>perubahan</a:t>
            </a:r>
            <a:r>
              <a:rPr lang="en-US" sz="1600" spc="4" dirty="0"/>
              <a:t> </a:t>
            </a:r>
            <a:r>
              <a:rPr lang="en-US" sz="1600" spc="-4" dirty="0" err="1"/>
              <a:t>produksi</a:t>
            </a:r>
            <a:r>
              <a:rPr lang="en-US" sz="1600" spc="4" dirty="0"/>
              <a:t> </a:t>
            </a:r>
            <a:r>
              <a:rPr lang="en-US" sz="1600" spc="-4" dirty="0"/>
              <a:t>yang</a:t>
            </a:r>
            <a:r>
              <a:rPr lang="en-US" sz="1600" spc="4" dirty="0"/>
              <a:t> </a:t>
            </a:r>
            <a:r>
              <a:rPr lang="en-US" sz="1600" spc="-4" dirty="0" err="1"/>
              <a:t>dihasilkan</a:t>
            </a:r>
            <a:r>
              <a:rPr lang="en-US" sz="1600" spc="4" dirty="0"/>
              <a:t> </a:t>
            </a:r>
            <a:r>
              <a:rPr lang="en-US" sz="1600" spc="-4" dirty="0" err="1"/>
              <a:t>dari</a:t>
            </a:r>
            <a:r>
              <a:rPr lang="en-US" sz="1600" spc="4" dirty="0"/>
              <a:t> </a:t>
            </a:r>
            <a:r>
              <a:rPr lang="en-US" sz="1600" spc="-4" dirty="0" err="1"/>
              <a:t>berbagai</a:t>
            </a:r>
            <a:r>
              <a:rPr lang="en-US" sz="1600" spc="-4" dirty="0"/>
              <a:t> </a:t>
            </a:r>
            <a:r>
              <a:rPr lang="en-US" sz="1600" spc="-4" dirty="0" err="1"/>
              <a:t>putaran</a:t>
            </a:r>
            <a:r>
              <a:rPr lang="en-US" sz="1600" spc="-4" dirty="0"/>
              <a:t> </a:t>
            </a:r>
            <a:r>
              <a:rPr lang="en-US" sz="1600" spc="-4" dirty="0" err="1"/>
              <a:t>penerimaan</a:t>
            </a:r>
            <a:r>
              <a:rPr lang="en-US" sz="1600" spc="-4" dirty="0"/>
              <a:t> hotel </a:t>
            </a:r>
            <a:r>
              <a:rPr lang="en-US" sz="1600" spc="-4" dirty="0" err="1"/>
              <a:t>dengan</a:t>
            </a:r>
            <a:r>
              <a:rPr lang="en-US" sz="1600" spc="-4" dirty="0"/>
              <a:t> </a:t>
            </a:r>
            <a:r>
              <a:rPr lang="en-US" sz="1600" spc="-4" dirty="0" err="1"/>
              <a:t>industri</a:t>
            </a:r>
            <a:r>
              <a:rPr lang="en-US" sz="1600" spc="-4" dirty="0"/>
              <a:t> </a:t>
            </a:r>
            <a:r>
              <a:rPr lang="en-US" sz="1600" spc="-4" dirty="0" err="1"/>
              <a:t>terkait</a:t>
            </a:r>
            <a:r>
              <a:rPr lang="en-US" sz="1600" spc="-4" dirty="0"/>
              <a:t> </a:t>
            </a:r>
            <a:r>
              <a:rPr lang="en-US" sz="1600" spc="-4" dirty="0" err="1"/>
              <a:t>lainnya</a:t>
            </a:r>
            <a:r>
              <a:rPr lang="en-US" sz="1600" spc="4" dirty="0"/>
              <a:t> </a:t>
            </a:r>
            <a:r>
              <a:rPr lang="en-US" sz="1600" spc="-4" dirty="0"/>
              <a:t>(industry </a:t>
            </a:r>
            <a:r>
              <a:rPr lang="en-US" sz="1600" spc="-4" dirty="0" err="1"/>
              <a:t>pemasok</a:t>
            </a:r>
            <a:r>
              <a:rPr lang="en-US" sz="1600" spc="-4" dirty="0"/>
              <a:t> </a:t>
            </a:r>
            <a:r>
              <a:rPr lang="en-US" sz="1600" spc="-4" dirty="0" err="1"/>
              <a:t>produk</a:t>
            </a:r>
            <a:r>
              <a:rPr lang="en-US" sz="1600" spc="-4" dirty="0"/>
              <a:t> dan </a:t>
            </a:r>
            <a:r>
              <a:rPr lang="en-US" sz="1600" spc="-4" dirty="0" err="1"/>
              <a:t>layanan</a:t>
            </a:r>
            <a:r>
              <a:rPr lang="en-US" sz="1600" spc="-4" dirty="0"/>
              <a:t> </a:t>
            </a:r>
            <a:r>
              <a:rPr lang="en-US" sz="1600" spc="-4" dirty="0" err="1"/>
              <a:t>ke</a:t>
            </a:r>
            <a:r>
              <a:rPr lang="en-US" sz="1600" spc="-4" dirty="0"/>
              <a:t> hotel). </a:t>
            </a:r>
            <a:r>
              <a:rPr lang="en-US" sz="1600" spc="-4" dirty="0" err="1"/>
              <a:t>Perubahan</a:t>
            </a:r>
            <a:r>
              <a:rPr lang="en-US" sz="1600" spc="-4" dirty="0"/>
              <a:t> </a:t>
            </a:r>
            <a:r>
              <a:rPr lang="en-US" sz="1600" spc="-4" dirty="0" err="1"/>
              <a:t>dalam</a:t>
            </a:r>
            <a:r>
              <a:rPr lang="en-US" sz="1600" spc="4" dirty="0"/>
              <a:t> </a:t>
            </a:r>
            <a:r>
              <a:rPr lang="en-US" sz="1600" spc="-4" dirty="0" err="1"/>
              <a:t>penjualan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 err="1"/>
              <a:t>pekerjaan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/>
              <a:t>dan</a:t>
            </a:r>
            <a:r>
              <a:rPr lang="en-US" sz="1600" spc="4" dirty="0"/>
              <a:t> </a:t>
            </a:r>
            <a:r>
              <a:rPr lang="en-US" sz="1600" spc="-4" dirty="0" err="1"/>
              <a:t>pendapatan</a:t>
            </a:r>
            <a:r>
              <a:rPr lang="en-US" sz="1600" spc="4" dirty="0"/>
              <a:t> </a:t>
            </a:r>
            <a:r>
              <a:rPr lang="en-US" sz="1600" spc="-4" dirty="0" err="1"/>
              <a:t>dalam</a:t>
            </a:r>
            <a:r>
              <a:rPr lang="en-US" sz="1600" spc="4" dirty="0"/>
              <a:t> </a:t>
            </a:r>
            <a:r>
              <a:rPr lang="en-US" sz="1600" spc="-4" dirty="0" err="1"/>
              <a:t>industri</a:t>
            </a:r>
            <a:r>
              <a:rPr lang="en-US" sz="1600" spc="206" dirty="0"/>
              <a:t> </a:t>
            </a:r>
            <a:r>
              <a:rPr lang="en-US" sz="1600" spc="-4" dirty="0" err="1"/>
              <a:t>pendukung</a:t>
            </a:r>
            <a:r>
              <a:rPr lang="en-US" sz="1600" spc="4" dirty="0"/>
              <a:t> </a:t>
            </a:r>
            <a:r>
              <a:rPr lang="en-US" sz="1600" spc="-4" dirty="0"/>
              <a:t>linen,</a:t>
            </a:r>
            <a:r>
              <a:rPr lang="en-US" sz="1600" spc="4" dirty="0"/>
              <a:t> </a:t>
            </a:r>
            <a:r>
              <a:rPr lang="en-US" sz="1600" spc="-4" dirty="0" err="1"/>
              <a:t>pemasok</a:t>
            </a:r>
            <a:r>
              <a:rPr lang="en-US" sz="1600" spc="4" dirty="0"/>
              <a:t> </a:t>
            </a:r>
            <a:r>
              <a:rPr lang="en-US" sz="1600" spc="-4" dirty="0" err="1"/>
              <a:t>bahan</a:t>
            </a:r>
            <a:r>
              <a:rPr lang="en-US" sz="1600" spc="4" dirty="0"/>
              <a:t> </a:t>
            </a:r>
            <a:r>
              <a:rPr lang="en-US" sz="1600" spc="-4" dirty="0" err="1"/>
              <a:t>makanan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 err="1"/>
              <a:t>misalnya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 err="1"/>
              <a:t>merupakan</a:t>
            </a:r>
            <a:r>
              <a:rPr lang="en-US" sz="1600" spc="4" dirty="0"/>
              <a:t> </a:t>
            </a:r>
            <a:r>
              <a:rPr lang="en-US" sz="1600" spc="-4" dirty="0" err="1"/>
              <a:t>efek</a:t>
            </a:r>
            <a:r>
              <a:rPr lang="en-US" sz="1600" spc="4" dirty="0"/>
              <a:t> </a:t>
            </a:r>
            <a:r>
              <a:rPr lang="en-US" sz="1600" spc="-4" dirty="0" err="1"/>
              <a:t>tidak</a:t>
            </a:r>
            <a:r>
              <a:rPr lang="en-US" sz="1600" spc="4" dirty="0"/>
              <a:t> </a:t>
            </a:r>
            <a:r>
              <a:rPr lang="en-US" sz="1600" spc="-4" dirty="0" err="1"/>
              <a:t>langsung</a:t>
            </a:r>
            <a:r>
              <a:rPr lang="en-US" sz="1600" spc="-8" dirty="0"/>
              <a:t> </a:t>
            </a:r>
            <a:r>
              <a:rPr lang="en-US" sz="1600" spc="-4" dirty="0" err="1"/>
              <a:t>dari</a:t>
            </a:r>
            <a:r>
              <a:rPr lang="en-US" sz="1600" spc="-4" dirty="0"/>
              <a:t> </a:t>
            </a:r>
            <a:r>
              <a:rPr lang="en-US" sz="1600" spc="-4" dirty="0" err="1"/>
              <a:t>perubahan</a:t>
            </a:r>
            <a:r>
              <a:rPr lang="en-US" sz="1600" spc="-8" dirty="0"/>
              <a:t> </a:t>
            </a:r>
            <a:r>
              <a:rPr lang="en-US" sz="1600" spc="-4" dirty="0" err="1"/>
              <a:t>penjualan</a:t>
            </a:r>
            <a:r>
              <a:rPr lang="en-US" sz="1600" spc="-4" dirty="0"/>
              <a:t> hotel.</a:t>
            </a:r>
          </a:p>
        </p:txBody>
      </p:sp>
    </p:spTree>
    <p:extLst>
      <p:ext uri="{BB962C8B-B14F-4D97-AF65-F5344CB8AC3E}">
        <p14:creationId xmlns:p14="http://schemas.microsoft.com/office/powerpoint/2010/main" val="21857881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Kotak Teks 6">
            <a:extLst>
              <a:ext uri="{FF2B5EF4-FFF2-40B4-BE49-F238E27FC236}">
                <a16:creationId xmlns:a16="http://schemas.microsoft.com/office/drawing/2014/main" id="{80EF8EB1-E9E2-7D48-33A9-B2EABE1B1563}"/>
              </a:ext>
            </a:extLst>
          </p:cNvPr>
          <p:cNvSpPr txBox="1"/>
          <p:nvPr/>
        </p:nvSpPr>
        <p:spPr>
          <a:xfrm>
            <a:off x="179512" y="476672"/>
            <a:ext cx="8424936" cy="3785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marR="252889" indent="-257175" algn="just">
              <a:lnSpc>
                <a:spcPct val="115000"/>
              </a:lnSpc>
              <a:spcBef>
                <a:spcPts val="26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Induced effects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adalah perubahan kegiatan ekonomi yang diakibatkan</a:t>
            </a:r>
            <a:r>
              <a:rPr lang="ms-MY" sz="14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 pengeluaran pendapatan yang diperoleh secara langsung atau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400" spc="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ms-MY" sz="14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sebagai</a:t>
            </a:r>
            <a:r>
              <a:rPr lang="ms-MY" sz="1400" spc="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akibat</a:t>
            </a:r>
            <a:r>
              <a:rPr lang="ms-MY" sz="1400" spc="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dari</a:t>
            </a:r>
            <a:r>
              <a:rPr lang="ms-MY" sz="1400" spc="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400" spc="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r>
              <a:rPr lang="ms-MY" sz="1400" spc="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Misalnya,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karyawan hotel dan pemasok hotel, yang didukung secara langsung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menghabiskan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pendapatan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mereka di wilayah setempat untuk perumahan, makanan, transportasi,</a:t>
            </a:r>
            <a:r>
              <a:rPr lang="ms-MY" sz="14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berbagai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kebutuhan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produk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kebutuhannya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</a:p>
          <a:p>
            <a:pPr marL="257175" marR="252889" indent="-257175" algn="just">
              <a:lnSpc>
                <a:spcPct val="115000"/>
              </a:lnSpc>
              <a:spcBef>
                <a:spcPts val="26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4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Kontribusi langsung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perjalanan dan pariwisata. Kontribusi langsung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ekonomi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melihat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aspek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wisatawan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menjadi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penghasilan.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Kontribusi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terjadi</a:t>
            </a:r>
            <a:r>
              <a:rPr lang="ms-MY" sz="14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pada industri pariwisata pertama meliputi akomodasi, transportasi,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hiburan dan atraksi. Wisatawan yang datang memberikan kontribusi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penghasilan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terhadap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industry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pertama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400" spc="2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melalui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dilakukannya</a:t>
            </a:r>
          </a:p>
          <a:p>
            <a:pPr marL="257175" marR="252413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400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Kontribusi langsung dari Perjalanan dan Pariwisata terhadap PDB</a:t>
            </a:r>
            <a:r>
              <a:rPr lang="ms-MY" sz="1400" b="1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menggambarkan</a:t>
            </a:r>
            <a:r>
              <a:rPr lang="ms-MY" sz="1400" spc="161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z="14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internal</a:t>
            </a:r>
            <a:r>
              <a:rPr lang="ms-MY" sz="14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dalam</a:t>
            </a:r>
            <a:r>
              <a:rPr lang="ms-MY" sz="14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sektor</a:t>
            </a:r>
            <a:r>
              <a:rPr lang="ms-MY" sz="14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z="1400" spc="16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en-US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 (keseluruhan pengeluaran dalam pengeluaran tertentu oleh</a:t>
            </a:r>
            <a:r>
              <a:rPr lang="ms-MY" sz="140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pemerintah dalam jasa Perjalanan dan Pariwisata memiliki hubungan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secara langsung dengan pengunjung seperti jasa budaya (museum)</a:t>
            </a:r>
            <a:r>
              <a:rPr lang="ms-MY" sz="140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atau</a:t>
            </a:r>
            <a:r>
              <a:rPr lang="ms-MY" sz="140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rekreasional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(taman</a:t>
            </a:r>
            <a:r>
              <a:rPr lang="ms-MY" sz="140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4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nasional).</a:t>
            </a:r>
            <a:endParaRPr lang="id-ID" sz="14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57175" marR="252889" indent="-257175" algn="just">
              <a:lnSpc>
                <a:spcPct val="115000"/>
              </a:lnSpc>
              <a:spcBef>
                <a:spcPts val="26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endParaRPr lang="id-ID" sz="1350" dirty="0"/>
          </a:p>
        </p:txBody>
      </p:sp>
      <p:pic>
        <p:nvPicPr>
          <p:cNvPr id="1026" name="Picture 2" descr="STRATEGI PEMASARAN WISATA BAHARI DENGAN PENDEKATAN DOT, BAS DAN POS Sigit  Haryono Universitas Pembangunan Nasional “Veteran”">
            <a:extLst>
              <a:ext uri="{FF2B5EF4-FFF2-40B4-BE49-F238E27FC236}">
                <a16:creationId xmlns:a16="http://schemas.microsoft.com/office/drawing/2014/main" id="{0531EB00-4111-3CD1-16E8-DECF3974E8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4262580"/>
            <a:ext cx="9252520" cy="26948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33508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Kotak Teks 2">
            <a:extLst>
              <a:ext uri="{FF2B5EF4-FFF2-40B4-BE49-F238E27FC236}">
                <a16:creationId xmlns:a16="http://schemas.microsoft.com/office/drawing/2014/main" id="{92A656B0-1706-AA70-3180-C255C97AC64B}"/>
              </a:ext>
            </a:extLst>
          </p:cNvPr>
          <p:cNvSpPr txBox="1"/>
          <p:nvPr/>
        </p:nvSpPr>
        <p:spPr>
          <a:xfrm>
            <a:off x="563880" y="1146810"/>
            <a:ext cx="7505700" cy="4845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57175" marR="252413" indent="-257175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b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Kontribusi Tidak Langsung dan Kontribusi Terinduksi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. Kontribusi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 terjadi dari berbagai putaran pengeluaran terkait dengan industri</a:t>
            </a:r>
            <a:r>
              <a:rPr lang="ms-MY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pariwisata.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Kontribusi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tidak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langsung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kontribusi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terinduksi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mencakup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Product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Domestic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Bruto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(PDB)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pekerjaan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didukung</a:t>
            </a: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oleh:</a:t>
            </a:r>
            <a:endParaRPr lang="id-ID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2889" lvl="1" indent="-214313" algn="just">
              <a:lnSpc>
                <a:spcPct val="115000"/>
              </a:lnSpc>
              <a:spcBef>
                <a:spcPts val="8"/>
              </a:spcBef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investasi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Perjalanan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Pariwisata,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ini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mencakup aktivitas saat ini dan masa datang yang terdiri dari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aktivitas investasi seperti pembelian armada pesawat terbang dan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konstruksi</a:t>
            </a: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hotel baru;</a:t>
            </a:r>
            <a:endParaRPr lang="id-ID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3365" lvl="1" indent="-214313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Pengeluaran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kolektif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pemerintah,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dikeluarkan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mendukung aktivitas perjalanan dan pariwisata dalam berbagai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hal</a:t>
            </a: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berbeda sesuai</a:t>
            </a: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dengan peruntukannya;</a:t>
            </a:r>
            <a:endParaRPr lang="id-ID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557213" marR="252889" lvl="1" indent="-214313" algn="just">
              <a:lnSpc>
                <a:spcPct val="115000"/>
              </a:lnSpc>
              <a:buSzPts val="1100"/>
              <a:buFont typeface="Times New Roman" panose="02020603050405020304" pitchFamily="18" charset="0"/>
              <a:buAutoNum type="alphaLcPeriod"/>
              <a:tabLst>
                <a:tab pos="528638" algn="l"/>
              </a:tabLst>
            </a:pP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Pembelian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barang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jasa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domestik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sektor-sektor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berhubungan langsung dengan wisatawan—termasuk pembelian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makanan dan jasa pembersih oleh hotel, pembelian bahan bakar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jasa katering oleh maskapai penerbangan dan pembelian jasa</a:t>
            </a:r>
            <a:r>
              <a:rPr lang="ms-MY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IT</a:t>
            </a:r>
            <a:r>
              <a:rPr lang="ms-MY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 agen perjalanan</a:t>
            </a:r>
            <a:endParaRPr lang="id-ID" spc="-4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752367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Judul 1">
            <a:extLst>
              <a:ext uri="{FF2B5EF4-FFF2-40B4-BE49-F238E27FC236}">
                <a16:creationId xmlns:a16="http://schemas.microsoft.com/office/drawing/2014/main" id="{7479C6D3-A360-EAE2-4136-A1AB024390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15616" y="332656"/>
            <a:ext cx="6321660" cy="93610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ms-MY" sz="15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Community-Based</a:t>
            </a:r>
            <a:r>
              <a:rPr lang="ms-MY" sz="1500" spc="-98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15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Tourism</a:t>
            </a:r>
            <a:r>
              <a:rPr lang="ms-MY" sz="1500" spc="-94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 </a:t>
            </a:r>
            <a:r>
              <a:rPr lang="ms-MY" sz="15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  <a:t>(CBT)</a:t>
            </a:r>
            <a:br>
              <a:rPr lang="id-ID" sz="1500" dirty="0">
                <a:latin typeface="Trebuchet MS" panose="020B0603020202020204" pitchFamily="34" charset="0"/>
                <a:ea typeface="Trebuchet MS" panose="020B0603020202020204" pitchFamily="34" charset="0"/>
                <a:cs typeface="Trebuchet MS" panose="020B0603020202020204" pitchFamily="34" charset="0"/>
              </a:rPr>
            </a:br>
            <a:endParaRPr lang="id-ID" sz="1500" dirty="0"/>
          </a:p>
        </p:txBody>
      </p:sp>
      <p:pic>
        <p:nvPicPr>
          <p:cNvPr id="3074" name="Picture 2" descr="Konsep Community Based Tourism (CBT) untuk Pariwisata - Asosiasi Desa Wisata  Indonesia">
            <a:extLst>
              <a:ext uri="{FF2B5EF4-FFF2-40B4-BE49-F238E27FC236}">
                <a16:creationId xmlns:a16="http://schemas.microsoft.com/office/drawing/2014/main" id="{88F5973D-EBB5-4A40-63B5-CFCA9FEF5F5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-1" b="5758"/>
          <a:stretch/>
        </p:blipFill>
        <p:spPr bwMode="auto">
          <a:xfrm>
            <a:off x="610883" y="3969601"/>
            <a:ext cx="3258768" cy="1981200"/>
          </a:xfrm>
          <a:prstGeom prst="roundRect">
            <a:avLst>
              <a:gd name="adj" fmla="val 1858"/>
            </a:avLst>
          </a:prstGeom>
          <a:noFill/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ampungan Konten 2">
            <a:extLst>
              <a:ext uri="{FF2B5EF4-FFF2-40B4-BE49-F238E27FC236}">
                <a16:creationId xmlns:a16="http://schemas.microsoft.com/office/drawing/2014/main" id="{1C9BE140-5258-D6D6-895F-DC1ACDA875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27984" y="2996953"/>
            <a:ext cx="4392488" cy="3003798"/>
          </a:xfrm>
        </p:spPr>
        <p:txBody>
          <a:bodyPr anchor="ctr">
            <a:normAutofit/>
          </a:bodyPr>
          <a:lstStyle/>
          <a:p>
            <a:pPr marL="185261" marR="250031">
              <a:lnSpc>
                <a:spcPct val="90000"/>
              </a:lnSpc>
              <a:spcBef>
                <a:spcPts val="499"/>
              </a:spcBef>
            </a:pPr>
            <a:r>
              <a:rPr lang="ms-MY" sz="1275" spc="-8" dirty="0">
                <a:ea typeface="Times New Roman" panose="02020603050405020304" pitchFamily="18" charset="0"/>
              </a:rPr>
              <a:t>Berikut </a:t>
            </a:r>
            <a:r>
              <a:rPr lang="ms-MY" sz="1275" spc="-4" dirty="0">
                <a:ea typeface="Times New Roman" panose="02020603050405020304" pitchFamily="18" charset="0"/>
              </a:rPr>
              <a:t>adalah atribut umum yang identik dalam community-base tourism</a:t>
            </a:r>
            <a:r>
              <a:rPr lang="ms-MY" sz="1275" dirty="0">
                <a:ea typeface="Times New Roman" panose="02020603050405020304" pitchFamily="18" charset="0"/>
              </a:rPr>
              <a:t> (CBT):</a:t>
            </a:r>
            <a:endParaRPr lang="id-ID" sz="1275" dirty="0">
              <a:ea typeface="Times New Roman" panose="02020603050405020304" pitchFamily="18" charset="0"/>
            </a:endParaRPr>
          </a:p>
          <a:p>
            <a:pPr marL="257175" indent="-257175">
              <a:lnSpc>
                <a:spcPct val="90000"/>
              </a:lnSpc>
              <a:spcBef>
                <a:spcPts val="46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275" spc="-4" dirty="0">
                <a:ea typeface="Times New Roman" panose="02020603050405020304" pitchFamily="18" charset="0"/>
              </a:rPr>
              <a:t>Bertujuan</a:t>
            </a:r>
            <a:r>
              <a:rPr lang="ms-MY" sz="1275" spc="-19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untuk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memberi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manfaat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bagi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komunitas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lokal</a:t>
            </a:r>
            <a:endParaRPr lang="id-ID" sz="1275" spc="-4" dirty="0">
              <a:ea typeface="Times New Roman" panose="02020603050405020304" pitchFamily="18" charset="0"/>
            </a:endParaRPr>
          </a:p>
          <a:p>
            <a:pPr marL="257175" indent="-257175">
              <a:lnSpc>
                <a:spcPct val="90000"/>
              </a:lnSpc>
              <a:spcBef>
                <a:spcPts val="131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275" spc="-4" dirty="0">
                <a:ea typeface="Times New Roman" panose="02020603050405020304" pitchFamily="18" charset="0"/>
              </a:rPr>
              <a:t>Melayani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wisatawan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di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komunitas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lokal</a:t>
            </a:r>
            <a:endParaRPr lang="id-ID" sz="1275" spc="-4" dirty="0">
              <a:ea typeface="Times New Roman" panose="02020603050405020304" pitchFamily="18" charset="0"/>
            </a:endParaRPr>
          </a:p>
          <a:p>
            <a:pPr marL="257175" indent="-257175">
              <a:lnSpc>
                <a:spcPct val="90000"/>
              </a:lnSpc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275" spc="-4" dirty="0">
                <a:ea typeface="Times New Roman" panose="02020603050405020304" pitchFamily="18" charset="0"/>
              </a:rPr>
              <a:t>Mengelola</a:t>
            </a:r>
            <a:r>
              <a:rPr lang="ms-MY" sz="1275" spc="-19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pariwisata</a:t>
            </a:r>
            <a:r>
              <a:rPr lang="ms-MY" sz="1275" spc="-19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secara</a:t>
            </a:r>
            <a:r>
              <a:rPr lang="ms-MY" sz="1275" spc="-19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komunal</a:t>
            </a:r>
            <a:endParaRPr lang="id-ID" sz="1275" spc="-4" dirty="0">
              <a:ea typeface="Times New Roman" panose="02020603050405020304" pitchFamily="18" charset="0"/>
            </a:endParaRPr>
          </a:p>
          <a:p>
            <a:pPr marL="257175" indent="-257175">
              <a:lnSpc>
                <a:spcPct val="90000"/>
              </a:lnSpc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275" spc="-4" dirty="0">
                <a:ea typeface="Times New Roman" panose="02020603050405020304" pitchFamily="18" charset="0"/>
              </a:rPr>
              <a:t>Berbagi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keuntungan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/</a:t>
            </a:r>
            <a:r>
              <a:rPr lang="ms-MY" sz="1275" spc="-15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manfaat</a:t>
            </a:r>
            <a:r>
              <a:rPr lang="ms-MY" sz="1275" spc="-19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secara</a:t>
            </a:r>
            <a:r>
              <a:rPr lang="ms-MY" sz="1275" spc="-11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adil</a:t>
            </a:r>
            <a:endParaRPr lang="id-ID" sz="1275" spc="-4" dirty="0">
              <a:ea typeface="Times New Roman" panose="02020603050405020304" pitchFamily="18" charset="0"/>
            </a:endParaRPr>
          </a:p>
          <a:p>
            <a:pPr marL="257175" marR="253841" indent="-257175">
              <a:lnSpc>
                <a:spcPct val="90000"/>
              </a:lnSpc>
              <a:spcBef>
                <a:spcPts val="15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275" spc="-4" dirty="0">
                <a:ea typeface="Times New Roman" panose="02020603050405020304" pitchFamily="18" charset="0"/>
              </a:rPr>
              <a:t>Menggunakan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sebagian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dari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sumber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daya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untuk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pengembangan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masyarakat dan untuk memelihara dan melindungi aset budaya atau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warisan</a:t>
            </a:r>
            <a:r>
              <a:rPr lang="ms-MY" sz="1275" spc="-8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alam</a:t>
            </a:r>
            <a:r>
              <a:rPr lang="ms-MY" sz="1275" spc="-8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masyarakat (misalnya</a:t>
            </a:r>
            <a:r>
              <a:rPr lang="ms-MY" sz="1275" spc="-8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pelestarian)</a:t>
            </a:r>
            <a:endParaRPr lang="id-ID" sz="1275" spc="-4" dirty="0">
              <a:ea typeface="Times New Roman" panose="02020603050405020304" pitchFamily="18" charset="0"/>
            </a:endParaRPr>
          </a:p>
          <a:p>
            <a:pPr marL="257175" marR="254318" indent="-257175">
              <a:lnSpc>
                <a:spcPct val="90000"/>
              </a:lnSpc>
              <a:spcBef>
                <a:spcPts val="0"/>
              </a:spcBef>
              <a:buSzPts val="1100"/>
              <a:buFont typeface="Times New Roman" panose="02020603050405020304" pitchFamily="18" charset="0"/>
              <a:buAutoNum type="arabicPeriod"/>
              <a:tabLst>
                <a:tab pos="357188" algn="l"/>
              </a:tabLst>
            </a:pPr>
            <a:r>
              <a:rPr lang="ms-MY" sz="1275" spc="-4" dirty="0">
                <a:ea typeface="Times New Roman" panose="02020603050405020304" pitchFamily="18" charset="0"/>
              </a:rPr>
              <a:t>Melibatkan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masyarakat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dalam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perencanaan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dan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pengambilan</a:t>
            </a:r>
            <a:r>
              <a:rPr lang="ms-MY" sz="1275" spc="4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keputusan</a:t>
            </a:r>
            <a:r>
              <a:rPr lang="ms-MY" sz="1275" spc="-8" dirty="0">
                <a:ea typeface="Times New Roman" panose="02020603050405020304" pitchFamily="18" charset="0"/>
              </a:rPr>
              <a:t> </a:t>
            </a:r>
            <a:r>
              <a:rPr lang="ms-MY" sz="1275" spc="-4" dirty="0">
                <a:ea typeface="Times New Roman" panose="02020603050405020304" pitchFamily="18" charset="0"/>
              </a:rPr>
              <a:t>terkait pariwisata,</a:t>
            </a:r>
            <a:endParaRPr lang="id-ID" sz="1275" spc="-4" dirty="0">
              <a:ea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id-ID" sz="1275" dirty="0"/>
          </a:p>
        </p:txBody>
      </p:sp>
      <p:sp>
        <p:nvSpPr>
          <p:cNvPr id="5" name="Kotak Teks 4">
            <a:extLst>
              <a:ext uri="{FF2B5EF4-FFF2-40B4-BE49-F238E27FC236}">
                <a16:creationId xmlns:a16="http://schemas.microsoft.com/office/drawing/2014/main" id="{61378DCC-BBA4-7B48-B9EC-56B11FE67BA0}"/>
              </a:ext>
            </a:extLst>
          </p:cNvPr>
          <p:cNvSpPr txBox="1"/>
          <p:nvPr/>
        </p:nvSpPr>
        <p:spPr>
          <a:xfrm>
            <a:off x="611560" y="1124744"/>
            <a:ext cx="7783140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5261" marR="250031" algn="just">
              <a:spcBef>
                <a:spcPts val="668"/>
              </a:spcBef>
            </a:pP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Istilah </a:t>
            </a:r>
            <a:r>
              <a:rPr lang="ms-MY" sz="1350" i="1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Community Based Tourism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(CBT) muncul pada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pertengahan tahun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1990-an. CBT umumnya berskala kecil dan melibatkan interaksi antara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pengunjung dan komunitas tuan rumah, khususnya cocok untuk daerah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pedesaan dan regional. CBT umumnya diperuntukkan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 dikelola 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dimiliki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masyarakat,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untuk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CBT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adalah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bentuk</a:t>
            </a:r>
            <a:r>
              <a:rPr lang="ms-MY" sz="1350" spc="-19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pariwisata</a:t>
            </a:r>
            <a:r>
              <a:rPr lang="ms-MY" sz="1350" spc="-3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'lokal',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yang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mengutamakan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penyedia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pemasok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layanan</a:t>
            </a:r>
            <a:r>
              <a:rPr lang="ms-MY" sz="1350" spc="-26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</a:t>
            </a:r>
            <a:r>
              <a:rPr lang="ms-MY" sz="1350" spc="-19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berfokus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pada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menafsirkan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mengkomunikasikan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budaya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lingkungan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lokal.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Pengembangannya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diupayakan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didukung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z="1350" spc="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8" dirty="0">
                <a:latin typeface="Times New Roman" panose="02020603050405020304" pitchFamily="18" charset="0"/>
                <a:ea typeface="Times New Roman" panose="02020603050405020304" pitchFamily="18" charset="0"/>
              </a:rPr>
              <a:t>masyarakat, instansi pemerintah daerah </a:t>
            </a:r>
            <a:r>
              <a:rPr lang="ms-MY" sz="1350" spc="-4" dirty="0">
                <a:latin typeface="Times New Roman" panose="02020603050405020304" pitchFamily="18" charset="0"/>
                <a:ea typeface="Times New Roman" panose="02020603050405020304" pitchFamily="18" charset="0"/>
              </a:rPr>
              <a:t>dan lembaga swadaya masyarakat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(LSM)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setempat.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Isu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CBT</a:t>
            </a:r>
            <a:r>
              <a:rPr lang="ms-MY" sz="1350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muncul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di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ilhami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oleh</a:t>
            </a:r>
            <a:r>
              <a:rPr lang="ms-MY" sz="1350" spc="-34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gerakan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sustainable</a:t>
            </a:r>
            <a:r>
              <a:rPr lang="ms-MY" sz="1350" spc="-38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spc="-11" dirty="0">
                <a:latin typeface="Times New Roman" panose="02020603050405020304" pitchFamily="18" charset="0"/>
                <a:ea typeface="Times New Roman" panose="02020603050405020304" pitchFamily="18" charset="0"/>
              </a:rPr>
              <a:t>tourism</a:t>
            </a:r>
            <a:r>
              <a:rPr lang="ms-MY" sz="1350" spc="-199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ms-MY" sz="1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development.</a:t>
            </a:r>
            <a:endParaRPr lang="id-ID" sz="13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86859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Konsep Community Based Tourism (CBT) untuk Pariwisata - Asosiasi Desa Wisata  Indonesia">
            <a:extLst>
              <a:ext uri="{FF2B5EF4-FFF2-40B4-BE49-F238E27FC236}">
                <a16:creationId xmlns:a16="http://schemas.microsoft.com/office/drawing/2014/main" id="{2368A8A8-1BB9-AC22-083D-267AB92844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33906" y="1196752"/>
            <a:ext cx="3623752" cy="43333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Kotak Teks 2">
            <a:extLst>
              <a:ext uri="{FF2B5EF4-FFF2-40B4-BE49-F238E27FC236}">
                <a16:creationId xmlns:a16="http://schemas.microsoft.com/office/drawing/2014/main" id="{23D25092-7CE2-A2BC-2834-0184A705D823}"/>
              </a:ext>
            </a:extLst>
          </p:cNvPr>
          <p:cNvSpPr txBox="1"/>
          <p:nvPr/>
        </p:nvSpPr>
        <p:spPr>
          <a:xfrm>
            <a:off x="479324" y="1322071"/>
            <a:ext cx="4554582" cy="4208036"/>
          </a:xfrm>
          <a:prstGeom prst="rect">
            <a:avLst/>
          </a:prstGeom>
        </p:spPr>
        <p:txBody>
          <a:bodyPr vert="horz" lIns="68580" tIns="34290" rIns="68580" bIns="34290" rtlCol="0" anchor="ctr">
            <a:noAutofit/>
          </a:bodyPr>
          <a:lstStyle/>
          <a:p>
            <a:pPr marL="185261" marR="25336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</a:pPr>
            <a:r>
              <a:rPr lang="en-US" sz="1600" spc="-19" dirty="0" err="1"/>
              <a:t>karakteristik</a:t>
            </a:r>
            <a:r>
              <a:rPr lang="en-US" sz="1600" spc="-19" dirty="0"/>
              <a:t> fundamental yang </a:t>
            </a:r>
            <a:r>
              <a:rPr lang="en-US" sz="1600" spc="-19" dirty="0" err="1"/>
              <a:t>dimiliki</a:t>
            </a:r>
            <a:r>
              <a:rPr lang="en-US" sz="1600" spc="-19" dirty="0"/>
              <a:t> oleh community based tourism </a:t>
            </a:r>
            <a:r>
              <a:rPr lang="en-US" sz="1600" spc="-15" dirty="0"/>
              <a:t>(CBT)</a:t>
            </a:r>
            <a:r>
              <a:rPr lang="en-US" sz="1600" spc="-195" dirty="0"/>
              <a:t> </a:t>
            </a:r>
            <a:r>
              <a:rPr lang="en-US" sz="1600" spc="-23" dirty="0"/>
              <a:t>(World</a:t>
            </a:r>
            <a:r>
              <a:rPr lang="en-US" sz="1600" spc="-49" dirty="0"/>
              <a:t> </a:t>
            </a:r>
            <a:r>
              <a:rPr lang="en-US" sz="1600" spc="-23" dirty="0"/>
              <a:t>Tourism</a:t>
            </a:r>
            <a:r>
              <a:rPr lang="en-US" sz="1600" spc="-49" dirty="0"/>
              <a:t> </a:t>
            </a:r>
            <a:r>
              <a:rPr lang="en-US" sz="1600" spc="-23" dirty="0"/>
              <a:t>Organization,</a:t>
            </a:r>
            <a:r>
              <a:rPr lang="en-US" sz="1600" spc="-49" dirty="0"/>
              <a:t> </a:t>
            </a:r>
            <a:r>
              <a:rPr lang="en-US" sz="1600" spc="-23" dirty="0"/>
              <a:t>2008).</a:t>
            </a:r>
            <a:endParaRPr lang="en-US" sz="1600" dirty="0"/>
          </a:p>
          <a:p>
            <a:pPr marL="257175" marR="252413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Melibatkan</a:t>
            </a:r>
            <a:r>
              <a:rPr lang="en-US" sz="1600" spc="-4" dirty="0"/>
              <a:t> </a:t>
            </a:r>
            <a:r>
              <a:rPr lang="en-US" sz="1600" spc="-4" dirty="0" err="1"/>
              <a:t>apresiasi</a:t>
            </a:r>
            <a:r>
              <a:rPr lang="en-US" sz="1600" spc="-4" dirty="0"/>
              <a:t> </a:t>
            </a:r>
            <a:r>
              <a:rPr lang="en-US" sz="1600" spc="-4" dirty="0" err="1"/>
              <a:t>tidak</a:t>
            </a:r>
            <a:r>
              <a:rPr lang="en-US" sz="1600" spc="-4" dirty="0"/>
              <a:t> </a:t>
            </a:r>
            <a:r>
              <a:rPr lang="en-US" sz="1600" spc="-4" dirty="0" err="1"/>
              <a:t>hanya</a:t>
            </a:r>
            <a:r>
              <a:rPr lang="en-US" sz="1600" spc="-4" dirty="0"/>
              <a:t> </a:t>
            </a:r>
            <a:r>
              <a:rPr lang="en-US" sz="1600" spc="-4" dirty="0" err="1"/>
              <a:t>terhadap</a:t>
            </a:r>
            <a:r>
              <a:rPr lang="en-US" sz="1600" spc="-4" dirty="0"/>
              <a:t> </a:t>
            </a:r>
            <a:r>
              <a:rPr lang="en-US" sz="1600" spc="-4" dirty="0" err="1"/>
              <a:t>alam</a:t>
            </a:r>
            <a:r>
              <a:rPr lang="en-US" sz="1600" spc="-4" dirty="0"/>
              <a:t>, </a:t>
            </a:r>
            <a:r>
              <a:rPr lang="en-US" sz="1600" spc="-4" dirty="0" err="1"/>
              <a:t>tetapi</a:t>
            </a:r>
            <a:r>
              <a:rPr lang="en-US" sz="1600" spc="-4" dirty="0"/>
              <a:t> juga </a:t>
            </a:r>
            <a:r>
              <a:rPr lang="en-US" sz="1600" spc="-4" dirty="0" err="1"/>
              <a:t>budaya</a:t>
            </a:r>
            <a:r>
              <a:rPr lang="en-US" sz="1600" spc="4" dirty="0"/>
              <a:t> </a:t>
            </a:r>
            <a:r>
              <a:rPr lang="en-US" sz="1600" spc="-4" dirty="0" err="1"/>
              <a:t>asli</a:t>
            </a:r>
            <a:r>
              <a:rPr lang="en-US" sz="1600" spc="-4" dirty="0"/>
              <a:t> yang </a:t>
            </a:r>
            <a:r>
              <a:rPr lang="en-US" sz="1600" spc="-4" dirty="0" err="1"/>
              <a:t>berlaku</a:t>
            </a:r>
            <a:r>
              <a:rPr lang="en-US" sz="1600" spc="-4" dirty="0"/>
              <a:t> di </a:t>
            </a:r>
            <a:r>
              <a:rPr lang="en-US" sz="1600" spc="-4" dirty="0" err="1"/>
              <a:t>kawasan</a:t>
            </a:r>
            <a:r>
              <a:rPr lang="en-US" sz="1600" spc="-4" dirty="0"/>
              <a:t> </a:t>
            </a:r>
            <a:r>
              <a:rPr lang="en-US" sz="1600" spc="-4" dirty="0" err="1"/>
              <a:t>alami</a:t>
            </a:r>
            <a:r>
              <a:rPr lang="en-US" sz="1600" spc="-4" dirty="0"/>
              <a:t>, </a:t>
            </a:r>
            <a:r>
              <a:rPr lang="en-US" sz="1600" spc="-4" dirty="0" err="1"/>
              <a:t>sebagai</a:t>
            </a:r>
            <a:r>
              <a:rPr lang="en-US" sz="1600" spc="-4" dirty="0"/>
              <a:t> </a:t>
            </a:r>
            <a:r>
              <a:rPr lang="en-US" sz="1600" spc="-4" dirty="0" err="1"/>
              <a:t>bagian</a:t>
            </a:r>
            <a:r>
              <a:rPr lang="en-US" sz="1600" spc="-4" dirty="0"/>
              <a:t> </a:t>
            </a:r>
            <a:r>
              <a:rPr lang="en-US" sz="1600" spc="-4" dirty="0" err="1"/>
              <a:t>dari</a:t>
            </a:r>
            <a:r>
              <a:rPr lang="en-US" sz="1600" spc="-4" dirty="0"/>
              <a:t> </a:t>
            </a:r>
            <a:r>
              <a:rPr lang="en-US" sz="1600" spc="-4" dirty="0" err="1"/>
              <a:t>pengalaman</a:t>
            </a:r>
            <a:r>
              <a:rPr lang="en-US" sz="1600" spc="4" dirty="0"/>
              <a:t> </a:t>
            </a:r>
            <a:r>
              <a:rPr lang="en-US" sz="1600" spc="-4" dirty="0" err="1"/>
              <a:t>pengunjung</a:t>
            </a:r>
            <a:r>
              <a:rPr lang="en-US" sz="1600" spc="-4" dirty="0"/>
              <a:t>.</a:t>
            </a:r>
          </a:p>
          <a:p>
            <a:pPr marL="257175" marR="251936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Berisi</a:t>
            </a:r>
            <a:r>
              <a:rPr lang="en-US" sz="1600" spc="4" dirty="0"/>
              <a:t> </a:t>
            </a:r>
            <a:r>
              <a:rPr lang="en-US" sz="1600" spc="-4" dirty="0" err="1"/>
              <a:t>pendidikan</a:t>
            </a:r>
            <a:r>
              <a:rPr lang="en-US" sz="1600" spc="4" dirty="0"/>
              <a:t> </a:t>
            </a:r>
            <a:r>
              <a:rPr lang="en-US" sz="1600" spc="-4" dirty="0"/>
              <a:t>dan</a:t>
            </a:r>
            <a:r>
              <a:rPr lang="en-US" sz="1600" spc="4" dirty="0"/>
              <a:t> </a:t>
            </a:r>
            <a:r>
              <a:rPr lang="en-US" sz="1600" spc="-4" dirty="0" err="1"/>
              <a:t>interpretasi</a:t>
            </a:r>
            <a:r>
              <a:rPr lang="en-US" sz="1600" spc="4" dirty="0"/>
              <a:t> </a:t>
            </a:r>
            <a:r>
              <a:rPr lang="en-US" sz="1600" spc="-4" dirty="0" err="1"/>
              <a:t>sebagai</a:t>
            </a:r>
            <a:r>
              <a:rPr lang="en-US" sz="1600" spc="4" dirty="0"/>
              <a:t> </a:t>
            </a:r>
            <a:r>
              <a:rPr lang="en-US" sz="1600" spc="-4" dirty="0" err="1"/>
              <a:t>bagian</a:t>
            </a:r>
            <a:r>
              <a:rPr lang="en-US" sz="1600" spc="4" dirty="0"/>
              <a:t> </a:t>
            </a:r>
            <a:r>
              <a:rPr lang="en-US" sz="1600" spc="-4" dirty="0" err="1"/>
              <a:t>dari</a:t>
            </a:r>
            <a:r>
              <a:rPr lang="en-US" sz="1600" spc="4" dirty="0"/>
              <a:t> </a:t>
            </a:r>
            <a:r>
              <a:rPr lang="en-US" sz="1600" spc="-4" dirty="0" err="1"/>
              <a:t>penawaran</a:t>
            </a:r>
            <a:r>
              <a:rPr lang="en-US" sz="1600" spc="-195" dirty="0"/>
              <a:t> </a:t>
            </a:r>
            <a:r>
              <a:rPr lang="en-US" sz="1600" spc="-4" dirty="0" err="1"/>
              <a:t>wisata</a:t>
            </a:r>
            <a:endParaRPr lang="en-US" sz="1600" spc="-4" dirty="0"/>
          </a:p>
          <a:p>
            <a:pPr marL="257175" marR="253365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Umumnya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 err="1"/>
              <a:t>tetapi</a:t>
            </a:r>
            <a:r>
              <a:rPr lang="en-US" sz="1600" spc="4" dirty="0"/>
              <a:t> </a:t>
            </a:r>
            <a:r>
              <a:rPr lang="en-US" sz="1600" spc="-4" dirty="0" err="1"/>
              <a:t>tidak</a:t>
            </a:r>
            <a:r>
              <a:rPr lang="en-US" sz="1600" spc="4" dirty="0"/>
              <a:t> </a:t>
            </a:r>
            <a:r>
              <a:rPr lang="en-US" sz="1600" spc="-4" dirty="0" err="1"/>
              <a:t>eksklusif</a:t>
            </a:r>
            <a:r>
              <a:rPr lang="en-US" sz="1600" spc="-4" dirty="0"/>
              <a:t>,</a:t>
            </a:r>
            <a:r>
              <a:rPr lang="en-US" sz="1600" spc="4" dirty="0"/>
              <a:t> </a:t>
            </a:r>
            <a:r>
              <a:rPr lang="en-US" sz="1600" spc="-4" dirty="0" err="1"/>
              <a:t>diorganisir</a:t>
            </a:r>
            <a:r>
              <a:rPr lang="en-US" sz="1600" spc="4" dirty="0"/>
              <a:t> </a:t>
            </a:r>
            <a:r>
              <a:rPr lang="en-US" sz="1600" spc="-4" dirty="0" err="1"/>
              <a:t>untuk</a:t>
            </a:r>
            <a:r>
              <a:rPr lang="en-US" sz="1600" spc="4" dirty="0"/>
              <a:t> </a:t>
            </a:r>
            <a:r>
              <a:rPr lang="en-US" sz="1600" spc="-4" dirty="0" err="1"/>
              <a:t>kelompok</a:t>
            </a:r>
            <a:r>
              <a:rPr lang="en-US" sz="1600" spc="-4" dirty="0"/>
              <a:t>-</a:t>
            </a:r>
            <a:r>
              <a:rPr lang="en-US" sz="1600" spc="4" dirty="0"/>
              <a:t> </a:t>
            </a:r>
            <a:r>
              <a:rPr lang="en-US" sz="1600" spc="-4" dirty="0" err="1"/>
              <a:t>kelompok</a:t>
            </a:r>
            <a:r>
              <a:rPr lang="en-US" sz="1600" spc="-15" dirty="0"/>
              <a:t> </a:t>
            </a:r>
            <a:r>
              <a:rPr lang="en-US" sz="1600" spc="-4" dirty="0" err="1"/>
              <a:t>kecil</a:t>
            </a:r>
            <a:r>
              <a:rPr lang="en-US" sz="1600" spc="-11" dirty="0"/>
              <a:t> </a:t>
            </a:r>
            <a:r>
              <a:rPr lang="en-US" sz="1600" spc="-4" dirty="0"/>
              <a:t>oleh</a:t>
            </a:r>
            <a:r>
              <a:rPr lang="en-US" sz="1600" spc="-15" dirty="0"/>
              <a:t> </a:t>
            </a:r>
            <a:r>
              <a:rPr lang="en-US" sz="1600" spc="-4" dirty="0" err="1"/>
              <a:t>usaha</a:t>
            </a:r>
            <a:r>
              <a:rPr lang="en-US" sz="1600" spc="-11" dirty="0"/>
              <a:t> </a:t>
            </a:r>
            <a:r>
              <a:rPr lang="en-US" sz="1600" spc="-4" dirty="0" err="1"/>
              <a:t>kecil</a:t>
            </a:r>
            <a:r>
              <a:rPr lang="en-US" sz="1600" spc="-4" dirty="0"/>
              <a:t>,</a:t>
            </a:r>
            <a:r>
              <a:rPr lang="en-US" sz="1600" spc="-11" dirty="0"/>
              <a:t> </a:t>
            </a:r>
            <a:r>
              <a:rPr lang="en-US" sz="1600" spc="-4" dirty="0" err="1"/>
              <a:t>khusus</a:t>
            </a:r>
            <a:r>
              <a:rPr lang="en-US" sz="1600" spc="-15" dirty="0"/>
              <a:t> </a:t>
            </a:r>
            <a:r>
              <a:rPr lang="en-US" sz="1600" spc="-4" dirty="0"/>
              <a:t>dan</a:t>
            </a:r>
            <a:r>
              <a:rPr lang="en-US" sz="1600" spc="-11" dirty="0"/>
              <a:t> </a:t>
            </a:r>
            <a:r>
              <a:rPr lang="en-US" sz="1600" spc="-4" dirty="0" err="1"/>
              <a:t>milik</a:t>
            </a:r>
            <a:r>
              <a:rPr lang="en-US" sz="1600" spc="-11" dirty="0"/>
              <a:t> </a:t>
            </a:r>
            <a:r>
              <a:rPr lang="en-US" sz="1600" spc="-4" dirty="0" err="1"/>
              <a:t>masyarakat</a:t>
            </a:r>
            <a:r>
              <a:rPr lang="en-US" sz="1600" spc="-15" dirty="0"/>
              <a:t> </a:t>
            </a:r>
            <a:r>
              <a:rPr lang="en-US" sz="1600" spc="-4" dirty="0" err="1"/>
              <a:t>lokal</a:t>
            </a:r>
            <a:r>
              <a:rPr lang="en-US" sz="1600" spc="-4" dirty="0"/>
              <a:t>.</a:t>
            </a:r>
          </a:p>
          <a:p>
            <a:pPr marL="257175" marR="254794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Meminimalkan</a:t>
            </a:r>
            <a:r>
              <a:rPr lang="en-US" sz="1600" spc="-4" dirty="0"/>
              <a:t> </a:t>
            </a:r>
            <a:r>
              <a:rPr lang="en-US" sz="1600" spc="-4" dirty="0" err="1"/>
              <a:t>dampak</a:t>
            </a:r>
            <a:r>
              <a:rPr lang="en-US" sz="1600" spc="-4" dirty="0"/>
              <a:t> </a:t>
            </a:r>
            <a:r>
              <a:rPr lang="en-US" sz="1600" spc="-4" dirty="0" err="1"/>
              <a:t>negatif</a:t>
            </a:r>
            <a:r>
              <a:rPr lang="en-US" sz="1600" spc="-4" dirty="0"/>
              <a:t> </a:t>
            </a:r>
            <a:r>
              <a:rPr lang="en-US" sz="1600" spc="-4" dirty="0" err="1"/>
              <a:t>terhadap</a:t>
            </a:r>
            <a:r>
              <a:rPr lang="en-US" sz="1600" spc="-4" dirty="0"/>
              <a:t> </a:t>
            </a:r>
            <a:r>
              <a:rPr lang="en-US" sz="1600" spc="-4" dirty="0" err="1"/>
              <a:t>lingkungan</a:t>
            </a:r>
            <a:r>
              <a:rPr lang="en-US" sz="1600" spc="-4" dirty="0"/>
              <a:t> </a:t>
            </a:r>
            <a:r>
              <a:rPr lang="en-US" sz="1600" spc="-4" dirty="0" err="1"/>
              <a:t>alam</a:t>
            </a:r>
            <a:r>
              <a:rPr lang="en-US" sz="1600" spc="-4" dirty="0"/>
              <a:t> dan </a:t>
            </a:r>
            <a:r>
              <a:rPr lang="en-US" sz="1600" spc="-4" dirty="0" err="1"/>
              <a:t>sosial</a:t>
            </a:r>
            <a:r>
              <a:rPr lang="en-US" sz="1600" spc="4" dirty="0"/>
              <a:t> </a:t>
            </a:r>
            <a:r>
              <a:rPr lang="en-US" sz="1600" spc="-4" dirty="0" err="1"/>
              <a:t>budaya</a:t>
            </a:r>
            <a:r>
              <a:rPr lang="en-US" sz="1600" spc="-4" dirty="0"/>
              <a:t>.</a:t>
            </a:r>
          </a:p>
          <a:p>
            <a:pPr marL="257175" marR="254318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Mendukung</a:t>
            </a:r>
            <a:r>
              <a:rPr lang="en-US" sz="1600" spc="4" dirty="0"/>
              <a:t> </a:t>
            </a:r>
            <a:r>
              <a:rPr lang="en-US" sz="1600" spc="-4" dirty="0" err="1"/>
              <a:t>perlindungan</a:t>
            </a:r>
            <a:r>
              <a:rPr lang="en-US" sz="1600" spc="4" dirty="0"/>
              <a:t> </a:t>
            </a:r>
            <a:r>
              <a:rPr lang="en-US" sz="1600" spc="-4" dirty="0" err="1"/>
              <a:t>kawasan</a:t>
            </a:r>
            <a:r>
              <a:rPr lang="en-US" sz="1600" spc="4" dirty="0"/>
              <a:t> </a:t>
            </a:r>
            <a:r>
              <a:rPr lang="en-US" sz="1600" spc="-4" dirty="0" err="1"/>
              <a:t>alam</a:t>
            </a:r>
            <a:r>
              <a:rPr lang="en-US" sz="1600" spc="4" dirty="0"/>
              <a:t> </a:t>
            </a:r>
            <a:r>
              <a:rPr lang="en-US" sz="1600" spc="-4" dirty="0"/>
              <a:t>dan</a:t>
            </a:r>
            <a:r>
              <a:rPr lang="en-US" sz="1600" spc="4" dirty="0"/>
              <a:t> </a:t>
            </a:r>
            <a:r>
              <a:rPr lang="en-US" sz="1600" spc="-4" dirty="0" err="1"/>
              <a:t>budaya</a:t>
            </a:r>
            <a:r>
              <a:rPr lang="en-US" sz="1600" spc="4" dirty="0"/>
              <a:t> </a:t>
            </a:r>
            <a:r>
              <a:rPr lang="en-US" sz="1600" spc="-4" dirty="0" err="1"/>
              <a:t>dengan</a:t>
            </a:r>
            <a:r>
              <a:rPr lang="en-US" sz="1600" spc="4" dirty="0"/>
              <a:t> </a:t>
            </a:r>
            <a:r>
              <a:rPr lang="en-US" sz="1600" spc="-4" dirty="0" err="1"/>
              <a:t>menghasilkan</a:t>
            </a:r>
            <a:r>
              <a:rPr lang="en-US" sz="1600" spc="-8" dirty="0"/>
              <a:t> </a:t>
            </a:r>
            <a:r>
              <a:rPr lang="en-US" sz="1600" spc="-4" dirty="0" err="1"/>
              <a:t>manfaat</a:t>
            </a:r>
            <a:r>
              <a:rPr lang="en-US" sz="1600" spc="-4" dirty="0"/>
              <a:t> </a:t>
            </a:r>
            <a:r>
              <a:rPr lang="en-US" sz="1600" spc="-4" dirty="0" err="1"/>
              <a:t>ekonomi</a:t>
            </a:r>
            <a:r>
              <a:rPr lang="en-US" sz="1600" spc="-8" dirty="0"/>
              <a:t> </a:t>
            </a:r>
            <a:r>
              <a:rPr lang="en-US" sz="1600" spc="-4" dirty="0" err="1"/>
              <a:t>darinya</a:t>
            </a:r>
            <a:r>
              <a:rPr lang="en-US" sz="1600" spc="-4" dirty="0"/>
              <a:t>.</a:t>
            </a:r>
          </a:p>
          <a:p>
            <a:pPr marL="257175" marR="252889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Menyediakan</a:t>
            </a:r>
            <a:r>
              <a:rPr lang="en-US" sz="1600" spc="-4" dirty="0"/>
              <a:t> </a:t>
            </a:r>
            <a:r>
              <a:rPr lang="en-US" sz="1600" spc="-4" dirty="0" err="1"/>
              <a:t>pendapatan</a:t>
            </a:r>
            <a:r>
              <a:rPr lang="en-US" sz="1600" spc="-4" dirty="0"/>
              <a:t> dan </a:t>
            </a:r>
            <a:r>
              <a:rPr lang="en-US" sz="1600" spc="-4" dirty="0" err="1"/>
              <a:t>pekerjaan</a:t>
            </a:r>
            <a:r>
              <a:rPr lang="en-US" sz="1600" spc="-4" dirty="0"/>
              <a:t> </a:t>
            </a:r>
            <a:r>
              <a:rPr lang="en-US" sz="1600" spc="-4" dirty="0" err="1"/>
              <a:t>alternatif</a:t>
            </a:r>
            <a:r>
              <a:rPr lang="en-US" sz="1600" spc="-4" dirty="0"/>
              <a:t> </a:t>
            </a:r>
            <a:r>
              <a:rPr lang="en-US" sz="1600" spc="-4" dirty="0" err="1"/>
              <a:t>bagi</a:t>
            </a:r>
            <a:r>
              <a:rPr lang="en-US" sz="1600" spc="-4" dirty="0"/>
              <a:t> </a:t>
            </a:r>
            <a:r>
              <a:rPr lang="en-US" sz="1600" spc="-4" dirty="0" err="1"/>
              <a:t>masyarakat</a:t>
            </a:r>
            <a:r>
              <a:rPr lang="en-US" sz="1600" spc="4" dirty="0"/>
              <a:t> </a:t>
            </a:r>
            <a:r>
              <a:rPr lang="en-US" sz="1600" spc="-4" dirty="0"/>
              <a:t>local.</a:t>
            </a:r>
          </a:p>
          <a:p>
            <a:pPr marL="257175" marR="254318" indent="-257175">
              <a:lnSpc>
                <a:spcPct val="90000"/>
              </a:lnSpc>
              <a:spcBef>
                <a:spcPts val="750"/>
              </a:spcBef>
              <a:buClr>
                <a:schemeClr val="accent1"/>
              </a:buClr>
              <a:buSzPct val="80000"/>
              <a:buFont typeface="Wingdings 3" charset="2"/>
              <a:buChar char=""/>
              <a:tabLst>
                <a:tab pos="357188" algn="l"/>
              </a:tabLst>
            </a:pPr>
            <a:r>
              <a:rPr lang="en-US" sz="1600" spc="-4" dirty="0" err="1"/>
              <a:t>Meningkatkan</a:t>
            </a:r>
            <a:r>
              <a:rPr lang="en-US" sz="1600" spc="4" dirty="0"/>
              <a:t> </a:t>
            </a:r>
            <a:r>
              <a:rPr lang="en-US" sz="1600" spc="-4" dirty="0" err="1"/>
              <a:t>kesadaran</a:t>
            </a:r>
            <a:r>
              <a:rPr lang="en-US" sz="1600" spc="4" dirty="0"/>
              <a:t> </a:t>
            </a:r>
            <a:r>
              <a:rPr lang="en-US" sz="1600" spc="-4" dirty="0" err="1"/>
              <a:t>lokal</a:t>
            </a:r>
            <a:r>
              <a:rPr lang="en-US" sz="1600" spc="4" dirty="0"/>
              <a:t> </a:t>
            </a:r>
            <a:r>
              <a:rPr lang="en-US" sz="1600" spc="-4" dirty="0"/>
              <a:t>dan</a:t>
            </a:r>
            <a:r>
              <a:rPr lang="en-US" sz="1600" spc="4" dirty="0"/>
              <a:t> </a:t>
            </a:r>
            <a:r>
              <a:rPr lang="en-US" sz="1600" spc="-4" dirty="0" err="1"/>
              <a:t>pengunjung</a:t>
            </a:r>
            <a:r>
              <a:rPr lang="en-US" sz="1600" spc="4" dirty="0"/>
              <a:t> </a:t>
            </a:r>
            <a:r>
              <a:rPr lang="en-US" sz="1600" spc="-4" dirty="0" err="1"/>
              <a:t>tentang</a:t>
            </a:r>
            <a:r>
              <a:rPr lang="en-US" sz="1600" spc="4" dirty="0"/>
              <a:t> </a:t>
            </a:r>
            <a:r>
              <a:rPr lang="en-US" sz="1600" spc="-4" dirty="0" err="1"/>
              <a:t>upaya</a:t>
            </a:r>
            <a:r>
              <a:rPr lang="en-US" sz="1600" spc="4" dirty="0"/>
              <a:t> </a:t>
            </a:r>
            <a:r>
              <a:rPr lang="en-US" sz="1600" spc="-4" dirty="0" err="1"/>
              <a:t>konservasi</a:t>
            </a:r>
            <a:r>
              <a:rPr lang="en-US" sz="1600" spc="-4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55165389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2963</TotalTime>
  <Words>1274</Words>
  <Application>Microsoft Office PowerPoint</Application>
  <PresentationFormat>Tampilan Layar (4:3)</PresentationFormat>
  <Paragraphs>75</Paragraphs>
  <Slides>13</Slides>
  <Notes>1</Notes>
  <HiddenSlides>0</HiddenSlides>
  <MMClips>0</MMClips>
  <ScaleCrop>false</ScaleCrop>
  <HeadingPairs>
    <vt:vector size="6" baseType="variant">
      <vt:variant>
        <vt:lpstr>Font Dipakai</vt:lpstr>
      </vt:variant>
      <vt:variant>
        <vt:i4>5</vt:i4>
      </vt:variant>
      <vt:variant>
        <vt:lpstr>Tema</vt:lpstr>
      </vt:variant>
      <vt:variant>
        <vt:i4>1</vt:i4>
      </vt:variant>
      <vt:variant>
        <vt:lpstr>Judul Slide</vt:lpstr>
      </vt:variant>
      <vt:variant>
        <vt:i4>13</vt:i4>
      </vt:variant>
    </vt:vector>
  </HeadingPairs>
  <TitlesOfParts>
    <vt:vector size="19" baseType="lpstr">
      <vt:lpstr>Arial</vt:lpstr>
      <vt:lpstr>Calibri</vt:lpstr>
      <vt:lpstr>Times New Roman</vt:lpstr>
      <vt:lpstr>Trebuchet MS</vt:lpstr>
      <vt:lpstr>Wingdings 3</vt:lpstr>
      <vt:lpstr>Office Theme</vt:lpstr>
      <vt:lpstr>Presentasi PowerPoint</vt:lpstr>
      <vt:lpstr>Ekonomi Pariwisata dan Community Based Tourism (CBT) </vt:lpstr>
      <vt:lpstr>Presentasi PowerPoint</vt:lpstr>
      <vt:lpstr>Presentasi PowerPoint</vt:lpstr>
      <vt:lpstr>Presentasi PowerPoint</vt:lpstr>
      <vt:lpstr>Presentasi PowerPoint</vt:lpstr>
      <vt:lpstr>Presentasi PowerPoint</vt:lpstr>
      <vt:lpstr>Community-Based Tourism (CBT) </vt:lpstr>
      <vt:lpstr>Presentasi PowerPoint</vt:lpstr>
      <vt:lpstr>Presentasi PowerPoint</vt:lpstr>
      <vt:lpstr>Presentasi PowerPoint</vt:lpstr>
      <vt:lpstr>Presentasi PowerPoint</vt:lpstr>
      <vt:lpstr>Presentasi PowerPoint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yusminar wahyuningsih</cp:lastModifiedBy>
  <cp:revision>447</cp:revision>
  <cp:lastPrinted>2017-08-29T02:54:51Z</cp:lastPrinted>
  <dcterms:created xsi:type="dcterms:W3CDTF">2010-04-18T12:06:30Z</dcterms:created>
  <dcterms:modified xsi:type="dcterms:W3CDTF">2023-12-28T03:08:20Z</dcterms:modified>
</cp:coreProperties>
</file>