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embeddedFontLst>
    <p:embeddedFont>
      <p:font typeface="Poppins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Bebas Neue"/>
      <p:regular r:id="rId21"/>
    </p:embeddedFont>
    <p:embeddedFont>
      <p:font typeface="PT Sans"/>
      <p:regular r:id="rId22"/>
      <p:bold r:id="rId23"/>
      <p:italic r:id="rId24"/>
      <p:boldItalic r:id="rId25"/>
    </p:embeddedFont>
    <p:embeddedFont>
      <p:font typeface="DM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22" Type="http://schemas.openxmlformats.org/officeDocument/2006/relationships/font" Target="fonts/PTSans-regular.fntdata"/><Relationship Id="rId21" Type="http://schemas.openxmlformats.org/officeDocument/2006/relationships/font" Target="fonts/BebasNeue-regular.fntdata"/><Relationship Id="rId24" Type="http://schemas.openxmlformats.org/officeDocument/2006/relationships/font" Target="fonts/PTSans-italic.fntdata"/><Relationship Id="rId23" Type="http://schemas.openxmlformats.org/officeDocument/2006/relationships/font" Target="fonts/PT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DMSans-regular.fntdata"/><Relationship Id="rId25" Type="http://schemas.openxmlformats.org/officeDocument/2006/relationships/font" Target="fonts/PTSans-boldItalic.fntdata"/><Relationship Id="rId28" Type="http://schemas.openxmlformats.org/officeDocument/2006/relationships/font" Target="fonts/DMSans-italic.fntdata"/><Relationship Id="rId27" Type="http://schemas.openxmlformats.org/officeDocument/2006/relationships/font" Target="fonts/DMSa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DMSa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oppins-regular.fntdata"/><Relationship Id="rId12" Type="http://schemas.openxmlformats.org/officeDocument/2006/relationships/slide" Target="slides/slide8.xml"/><Relationship Id="rId15" Type="http://schemas.openxmlformats.org/officeDocument/2006/relationships/font" Target="fonts/Poppins-italic.fntdata"/><Relationship Id="rId14" Type="http://schemas.openxmlformats.org/officeDocument/2006/relationships/font" Target="fonts/Poppins-bold.fntdata"/><Relationship Id="rId17" Type="http://schemas.openxmlformats.org/officeDocument/2006/relationships/font" Target="fonts/Lato-regular.fntdata"/><Relationship Id="rId16" Type="http://schemas.openxmlformats.org/officeDocument/2006/relationships/font" Target="fonts/Poppins-boldItalic.fntdata"/><Relationship Id="rId19" Type="http://schemas.openxmlformats.org/officeDocument/2006/relationships/font" Target="fonts/Lato-italic.fntdata"/><Relationship Id="rId18" Type="http://schemas.openxmlformats.org/officeDocument/2006/relationships/font" Target="fonts/La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7758e20c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7758e20c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c2378a855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2c2378a855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2c713043b8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2c713043b8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d5260bdd85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d5260bdd85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28f05674af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28f05674a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135e18421cc_1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4" name="Google Shape;1174;g135e18421cc_1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Five</a:t>
            </a:r>
            <a:br>
              <a:rPr b="0" lang="en" sz="4100"/>
            </a:br>
            <a:r>
              <a:rPr b="0" lang="en" sz="2300"/>
              <a:t>Pewarisan dan Modular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/>
          <p:nvPr/>
        </p:nvSpPr>
        <p:spPr>
          <a:xfrm>
            <a:off x="529223" y="327849"/>
            <a:ext cx="691754" cy="86525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6"/>
          <p:cNvSpPr txBox="1"/>
          <p:nvPr>
            <p:ph type="title"/>
          </p:nvPr>
        </p:nvSpPr>
        <p:spPr>
          <a:xfrm>
            <a:off x="529225" y="327850"/>
            <a:ext cx="7049100" cy="5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</a:t>
            </a:r>
            <a:r>
              <a:rPr lang="en">
                <a:solidFill>
                  <a:schemeClr val="lt1"/>
                </a:solidFill>
                <a:highlight>
                  <a:schemeClr val="accent5"/>
                </a:highlight>
              </a:rPr>
              <a:t>(Inheritance)</a:t>
            </a:r>
            <a:endParaRPr>
              <a:solidFill>
                <a:schemeClr val="lt1"/>
              </a:solidFill>
              <a:highlight>
                <a:schemeClr val="accent5"/>
              </a:highlight>
            </a:endParaRPr>
          </a:p>
        </p:txBody>
      </p:sp>
      <p:sp>
        <p:nvSpPr>
          <p:cNvPr id="800" name="Google Shape;800;p36"/>
          <p:cNvSpPr txBox="1"/>
          <p:nvPr>
            <p:ph idx="1" type="subTitle"/>
          </p:nvPr>
        </p:nvSpPr>
        <p:spPr>
          <a:xfrm>
            <a:off x="376825" y="1222813"/>
            <a:ext cx="2405700" cy="216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Membuat sebuah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baru</a:t>
            </a:r>
            <a:r>
              <a:rPr lang="en" sz="2100"/>
              <a:t> dengan menggunakan </a:t>
            </a:r>
            <a:r>
              <a:rPr lang="en" sz="2100">
                <a:solidFill>
                  <a:schemeClr val="lt1"/>
                </a:solidFill>
                <a:highlight>
                  <a:schemeClr val="accent2"/>
                </a:highlight>
              </a:rPr>
              <a:t>kelas induk</a:t>
            </a:r>
            <a:r>
              <a:rPr lang="en" sz="2100"/>
              <a:t> yang sudah ada.</a:t>
            </a:r>
            <a:endParaRPr i="1" sz="2100"/>
          </a:p>
        </p:txBody>
      </p:sp>
      <p:grpSp>
        <p:nvGrpSpPr>
          <p:cNvPr id="801" name="Google Shape;801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2" name="Google Shape;802;p3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4" name="Google Shape;804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6" name="Google Shape;80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700" y="912850"/>
            <a:ext cx="3936474" cy="3946352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36"/>
          <p:cNvSpPr txBox="1"/>
          <p:nvPr/>
        </p:nvSpPr>
        <p:spPr>
          <a:xfrm>
            <a:off x="376825" y="3261700"/>
            <a:ext cx="3855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Note : </a:t>
            </a:r>
            <a:b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Jika kelas B memiliki nama metode yang sama dengan kelas A, metode tersebut akan menimpa metode yang diwariskan oleh kelas 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7"/>
          <p:cNvSpPr/>
          <p:nvPr/>
        </p:nvSpPr>
        <p:spPr>
          <a:xfrm>
            <a:off x="375588" y="735560"/>
            <a:ext cx="2697360" cy="3672365"/>
          </a:xfrm>
          <a:custGeom>
            <a:rect b="b" l="l" r="r" t="t"/>
            <a:pathLst>
              <a:path extrusionOk="0" h="190426" w="143096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37"/>
          <p:cNvSpPr txBox="1"/>
          <p:nvPr>
            <p:ph type="title"/>
          </p:nvPr>
        </p:nvSpPr>
        <p:spPr>
          <a:xfrm>
            <a:off x="3481329" y="404825"/>
            <a:ext cx="4658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Class</a:t>
            </a:r>
            <a:endParaRPr/>
          </a:p>
        </p:txBody>
      </p:sp>
      <p:sp>
        <p:nvSpPr>
          <p:cNvPr id="814" name="Google Shape;814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5" name="Google Shape;815;p37"/>
          <p:cNvPicPr preferRelativeResize="0"/>
          <p:nvPr/>
        </p:nvPicPr>
        <p:blipFill rotWithShape="1">
          <a:blip r:embed="rId3">
            <a:alphaModFix/>
          </a:blip>
          <a:srcRect b="0" l="6276" r="55054" t="0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5348" y="1225325"/>
            <a:ext cx="5576925" cy="30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8"/>
          <p:cNvSpPr txBox="1"/>
          <p:nvPr>
            <p:ph type="title"/>
          </p:nvPr>
        </p:nvSpPr>
        <p:spPr>
          <a:xfrm>
            <a:off x="348125" y="445025"/>
            <a:ext cx="8571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Mewariskan - </a:t>
            </a:r>
            <a:r>
              <a:rPr lang="en">
                <a:solidFill>
                  <a:schemeClr val="accent5"/>
                </a:solidFill>
              </a:rPr>
              <a:t>Method </a:t>
            </a:r>
            <a:r>
              <a:rPr lang="en"/>
              <a:t>Dengan </a:t>
            </a:r>
            <a:r>
              <a:rPr lang="en">
                <a:solidFill>
                  <a:schemeClr val="lt1"/>
                </a:solidFill>
                <a:highlight>
                  <a:schemeClr val="accent2"/>
                </a:highlight>
              </a:rPr>
              <a:t>Super()</a:t>
            </a:r>
            <a:endParaRPr>
              <a:solidFill>
                <a:schemeClr val="lt1"/>
              </a:solidFill>
              <a:highlight>
                <a:schemeClr val="accent2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 flipH="1">
            <a:off x="5928771" y="1510322"/>
            <a:ext cx="2945574" cy="2652782"/>
            <a:chOff x="5893995" y="1281808"/>
            <a:chExt cx="3843891" cy="3185759"/>
          </a:xfrm>
        </p:grpSpPr>
        <p:grpSp>
          <p:nvGrpSpPr>
            <p:cNvPr id="824" name="Google Shape;824;p38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825" name="Google Shape;825;p38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8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7" name="Google Shape;827;p38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828" name="Google Shape;828;p38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829" name="Google Shape;829;p38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" name="Google Shape;830;p38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" name="Google Shape;831;p38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" name="Google Shape;832;p38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3" name="Google Shape;833;p38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48" name="Google Shape;848;p38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849" name="Google Shape;849;p38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4" name="Google Shape;864;p38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5" name="Google Shape;865;p38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6" name="Google Shape;866;p38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7" name="Google Shape;867;p38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8" name="Google Shape;868;p38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9" name="Google Shape;869;p38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0" name="Google Shape;870;p38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1" name="Google Shape;871;p38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2" name="Google Shape;872;p38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3" name="Google Shape;873;p38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" name="Google Shape;874;p38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" name="Google Shape;875;p38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" name="Google Shape;876;p38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" name="Google Shape;877;p38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" name="Google Shape;878;p38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" name="Google Shape;879;p38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" name="Google Shape;880;p38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1" name="Google Shape;881;p38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2" name="Google Shape;882;p38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3" name="Google Shape;883;p38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4" name="Google Shape;884;p38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5" name="Google Shape;885;p38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38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7" name="Google Shape;887;p38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8" name="Google Shape;888;p38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9" name="Google Shape;889;p38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0" name="Google Shape;890;p38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1" name="Google Shape;891;p38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2" name="Google Shape;892;p38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3" name="Google Shape;893;p38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4" name="Google Shape;894;p38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5" name="Google Shape;895;p38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6" name="Google Shape;896;p38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7" name="Google Shape;897;p38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" name="Google Shape;898;p38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" name="Google Shape;899;p38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" name="Google Shape;900;p38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8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8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" name="Google Shape;903;p38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" name="Google Shape;904;p38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" name="Google Shape;905;p38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6" name="Google Shape;906;p38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7" name="Google Shape;907;p38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8" name="Google Shape;908;p38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9" name="Google Shape;909;p38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0" name="Google Shape;910;p38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38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2" name="Google Shape;912;p38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3" name="Google Shape;913;p38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4" name="Google Shape;914;p38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5" name="Google Shape;915;p38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6" name="Google Shape;916;p38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7" name="Google Shape;917;p38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8" name="Google Shape;918;p38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19" name="Google Shape;919;p38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920" name="Google Shape;920;p38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" name="Google Shape;921;p38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" name="Google Shape;922;p38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" name="Google Shape;923;p38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" name="Google Shape;927;p38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928" name="Google Shape;928;p38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9" name="Google Shape;929;p38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0" name="Google Shape;930;p38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1" name="Google Shape;931;p38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932" name="Google Shape;932;p38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3" name="Google Shape;933;p38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4" name="Google Shape;934;p38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5" name="Google Shape;935;p38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6" name="Google Shape;936;p38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7" name="Google Shape;937;p38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8" name="Google Shape;938;p38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9" name="Google Shape;939;p38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38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1" name="Google Shape;941;p38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2" name="Google Shape;942;p38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3" name="Google Shape;943;p38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4" name="Google Shape;944;p38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5" name="Google Shape;945;p38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6" name="Google Shape;946;p38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" name="Google Shape;947;p38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" name="Google Shape;948;p38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" name="Google Shape;949;p38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" name="Google Shape;950;p38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" name="Google Shape;951;p38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" name="Google Shape;952;p38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953" name="Google Shape;953;p38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38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8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8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8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8" name="Google Shape;958;p38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9" name="Google Shape;959;p38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8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8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8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3" name="Google Shape;963;p38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964" name="Google Shape;964;p38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8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8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7" name="Google Shape;967;p38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8" name="Google Shape;968;p38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69" name="Google Shape;969;p38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8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8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8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8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8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8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8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8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38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8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81" name="Google Shape;981;p38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982" name="Google Shape;982;p38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8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8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8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8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8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8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8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8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8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92" name="Google Shape;992;p38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993" name="Google Shape;993;p38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8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8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8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8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8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8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8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8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8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8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8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8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8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8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8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38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38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38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38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38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38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38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38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38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38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38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38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38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38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38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38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38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38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38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8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8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8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8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8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8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36" name="Google Shape;1036;p38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1037" name="Google Shape;1037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9" name="Google Shape;1039;p38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1040" name="Google Shape;1040;p38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4" name="Google Shape;1044;p38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45" name="Google Shape;10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975" y="1411625"/>
            <a:ext cx="4616201" cy="2850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39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Modular</a:t>
            </a:r>
            <a:endParaRPr sz="3700"/>
          </a:p>
        </p:txBody>
      </p:sp>
      <p:sp>
        <p:nvSpPr>
          <p:cNvPr id="1051" name="Google Shape;1051;p39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052" name="Google Shape;1052;p39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Pewarisan dan Modular</a:t>
            </a:r>
            <a:endParaRPr/>
          </a:p>
        </p:txBody>
      </p:sp>
      <p:sp>
        <p:nvSpPr>
          <p:cNvPr id="1053" name="Google Shape;1053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54" name="Google Shape;1054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055" name="Google Shape;1055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056" name="Google Shape;1056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058" name="Google Shape;1058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059" name="Google Shape;1059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0" name="Google Shape;1070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1" name="Google Shape;1071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2" name="Google Shape;1072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7" name="Google Shape;1077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8" name="Google Shape;1078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1" name="Google Shape;1081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2" name="Google Shape;1082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3" name="Google Shape;1083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7" name="Google Shape;1087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8" name="Google Shape;1088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89" name="Google Shape;1089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90" name="Google Shape;1090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2" name="Google Shape;1092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93" name="Google Shape;1093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5" name="Google Shape;1095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96" name="Google Shape;1096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8" name="Google Shape;1098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99" name="Google Shape;1099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2" name="Google Shape;1112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113" name="Google Shape;1113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4" name="Google Shape;1124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125" name="Google Shape;1125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5" name="Google Shape;1145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146" name="Google Shape;1146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1" name="Google Shape;1151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152" name="Google Shape;1152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62" name="Google Shape;1162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40"/>
          <p:cNvSpPr txBox="1"/>
          <p:nvPr>
            <p:ph type="title"/>
          </p:nvPr>
        </p:nvSpPr>
        <p:spPr>
          <a:xfrm>
            <a:off x="720000" y="2164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Modular</a:t>
            </a:r>
            <a:endParaRPr/>
          </a:p>
        </p:txBody>
      </p:sp>
      <p:sp>
        <p:nvSpPr>
          <p:cNvPr id="1168" name="Google Shape;1168;p40"/>
          <p:cNvSpPr txBox="1"/>
          <p:nvPr/>
        </p:nvSpPr>
        <p:spPr>
          <a:xfrm flipH="1">
            <a:off x="713200" y="734850"/>
            <a:ext cx="7719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Konsep yang mengacu pada pengorganisasian kode ke dalam modul-modul yang independen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(File Independen)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69" name="Google Shape;1169;p40"/>
          <p:cNvSpPr txBox="1"/>
          <p:nvPr/>
        </p:nvSpPr>
        <p:spPr>
          <a:xfrm flipH="1">
            <a:off x="2413563" y="2893600"/>
            <a:ext cx="804600" cy="65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[  ]</a:t>
            </a:r>
            <a:endParaRPr b="1"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0" name="Google Shape;1170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1" name="Google Shape;117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7450" y="1383750"/>
            <a:ext cx="4269094" cy="315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1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77" name="Google Shape;1177;p41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78" name="Google Shape;1178;p41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79" name="Google Shape;1179;p41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80" name="Google Shape;1180;p41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41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3" name="Google Shape;1183;p41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5" name="Google Shape;1185;p41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41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41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41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41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41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41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41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3" name="Google Shape;1193;p41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94" name="Google Shape;1194;p41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41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41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41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8" name="Google Shape;1198;p41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9" name="Google Shape;1199;p41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41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41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41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41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41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41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41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41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41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41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41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41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2" name="Google Shape;1212;p41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213" name="Google Shape;1213;p41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41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41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41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7" name="Google Shape;1217;p41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8" name="Google Shape;1218;p41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41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41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41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41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41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41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41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41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41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1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41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41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1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41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41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1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41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41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41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1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41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41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1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41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41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41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41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41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41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41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41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41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1" name="Google Shape;1251;p41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2" name="Google Shape;1252;p41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41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41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41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41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41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41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41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41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41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41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41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41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41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41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7" name="Google Shape;1267;p41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8" name="Google Shape;1268;p41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41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41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41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41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41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41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41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41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41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41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41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41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41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41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41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41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41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41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41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41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41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41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41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41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41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41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5" name="Google Shape;1295;p41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96" name="Google Shape;1296;p41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41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41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9" name="Google Shape;1299;p41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0" name="Google Shape;1300;p41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1" name="Google Shape;1301;p41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41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41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41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41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41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41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41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41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41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41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41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41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4" name="Google Shape;1314;p41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5" name="Google Shape;1315;p41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41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41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8" name="Google Shape;1318;p41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319" name="Google Shape;1319;p41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41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41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41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3" name="Google Shape;1323;p41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4" name="Google Shape;1324;p41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25" name="Google Shape;1325;p41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326" name="Google Shape;1326;p41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41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41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41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41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41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41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41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4" name="Google Shape;1334;p41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335" name="Google Shape;1335;p4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7" name="Google Shape;1337;p4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8" name="Google Shape;1338;p41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339" name="Google Shape;1339;p41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3" name="Google Shape;1343;p41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41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5" name="Google Shape;1345;p41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