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5"/>
  </p:handoutMasterIdLst>
  <p:sldIdLst>
    <p:sldId id="256" r:id="rId3"/>
    <p:sldId id="279" r:id="rId5"/>
    <p:sldId id="284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275" r:id="rId14"/>
  </p:sldIdLst>
  <p:sldSz cx="9144000" cy="6858000" type="screen4x3"/>
  <p:notesSz cx="9144000" cy="6858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41"/>
  </p:normalViewPr>
  <p:slideViewPr>
    <p:cSldViewPr showGuides="1">
      <p:cViewPr varScale="1">
        <p:scale>
          <a:sx n="72" d="100"/>
          <a:sy n="72" d="100"/>
        </p:scale>
        <p:origin x="1326" y="54"/>
      </p:cViewPr>
      <p:guideLst>
        <p:guide orient="horz" pos="213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AC9CFF3-854F-4396-8DA3-74A0D8E286C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A85AF5A-07A2-48DD-8D68-73C7F89B54B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512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536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9217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7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 indent="-285750"/>
            <a:r>
              <a:rPr lang="en-US" altLang="en-US" dirty="0"/>
              <a:t>Second level</a:t>
            </a:r>
            <a:endParaRPr lang="en-US" altLang="en-US" dirty="0"/>
          </a:p>
          <a:p>
            <a:pPr lvl="2" indent="-228600"/>
            <a:r>
              <a:rPr lang="en-US" altLang="en-US" dirty="0"/>
              <a:t>Third level</a:t>
            </a:r>
            <a:endParaRPr lang="en-US" altLang="en-US" dirty="0"/>
          </a:p>
          <a:p>
            <a:pPr lvl="3" indent="-228600"/>
            <a:r>
              <a:rPr lang="en-US" altLang="en-US" dirty="0"/>
              <a:t>Fourth level</a:t>
            </a:r>
            <a:endParaRPr lang="en-US" altLang="en-US" dirty="0"/>
          </a:p>
          <a:p>
            <a:pPr lvl="4" indent="-228600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098" name="Picture 2" descr="D:\Picture\logo ibi smal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50" y="0"/>
            <a:ext cx="1577975" cy="1577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1187450" y="2827338"/>
            <a:ext cx="7489825" cy="644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PEMROGR</a:t>
            </a:r>
            <a:r>
              <a:rPr kumimoji="0" lang="en-US" alt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A</a:t>
            </a: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MAN TERSTRUKTUR</a:t>
            </a:r>
            <a:endParaRPr kumimoji="0" lang="en-US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704020202020204" pitchFamily="34" charset="0"/>
              <a:ea typeface="+mn-ea"/>
              <a:cs typeface="Arial" panose="020B0704020202020204" pitchFamily="34" charset="0"/>
              <a:sym typeface="+mn-ea"/>
            </a:endParaRPr>
          </a:p>
        </p:txBody>
      </p:sp>
      <p:sp>
        <p:nvSpPr>
          <p:cNvPr id="9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124200" y="6499225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Struktur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2" name="Rectangle 7"/>
          <p:cNvSpPr txBox="1"/>
          <p:nvPr/>
        </p:nvSpPr>
        <p:spPr>
          <a:xfrm>
            <a:off x="1187450" y="1127125"/>
            <a:ext cx="5899150" cy="1146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zh-CN" sz="2000" u="sng" dirty="0">
                <a:solidFill>
                  <a:srgbClr val="0070C0"/>
                </a:solidFill>
                <a:latin typeface="Calibri" pitchFamily="34" charset="0"/>
              </a:rPr>
              <a:t>Materi Pembelajaran</a:t>
            </a:r>
            <a:r>
              <a:rPr lang="en-US" altLang="zh-CN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endParaRPr lang="en-US" altLang="zh-CN" sz="3200" dirty="0">
              <a:solidFill>
                <a:srgbClr val="0070C0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3200" dirty="0">
                <a:solidFill>
                  <a:srgbClr val="0070C0"/>
                </a:solidFill>
                <a:latin typeface="Calibri" pitchFamily="34" charset="0"/>
              </a:rPr>
              <a:t>Matakuliah :</a:t>
            </a:r>
            <a:endParaRPr lang="en-US" sz="32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103" name="Rectangle 7"/>
          <p:cNvSpPr txBox="1"/>
          <p:nvPr/>
        </p:nvSpPr>
        <p:spPr>
          <a:xfrm>
            <a:off x="1222375" y="3387725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2000" dirty="0">
                <a:solidFill>
                  <a:srgbClr val="404040"/>
                </a:solidFill>
                <a:latin typeface="Calibri" pitchFamily="34" charset="0"/>
              </a:rPr>
              <a:t>Kode Matakuliah : SKO 21411</a:t>
            </a:r>
            <a:endParaRPr lang="en-US" sz="2000" dirty="0">
              <a:solidFill>
                <a:srgbClr val="404040"/>
              </a:solidFill>
              <a:latin typeface="Calibri" pitchFamily="34" charset="0"/>
            </a:endParaRPr>
          </a:p>
        </p:txBody>
      </p:sp>
      <p:sp>
        <p:nvSpPr>
          <p:cNvPr id="4104" name="Rectangle 7"/>
          <p:cNvSpPr txBox="1"/>
          <p:nvPr/>
        </p:nvSpPr>
        <p:spPr>
          <a:xfrm>
            <a:off x="1187450" y="4829175"/>
            <a:ext cx="6302375" cy="9445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Dosen Pengampu </a:t>
            </a:r>
            <a:r>
              <a:rPr lang="en-US" altLang="en-ID" sz="1800" dirty="0">
                <a:solidFill>
                  <a:srgbClr val="0D0D0D"/>
                </a:solidFill>
                <a:latin typeface="Calibri" pitchFamily="34" charset="0"/>
              </a:rPr>
              <a:t>Matakuliah</a:t>
            </a: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: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 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Bayu Nugroho, </a:t>
            </a:r>
            <a:r>
              <a:rPr lang="en-US" altLang="en-ID" sz="2400" dirty="0">
                <a:solidFill>
                  <a:srgbClr val="0D0D0D"/>
                </a:solidFill>
                <a:latin typeface="Calibri" pitchFamily="34" charset="0"/>
              </a:rPr>
              <a:t>S.Kom., 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M.Eng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</p:txBody>
      </p:sp>
      <p:sp>
        <p:nvSpPr>
          <p:cNvPr id="4105" name="Rectangle 7"/>
          <p:cNvSpPr txBox="1"/>
          <p:nvPr/>
        </p:nvSpPr>
        <p:spPr>
          <a:xfrm>
            <a:off x="1187450" y="298450"/>
            <a:ext cx="3062288" cy="384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en-ID" sz="1800" b="1" dirty="0">
                <a:solidFill>
                  <a:srgbClr val="595959"/>
                </a:solidFill>
                <a:latin typeface="Arial Narrow Bold" panose="020B0706020202030204" charset="0"/>
              </a:rPr>
              <a:t>Bahan Ajar</a:t>
            </a:r>
            <a:endParaRPr lang="en-US" altLang="en-ID" sz="1800" b="1" u="sng" dirty="0">
              <a:solidFill>
                <a:srgbClr val="595959"/>
              </a:solidFill>
              <a:latin typeface="Arial Narrow Bold" panose="020B0706020202030204" charset="0"/>
            </a:endParaRPr>
          </a:p>
        </p:txBody>
      </p:sp>
      <p:sp>
        <p:nvSpPr>
          <p:cNvPr id="3" name="Rectangle 7"/>
          <p:cNvSpPr txBox="1"/>
          <p:nvPr/>
        </p:nvSpPr>
        <p:spPr>
          <a:xfrm>
            <a:off x="1222375" y="3981450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None/>
            </a:pPr>
            <a:r>
              <a:rPr kumimoji="0" lang="en-US" sz="2400" b="0" i="0" u="none" strike="noStrike" kern="1200" cap="none" spc="0" normalizeH="0" baseline="0" noProof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Arial" panose="020B0704020202020204" pitchFamily="34" charset="0"/>
                <a:sym typeface="+mn-ea"/>
              </a:rPr>
              <a:t>Prodi : SISTEM KOMPUTER</a:t>
            </a:r>
            <a:endParaRPr kumimoji="0" lang="en-US" sz="2400" b="0" i="0" u="none" strike="noStrike" kern="1200" cap="none" spc="0" normalizeH="0" baseline="0" noProof="1" dirty="0">
              <a:solidFill>
                <a:schemeClr val="accent6">
                  <a:lumMod val="75000"/>
                </a:schemeClr>
              </a:solidFill>
              <a:latin typeface="+mn-lt"/>
              <a:ea typeface="Arial" panose="020B0704020202020204" pitchFamily="34" charset="0"/>
              <a:cs typeface="Arial" panose="020B0704020202020204" pitchFamily="34" charset="0"/>
              <a:sym typeface="+mn-ea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665" y="340360"/>
            <a:ext cx="2180590" cy="89789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4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988695"/>
            <a:ext cx="8500110" cy="223393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Tugas Mandiri (teori):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Tuliskan dan jelaskan contoh penggunaan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/>
              <a:t>1. Apa perbedaan antara STRING dengan TIPE DATA STRING?</a:t>
            </a:r>
            <a:endParaRPr lang="en-US" sz="280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/>
              <a:t>2.Apa yang dimaksud dengan KONSTANTA dan VARIABEL?</a:t>
            </a:r>
            <a:endParaRPr lang="en-US" sz="280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ym typeface="+mn-ea"/>
              </a:rPr>
              <a:t>	</a:t>
            </a:r>
            <a:endParaRPr lang="en-US" sz="2800" dirty="0"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Shape 81"/>
          <p:cNvSpPr>
            <a:spLocks noGrp="1"/>
          </p:cNvSpPr>
          <p:nvPr/>
        </p:nvSpPr>
        <p:spPr>
          <a:xfrm>
            <a:off x="268605" y="4218305"/>
            <a:ext cx="8608695" cy="1965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Tugas Mandiri (prakt):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800" dirty="0"/>
              <a:t>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Lakukan memprogram Simulasi Arduino dengan Output 4 LED Menggunakan Proteus dengan menambahkan library arduino ke dalam proteus 7</a:t>
            </a:r>
            <a:endParaRPr lang="en-US" sz="2800" dirty="0"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auto">
          <a:xfrm>
            <a:off x="3500430" y="2629326"/>
            <a:ext cx="2428892" cy="1362075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end</a:t>
            </a:r>
            <a:endParaRPr kumimoji="0" lang="en-US" sz="7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14339" name="Date Placeholder 3"/>
          <p:cNvSpPr>
            <a:spLocks noGrp="1"/>
          </p:cNvSpPr>
          <p:nvPr>
            <p:ph type="dt" sz="half" idx="10"/>
          </p:nvPr>
        </p:nvSpPr>
        <p:spPr>
          <a:noFill/>
          <a:ln>
            <a:noFill/>
          </a:ln>
        </p:spPr>
        <p:txBody>
          <a:bodyPr wrap="square" lIns="91440" tIns="45720" rIns="91440" bIns="4572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5pPr>
          </a:lstStyle>
          <a:p>
            <a:pPr lvl="0" indent="0" eaLnBrk="1" hangingPunct="1"/>
            <a:r>
              <a:rPr lang="en-US" altLang="en-US" sz="1200" dirty="0">
                <a:solidFill>
                  <a:srgbClr val="898989"/>
                </a:solidFill>
                <a:latin typeface="Calibri" pitchFamily="34" charset="0"/>
              </a:rPr>
              <a:t>*</a:t>
            </a:r>
            <a:endParaRPr lang="en-US" altLang="en-US" sz="1200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Shape 80"/>
          <p:cNvSpPr>
            <a:spLocks noGrp="1"/>
          </p:cNvSpPr>
          <p:nvPr>
            <p:ph type="title"/>
          </p:nvPr>
        </p:nvSpPr>
        <p:spPr>
          <a:xfrm>
            <a:off x="395288" y="1098550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3200" b="1" u="sng" dirty="0">
                <a:latin typeface="Arial" panose="020B0704020202020204" pitchFamily="34" charset="0"/>
                <a:sym typeface="Arial" panose="020B0704020202020204" pitchFamily="34" charset="0"/>
              </a:rPr>
              <a:t>Tables of Content</a:t>
            </a:r>
            <a:endParaRPr lang="en-US" altLang="en-US" sz="32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8194" name="Shape 81"/>
          <p:cNvSpPr>
            <a:spLocks noGrp="1"/>
          </p:cNvSpPr>
          <p:nvPr>
            <p:ph idx="1"/>
          </p:nvPr>
        </p:nvSpPr>
        <p:spPr>
          <a:xfrm>
            <a:off x="395605" y="1857375"/>
            <a:ext cx="8608695" cy="426402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>
                <a:sym typeface="+mn-ea"/>
              </a:rPr>
              <a:t>C ARDUINO DATA TYPES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	</a:t>
            </a:r>
            <a:endParaRPr lang="en-US" sz="3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	-</a:t>
            </a:r>
            <a:r>
              <a:rPr lang="en-US" sz="3000" dirty="0">
                <a:cs typeface="+mn-lt"/>
              </a:rPr>
              <a:t> </a:t>
            </a:r>
            <a:r>
              <a:rPr lang="en-US" sz="3000">
                <a:cs typeface="+mn-lt"/>
                <a:sym typeface="+mn-ea"/>
              </a:rPr>
              <a:t>The int Data Type</a:t>
            </a:r>
            <a:endParaRPr lang="en-US" sz="3000">
              <a:cs typeface="+mn-lt"/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>
                <a:cs typeface="+mn-lt"/>
                <a:sym typeface="+mn-ea"/>
              </a:rPr>
              <a:t>	- The word Data Type</a:t>
            </a:r>
            <a:endParaRPr lang="en-US" sz="3000">
              <a:cs typeface="+mn-lt"/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>
                <a:cs typeface="+mn-lt"/>
                <a:sym typeface="+mn-ea"/>
              </a:rPr>
              <a:t>	- The long Data type</a:t>
            </a:r>
            <a:endParaRPr lang="en-US" sz="3000">
              <a:cs typeface="+mn-lt"/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>
                <a:cs typeface="+mn-lt"/>
                <a:sym typeface="+mn-ea"/>
              </a:rPr>
              <a:t>	- </a:t>
            </a:r>
            <a:r>
              <a:rPr lang="en-US" sz="3000" dirty="0">
                <a:solidFill>
                  <a:srgbClr val="000000"/>
                </a:solidFill>
                <a:latin typeface="Arial" panose="020B0704020202020204" pitchFamily="34" charset="0"/>
                <a:sym typeface="Arial" panose="020B0704020202020204" pitchFamily="34" charset="0"/>
              </a:rPr>
              <a:t>The float and double Data Types</a:t>
            </a:r>
            <a:endParaRPr lang="en-US" sz="3000" dirty="0">
              <a:solidFill>
                <a:srgbClr val="000000"/>
              </a:solidFill>
              <a:latin typeface="Arial" panose="020B0704020202020204" pitchFamily="34" charset="0"/>
              <a:sym typeface="Arial" panose="020B0704020202020204" pitchFamily="34" charset="0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>
                <a:solidFill>
                  <a:srgbClr val="000000"/>
                </a:solidFill>
                <a:latin typeface="Arial" panose="020B0704020202020204" pitchFamily="34" charset="0"/>
                <a:sym typeface="Arial" panose="020B0704020202020204" pitchFamily="34" charset="0"/>
              </a:rPr>
              <a:t>	- String Data Type</a:t>
            </a:r>
            <a:endParaRPr lang="en-US" sz="3000" dirty="0">
              <a:solidFill>
                <a:srgbClr val="000000"/>
              </a:solidFill>
              <a:latin typeface="Arial" panose="020B0704020202020204" pitchFamily="34" charset="0"/>
              <a:sym typeface="Arial" panose="020B0704020202020204" pitchFamily="34" charset="0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>
                <a:solidFill>
                  <a:srgbClr val="000000"/>
                </a:solidFill>
                <a:latin typeface="Arial" panose="020B0704020202020204" pitchFamily="34" charset="0"/>
                <a:sym typeface="Arial" panose="020B0704020202020204" pitchFamily="34" charset="0"/>
              </a:rPr>
              <a:t>	- The void Data Type</a:t>
            </a:r>
            <a:endParaRPr lang="en-US" sz="3000" dirty="0">
              <a:solidFill>
                <a:srgbClr val="000000"/>
              </a:solidFill>
              <a:latin typeface="Arial" panose="020B0704020202020204" pitchFamily="34" charset="0"/>
              <a:sym typeface="Arial" panose="020B0704020202020204" pitchFamily="34" charset="0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>
                <a:solidFill>
                  <a:srgbClr val="000000"/>
                </a:solidFill>
                <a:latin typeface="Arial" panose="020B0704020202020204" pitchFamily="34" charset="0"/>
                <a:sym typeface="Arial" panose="020B0704020202020204" pitchFamily="34" charset="0"/>
              </a:rPr>
              <a:t>	- The array Data Type</a:t>
            </a:r>
            <a:endParaRPr lang="en-US" sz="3000" dirty="0">
              <a:solidFill>
                <a:srgbClr val="000000"/>
              </a:solidFill>
              <a:latin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1" name="Shape 80"/>
          <p:cNvSpPr>
            <a:spLocks noGrp="1"/>
          </p:cNvSpPr>
          <p:nvPr/>
        </p:nvSpPr>
        <p:spPr>
          <a:xfrm>
            <a:off x="395288" y="326390"/>
            <a:ext cx="8229600" cy="650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4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17525" y="2527935"/>
            <a:ext cx="601091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32525" y="1377950"/>
            <a:ext cx="1600200" cy="160020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4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380682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>
                <a:cs typeface="+mn-lt"/>
                <a:sym typeface="+mn-ea"/>
              </a:rPr>
              <a:t>The int Data Type</a:t>
            </a:r>
            <a:r>
              <a:rPr lang="en-US" sz="2800" b="1" dirty="0"/>
              <a:t> 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4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In Arduino C, an int data type is a 16-bit value, as shown in Table. In some other languages (e.g.,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Java, C#, C++), an int is usually a 32-bit (4 byte) entity. If you have programmed before in some of these other languages, then you need to be aware that an int in Arduino C has a smaller numeric range than it carries in other programming languages.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" name="Table 1"/>
          <p:cNvGraphicFramePr/>
          <p:nvPr>
            <p:custDataLst>
              <p:tags r:id="rId1"/>
            </p:custDataLst>
          </p:nvPr>
        </p:nvGraphicFramePr>
        <p:xfrm>
          <a:off x="1177290" y="4956810"/>
          <a:ext cx="6696710" cy="1017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025"/>
                <a:gridCol w="1346200"/>
                <a:gridCol w="3118485"/>
              </a:tblGrid>
              <a:tr h="5289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Tipe Data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Nilai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Keterangan</a:t>
                      </a:r>
                      <a:endParaRPr lang="en-US"/>
                    </a:p>
                  </a:txBody>
                  <a:tcPr/>
                </a:tc>
              </a:tr>
              <a:tr h="48831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Integer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16 bit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-32768 s.d 32767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4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380682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>
                <a:cs typeface="+mn-lt"/>
                <a:sym typeface="+mn-ea"/>
              </a:rPr>
              <a:t>The word Data Type</a:t>
            </a:r>
            <a:r>
              <a:rPr lang="en-US" sz="2800" b="1" dirty="0"/>
              <a:t> 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4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The word data type has the same storage requirements and range of values as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an unsigned int.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" name="Table 1"/>
          <p:cNvGraphicFramePr/>
          <p:nvPr>
            <p:custDataLst>
              <p:tags r:id="rId1"/>
            </p:custDataLst>
          </p:nvPr>
        </p:nvGraphicFramePr>
        <p:xfrm>
          <a:off x="1035050" y="3827145"/>
          <a:ext cx="6696710" cy="1017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025"/>
                <a:gridCol w="1346200"/>
                <a:gridCol w="3118485"/>
              </a:tblGrid>
              <a:tr h="5289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Tipe Data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Nilai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Keterangan</a:t>
                      </a:r>
                      <a:endParaRPr lang="en-US"/>
                    </a:p>
                  </a:txBody>
                  <a:tcPr/>
                </a:tc>
              </a:tr>
              <a:tr h="48831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Word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2 bit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0 s.d 65535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4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380682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>
                <a:cs typeface="+mn-lt"/>
                <a:sym typeface="+mn-ea"/>
              </a:rPr>
              <a:t>The long Data type</a:t>
            </a:r>
            <a:r>
              <a:rPr lang="en-US" sz="2800" b="1" dirty="0"/>
              <a:t> 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4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Because the long data type uses 32 bits (4 bytes), it has an approximate range of values of between plus or minus 2 billion. Like the other data types discussed so far, the long data type is also an integer data type and, as such, cannot be used to represent fractional values.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" name="Table 1"/>
          <p:cNvGraphicFramePr/>
          <p:nvPr>
            <p:custDataLst>
              <p:tags r:id="rId1"/>
            </p:custDataLst>
          </p:nvPr>
        </p:nvGraphicFramePr>
        <p:xfrm>
          <a:off x="953770" y="4670425"/>
          <a:ext cx="7544435" cy="1208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1516380"/>
                <a:gridCol w="3513455"/>
              </a:tblGrid>
              <a:tr h="5467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Tipe Data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Nilai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Keterangan</a:t>
                      </a:r>
                      <a:endParaRPr lang="en-US"/>
                    </a:p>
                  </a:txBody>
                  <a:tcPr/>
                </a:tc>
              </a:tr>
              <a:tr h="66167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Long int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4 byte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-2147483648 s.d </a:t>
                      </a:r>
                      <a:r>
                        <a:rPr lang="en-US" sz="1800">
                          <a:sym typeface="+mn-ea"/>
                        </a:rPr>
                        <a:t>2147483647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4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211264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olidFill>
                  <a:srgbClr val="000000"/>
                </a:solidFill>
                <a:latin typeface="Arial Bold" panose="020B0704020202020204" charset="0"/>
                <a:cs typeface="Arial Bold" panose="020B0704020202020204" charset="0"/>
                <a:sym typeface="Arial" panose="020B0704020202020204" pitchFamily="34" charset="0"/>
              </a:rPr>
              <a:t>The float and double Data Types</a:t>
            </a:r>
            <a:r>
              <a:rPr lang="en-US" sz="2800" b="1" dirty="0"/>
              <a:t> 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4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Arduino C does allow floating point numbers. That is, you can have data values in your program that use fractional values.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" name="Table 1"/>
          <p:cNvGraphicFramePr/>
          <p:nvPr>
            <p:custDataLst>
              <p:tags r:id="rId1"/>
            </p:custDataLst>
          </p:nvPr>
        </p:nvGraphicFramePr>
        <p:xfrm>
          <a:off x="605155" y="3689350"/>
          <a:ext cx="7556500" cy="168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8410"/>
                <a:gridCol w="1518920"/>
                <a:gridCol w="3519170"/>
              </a:tblGrid>
              <a:tr h="49149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Tipe Data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Nilai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Keterangan</a:t>
                      </a:r>
                      <a:endParaRPr lang="en-US"/>
                    </a:p>
                  </a:txBody>
                  <a:tcPr/>
                </a:tc>
              </a:tr>
              <a:tr h="59499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Float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32 bit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3.4E-38 s.d 3.4E+38</a:t>
                      </a:r>
                      <a:endParaRPr lang="en-US"/>
                    </a:p>
                  </a:txBody>
                  <a:tcPr/>
                </a:tc>
              </a:tr>
              <a:tr h="59499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Double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64 bit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1.7E-308 s.d 1.7E+308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4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256984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olidFill>
                  <a:srgbClr val="000000"/>
                </a:solidFill>
                <a:latin typeface="Arial Bold" panose="020B0704020202020204" charset="0"/>
                <a:cs typeface="Arial Bold" panose="020B0704020202020204" charset="0"/>
                <a:sym typeface="Arial" panose="020B0704020202020204" pitchFamily="34" charset="0"/>
              </a:rPr>
              <a:t>String Data Type</a:t>
            </a:r>
            <a:r>
              <a:rPr lang="en-US" sz="2800" b="1" dirty="0"/>
              <a:t> 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4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A string is a sequence of ASCII characters treated as a single entity. In other words, it is a string of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characters. The string data type may be implemented several different ways.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268605" y="3742055"/>
            <a:ext cx="549783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char myString[15];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4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211264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olidFill>
                  <a:srgbClr val="000000"/>
                </a:solidFill>
                <a:latin typeface="Arial Bold" panose="020B0704020202020204" charset="0"/>
                <a:cs typeface="Arial Bold" panose="020B0704020202020204" charset="0"/>
                <a:sym typeface="Arial" panose="020B0704020202020204" pitchFamily="34" charset="0"/>
              </a:rPr>
              <a:t>The void Data Type</a:t>
            </a:r>
            <a:endParaRPr lang="en-US" sz="2800" dirty="0">
              <a:solidFill>
                <a:srgbClr val="000000"/>
              </a:solidFill>
              <a:latin typeface="Arial" panose="020B0704020202020204" pitchFamily="34" charset="0"/>
              <a:sym typeface="Arial" panose="020B0704020202020204" pitchFamily="34" charset="0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9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The void data type really isn’t a data type at all. One use for the void keyword is when it is used with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functions to show that a function does not return a value. Functions are defined as: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349250" y="3459480"/>
            <a:ext cx="5497830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void setup() {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	// the setup code body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}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void loop() {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	// the loop code body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}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4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281178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olidFill>
                  <a:srgbClr val="000000"/>
                </a:solidFill>
                <a:latin typeface="Arial Bold" panose="020B0704020202020204" charset="0"/>
                <a:cs typeface="Arial Bold" panose="020B0704020202020204" charset="0"/>
                <a:sym typeface="Arial" panose="020B0704020202020204" pitchFamily="34" charset="0"/>
              </a:rPr>
              <a:t>The array Data Type</a:t>
            </a:r>
            <a:endParaRPr lang="en-US" sz="2800" b="1" dirty="0">
              <a:solidFill>
                <a:srgbClr val="000000"/>
              </a:solidFill>
              <a:latin typeface="Arial Bold" panose="020B0704020202020204" charset="0"/>
              <a:cs typeface="Arial Bold" panose="020B0704020202020204" charset="0"/>
              <a:sym typeface="Arial" panose="020B0704020202020204" pitchFamily="34" charset="0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9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Virtually all of the basic data types support arrays of those types. We have already seen examples of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character arrays. The following statements show some other array definitions. Functions are defined as: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363220" y="4091305"/>
            <a:ext cx="5497830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int myData[15];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long yourWorkDay[7];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>
                <a:solidFill>
                  <a:schemeClr val="accent6">
                    <a:lumMod val="75000"/>
                  </a:schemeClr>
                </a:solidFill>
              </a:rPr>
              <a:t>float temp[200];</a:t>
            </a:r>
            <a:endParaRPr lang="en-US" sz="280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tags/tag1.xml><?xml version="1.0" encoding="utf-8"?>
<p:tagLst xmlns:p="http://schemas.openxmlformats.org/presentationml/2006/main">
  <p:tag name="KSO_WM_UNIT_TABLE_BEAUTIFY" val="smartTable{75d223a3-3c8e-4aca-b20d-9911ee58cc4e}"/>
</p:tagLst>
</file>

<file path=ppt/tags/tag2.xml><?xml version="1.0" encoding="utf-8"?>
<p:tagLst xmlns:p="http://schemas.openxmlformats.org/presentationml/2006/main">
  <p:tag name="KSO_WM_UNIT_TABLE_BEAUTIFY" val="smartTable{75d223a3-3c8e-4aca-b20d-9911ee58cc4e}"/>
</p:tagLst>
</file>

<file path=ppt/tags/tag3.xml><?xml version="1.0" encoding="utf-8"?>
<p:tagLst xmlns:p="http://schemas.openxmlformats.org/presentationml/2006/main">
  <p:tag name="KSO_WM_UNIT_TABLE_BEAUTIFY" val="smartTable{75d223a3-3c8e-4aca-b20d-9911ee58cc4e}"/>
</p:tagLst>
</file>

<file path=ppt/tags/tag4.xml><?xml version="1.0" encoding="utf-8"?>
<p:tagLst xmlns:p="http://schemas.openxmlformats.org/presentationml/2006/main">
  <p:tag name="KSO_WM_UNIT_TABLE_BEAUTIFY" val="smartTable{75d223a3-3c8e-4aca-b20d-9911ee58cc4e}"/>
</p:tagLst>
</file>

<file path=ppt/tags/tag5.xml><?xml version="1.0" encoding="utf-8"?>
<p:tagLst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2945</Words>
  <Application>WPS Writer</Application>
  <PresentationFormat>On-screen Show (4:3)</PresentationFormat>
  <Paragraphs>180</Paragraphs>
  <Slides>11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6" baseType="lpstr">
      <vt:lpstr>Arial</vt:lpstr>
      <vt:lpstr>SimSun</vt:lpstr>
      <vt:lpstr>Wingdings</vt:lpstr>
      <vt:lpstr>Calibri</vt:lpstr>
      <vt:lpstr>Helvetica Neue</vt:lpstr>
      <vt:lpstr>Book Antiqua</vt:lpstr>
      <vt:lpstr>苹方-简</vt:lpstr>
      <vt:lpstr>Times New Roman</vt:lpstr>
      <vt:lpstr>Arial Narrow Bold</vt:lpstr>
      <vt:lpstr>Arial Bold</vt:lpstr>
      <vt:lpstr>Arial Black</vt:lpstr>
      <vt:lpstr>微软雅黑</vt:lpstr>
      <vt:lpstr>汉仪旗黑</vt:lpstr>
      <vt:lpstr>Arial Unicode MS</vt:lpstr>
      <vt:lpstr>Office Theme</vt:lpstr>
      <vt:lpstr>PowerPoint 演示文稿</vt:lpstr>
      <vt:lpstr>Tables of Content</vt:lpstr>
      <vt:lpstr>Chapter 4</vt:lpstr>
      <vt:lpstr>Chapter 4</vt:lpstr>
      <vt:lpstr>Chapter 4</vt:lpstr>
      <vt:lpstr>Chapter 4</vt:lpstr>
      <vt:lpstr>Chapter 4</vt:lpstr>
      <vt:lpstr>Chapter 4</vt:lpstr>
      <vt:lpstr>Chapter 4</vt:lpstr>
      <vt:lpstr>Chapter 4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bayunugroho</cp:lastModifiedBy>
  <cp:revision>342</cp:revision>
  <dcterms:created xsi:type="dcterms:W3CDTF">2023-09-06T03:48:23Z</dcterms:created>
  <dcterms:modified xsi:type="dcterms:W3CDTF">2023-09-06T03:48:23Z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1033-3.2.0.6370</vt:lpwstr>
  </property>
</Properties>
</file>