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02" r:id="rId5"/>
    <p:sldId id="303" r:id="rId6"/>
    <p:sldId id="304" r:id="rId7"/>
    <p:sldId id="305" r:id="rId8"/>
    <p:sldId id="306" r:id="rId9"/>
    <p:sldId id="307"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67" autoAdjust="0"/>
    <p:restoredTop sz="94601" autoAdjust="0"/>
  </p:normalViewPr>
  <p:slideViewPr>
    <p:cSldViewPr>
      <p:cViewPr varScale="1">
        <p:scale>
          <a:sx n="104" d="100"/>
          <a:sy n="104" d="100"/>
        </p:scale>
        <p:origin x="1848"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976 K/Pdt/2015</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a:t>
          </a:r>
          <a:r>
            <a:rPr lang="en-ID" dirty="0"/>
            <a:t> </a:t>
          </a:r>
          <a:r>
            <a:rPr lang="en-ID" dirty="0" err="1"/>
            <a:t>terdapat</a:t>
          </a:r>
          <a:r>
            <a:rPr lang="en-ID" dirty="0"/>
            <a:t> </a:t>
          </a:r>
          <a:r>
            <a:rPr lang="en-ID" dirty="0" err="1"/>
            <a:t>sertifikat</a:t>
          </a:r>
          <a:r>
            <a:rPr lang="en-ID" dirty="0"/>
            <a:t> </a:t>
          </a:r>
          <a:r>
            <a:rPr lang="en-ID" dirty="0" err="1"/>
            <a:t>ganda</a:t>
          </a:r>
          <a:r>
            <a:rPr lang="en-ID" dirty="0"/>
            <a:t> </a:t>
          </a:r>
          <a:r>
            <a:rPr lang="en-ID" dirty="0" err="1"/>
            <a:t>atas</a:t>
          </a:r>
          <a:r>
            <a:rPr lang="en-ID" dirty="0"/>
            <a:t> </a:t>
          </a:r>
          <a:r>
            <a:rPr lang="en-ID" dirty="0" err="1"/>
            <a:t>tanah</a:t>
          </a:r>
          <a:r>
            <a:rPr lang="en-ID" dirty="0"/>
            <a:t> yang </a:t>
          </a:r>
          <a:r>
            <a:rPr lang="en-ID" dirty="0" err="1"/>
            <a:t>sama</a:t>
          </a:r>
          <a:r>
            <a:rPr lang="en-ID" dirty="0"/>
            <a:t>, di mana </a:t>
          </a:r>
          <a:r>
            <a:rPr lang="en-ID" dirty="0" err="1"/>
            <a:t>keduanya</a:t>
          </a:r>
          <a:r>
            <a:rPr lang="en-ID" dirty="0"/>
            <a:t> </a:t>
          </a:r>
          <a:r>
            <a:rPr lang="en-ID" dirty="0" err="1"/>
            <a:t>sama-sama</a:t>
          </a:r>
          <a:r>
            <a:rPr lang="en-ID" dirty="0"/>
            <a:t> </a:t>
          </a:r>
          <a:r>
            <a:rPr lang="en-ID" dirty="0" err="1"/>
            <a:t>autentik</a:t>
          </a:r>
          <a:r>
            <a:rPr lang="en-ID" dirty="0"/>
            <a:t>, </a:t>
          </a:r>
          <a:r>
            <a:rPr lang="en-ID" dirty="0" err="1"/>
            <a:t>maka</a:t>
          </a:r>
          <a:r>
            <a:rPr lang="en-ID" dirty="0"/>
            <a:t> </a:t>
          </a:r>
          <a:r>
            <a:rPr lang="en-ID" dirty="0" err="1"/>
            <a:t>bukti</a:t>
          </a:r>
          <a:r>
            <a:rPr lang="en-ID" dirty="0"/>
            <a:t> </a:t>
          </a:r>
          <a:r>
            <a:rPr lang="en-ID" dirty="0" err="1"/>
            <a:t>hak</a:t>
          </a:r>
          <a:r>
            <a:rPr lang="en-ID" dirty="0"/>
            <a:t> yang paling </a:t>
          </a:r>
          <a:r>
            <a:rPr lang="en-ID" dirty="0" err="1"/>
            <a:t>kuat</a:t>
          </a:r>
          <a:r>
            <a:rPr lang="en-ID" dirty="0"/>
            <a:t> </a:t>
          </a:r>
          <a:r>
            <a:rPr lang="en-ID" dirty="0" err="1"/>
            <a:t>adalah</a:t>
          </a:r>
          <a:r>
            <a:rPr lang="en-ID" dirty="0"/>
            <a:t> </a:t>
          </a:r>
          <a:r>
            <a:rPr lang="en-ID" dirty="0" err="1"/>
            <a:t>sertifikat</a:t>
          </a:r>
          <a:r>
            <a:rPr lang="en-ID" dirty="0"/>
            <a:t> </a:t>
          </a:r>
          <a:r>
            <a:rPr lang="en-ID" dirty="0" err="1"/>
            <a:t>hak</a:t>
          </a:r>
          <a:r>
            <a:rPr lang="en-ID" dirty="0"/>
            <a:t> yang </a:t>
          </a:r>
          <a:r>
            <a:rPr lang="en-ID" dirty="0" err="1"/>
            <a:t>terbit</a:t>
          </a:r>
          <a:r>
            <a:rPr lang="en-ID" dirty="0"/>
            <a:t> </a:t>
          </a:r>
          <a:r>
            <a:rPr lang="en-ID" dirty="0" err="1"/>
            <a:t>terlebih</a:t>
          </a:r>
          <a:r>
            <a:rPr lang="en-ID" dirty="0"/>
            <a:t> </a:t>
          </a:r>
          <a:r>
            <a:rPr lang="en-ID" dirty="0" err="1"/>
            <a:t>dahulu</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586 K/Pdt/2000</a:t>
          </a:r>
          <a:endParaRPr lang="en-ID" dirty="0"/>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Apabila</a:t>
          </a:r>
          <a:r>
            <a:rPr lang="en-ID" dirty="0"/>
            <a:t> </a:t>
          </a:r>
          <a:r>
            <a:rPr lang="en-ID" dirty="0" err="1"/>
            <a:t>terdapat</a:t>
          </a:r>
          <a:r>
            <a:rPr lang="en-ID" dirty="0"/>
            <a:t> </a:t>
          </a:r>
          <a:r>
            <a:rPr lang="en-ID" dirty="0" err="1"/>
            <a:t>perbedaan</a:t>
          </a:r>
          <a:r>
            <a:rPr lang="en-ID" dirty="0"/>
            <a:t> </a:t>
          </a:r>
          <a:r>
            <a:rPr lang="en-ID" dirty="0" err="1"/>
            <a:t>luas</a:t>
          </a:r>
          <a:r>
            <a:rPr lang="en-ID" dirty="0"/>
            <a:t> dan </a:t>
          </a:r>
          <a:r>
            <a:rPr lang="en-ID" dirty="0" err="1"/>
            <a:t>batas-batas</a:t>
          </a:r>
          <a:r>
            <a:rPr lang="en-ID" dirty="0"/>
            <a:t> </a:t>
          </a:r>
          <a:r>
            <a:rPr lang="en-ID" dirty="0" err="1"/>
            <a:t>tanah</a:t>
          </a:r>
          <a:r>
            <a:rPr lang="en-ID" dirty="0"/>
            <a:t> </a:t>
          </a:r>
          <a:r>
            <a:rPr lang="en-ID" dirty="0" err="1"/>
            <a:t>sengketa</a:t>
          </a:r>
          <a:r>
            <a:rPr lang="en-ID" dirty="0"/>
            <a:t> </a:t>
          </a:r>
          <a:r>
            <a:rPr lang="en-ID" dirty="0" err="1"/>
            <a:t>dalam</a:t>
          </a:r>
          <a:r>
            <a:rPr lang="en-ID" dirty="0"/>
            <a:t> </a:t>
          </a:r>
          <a:r>
            <a:rPr lang="en-ID" dirty="0" err="1"/>
            <a:t>posita</a:t>
          </a:r>
          <a:r>
            <a:rPr lang="en-ID" dirty="0"/>
            <a:t> (</a:t>
          </a:r>
          <a:r>
            <a:rPr lang="en-ID" dirty="0" err="1"/>
            <a:t>alasan</a:t>
          </a:r>
          <a:r>
            <a:rPr lang="en-ID" dirty="0"/>
            <a:t> </a:t>
          </a:r>
          <a:r>
            <a:rPr lang="en-ID" dirty="0" err="1"/>
            <a:t>gugatan</a:t>
          </a:r>
          <a:r>
            <a:rPr lang="en-ID" dirty="0"/>
            <a:t>) dan </a:t>
          </a:r>
          <a:r>
            <a:rPr lang="en-ID" dirty="0" err="1"/>
            <a:t>petitum</a:t>
          </a:r>
          <a:r>
            <a:rPr lang="en-ID" dirty="0"/>
            <a:t> (</a:t>
          </a:r>
          <a:r>
            <a:rPr lang="en-ID" dirty="0" err="1"/>
            <a:t>gugatan</a:t>
          </a:r>
          <a:r>
            <a:rPr lang="en-ID" dirty="0"/>
            <a:t>), </a:t>
          </a:r>
          <a:r>
            <a:rPr lang="en-ID" dirty="0" err="1"/>
            <a:t>maka</a:t>
          </a:r>
          <a:r>
            <a:rPr lang="en-ID" dirty="0"/>
            <a:t> </a:t>
          </a:r>
          <a:r>
            <a:rPr lang="en-ID" dirty="0" err="1"/>
            <a:t>petitum</a:t>
          </a:r>
          <a:r>
            <a:rPr lang="en-ID" dirty="0"/>
            <a:t> </a:t>
          </a:r>
          <a:r>
            <a:rPr lang="en-ID" dirty="0" err="1"/>
            <a:t>tidak</a:t>
          </a:r>
          <a:r>
            <a:rPr lang="en-ID" dirty="0"/>
            <a:t> </a:t>
          </a:r>
          <a:r>
            <a:rPr lang="en-ID" dirty="0" err="1"/>
            <a:t>mendukung</a:t>
          </a:r>
          <a:r>
            <a:rPr lang="en-ID" dirty="0"/>
            <a:t> </a:t>
          </a:r>
          <a:r>
            <a:rPr lang="en-ID" dirty="0" err="1"/>
            <a:t>posita</a:t>
          </a:r>
          <a:r>
            <a:rPr lang="en-ID" dirty="0"/>
            <a:t>, </a:t>
          </a:r>
          <a:r>
            <a:rPr lang="en-ID" dirty="0" err="1"/>
            <a:t>karena</a:t>
          </a:r>
          <a:r>
            <a:rPr lang="en-ID" dirty="0"/>
            <a:t> </a:t>
          </a:r>
          <a:r>
            <a:rPr lang="en-ID" dirty="0" err="1"/>
            <a:t>itu</a:t>
          </a:r>
          <a:r>
            <a:rPr lang="en-ID" dirty="0"/>
            <a:t> </a:t>
          </a:r>
          <a:r>
            <a:rPr lang="en-ID" dirty="0" err="1"/>
            <a:t>gugatan</a:t>
          </a:r>
          <a:r>
            <a:rPr lang="en-ID" dirty="0"/>
            <a:t> </a:t>
          </a:r>
          <a:r>
            <a:rPr lang="en-ID" dirty="0" err="1"/>
            <a:t>dinyatakan</a:t>
          </a:r>
          <a:r>
            <a:rPr lang="en-ID" dirty="0"/>
            <a:t> </a:t>
          </a:r>
          <a:r>
            <a:rPr lang="en-ID" dirty="0" err="1"/>
            <a:t>tidak</a:t>
          </a:r>
          <a:r>
            <a:rPr lang="en-ID" dirty="0"/>
            <a:t> </a:t>
          </a:r>
          <a:r>
            <a:rPr lang="en-ID" dirty="0" err="1"/>
            <a:t>dapat</a:t>
          </a:r>
          <a:r>
            <a:rPr lang="en-ID" dirty="0"/>
            <a:t> </a:t>
          </a:r>
          <a:r>
            <a:rPr lang="en-ID" dirty="0" err="1"/>
            <a:t>diterima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27 K/</a:t>
          </a:r>
          <a:r>
            <a:rPr lang="en-ID" dirty="0" err="1"/>
            <a:t>Pdt.Sus</a:t>
          </a:r>
          <a:r>
            <a:rPr lang="en-ID" dirty="0"/>
            <a:t>/2013</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Sengketa</a:t>
          </a:r>
          <a:r>
            <a:rPr lang="en-ID" dirty="0"/>
            <a:t> yang </a:t>
          </a:r>
          <a:r>
            <a:rPr lang="en-ID" dirty="0" err="1"/>
            <a:t>timbul</a:t>
          </a:r>
          <a:r>
            <a:rPr lang="en-ID" dirty="0"/>
            <a:t> </a:t>
          </a:r>
          <a:r>
            <a:rPr lang="en-ID" dirty="0" err="1"/>
            <a:t>dari</a:t>
          </a:r>
          <a:r>
            <a:rPr lang="en-ID" dirty="0"/>
            <a:t> </a:t>
          </a:r>
          <a:r>
            <a:rPr lang="en-ID" dirty="0" err="1"/>
            <a:t>perjanjian</a:t>
          </a:r>
          <a:r>
            <a:rPr lang="en-ID" dirty="0"/>
            <a:t> </a:t>
          </a:r>
          <a:r>
            <a:rPr lang="en-ID" dirty="0" err="1"/>
            <a:t>pembiayaan</a:t>
          </a:r>
          <a:r>
            <a:rPr lang="en-ID" dirty="0"/>
            <a:t> </a:t>
          </a:r>
          <a:r>
            <a:rPr lang="en-ID" dirty="0" err="1"/>
            <a:t>baik</a:t>
          </a:r>
          <a:r>
            <a:rPr lang="en-ID" dirty="0"/>
            <a:t> </a:t>
          </a:r>
          <a:r>
            <a:rPr lang="en-ID" dirty="0" err="1"/>
            <a:t>dengan</a:t>
          </a:r>
          <a:r>
            <a:rPr lang="en-ID" dirty="0"/>
            <a:t> </a:t>
          </a:r>
          <a:r>
            <a:rPr lang="en-ID" dirty="0" err="1"/>
            <a:t>hak</a:t>
          </a:r>
          <a:r>
            <a:rPr lang="en-ID" dirty="0"/>
            <a:t> </a:t>
          </a:r>
          <a:r>
            <a:rPr lang="en-ID" dirty="0" err="1"/>
            <a:t>tanggunganmaupun</a:t>
          </a:r>
          <a:r>
            <a:rPr lang="en-ID" dirty="0"/>
            <a:t> </a:t>
          </a:r>
          <a:r>
            <a:rPr lang="en-ID" dirty="0" err="1"/>
            <a:t>fidusia</a:t>
          </a:r>
          <a:r>
            <a:rPr lang="en-ID" dirty="0"/>
            <a:t> </a:t>
          </a:r>
          <a:r>
            <a:rPr lang="en-ID" dirty="0" err="1"/>
            <a:t>tidak</a:t>
          </a:r>
          <a:r>
            <a:rPr lang="en-ID" dirty="0"/>
            <a:t> </a:t>
          </a:r>
          <a:r>
            <a:rPr lang="en-ID" dirty="0" err="1"/>
            <a:t>tunduk</a:t>
          </a:r>
          <a:r>
            <a:rPr lang="en-ID" dirty="0"/>
            <a:t> pada UU </a:t>
          </a:r>
          <a:r>
            <a:rPr lang="en-ID" dirty="0" err="1"/>
            <a:t>Perlindungan</a:t>
          </a:r>
          <a:r>
            <a:rPr lang="en-ID" dirty="0"/>
            <a:t> </a:t>
          </a:r>
          <a:r>
            <a:rPr lang="en-ID" dirty="0" err="1"/>
            <a:t>Konsumen</a:t>
          </a:r>
          <a:r>
            <a:rPr lang="en-ID" dirty="0"/>
            <a:t> </a:t>
          </a:r>
          <a:r>
            <a:rPr lang="en-ID" dirty="0" err="1"/>
            <a:t>sehingga</a:t>
          </a:r>
          <a:r>
            <a:rPr lang="en-ID" dirty="0"/>
            <a:t> </a:t>
          </a:r>
          <a:r>
            <a:rPr lang="en-ID" dirty="0" err="1"/>
            <a:t>bukan</a:t>
          </a:r>
          <a:r>
            <a:rPr lang="en-ID" dirty="0"/>
            <a:t> </a:t>
          </a:r>
          <a:r>
            <a:rPr lang="en-ID" dirty="0" err="1"/>
            <a:t>kewenanganBadan</a:t>
          </a:r>
          <a:r>
            <a:rPr lang="en-ID" dirty="0"/>
            <a:t> </a:t>
          </a:r>
          <a:r>
            <a:rPr lang="en-ID" dirty="0" err="1"/>
            <a:t>Penyelesaian</a:t>
          </a:r>
          <a:r>
            <a:rPr lang="en-ID" dirty="0"/>
            <a:t> </a:t>
          </a:r>
          <a:r>
            <a:rPr lang="en-ID" dirty="0" err="1"/>
            <a:t>Sengketa</a:t>
          </a:r>
          <a:r>
            <a:rPr lang="en-ID" dirty="0"/>
            <a:t> </a:t>
          </a:r>
          <a:r>
            <a:rPr lang="en-ID" dirty="0" err="1"/>
            <a:t>Konsumen</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a:t>
          </a:r>
          <a:r>
            <a:rPr lang="en-ID" b="0" i="0" dirty="0"/>
            <a:t>3/</a:t>
          </a:r>
          <a:r>
            <a:rPr lang="en-ID" b="0" i="0" dirty="0" err="1"/>
            <a:t>Yur</a:t>
          </a:r>
          <a:r>
            <a:rPr lang="en-ID" b="0" i="0" dirty="0"/>
            <a:t>/</a:t>
          </a:r>
          <a:r>
            <a:rPr lang="en-ID" b="0" i="0" dirty="0" err="1"/>
            <a:t>Pid</a:t>
          </a:r>
          <a:r>
            <a:rPr lang="en-ID" b="0" i="0" dirty="0"/>
            <a:t>/2018</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a:t>
          </a:r>
          <a:r>
            <a:rPr lang="en-ID" dirty="0"/>
            <a:t> </a:t>
          </a:r>
          <a:r>
            <a:rPr lang="en-ID" dirty="0" err="1"/>
            <a:t>seseorang</a:t>
          </a:r>
          <a:r>
            <a:rPr lang="en-ID" dirty="0"/>
            <a:t> </a:t>
          </a:r>
          <a:r>
            <a:rPr lang="en-ID" dirty="0" err="1"/>
            <a:t>membeli</a:t>
          </a:r>
          <a:r>
            <a:rPr lang="en-ID" dirty="0"/>
            <a:t> </a:t>
          </a:r>
          <a:r>
            <a:rPr lang="en-ID" dirty="0" err="1"/>
            <a:t>kendaraan</a:t>
          </a:r>
          <a:r>
            <a:rPr lang="en-ID" dirty="0"/>
            <a:t> </a:t>
          </a:r>
          <a:r>
            <a:rPr lang="en-ID" dirty="0" err="1"/>
            <a:t>bermotor</a:t>
          </a:r>
          <a:r>
            <a:rPr lang="en-ID" dirty="0"/>
            <a:t> </a:t>
          </a:r>
          <a:r>
            <a:rPr lang="en-ID" dirty="0" err="1"/>
            <a:t>tanpa</a:t>
          </a:r>
          <a:r>
            <a:rPr lang="en-ID" dirty="0"/>
            <a:t> </a:t>
          </a:r>
          <a:r>
            <a:rPr lang="en-ID" dirty="0" err="1"/>
            <a:t>dilengkapi</a:t>
          </a:r>
          <a:r>
            <a:rPr lang="en-ID" dirty="0"/>
            <a:t> </a:t>
          </a:r>
          <a:r>
            <a:rPr lang="en-ID" dirty="0" err="1"/>
            <a:t>surat-surat</a:t>
          </a:r>
          <a:r>
            <a:rPr lang="en-ID" dirty="0"/>
            <a:t> </a:t>
          </a:r>
          <a:r>
            <a:rPr lang="en-ID" dirty="0" err="1"/>
            <a:t>kendaraanyang</a:t>
          </a:r>
          <a:r>
            <a:rPr lang="en-ID" dirty="0"/>
            <a:t> </a:t>
          </a:r>
          <a:r>
            <a:rPr lang="en-ID" dirty="0" err="1"/>
            <a:t>sah</a:t>
          </a:r>
          <a:r>
            <a:rPr lang="en-ID" dirty="0"/>
            <a:t>, orang </a:t>
          </a:r>
          <a:r>
            <a:rPr lang="en-ID" dirty="0" err="1"/>
            <a:t>tersebut</a:t>
          </a:r>
          <a:r>
            <a:rPr lang="en-ID" dirty="0"/>
            <a:t> </a:t>
          </a:r>
          <a:r>
            <a:rPr lang="en-ID" dirty="0" err="1"/>
            <a:t>seharusnya</a:t>
          </a:r>
          <a:r>
            <a:rPr lang="en-ID" dirty="0"/>
            <a:t> </a:t>
          </a:r>
          <a:r>
            <a:rPr lang="en-ID" dirty="0" err="1"/>
            <a:t>patut</a:t>
          </a:r>
          <a:r>
            <a:rPr lang="en-ID" dirty="0"/>
            <a:t> </a:t>
          </a:r>
          <a:r>
            <a:rPr lang="en-ID" dirty="0" err="1"/>
            <a:t>menduga</a:t>
          </a:r>
          <a:r>
            <a:rPr lang="en-ID" dirty="0"/>
            <a:t> </a:t>
          </a:r>
          <a:r>
            <a:rPr lang="en-ID" dirty="0" err="1"/>
            <a:t>kendaraan</a:t>
          </a:r>
          <a:r>
            <a:rPr lang="en-ID" dirty="0"/>
            <a:t> </a:t>
          </a:r>
          <a:r>
            <a:rPr lang="en-ID" dirty="0" err="1"/>
            <a:t>tersebut</a:t>
          </a:r>
          <a:r>
            <a:rPr lang="en-ID" dirty="0"/>
            <a:t> </a:t>
          </a:r>
          <a:r>
            <a:rPr lang="en-ID" dirty="0" err="1"/>
            <a:t>berasal</a:t>
          </a:r>
          <a:r>
            <a:rPr lang="en-ID" dirty="0"/>
            <a:t> </a:t>
          </a:r>
          <a:r>
            <a:rPr lang="en-ID" dirty="0" err="1"/>
            <a:t>dari</a:t>
          </a:r>
          <a:r>
            <a:rPr lang="en-ID" dirty="0"/>
            <a:t> </a:t>
          </a:r>
          <a:r>
            <a:rPr lang="en-ID" dirty="0" err="1"/>
            <a:t>kejahatan</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a:t>
          </a:r>
          <a:r>
            <a:rPr lang="en-ID" dirty="0"/>
            <a:t>1/</a:t>
          </a:r>
          <a:r>
            <a:rPr lang="en-ID" dirty="0" err="1"/>
            <a:t>Yur</a:t>
          </a:r>
          <a:r>
            <a:rPr lang="en-ID" dirty="0"/>
            <a:t>/</a:t>
          </a:r>
          <a:r>
            <a:rPr lang="en-ID" dirty="0" err="1"/>
            <a:t>Pid</a:t>
          </a:r>
          <a:r>
            <a:rPr lang="en-ID" dirty="0"/>
            <a:t>/2018</a:t>
          </a:r>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Unsur</a:t>
          </a:r>
          <a:r>
            <a:rPr lang="en-ID" dirty="0"/>
            <a:t> </a:t>
          </a:r>
          <a:r>
            <a:rPr lang="en-ID" dirty="0" err="1"/>
            <a:t>dengan</a:t>
          </a:r>
          <a:r>
            <a:rPr lang="en-ID" dirty="0"/>
            <a:t> </a:t>
          </a:r>
          <a:r>
            <a:rPr lang="en-ID" dirty="0" err="1"/>
            <a:t>sengaja</a:t>
          </a:r>
          <a:r>
            <a:rPr lang="en-ID" dirty="0"/>
            <a:t> </a:t>
          </a:r>
          <a:r>
            <a:rPr lang="en-ID" dirty="0" err="1"/>
            <a:t>menghilangkan</a:t>
          </a:r>
          <a:r>
            <a:rPr lang="en-ID" dirty="0"/>
            <a:t> </a:t>
          </a:r>
          <a:r>
            <a:rPr lang="en-ID" dirty="0" err="1"/>
            <a:t>nyawa</a:t>
          </a:r>
          <a:r>
            <a:rPr lang="en-ID" dirty="0"/>
            <a:t> </a:t>
          </a:r>
          <a:r>
            <a:rPr lang="en-ID" dirty="0" err="1"/>
            <a:t>terpenuhi</a:t>
          </a:r>
          <a:r>
            <a:rPr lang="en-ID" dirty="0"/>
            <a:t> </a:t>
          </a:r>
          <a:r>
            <a:rPr lang="en-ID" dirty="0" err="1"/>
            <a:t>apabila</a:t>
          </a:r>
          <a:r>
            <a:rPr lang="en-ID" dirty="0"/>
            <a:t> </a:t>
          </a:r>
          <a:r>
            <a:rPr lang="en-ID" dirty="0" err="1"/>
            <a:t>pelaku</a:t>
          </a:r>
          <a:r>
            <a:rPr lang="en-ID" dirty="0"/>
            <a:t> </a:t>
          </a:r>
          <a:r>
            <a:rPr lang="en-ID" dirty="0" err="1"/>
            <a:t>menyerang</a:t>
          </a:r>
          <a:r>
            <a:rPr lang="en-ID" dirty="0"/>
            <a:t> korban </a:t>
          </a:r>
          <a:r>
            <a:rPr lang="en-ID" dirty="0" err="1"/>
            <a:t>dengan</a:t>
          </a:r>
          <a:r>
            <a:rPr lang="en-ID" dirty="0"/>
            <a:t> </a:t>
          </a:r>
          <a:r>
            <a:rPr lang="en-ID" dirty="0" err="1"/>
            <a:t>alat</a:t>
          </a:r>
          <a:r>
            <a:rPr lang="en-ID" dirty="0"/>
            <a:t>, </a:t>
          </a:r>
          <a:r>
            <a:rPr lang="en-ID" dirty="0" err="1"/>
            <a:t>seperti</a:t>
          </a:r>
          <a:r>
            <a:rPr lang="en-ID" dirty="0"/>
            <a:t> </a:t>
          </a:r>
          <a:r>
            <a:rPr lang="en-ID" dirty="0" err="1"/>
            <a:t>senjata</a:t>
          </a:r>
          <a:r>
            <a:rPr lang="en-ID" dirty="0"/>
            <a:t> </a:t>
          </a:r>
          <a:r>
            <a:rPr lang="en-ID" dirty="0" err="1"/>
            <a:t>tajam</a:t>
          </a:r>
          <a:r>
            <a:rPr lang="en-ID" dirty="0"/>
            <a:t> dan </a:t>
          </a:r>
          <a:r>
            <a:rPr lang="en-ID" dirty="0" err="1"/>
            <a:t>senjata</a:t>
          </a:r>
          <a:r>
            <a:rPr lang="en-ID" dirty="0"/>
            <a:t> </a:t>
          </a:r>
          <a:r>
            <a:rPr lang="en-ID" dirty="0" err="1"/>
            <a:t>api</a:t>
          </a:r>
          <a:r>
            <a:rPr lang="en-ID" dirty="0"/>
            <a:t>, di </a:t>
          </a:r>
          <a:r>
            <a:rPr lang="en-ID" dirty="0" err="1"/>
            <a:t>bagian</a:t>
          </a:r>
          <a:r>
            <a:rPr lang="en-ID" dirty="0"/>
            <a:t> </a:t>
          </a:r>
          <a:r>
            <a:rPr lang="en-ID" dirty="0" err="1"/>
            <a:t>tubuh</a:t>
          </a:r>
          <a:r>
            <a:rPr lang="en-ID" dirty="0"/>
            <a:t> yang </a:t>
          </a:r>
          <a:r>
            <a:rPr lang="en-ID" dirty="0" err="1"/>
            <a:t>terdapat</a:t>
          </a:r>
          <a:r>
            <a:rPr lang="en-ID" dirty="0"/>
            <a:t> organ vital, </a:t>
          </a:r>
          <a:r>
            <a:rPr lang="en-ID" dirty="0" err="1"/>
            <a:t>seperti</a:t>
          </a:r>
          <a:r>
            <a:rPr lang="en-ID" dirty="0"/>
            <a:t> </a:t>
          </a:r>
          <a:r>
            <a:rPr lang="en-ID" dirty="0" err="1"/>
            <a:t>bagian</a:t>
          </a:r>
          <a:r>
            <a:rPr lang="en-ID" dirty="0"/>
            <a:t> dada, </a:t>
          </a:r>
          <a:r>
            <a:rPr lang="en-ID" dirty="0" err="1"/>
            <a:t>perut</a:t>
          </a:r>
          <a:r>
            <a:rPr lang="en-ID" dirty="0"/>
            <a:t>, dan </a:t>
          </a:r>
          <a:r>
            <a:rPr lang="en-ID" dirty="0" err="1"/>
            <a:t>kepala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a:t>
          </a:r>
          <a:r>
            <a:rPr lang="en-ID" dirty="0" err="1"/>
            <a:t>Yur</a:t>
          </a:r>
          <a:r>
            <a:rPr lang="en-ID" dirty="0"/>
            <a:t>/Ag/2018</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Cucu</a:t>
          </a:r>
          <a:r>
            <a:rPr lang="en-ID" dirty="0"/>
            <a:t> </a:t>
          </a:r>
          <a:r>
            <a:rPr lang="en-ID" dirty="0" err="1"/>
            <a:t>laki-laki</a:t>
          </a:r>
          <a:r>
            <a:rPr lang="en-ID" dirty="0"/>
            <a:t> </a:t>
          </a:r>
          <a:r>
            <a:rPr lang="en-ID" dirty="0" err="1"/>
            <a:t>maupun</a:t>
          </a:r>
          <a:r>
            <a:rPr lang="en-ID" dirty="0"/>
            <a:t> </a:t>
          </a:r>
          <a:r>
            <a:rPr lang="en-ID" dirty="0" err="1"/>
            <a:t>perempuan</a:t>
          </a:r>
          <a:r>
            <a:rPr lang="en-ID" dirty="0"/>
            <a:t> </a:t>
          </a:r>
          <a:r>
            <a:rPr lang="en-ID" dirty="0" err="1"/>
            <a:t>dari</a:t>
          </a:r>
          <a:r>
            <a:rPr lang="en-ID" dirty="0"/>
            <a:t> </a:t>
          </a:r>
          <a:r>
            <a:rPr lang="en-ID" dirty="0" err="1"/>
            <a:t>anak</a:t>
          </a:r>
          <a:r>
            <a:rPr lang="en-ID" dirty="0"/>
            <a:t> </a:t>
          </a:r>
          <a:r>
            <a:rPr lang="en-ID" dirty="0" err="1"/>
            <a:t>laki-laki</a:t>
          </a:r>
          <a:r>
            <a:rPr lang="en-ID" dirty="0"/>
            <a:t> </a:t>
          </a:r>
          <a:r>
            <a:rPr lang="en-ID" dirty="0" err="1"/>
            <a:t>maupun</a:t>
          </a:r>
          <a:r>
            <a:rPr lang="en-ID" dirty="0"/>
            <a:t> </a:t>
          </a:r>
          <a:r>
            <a:rPr lang="en-ID" dirty="0" err="1"/>
            <a:t>anak</a:t>
          </a:r>
          <a:r>
            <a:rPr lang="en-ID" dirty="0"/>
            <a:t> </a:t>
          </a:r>
          <a:r>
            <a:rPr lang="en-ID" dirty="0" err="1"/>
            <a:t>perempuandari</a:t>
          </a:r>
          <a:r>
            <a:rPr lang="en-ID" dirty="0"/>
            <a:t> </a:t>
          </a:r>
          <a:r>
            <a:rPr lang="en-ID" dirty="0" err="1"/>
            <a:t>pewaris</a:t>
          </a:r>
          <a:r>
            <a:rPr lang="en-ID" dirty="0"/>
            <a:t> </a:t>
          </a:r>
          <a:r>
            <a:rPr lang="en-ID" dirty="0" err="1"/>
            <a:t>menjadi</a:t>
          </a:r>
          <a:r>
            <a:rPr lang="en-ID" dirty="0"/>
            <a:t> </a:t>
          </a:r>
          <a:r>
            <a:rPr lang="en-ID" dirty="0" err="1"/>
            <a:t>ahli</a:t>
          </a:r>
          <a:r>
            <a:rPr lang="en-ID" dirty="0"/>
            <a:t> </a:t>
          </a:r>
          <a:r>
            <a:rPr lang="en-ID" dirty="0" err="1"/>
            <a:t>waris</a:t>
          </a:r>
          <a:r>
            <a:rPr lang="en-ID" dirty="0"/>
            <a:t> </a:t>
          </a:r>
          <a:r>
            <a:rPr lang="en-ID" dirty="0" err="1"/>
            <a:t>pengganti</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sertifikat</a:t>
          </a:r>
          <a:r>
            <a:rPr lang="en-ID" sz="1700" kern="1200" dirty="0"/>
            <a:t> </a:t>
          </a:r>
          <a:r>
            <a:rPr lang="en-ID" sz="1700" kern="1200" dirty="0" err="1"/>
            <a:t>ganda</a:t>
          </a:r>
          <a:r>
            <a:rPr lang="en-ID" sz="1700" kern="1200" dirty="0"/>
            <a:t> </a:t>
          </a:r>
          <a:r>
            <a:rPr lang="en-ID" sz="1700" kern="1200" dirty="0" err="1"/>
            <a:t>atas</a:t>
          </a:r>
          <a:r>
            <a:rPr lang="en-ID" sz="1700" kern="1200" dirty="0"/>
            <a:t> </a:t>
          </a:r>
          <a:r>
            <a:rPr lang="en-ID" sz="1700" kern="1200" dirty="0" err="1"/>
            <a:t>tanah</a:t>
          </a:r>
          <a:r>
            <a:rPr lang="en-ID" sz="1700" kern="1200" dirty="0"/>
            <a:t> yang </a:t>
          </a:r>
          <a:r>
            <a:rPr lang="en-ID" sz="1700" kern="1200" dirty="0" err="1"/>
            <a:t>sama</a:t>
          </a:r>
          <a:r>
            <a:rPr lang="en-ID" sz="1700" kern="1200" dirty="0"/>
            <a:t>, di mana </a:t>
          </a:r>
          <a:r>
            <a:rPr lang="en-ID" sz="1700" kern="1200" dirty="0" err="1"/>
            <a:t>keduanya</a:t>
          </a:r>
          <a:r>
            <a:rPr lang="en-ID" sz="1700" kern="1200" dirty="0"/>
            <a:t> </a:t>
          </a:r>
          <a:r>
            <a:rPr lang="en-ID" sz="1700" kern="1200" dirty="0" err="1"/>
            <a:t>sama-sama</a:t>
          </a:r>
          <a:r>
            <a:rPr lang="en-ID" sz="1700" kern="1200" dirty="0"/>
            <a:t> </a:t>
          </a:r>
          <a:r>
            <a:rPr lang="en-ID" sz="1700" kern="1200" dirty="0" err="1"/>
            <a:t>autentik</a:t>
          </a:r>
          <a:r>
            <a:rPr lang="en-ID" sz="1700" kern="1200" dirty="0"/>
            <a:t>, </a:t>
          </a:r>
          <a:r>
            <a:rPr lang="en-ID" sz="1700" kern="1200" dirty="0" err="1"/>
            <a:t>maka</a:t>
          </a:r>
          <a:r>
            <a:rPr lang="en-ID" sz="1700" kern="1200" dirty="0"/>
            <a:t> </a:t>
          </a:r>
          <a:r>
            <a:rPr lang="en-ID" sz="1700" kern="1200" dirty="0" err="1"/>
            <a:t>bukti</a:t>
          </a:r>
          <a:r>
            <a:rPr lang="en-ID" sz="1700" kern="1200" dirty="0"/>
            <a:t> </a:t>
          </a:r>
          <a:r>
            <a:rPr lang="en-ID" sz="1700" kern="1200" dirty="0" err="1"/>
            <a:t>hak</a:t>
          </a:r>
          <a:r>
            <a:rPr lang="en-ID" sz="1700" kern="1200" dirty="0"/>
            <a:t> yang paling </a:t>
          </a:r>
          <a:r>
            <a:rPr lang="en-ID" sz="1700" kern="1200" dirty="0" err="1"/>
            <a:t>kuat</a:t>
          </a:r>
          <a:r>
            <a:rPr lang="en-ID" sz="1700" kern="1200" dirty="0"/>
            <a:t> </a:t>
          </a:r>
          <a:r>
            <a:rPr lang="en-ID" sz="1700" kern="1200" dirty="0" err="1"/>
            <a:t>adalah</a:t>
          </a:r>
          <a:r>
            <a:rPr lang="en-ID" sz="1700" kern="1200" dirty="0"/>
            <a:t> </a:t>
          </a:r>
          <a:r>
            <a:rPr lang="en-ID" sz="1700" kern="1200" dirty="0" err="1"/>
            <a:t>sertifikat</a:t>
          </a:r>
          <a:r>
            <a:rPr lang="en-ID" sz="1700" kern="1200" dirty="0"/>
            <a:t> </a:t>
          </a:r>
          <a:r>
            <a:rPr lang="en-ID" sz="1700" kern="1200" dirty="0" err="1"/>
            <a:t>hak</a:t>
          </a:r>
          <a:r>
            <a:rPr lang="en-ID" sz="1700" kern="1200" dirty="0"/>
            <a:t> yang </a:t>
          </a:r>
          <a:r>
            <a:rPr lang="en-ID" sz="1700" kern="1200" dirty="0" err="1"/>
            <a:t>terbit</a:t>
          </a:r>
          <a:r>
            <a:rPr lang="en-ID" sz="1700" kern="1200" dirty="0"/>
            <a:t> </a:t>
          </a:r>
          <a:r>
            <a:rPr lang="en-ID" sz="1700" kern="1200" dirty="0" err="1"/>
            <a:t>terlebih</a:t>
          </a:r>
          <a:r>
            <a:rPr lang="en-ID" sz="1700" kern="1200" dirty="0"/>
            <a:t> </a:t>
          </a:r>
          <a:r>
            <a:rPr lang="en-ID" sz="1700" kern="1200" dirty="0" err="1"/>
            <a:t>dahulu</a:t>
          </a:r>
          <a:r>
            <a:rPr lang="en-ID" sz="1700" kern="1200" dirty="0"/>
            <a:t>.</a:t>
          </a:r>
        </a:p>
      </dsp:txBody>
      <dsp:txXfrm rot="-5400000">
        <a:off x="2962656" y="215290"/>
        <a:ext cx="5207132" cy="1105637"/>
      </dsp:txXfrm>
    </dsp:sp>
    <dsp:sp modelId="{735BC75E-AB7F-4A17-A31A-5ECE4E22CCC0}">
      <dsp:nvSpPr>
        <dsp:cNvPr id="0" name=""/>
        <dsp:cNvSpPr/>
      </dsp:nvSpPr>
      <dsp:spPr>
        <a:xfrm>
          <a:off x="0" y="2320"/>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976 K/Pdt/2015</a:t>
          </a:r>
          <a:endParaRPr lang="en-ID" sz="3000" kern="1200" dirty="0"/>
        </a:p>
      </dsp:txBody>
      <dsp:txXfrm>
        <a:off x="74765" y="77085"/>
        <a:ext cx="2813125" cy="1382046"/>
      </dsp:txXfrm>
    </dsp:sp>
    <dsp:sp modelId="{9090254C-2989-4A18-A2F9-D1486AFD06A4}">
      <dsp:nvSpPr>
        <dsp:cNvPr id="0" name=""/>
        <dsp:cNvSpPr/>
      </dsp:nvSpPr>
      <dsp:spPr>
        <a:xfrm rot="5400000">
          <a:off x="4983497" y="-25720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perbedaan</a:t>
          </a:r>
          <a:r>
            <a:rPr lang="en-ID" sz="1700" kern="1200" dirty="0"/>
            <a:t> </a:t>
          </a:r>
          <a:r>
            <a:rPr lang="en-ID" sz="1700" kern="1200" dirty="0" err="1"/>
            <a:t>luas</a:t>
          </a:r>
          <a:r>
            <a:rPr lang="en-ID" sz="1700" kern="1200" dirty="0"/>
            <a:t> dan </a:t>
          </a:r>
          <a:r>
            <a:rPr lang="en-ID" sz="1700" kern="1200" dirty="0" err="1"/>
            <a:t>batas-batas</a:t>
          </a:r>
          <a:r>
            <a:rPr lang="en-ID" sz="1700" kern="1200" dirty="0"/>
            <a:t> </a:t>
          </a:r>
          <a:r>
            <a:rPr lang="en-ID" sz="1700" kern="1200" dirty="0" err="1"/>
            <a:t>tanah</a:t>
          </a:r>
          <a:r>
            <a:rPr lang="en-ID" sz="1700" kern="1200" dirty="0"/>
            <a:t> </a:t>
          </a:r>
          <a:r>
            <a:rPr lang="en-ID" sz="1700" kern="1200" dirty="0" err="1"/>
            <a:t>sengketa</a:t>
          </a:r>
          <a:r>
            <a:rPr lang="en-ID" sz="1700" kern="1200" dirty="0"/>
            <a:t> </a:t>
          </a:r>
          <a:r>
            <a:rPr lang="en-ID" sz="1700" kern="1200" dirty="0" err="1"/>
            <a:t>dalam</a:t>
          </a:r>
          <a:r>
            <a:rPr lang="en-ID" sz="1700" kern="1200" dirty="0"/>
            <a:t> </a:t>
          </a:r>
          <a:r>
            <a:rPr lang="en-ID" sz="1700" kern="1200" dirty="0" err="1"/>
            <a:t>posita</a:t>
          </a:r>
          <a:r>
            <a:rPr lang="en-ID" sz="1700" kern="1200" dirty="0"/>
            <a:t> (</a:t>
          </a:r>
          <a:r>
            <a:rPr lang="en-ID" sz="1700" kern="1200" dirty="0" err="1"/>
            <a:t>alasan</a:t>
          </a:r>
          <a:r>
            <a:rPr lang="en-ID" sz="1700" kern="1200" dirty="0"/>
            <a:t> </a:t>
          </a:r>
          <a:r>
            <a:rPr lang="en-ID" sz="1700" kern="1200" dirty="0" err="1"/>
            <a:t>gugatan</a:t>
          </a:r>
          <a:r>
            <a:rPr lang="en-ID" sz="1700" kern="1200" dirty="0"/>
            <a:t>) dan </a:t>
          </a:r>
          <a:r>
            <a:rPr lang="en-ID" sz="1700" kern="1200" dirty="0" err="1"/>
            <a:t>petitum</a:t>
          </a:r>
          <a:r>
            <a:rPr lang="en-ID" sz="1700" kern="1200" dirty="0"/>
            <a:t> (</a:t>
          </a:r>
          <a:r>
            <a:rPr lang="en-ID" sz="1700" kern="1200" dirty="0" err="1"/>
            <a:t>gugatan</a:t>
          </a:r>
          <a:r>
            <a:rPr lang="en-ID" sz="1700" kern="1200" dirty="0"/>
            <a:t>), </a:t>
          </a:r>
          <a:r>
            <a:rPr lang="en-ID" sz="1700" kern="1200" dirty="0" err="1"/>
            <a:t>maka</a:t>
          </a:r>
          <a:r>
            <a:rPr lang="en-ID" sz="1700" kern="1200" dirty="0"/>
            <a:t> </a:t>
          </a:r>
          <a:r>
            <a:rPr lang="en-ID" sz="1700" kern="1200" dirty="0" err="1"/>
            <a:t>petitum</a:t>
          </a:r>
          <a:r>
            <a:rPr lang="en-ID" sz="1700" kern="1200" dirty="0"/>
            <a:t> </a:t>
          </a:r>
          <a:r>
            <a:rPr lang="en-ID" sz="1700" kern="1200" dirty="0" err="1"/>
            <a:t>tidak</a:t>
          </a:r>
          <a:r>
            <a:rPr lang="en-ID" sz="1700" kern="1200" dirty="0"/>
            <a:t> </a:t>
          </a:r>
          <a:r>
            <a:rPr lang="en-ID" sz="1700" kern="1200" dirty="0" err="1"/>
            <a:t>mendukung</a:t>
          </a:r>
          <a:r>
            <a:rPr lang="en-ID" sz="1700" kern="1200" dirty="0"/>
            <a:t> </a:t>
          </a:r>
          <a:r>
            <a:rPr lang="en-ID" sz="1700" kern="1200" dirty="0" err="1"/>
            <a:t>posita</a:t>
          </a:r>
          <a:r>
            <a:rPr lang="en-ID" sz="1700" kern="1200" dirty="0"/>
            <a:t>, </a:t>
          </a:r>
          <a:r>
            <a:rPr lang="en-ID" sz="1700" kern="1200" dirty="0" err="1"/>
            <a:t>karena</a:t>
          </a:r>
          <a:r>
            <a:rPr lang="en-ID" sz="1700" kern="1200" dirty="0"/>
            <a:t> </a:t>
          </a:r>
          <a:r>
            <a:rPr lang="en-ID" sz="1700" kern="1200" dirty="0" err="1"/>
            <a:t>itu</a:t>
          </a:r>
          <a:r>
            <a:rPr lang="en-ID" sz="1700" kern="1200" dirty="0"/>
            <a:t> </a:t>
          </a:r>
          <a:r>
            <a:rPr lang="en-ID" sz="1700" kern="1200" dirty="0" err="1"/>
            <a:t>gugatan</a:t>
          </a:r>
          <a:r>
            <a:rPr lang="en-ID" sz="1700" kern="1200" dirty="0"/>
            <a:t> </a:t>
          </a:r>
          <a:r>
            <a:rPr lang="en-ID" sz="1700" kern="1200" dirty="0" err="1"/>
            <a:t>dinyatakan</a:t>
          </a:r>
          <a:r>
            <a:rPr lang="en-ID" sz="1700" kern="1200" dirty="0"/>
            <a:t> </a:t>
          </a:r>
          <a:r>
            <a:rPr lang="en-ID" sz="1700" kern="1200" dirty="0" err="1"/>
            <a:t>tidak</a:t>
          </a:r>
          <a:r>
            <a:rPr lang="en-ID" sz="1700" kern="1200" dirty="0"/>
            <a:t> </a:t>
          </a:r>
          <a:r>
            <a:rPr lang="en-ID" sz="1700" kern="1200" dirty="0" err="1"/>
            <a:t>dapat</a:t>
          </a:r>
          <a:r>
            <a:rPr lang="en-ID" sz="1700" kern="1200" dirty="0"/>
            <a:t> </a:t>
          </a:r>
          <a:r>
            <a:rPr lang="en-ID" sz="1700" kern="1200" dirty="0" err="1"/>
            <a:t>diterima</a:t>
          </a:r>
          <a:r>
            <a:rPr lang="en-ID" sz="1700" kern="1200" dirty="0"/>
            <a:t>.</a:t>
          </a:r>
        </a:p>
      </dsp:txBody>
      <dsp:txXfrm rot="-5400000">
        <a:off x="2962656" y="1823446"/>
        <a:ext cx="5207132" cy="1105637"/>
      </dsp:txXfrm>
    </dsp:sp>
    <dsp:sp modelId="{7AFD08CD-9A54-4AF4-8674-D550C732AA40}">
      <dsp:nvSpPr>
        <dsp:cNvPr id="0" name=""/>
        <dsp:cNvSpPr/>
      </dsp:nvSpPr>
      <dsp:spPr>
        <a:xfrm>
          <a:off x="0" y="1610475"/>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586 K/Pdt/2000</a:t>
          </a:r>
          <a:endParaRPr lang="en-ID" sz="3000" kern="1200" dirty="0"/>
        </a:p>
      </dsp:txBody>
      <dsp:txXfrm>
        <a:off x="74765" y="1685240"/>
        <a:ext cx="2813125"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Sengketa</a:t>
          </a:r>
          <a:r>
            <a:rPr lang="en-ID" sz="1700" kern="1200" dirty="0"/>
            <a:t> yang </a:t>
          </a:r>
          <a:r>
            <a:rPr lang="en-ID" sz="1700" kern="1200" dirty="0" err="1"/>
            <a:t>timbul</a:t>
          </a:r>
          <a:r>
            <a:rPr lang="en-ID" sz="1700" kern="1200" dirty="0"/>
            <a:t> </a:t>
          </a:r>
          <a:r>
            <a:rPr lang="en-ID" sz="1700" kern="1200" dirty="0" err="1"/>
            <a:t>dari</a:t>
          </a:r>
          <a:r>
            <a:rPr lang="en-ID" sz="1700" kern="1200" dirty="0"/>
            <a:t> </a:t>
          </a:r>
          <a:r>
            <a:rPr lang="en-ID" sz="1700" kern="1200" dirty="0" err="1"/>
            <a:t>perjanjian</a:t>
          </a:r>
          <a:r>
            <a:rPr lang="en-ID" sz="1700" kern="1200" dirty="0"/>
            <a:t> </a:t>
          </a:r>
          <a:r>
            <a:rPr lang="en-ID" sz="1700" kern="1200" dirty="0" err="1"/>
            <a:t>pembiayaan</a:t>
          </a:r>
          <a:r>
            <a:rPr lang="en-ID" sz="1700" kern="1200" dirty="0"/>
            <a:t> </a:t>
          </a:r>
          <a:r>
            <a:rPr lang="en-ID" sz="1700" kern="1200" dirty="0" err="1"/>
            <a:t>baik</a:t>
          </a:r>
          <a:r>
            <a:rPr lang="en-ID" sz="1700" kern="1200" dirty="0"/>
            <a:t> </a:t>
          </a:r>
          <a:r>
            <a:rPr lang="en-ID" sz="1700" kern="1200" dirty="0" err="1"/>
            <a:t>dengan</a:t>
          </a:r>
          <a:r>
            <a:rPr lang="en-ID" sz="1700" kern="1200" dirty="0"/>
            <a:t> </a:t>
          </a:r>
          <a:r>
            <a:rPr lang="en-ID" sz="1700" kern="1200" dirty="0" err="1"/>
            <a:t>hak</a:t>
          </a:r>
          <a:r>
            <a:rPr lang="en-ID" sz="1700" kern="1200" dirty="0"/>
            <a:t> </a:t>
          </a:r>
          <a:r>
            <a:rPr lang="en-ID" sz="1700" kern="1200" dirty="0" err="1"/>
            <a:t>tanggunganmaupun</a:t>
          </a:r>
          <a:r>
            <a:rPr lang="en-ID" sz="1700" kern="1200" dirty="0"/>
            <a:t> </a:t>
          </a:r>
          <a:r>
            <a:rPr lang="en-ID" sz="1700" kern="1200" dirty="0" err="1"/>
            <a:t>fidusia</a:t>
          </a:r>
          <a:r>
            <a:rPr lang="en-ID" sz="1700" kern="1200" dirty="0"/>
            <a:t> </a:t>
          </a:r>
          <a:r>
            <a:rPr lang="en-ID" sz="1700" kern="1200" dirty="0" err="1"/>
            <a:t>tidak</a:t>
          </a:r>
          <a:r>
            <a:rPr lang="en-ID" sz="1700" kern="1200" dirty="0"/>
            <a:t> </a:t>
          </a:r>
          <a:r>
            <a:rPr lang="en-ID" sz="1700" kern="1200" dirty="0" err="1"/>
            <a:t>tunduk</a:t>
          </a:r>
          <a:r>
            <a:rPr lang="en-ID" sz="1700" kern="1200" dirty="0"/>
            <a:t> pada UU </a:t>
          </a:r>
          <a:r>
            <a:rPr lang="en-ID" sz="1700" kern="1200" dirty="0" err="1"/>
            <a:t>Perlindungan</a:t>
          </a:r>
          <a:r>
            <a:rPr lang="en-ID" sz="1700" kern="1200" dirty="0"/>
            <a:t> </a:t>
          </a:r>
          <a:r>
            <a:rPr lang="en-ID" sz="1700" kern="1200" dirty="0" err="1"/>
            <a:t>Konsumen</a:t>
          </a:r>
          <a:r>
            <a:rPr lang="en-ID" sz="1700" kern="1200" dirty="0"/>
            <a:t> </a:t>
          </a:r>
          <a:r>
            <a:rPr lang="en-ID" sz="1700" kern="1200" dirty="0" err="1"/>
            <a:t>sehingga</a:t>
          </a:r>
          <a:r>
            <a:rPr lang="en-ID" sz="1700" kern="1200" dirty="0"/>
            <a:t> </a:t>
          </a:r>
          <a:r>
            <a:rPr lang="en-ID" sz="1700" kern="1200" dirty="0" err="1"/>
            <a:t>bukan</a:t>
          </a:r>
          <a:r>
            <a:rPr lang="en-ID" sz="1700" kern="1200" dirty="0"/>
            <a:t> </a:t>
          </a:r>
          <a:r>
            <a:rPr lang="en-ID" sz="1700" kern="1200" dirty="0" err="1"/>
            <a:t>kewenanganBadan</a:t>
          </a:r>
          <a:r>
            <a:rPr lang="en-ID" sz="1700" kern="1200" dirty="0"/>
            <a:t> </a:t>
          </a:r>
          <a:r>
            <a:rPr lang="en-ID" sz="1700" kern="1200" dirty="0" err="1"/>
            <a:t>Penyelesaian</a:t>
          </a:r>
          <a:r>
            <a:rPr lang="en-ID" sz="1700" kern="1200" dirty="0"/>
            <a:t> </a:t>
          </a:r>
          <a:r>
            <a:rPr lang="en-ID" sz="1700" kern="1200" dirty="0" err="1"/>
            <a:t>Sengketa</a:t>
          </a:r>
          <a:r>
            <a:rPr lang="en-ID" sz="1700" kern="1200" dirty="0"/>
            <a:t> </a:t>
          </a:r>
          <a:r>
            <a:rPr lang="en-ID" sz="1700" kern="1200" dirty="0" err="1"/>
            <a:t>Konsumen</a:t>
          </a:r>
          <a:r>
            <a:rPr lang="en-ID" sz="1700" kern="1200" dirty="0"/>
            <a:t>.</a:t>
          </a:r>
        </a:p>
      </dsp:txBody>
      <dsp:txXfrm rot="-5400000">
        <a:off x="2962656" y="3431600"/>
        <a:ext cx="5207132" cy="1105637"/>
      </dsp:txXfrm>
    </dsp:sp>
    <dsp:sp modelId="{3195E63A-422C-4A37-8536-3DAF2C95A733}">
      <dsp:nvSpPr>
        <dsp:cNvPr id="0" name=""/>
        <dsp:cNvSpPr/>
      </dsp:nvSpPr>
      <dsp:spPr>
        <a:xfrm>
          <a:off x="0" y="3218631"/>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27 K/</a:t>
          </a:r>
          <a:r>
            <a:rPr lang="en-ID" sz="3000" kern="1200" dirty="0" err="1"/>
            <a:t>Pdt.Sus</a:t>
          </a:r>
          <a:r>
            <a:rPr lang="en-ID" sz="3000" kern="1200" dirty="0"/>
            <a:t>/2013</a:t>
          </a:r>
        </a:p>
      </dsp:txBody>
      <dsp:txXfrm>
        <a:off x="74765" y="3293396"/>
        <a:ext cx="2813125" cy="1382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Apabila</a:t>
          </a:r>
          <a:r>
            <a:rPr lang="en-ID" sz="1500" kern="1200" dirty="0"/>
            <a:t> </a:t>
          </a:r>
          <a:r>
            <a:rPr lang="en-ID" sz="1500" kern="1200" dirty="0" err="1"/>
            <a:t>seseorang</a:t>
          </a:r>
          <a:r>
            <a:rPr lang="en-ID" sz="1500" kern="1200" dirty="0"/>
            <a:t> </a:t>
          </a:r>
          <a:r>
            <a:rPr lang="en-ID" sz="1500" kern="1200" dirty="0" err="1"/>
            <a:t>membeli</a:t>
          </a:r>
          <a:r>
            <a:rPr lang="en-ID" sz="1500" kern="1200" dirty="0"/>
            <a:t> </a:t>
          </a:r>
          <a:r>
            <a:rPr lang="en-ID" sz="1500" kern="1200" dirty="0" err="1"/>
            <a:t>kendaraan</a:t>
          </a:r>
          <a:r>
            <a:rPr lang="en-ID" sz="1500" kern="1200" dirty="0"/>
            <a:t> </a:t>
          </a:r>
          <a:r>
            <a:rPr lang="en-ID" sz="1500" kern="1200" dirty="0" err="1"/>
            <a:t>bermotor</a:t>
          </a:r>
          <a:r>
            <a:rPr lang="en-ID" sz="1500" kern="1200" dirty="0"/>
            <a:t> </a:t>
          </a:r>
          <a:r>
            <a:rPr lang="en-ID" sz="1500" kern="1200" dirty="0" err="1"/>
            <a:t>tanpa</a:t>
          </a:r>
          <a:r>
            <a:rPr lang="en-ID" sz="1500" kern="1200" dirty="0"/>
            <a:t> </a:t>
          </a:r>
          <a:r>
            <a:rPr lang="en-ID" sz="1500" kern="1200" dirty="0" err="1"/>
            <a:t>dilengkapi</a:t>
          </a:r>
          <a:r>
            <a:rPr lang="en-ID" sz="1500" kern="1200" dirty="0"/>
            <a:t> </a:t>
          </a:r>
          <a:r>
            <a:rPr lang="en-ID" sz="1500" kern="1200" dirty="0" err="1"/>
            <a:t>surat-surat</a:t>
          </a:r>
          <a:r>
            <a:rPr lang="en-ID" sz="1500" kern="1200" dirty="0"/>
            <a:t> </a:t>
          </a:r>
          <a:r>
            <a:rPr lang="en-ID" sz="1500" kern="1200" dirty="0" err="1"/>
            <a:t>kendaraanyang</a:t>
          </a:r>
          <a:r>
            <a:rPr lang="en-ID" sz="1500" kern="1200" dirty="0"/>
            <a:t> </a:t>
          </a:r>
          <a:r>
            <a:rPr lang="en-ID" sz="1500" kern="1200" dirty="0" err="1"/>
            <a:t>sah</a:t>
          </a:r>
          <a:r>
            <a:rPr lang="en-ID" sz="1500" kern="1200" dirty="0"/>
            <a:t>, orang </a:t>
          </a:r>
          <a:r>
            <a:rPr lang="en-ID" sz="1500" kern="1200" dirty="0" err="1"/>
            <a:t>tersebut</a:t>
          </a:r>
          <a:r>
            <a:rPr lang="en-ID" sz="1500" kern="1200" dirty="0"/>
            <a:t> </a:t>
          </a:r>
          <a:r>
            <a:rPr lang="en-ID" sz="1500" kern="1200" dirty="0" err="1"/>
            <a:t>seharusnya</a:t>
          </a:r>
          <a:r>
            <a:rPr lang="en-ID" sz="1500" kern="1200" dirty="0"/>
            <a:t> </a:t>
          </a:r>
          <a:r>
            <a:rPr lang="en-ID" sz="1500" kern="1200" dirty="0" err="1"/>
            <a:t>patut</a:t>
          </a:r>
          <a:r>
            <a:rPr lang="en-ID" sz="1500" kern="1200" dirty="0"/>
            <a:t> </a:t>
          </a:r>
          <a:r>
            <a:rPr lang="en-ID" sz="1500" kern="1200" dirty="0" err="1"/>
            <a:t>menduga</a:t>
          </a:r>
          <a:r>
            <a:rPr lang="en-ID" sz="1500" kern="1200" dirty="0"/>
            <a:t> </a:t>
          </a:r>
          <a:r>
            <a:rPr lang="en-ID" sz="1500" kern="1200" dirty="0" err="1"/>
            <a:t>kendaraan</a:t>
          </a:r>
          <a:r>
            <a:rPr lang="en-ID" sz="1500" kern="1200" dirty="0"/>
            <a:t> </a:t>
          </a:r>
          <a:r>
            <a:rPr lang="en-ID" sz="1500" kern="1200" dirty="0" err="1"/>
            <a:t>tersebut</a:t>
          </a:r>
          <a:r>
            <a:rPr lang="en-ID" sz="1500" kern="1200" dirty="0"/>
            <a:t> </a:t>
          </a:r>
          <a:r>
            <a:rPr lang="en-ID" sz="1500" kern="1200" dirty="0" err="1"/>
            <a:t>berasal</a:t>
          </a:r>
          <a:r>
            <a:rPr lang="en-ID" sz="1500" kern="1200" dirty="0"/>
            <a:t> </a:t>
          </a:r>
          <a:r>
            <a:rPr lang="en-ID" sz="1500" kern="1200" dirty="0" err="1"/>
            <a:t>dari</a:t>
          </a:r>
          <a:r>
            <a:rPr lang="en-ID" sz="1500" kern="1200" dirty="0"/>
            <a:t> </a:t>
          </a:r>
          <a:r>
            <a:rPr lang="en-ID" sz="1500" kern="1200" dirty="0" err="1"/>
            <a:t>kejahatan</a:t>
          </a:r>
          <a:r>
            <a:rPr lang="en-ID" sz="1500" kern="1200" dirty="0"/>
            <a:t>.</a:t>
          </a:r>
        </a:p>
      </dsp:txBody>
      <dsp:txXfrm rot="-5400000">
        <a:off x="2962656" y="215290"/>
        <a:ext cx="5207132" cy="1105637"/>
      </dsp:txXfrm>
    </dsp:sp>
    <dsp:sp modelId="{735BC75E-AB7F-4A17-A31A-5ECE4E22CCC0}">
      <dsp:nvSpPr>
        <dsp:cNvPr id="0" name=""/>
        <dsp:cNvSpPr/>
      </dsp:nvSpPr>
      <dsp:spPr>
        <a:xfrm>
          <a:off x="0" y="2320"/>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a:t>
          </a:r>
          <a:r>
            <a:rPr lang="en-ID" sz="3000" b="0" i="0" kern="1200" dirty="0"/>
            <a:t>3/</a:t>
          </a:r>
          <a:r>
            <a:rPr lang="en-ID" sz="3000" b="0" i="0" kern="1200" dirty="0" err="1"/>
            <a:t>Yur</a:t>
          </a:r>
          <a:r>
            <a:rPr lang="en-ID" sz="3000" b="0" i="0" kern="1200" dirty="0"/>
            <a:t>/</a:t>
          </a:r>
          <a:r>
            <a:rPr lang="en-ID" sz="3000" b="0" i="0" kern="1200" dirty="0" err="1"/>
            <a:t>Pid</a:t>
          </a:r>
          <a:r>
            <a:rPr lang="en-ID" sz="3000" b="0" i="0" kern="1200" dirty="0"/>
            <a:t>/2018</a:t>
          </a:r>
          <a:endParaRPr lang="en-ID" sz="3000" kern="1200" dirty="0"/>
        </a:p>
      </dsp:txBody>
      <dsp:txXfrm>
        <a:off x="74765" y="77085"/>
        <a:ext cx="2813125" cy="1382046"/>
      </dsp:txXfrm>
    </dsp:sp>
    <dsp:sp modelId="{9090254C-2989-4A18-A2F9-D1486AFD06A4}">
      <dsp:nvSpPr>
        <dsp:cNvPr id="0" name=""/>
        <dsp:cNvSpPr/>
      </dsp:nvSpPr>
      <dsp:spPr>
        <a:xfrm rot="5400000">
          <a:off x="4983497" y="-25720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Unsur</a:t>
          </a:r>
          <a:r>
            <a:rPr lang="en-ID" sz="1500" kern="1200" dirty="0"/>
            <a:t> </a:t>
          </a:r>
          <a:r>
            <a:rPr lang="en-ID" sz="1500" kern="1200" dirty="0" err="1"/>
            <a:t>dengan</a:t>
          </a:r>
          <a:r>
            <a:rPr lang="en-ID" sz="1500" kern="1200" dirty="0"/>
            <a:t> </a:t>
          </a:r>
          <a:r>
            <a:rPr lang="en-ID" sz="1500" kern="1200" dirty="0" err="1"/>
            <a:t>sengaja</a:t>
          </a:r>
          <a:r>
            <a:rPr lang="en-ID" sz="1500" kern="1200" dirty="0"/>
            <a:t> </a:t>
          </a:r>
          <a:r>
            <a:rPr lang="en-ID" sz="1500" kern="1200" dirty="0" err="1"/>
            <a:t>menghilangkan</a:t>
          </a:r>
          <a:r>
            <a:rPr lang="en-ID" sz="1500" kern="1200" dirty="0"/>
            <a:t> </a:t>
          </a:r>
          <a:r>
            <a:rPr lang="en-ID" sz="1500" kern="1200" dirty="0" err="1"/>
            <a:t>nyawa</a:t>
          </a:r>
          <a:r>
            <a:rPr lang="en-ID" sz="1500" kern="1200" dirty="0"/>
            <a:t> </a:t>
          </a:r>
          <a:r>
            <a:rPr lang="en-ID" sz="1500" kern="1200" dirty="0" err="1"/>
            <a:t>terpenuhi</a:t>
          </a:r>
          <a:r>
            <a:rPr lang="en-ID" sz="1500" kern="1200" dirty="0"/>
            <a:t> </a:t>
          </a:r>
          <a:r>
            <a:rPr lang="en-ID" sz="1500" kern="1200" dirty="0" err="1"/>
            <a:t>apabila</a:t>
          </a:r>
          <a:r>
            <a:rPr lang="en-ID" sz="1500" kern="1200" dirty="0"/>
            <a:t> </a:t>
          </a:r>
          <a:r>
            <a:rPr lang="en-ID" sz="1500" kern="1200" dirty="0" err="1"/>
            <a:t>pelaku</a:t>
          </a:r>
          <a:r>
            <a:rPr lang="en-ID" sz="1500" kern="1200" dirty="0"/>
            <a:t> </a:t>
          </a:r>
          <a:r>
            <a:rPr lang="en-ID" sz="1500" kern="1200" dirty="0" err="1"/>
            <a:t>menyerang</a:t>
          </a:r>
          <a:r>
            <a:rPr lang="en-ID" sz="1500" kern="1200" dirty="0"/>
            <a:t> korban </a:t>
          </a:r>
          <a:r>
            <a:rPr lang="en-ID" sz="1500" kern="1200" dirty="0" err="1"/>
            <a:t>dengan</a:t>
          </a:r>
          <a:r>
            <a:rPr lang="en-ID" sz="1500" kern="1200" dirty="0"/>
            <a:t> </a:t>
          </a:r>
          <a:r>
            <a:rPr lang="en-ID" sz="1500" kern="1200" dirty="0" err="1"/>
            <a:t>alat</a:t>
          </a:r>
          <a:r>
            <a:rPr lang="en-ID" sz="1500" kern="1200" dirty="0"/>
            <a:t>, </a:t>
          </a:r>
          <a:r>
            <a:rPr lang="en-ID" sz="1500" kern="1200" dirty="0" err="1"/>
            <a:t>seperti</a:t>
          </a:r>
          <a:r>
            <a:rPr lang="en-ID" sz="1500" kern="1200" dirty="0"/>
            <a:t> </a:t>
          </a:r>
          <a:r>
            <a:rPr lang="en-ID" sz="1500" kern="1200" dirty="0" err="1"/>
            <a:t>senjata</a:t>
          </a:r>
          <a:r>
            <a:rPr lang="en-ID" sz="1500" kern="1200" dirty="0"/>
            <a:t> </a:t>
          </a:r>
          <a:r>
            <a:rPr lang="en-ID" sz="1500" kern="1200" dirty="0" err="1"/>
            <a:t>tajam</a:t>
          </a:r>
          <a:r>
            <a:rPr lang="en-ID" sz="1500" kern="1200" dirty="0"/>
            <a:t> dan </a:t>
          </a:r>
          <a:r>
            <a:rPr lang="en-ID" sz="1500" kern="1200" dirty="0" err="1"/>
            <a:t>senjata</a:t>
          </a:r>
          <a:r>
            <a:rPr lang="en-ID" sz="1500" kern="1200" dirty="0"/>
            <a:t> </a:t>
          </a:r>
          <a:r>
            <a:rPr lang="en-ID" sz="1500" kern="1200" dirty="0" err="1"/>
            <a:t>api</a:t>
          </a:r>
          <a:r>
            <a:rPr lang="en-ID" sz="1500" kern="1200" dirty="0"/>
            <a:t>, di </a:t>
          </a:r>
          <a:r>
            <a:rPr lang="en-ID" sz="1500" kern="1200" dirty="0" err="1"/>
            <a:t>bagian</a:t>
          </a:r>
          <a:r>
            <a:rPr lang="en-ID" sz="1500" kern="1200" dirty="0"/>
            <a:t> </a:t>
          </a:r>
          <a:r>
            <a:rPr lang="en-ID" sz="1500" kern="1200" dirty="0" err="1"/>
            <a:t>tubuh</a:t>
          </a:r>
          <a:r>
            <a:rPr lang="en-ID" sz="1500" kern="1200" dirty="0"/>
            <a:t> yang </a:t>
          </a:r>
          <a:r>
            <a:rPr lang="en-ID" sz="1500" kern="1200" dirty="0" err="1"/>
            <a:t>terdapat</a:t>
          </a:r>
          <a:r>
            <a:rPr lang="en-ID" sz="1500" kern="1200" dirty="0"/>
            <a:t> organ vital, </a:t>
          </a:r>
          <a:r>
            <a:rPr lang="en-ID" sz="1500" kern="1200" dirty="0" err="1"/>
            <a:t>seperti</a:t>
          </a:r>
          <a:r>
            <a:rPr lang="en-ID" sz="1500" kern="1200" dirty="0"/>
            <a:t> </a:t>
          </a:r>
          <a:r>
            <a:rPr lang="en-ID" sz="1500" kern="1200" dirty="0" err="1"/>
            <a:t>bagian</a:t>
          </a:r>
          <a:r>
            <a:rPr lang="en-ID" sz="1500" kern="1200" dirty="0"/>
            <a:t> dada, </a:t>
          </a:r>
          <a:r>
            <a:rPr lang="en-ID" sz="1500" kern="1200" dirty="0" err="1"/>
            <a:t>perut</a:t>
          </a:r>
          <a:r>
            <a:rPr lang="en-ID" sz="1500" kern="1200" dirty="0"/>
            <a:t>, dan </a:t>
          </a:r>
          <a:r>
            <a:rPr lang="en-ID" sz="1500" kern="1200" dirty="0" err="1"/>
            <a:t>kepala</a:t>
          </a:r>
          <a:r>
            <a:rPr lang="en-ID" sz="1500" kern="1200" dirty="0"/>
            <a:t>.</a:t>
          </a:r>
        </a:p>
      </dsp:txBody>
      <dsp:txXfrm rot="-5400000">
        <a:off x="2962656" y="1823446"/>
        <a:ext cx="5207132" cy="1105637"/>
      </dsp:txXfrm>
    </dsp:sp>
    <dsp:sp modelId="{7AFD08CD-9A54-4AF4-8674-D550C732AA40}">
      <dsp:nvSpPr>
        <dsp:cNvPr id="0" name=""/>
        <dsp:cNvSpPr/>
      </dsp:nvSpPr>
      <dsp:spPr>
        <a:xfrm>
          <a:off x="0" y="1610475"/>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a:t>
          </a:r>
          <a:r>
            <a:rPr lang="en-ID" sz="3000" kern="1200" dirty="0"/>
            <a:t>1/</a:t>
          </a:r>
          <a:r>
            <a:rPr lang="en-ID" sz="3000" kern="1200" dirty="0" err="1"/>
            <a:t>Yur</a:t>
          </a:r>
          <a:r>
            <a:rPr lang="en-ID" sz="3000" kern="1200" dirty="0"/>
            <a:t>/</a:t>
          </a:r>
          <a:r>
            <a:rPr lang="en-ID" sz="3000" kern="1200" dirty="0" err="1"/>
            <a:t>Pid</a:t>
          </a:r>
          <a:r>
            <a:rPr lang="en-ID" sz="3000" kern="1200" dirty="0"/>
            <a:t>/2018</a:t>
          </a:r>
        </a:p>
      </dsp:txBody>
      <dsp:txXfrm>
        <a:off x="74765" y="1685240"/>
        <a:ext cx="2813125"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Cucu</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perempuan</a:t>
          </a:r>
          <a:r>
            <a:rPr lang="en-ID" sz="1500" kern="1200" dirty="0"/>
            <a:t> </a:t>
          </a:r>
          <a:r>
            <a:rPr lang="en-ID" sz="1500" kern="1200" dirty="0" err="1"/>
            <a:t>dari</a:t>
          </a:r>
          <a:r>
            <a:rPr lang="en-ID" sz="1500" kern="1200" dirty="0"/>
            <a:t> </a:t>
          </a:r>
          <a:r>
            <a:rPr lang="en-ID" sz="1500" kern="1200" dirty="0" err="1"/>
            <a:t>anak</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anak</a:t>
          </a:r>
          <a:r>
            <a:rPr lang="en-ID" sz="1500" kern="1200" dirty="0"/>
            <a:t> </a:t>
          </a:r>
          <a:r>
            <a:rPr lang="en-ID" sz="1500" kern="1200" dirty="0" err="1"/>
            <a:t>perempuandari</a:t>
          </a:r>
          <a:r>
            <a:rPr lang="en-ID" sz="1500" kern="1200" dirty="0"/>
            <a:t> </a:t>
          </a:r>
          <a:r>
            <a:rPr lang="en-ID" sz="1500" kern="1200" dirty="0" err="1"/>
            <a:t>pewaris</a:t>
          </a:r>
          <a:r>
            <a:rPr lang="en-ID" sz="1500" kern="1200" dirty="0"/>
            <a:t> </a:t>
          </a:r>
          <a:r>
            <a:rPr lang="en-ID" sz="1500" kern="1200" dirty="0" err="1"/>
            <a:t>menjadi</a:t>
          </a:r>
          <a:r>
            <a:rPr lang="en-ID" sz="1500" kern="1200" dirty="0"/>
            <a:t> </a:t>
          </a:r>
          <a:r>
            <a:rPr lang="en-ID" sz="1500" kern="1200" dirty="0" err="1"/>
            <a:t>ahli</a:t>
          </a:r>
          <a:r>
            <a:rPr lang="en-ID" sz="1500" kern="1200" dirty="0"/>
            <a:t> </a:t>
          </a:r>
          <a:r>
            <a:rPr lang="en-ID" sz="1500" kern="1200" dirty="0" err="1"/>
            <a:t>waris</a:t>
          </a:r>
          <a:r>
            <a:rPr lang="en-ID" sz="1500" kern="1200" dirty="0"/>
            <a:t> </a:t>
          </a:r>
          <a:r>
            <a:rPr lang="en-ID" sz="1500" kern="1200" dirty="0" err="1"/>
            <a:t>pengganti</a:t>
          </a:r>
          <a:r>
            <a:rPr lang="en-ID" sz="1500" kern="1200" dirty="0"/>
            <a:t>.</a:t>
          </a:r>
        </a:p>
      </dsp:txBody>
      <dsp:txXfrm rot="-5400000">
        <a:off x="2962656" y="3431600"/>
        <a:ext cx="5207132" cy="1105637"/>
      </dsp:txXfrm>
    </dsp:sp>
    <dsp:sp modelId="{3195E63A-422C-4A37-8536-3DAF2C95A733}">
      <dsp:nvSpPr>
        <dsp:cNvPr id="0" name=""/>
        <dsp:cNvSpPr/>
      </dsp:nvSpPr>
      <dsp:spPr>
        <a:xfrm>
          <a:off x="0" y="3218631"/>
          <a:ext cx="2962655"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a:t>
          </a:r>
          <a:r>
            <a:rPr lang="en-ID" sz="3000" kern="1200" dirty="0" err="1"/>
            <a:t>Yur</a:t>
          </a:r>
          <a:r>
            <a:rPr lang="en-ID" sz="3000" kern="1200" dirty="0"/>
            <a:t>/Ag/2018</a:t>
          </a:r>
        </a:p>
      </dsp:txBody>
      <dsp:txXfrm>
        <a:off x="74765" y="3293396"/>
        <a:ext cx="2813125" cy="138204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YURISPRUDENSI</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AC247019-37A1-426C-A61A-26BCD9E29934}"/>
              </a:ext>
            </a:extLst>
          </p:cNvPr>
          <p:cNvSpPr/>
          <p:nvPr>
            <p:custDataLst>
              <p:tags r:id="rId2"/>
            </p:custDataLst>
          </p:nvPr>
        </p:nvSpPr>
        <p:spPr>
          <a:xfrm>
            <a:off x="35496" y="4327356"/>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NOVIYANTI,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ARTI YURISPRUDENSI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Yurisprudensi merupakan putusan </a:t>
            </a:r>
            <a:r>
              <a:rPr lang="en-US" dirty="0">
                <a:solidFill>
                  <a:schemeClr val="tx1"/>
                </a:solidFill>
                <a:latin typeface="Cambria" panose="02040503050406030204" pitchFamily="18" charset="0"/>
                <a:cs typeface="Arial" panose="020B0604020202020204" pitchFamily="34" charset="0"/>
              </a:rPr>
              <a:t>hakim</a:t>
            </a:r>
            <a:r>
              <a:rPr lang="id-ID" dirty="0">
                <a:solidFill>
                  <a:schemeClr val="tx1"/>
                </a:solidFill>
                <a:latin typeface="Cambria" panose="02040503050406030204" pitchFamily="18" charset="0"/>
                <a:cs typeface="Arial" panose="020B0604020202020204" pitchFamily="34" charset="0"/>
              </a:rPr>
              <a:t>  yang  bermuatan  terobosan  hukum  sehingga  terus-menerus  diikuti  oleh  pengadilan-pengadilan  di  bawah  hierarki  MA,  bahkan  secara  normatif  terdapat  ketentuan yang mengatur bahwa pengumpulan yurisprudensi adalah kewenangan eksklusif MA</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Rujukan</a:t>
            </a:r>
            <a:r>
              <a:rPr lang="en-US" dirty="0">
                <a:latin typeface="Cambria" panose="02040503050406030204" pitchFamily="18" charset="0"/>
              </a:rPr>
              <a:t> </a:t>
            </a:r>
            <a:r>
              <a:rPr lang="en-US" dirty="0" err="1">
                <a:latin typeface="Cambria" panose="02040503050406030204" pitchFamily="18" charset="0"/>
              </a:rPr>
              <a:t>Lahirnya</a:t>
            </a:r>
            <a:r>
              <a:rPr lang="en-US" dirty="0">
                <a:latin typeface="Cambria" panose="02040503050406030204" pitchFamily="18" charset="0"/>
              </a:rPr>
              <a:t> </a:t>
            </a:r>
            <a:r>
              <a:rPr lang="en-US" dirty="0" err="1">
                <a:latin typeface="Cambria" panose="02040503050406030204" pitchFamily="18" charset="0"/>
              </a:rPr>
              <a:t>Yurisprudensi</a:t>
            </a:r>
            <a:endParaRPr lang="id-ID" dirty="0"/>
          </a:p>
        </p:txBody>
      </p:sp>
      <p:sp>
        <p:nvSpPr>
          <p:cNvPr id="4" name="Content Placeholder 2"/>
          <p:cNvSpPr txBox="1">
            <a:spLocks/>
          </p:cNvSpPr>
          <p:nvPr/>
        </p:nvSpPr>
        <p:spPr>
          <a:xfrm>
            <a:off x="467544" y="177281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Pasal  5  ayat  (1)  UU  No.  48/2009  tentang  Kekuasaan  Kehakiman  yang  menyatakan:  “Hakim dan hakim konstitusi wajib menggali,  mengikuti,  dan  memahami  nilai-nilai  hukum  dan  rasa  keadilan  yang  hidup  dalam  masyarakat.”  Maksud  yang  terkandung  dari  pasal  itu  adalah  agar  putusan hakim sesuai dengan hukum dan rasa keadilan masyarakat.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Fungsi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Menegakkan adanya standar hukum yang sama dalam kasus atau perkara yang sama atau serupa, karena undang-undang tidak mengatur hal tersebut secara jelas.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kepastian hukum di masyarakat dengan adanya standar hukum yang sama.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adanya kesamaan hukum serta sifat yang dapat diperkirakan pemecahan hukumnya.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Mencegah kemungkinan terjadinya disparitas perbedaan dalam berbagai putusan hakim pada kasus yang sama. Apabila terjadi perbedaan putusan antara hakim yang satu dan yang lain, perbedaan tersebut tidak sampai menimbulkan disparitas, namun perbedaan sebagai variabel secara kasuistis.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Manifestasi dari penemuan hukum.</a:t>
            </a:r>
            <a:endParaRPr lang="id-ID"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87716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Kriteria</a:t>
            </a:r>
            <a:r>
              <a:rPr lang="id-ID" dirty="0">
                <a:latin typeface="Cambria" panose="02040503050406030204" pitchFamily="18" charset="0"/>
              </a:rPr>
              <a:t>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atau perkara belum ada aturan hukumnya atau jika ada, aturan hukumnya kurang jelas.</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telah berkekuatan hukum tetap.</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memiliki muatan kebenaran dan keadilan.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berulang kali diikuti oleh hakim berikutnya dalam memutus kasus yang mempunyai kesamaan fakta, peristiwa, dan dasar hukum;</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dibenarkan oleh Mahkamah Agung melalui Putusan Mahkamah Agung maupun uji eksaminasi oleh Tim Yurisprudensi Mahkamah Agung.</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direkomendasikan sebagai putusan yang berkualifikasi yurisprudensi tetap.</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40854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836712"/>
            <a:ext cx="8229600" cy="4968552"/>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enting untuk diketahui bahwa tidak semua putusan hakim dapat menjadi yurisprudensi. </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enerimaan yurisprudensi sebagai suatu hukum disebabkan oleh tiga alasan utama.</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arena adanya kewajiban hakim untuk menetapkan dan memutus perkara yang diajukan meski belum ada peraturan yang mengatur hal tersebut.</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alah satu fungsi pengadilan dalam pembaruan dan pembangunan hukum adalah menciptakan sumber hukum baru.</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danya hasil penafsiran hakim terhadap ketentuan perundang-undangan dalam mencari, mewujudkan, dan menegakkan keadilan.</a:t>
            </a:r>
          </a:p>
        </p:txBody>
      </p:sp>
    </p:spTree>
    <p:extLst>
      <p:ext uri="{BB962C8B-B14F-4D97-AF65-F5344CB8AC3E}">
        <p14:creationId xmlns:p14="http://schemas.microsoft.com/office/powerpoint/2010/main" val="263078008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err="1">
                <a:latin typeface="Cambria" panose="02040503050406030204" pitchFamily="18" charset="0"/>
              </a:rPr>
              <a:t>Yurisprudensi</a:t>
            </a:r>
            <a:r>
              <a:rPr lang="en-US" sz="2400" dirty="0">
                <a:latin typeface="Cambria" panose="02040503050406030204" pitchFamily="18" charset="0"/>
              </a:rPr>
              <a:t> </a:t>
            </a:r>
            <a:r>
              <a:rPr lang="en-US" sz="2400" dirty="0" err="1">
                <a:latin typeface="Cambria" panose="02040503050406030204" pitchFamily="18" charset="0"/>
              </a:rPr>
              <a:t>belum</a:t>
            </a:r>
            <a:r>
              <a:rPr lang="en-US" sz="2400" dirty="0">
                <a:latin typeface="Cambria" panose="02040503050406030204" pitchFamily="18" charset="0"/>
              </a:rPr>
              <a:t> </a:t>
            </a:r>
            <a:r>
              <a:rPr lang="en-US" sz="2400" dirty="0" err="1">
                <a:latin typeface="Cambria" panose="02040503050406030204" pitchFamily="18" charset="0"/>
              </a:rPr>
              <a:t>memiliki</a:t>
            </a:r>
            <a:r>
              <a:rPr lang="en-US" sz="2400" dirty="0">
                <a:latin typeface="Cambria" panose="02040503050406030204" pitchFamily="18" charset="0"/>
              </a:rPr>
              <a:t> </a:t>
            </a:r>
            <a:r>
              <a:rPr lang="en-US" sz="2400" dirty="0" err="1">
                <a:latin typeface="Cambria" panose="02040503050406030204" pitchFamily="18" charset="0"/>
              </a:rPr>
              <a:t>kedudukan</a:t>
            </a:r>
            <a:r>
              <a:rPr lang="en-US" sz="2400" dirty="0">
                <a:latin typeface="Cambria" panose="02040503050406030204" pitchFamily="18" charset="0"/>
              </a:rPr>
              <a:t> </a:t>
            </a:r>
            <a:r>
              <a:rPr lang="en-US" sz="2400" dirty="0" err="1">
                <a:latin typeface="Cambria" panose="02040503050406030204" pitchFamily="18" charset="0"/>
              </a:rPr>
              <a:t>hukum</a:t>
            </a:r>
            <a:r>
              <a:rPr lang="en-US" sz="2400" dirty="0">
                <a:latin typeface="Cambria" panose="02040503050406030204" pitchFamily="18" charset="0"/>
              </a:rPr>
              <a:t> yang </a:t>
            </a:r>
            <a:r>
              <a:rPr lang="en-US" sz="2400" dirty="0" err="1">
                <a:latin typeface="Cambria" panose="02040503050406030204" pitchFamily="18" charset="0"/>
              </a:rPr>
              <a:t>jelas</a:t>
            </a:r>
            <a:r>
              <a:rPr lang="en-US" sz="2400" dirty="0">
                <a:latin typeface="Cambria" panose="02040503050406030204" pitchFamily="18" charset="0"/>
              </a:rPr>
              <a:t> di Indonesia, </a:t>
            </a:r>
            <a:r>
              <a:rPr lang="en-US" sz="2400" dirty="0" err="1">
                <a:latin typeface="Cambria" panose="02040503050406030204" pitchFamily="18" charset="0"/>
              </a:rPr>
              <a:t>baik</a:t>
            </a:r>
            <a:r>
              <a:rPr lang="en-US" sz="2400" dirty="0">
                <a:latin typeface="Cambria" panose="02040503050406030204" pitchFamily="18" charset="0"/>
              </a:rPr>
              <a:t> </a:t>
            </a:r>
            <a:r>
              <a:rPr lang="en-US" sz="2400" dirty="0" err="1">
                <a:latin typeface="Cambria" panose="02040503050406030204" pitchFamily="18" charset="0"/>
              </a:rPr>
              <a:t>dalam</a:t>
            </a:r>
            <a:r>
              <a:rPr lang="en-US" sz="2400" dirty="0">
                <a:latin typeface="Cambria" panose="02040503050406030204" pitchFamily="18" charset="0"/>
              </a:rPr>
              <a:t> </a:t>
            </a:r>
            <a:r>
              <a:rPr lang="en-US" sz="2400" dirty="0" err="1">
                <a:latin typeface="Cambria" panose="02040503050406030204" pitchFamily="18" charset="0"/>
              </a:rPr>
              <a:t>teori</a:t>
            </a:r>
            <a:r>
              <a:rPr lang="en-US" sz="2400" dirty="0">
                <a:latin typeface="Cambria" panose="02040503050406030204" pitchFamily="18" charset="0"/>
              </a:rPr>
              <a:t> </a:t>
            </a:r>
            <a:r>
              <a:rPr lang="en-US" sz="2400" dirty="0" err="1">
                <a:latin typeface="Cambria" panose="02040503050406030204" pitchFamily="18" charset="0"/>
              </a:rPr>
              <a:t>maupun</a:t>
            </a:r>
            <a:r>
              <a:rPr lang="en-US" sz="2400" dirty="0">
                <a:latin typeface="Cambria" panose="02040503050406030204" pitchFamily="18" charset="0"/>
              </a:rPr>
              <a:t> </a:t>
            </a:r>
            <a:r>
              <a:rPr lang="en-US" sz="2400" dirty="0" err="1">
                <a:latin typeface="Cambria" panose="02040503050406030204" pitchFamily="18" charset="0"/>
              </a:rPr>
              <a:t>praktik</a:t>
            </a:r>
            <a:r>
              <a:rPr lang="en-US" sz="2400" dirty="0">
                <a:latin typeface="Cambria" panose="02040503050406030204" pitchFamily="18" charset="0"/>
              </a:rPr>
              <a:t>.</a:t>
            </a:r>
            <a:endParaRPr lang="id-ID" sz="2400"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istem pengajaran hukum kurang menggunakan yurisprudensi sebagai bahan bahasan.</a:t>
            </a:r>
            <a:endPar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Dari segi praktik hukum, putusan hakim legally non binding atau tidak mengikat secara hukum. Hal ini disebabkan oleh sistem hukum Indonesia yang tidak menjalankan sistem precedent.</a:t>
            </a:r>
          </a:p>
        </p:txBody>
      </p:sp>
    </p:spTree>
    <p:extLst>
      <p:ext uri="{BB962C8B-B14F-4D97-AF65-F5344CB8AC3E}">
        <p14:creationId xmlns:p14="http://schemas.microsoft.com/office/powerpoint/2010/main" val="218235340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304842078"/>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4240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651193317"/>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142743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2978</TotalTime>
  <Words>653</Words>
  <Application>Microsoft Macintosh PowerPoint</Application>
  <PresentationFormat>Tampilan Layar (4:3)</PresentationFormat>
  <Paragraphs>45</Paragraphs>
  <Slides>10</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10</vt:i4>
      </vt:variant>
    </vt:vector>
  </HeadingPairs>
  <TitlesOfParts>
    <vt:vector size="16"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469</cp:revision>
  <cp:lastPrinted>2017-08-29T02:54:51Z</cp:lastPrinted>
  <dcterms:created xsi:type="dcterms:W3CDTF">2010-04-18T12:06:30Z</dcterms:created>
  <dcterms:modified xsi:type="dcterms:W3CDTF">2025-01-11T11:19:31Z</dcterms:modified>
</cp:coreProperties>
</file>