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3" r:id="rId1"/>
  </p:sldMasterIdLst>
  <p:sldIdLst>
    <p:sldId id="256" r:id="rId2"/>
    <p:sldId id="257" r:id="rId3"/>
    <p:sldId id="258" r:id="rId4"/>
    <p:sldId id="275" r:id="rId5"/>
    <p:sldId id="276" r:id="rId6"/>
    <p:sldId id="277" r:id="rId7"/>
    <p:sldId id="261" r:id="rId8"/>
    <p:sldId id="262" r:id="rId9"/>
    <p:sldId id="264" r:id="rId10"/>
    <p:sldId id="265" r:id="rId11"/>
    <p:sldId id="267" r:id="rId12"/>
    <p:sldId id="268" r:id="rId13"/>
    <p:sldId id="269" r:id="rId14"/>
    <p:sldId id="270" r:id="rId15"/>
    <p:sldId id="271" r:id="rId16"/>
    <p:sldId id="273" r:id="rId17"/>
    <p:sldId id="278" r:id="rId18"/>
    <p:sldId id="27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61" autoAdjust="0"/>
    <p:restoredTop sz="94660"/>
  </p:normalViewPr>
  <p:slideViewPr>
    <p:cSldViewPr snapToGrid="0">
      <p:cViewPr varScale="1">
        <p:scale>
          <a:sx n="41" d="100"/>
          <a:sy n="41" d="100"/>
        </p:scale>
        <p:origin x="984"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6/14/2025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0292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6/14/2025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4195118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6/14/2025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8224737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6/14/2025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9081117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6/14/2025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35489442"/>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6/14/2025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636471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6/14/2025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302011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6/14/2025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70895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6/14/2025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35302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smtClean="0"/>
              <a:t>6/14/2025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33937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6/14/2025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17498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6/14/2025</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22879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6/14/2025</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80377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D9284-D300-4297-87F7-E791DCC15DB1}" type="datetimeFigureOut">
              <a:rPr lang="en-US" smtClean="0"/>
              <a:t>6/14/2025</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10826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smtClean="0"/>
              <a:t>6/14/2025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02815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5" name="Date Placeholder 4"/>
          <p:cNvSpPr>
            <a:spLocks noGrp="1"/>
          </p:cNvSpPr>
          <p:nvPr>
            <p:ph type="dt" sz="half" idx="10"/>
          </p:nvPr>
        </p:nvSpPr>
        <p:spPr/>
        <p:txBody>
          <a:bodyPr/>
          <a:lstStyle/>
          <a:p>
            <a:fld id="{B16C4C9A-3960-41CF-A4E9-2A8FB932454B}" type="datetimeFigureOut">
              <a:rPr lang="en-US" smtClean="0"/>
              <a:t>6/14/2025</a:t>
            </a:fld>
            <a:endParaRPr lang="en-US" dirty="0"/>
          </a:p>
        </p:txBody>
      </p:sp>
    </p:spTree>
    <p:extLst>
      <p:ext uri="{BB962C8B-B14F-4D97-AF65-F5344CB8AC3E}">
        <p14:creationId xmlns:p14="http://schemas.microsoft.com/office/powerpoint/2010/main" val="4141140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CBC1C18-307B-4F68-A007-B5B542270E8D}" type="datetimeFigureOut">
              <a:rPr lang="en-US" smtClean="0"/>
              <a:t>6/14/2025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8225166"/>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B3139-4FCE-AEC6-13DB-55AEC164F52B}"/>
              </a:ext>
            </a:extLst>
          </p:cNvPr>
          <p:cNvSpPr>
            <a:spLocks noGrp="1"/>
          </p:cNvSpPr>
          <p:nvPr>
            <p:ph type="ctrTitle"/>
          </p:nvPr>
        </p:nvSpPr>
        <p:spPr>
          <a:xfrm>
            <a:off x="2917997" y="2404534"/>
            <a:ext cx="7327972" cy="1646299"/>
          </a:xfrm>
        </p:spPr>
        <p:txBody>
          <a:bodyPr>
            <a:normAutofit fontScale="90000"/>
          </a:bodyPr>
          <a:lstStyle/>
          <a:p>
            <a:r>
              <a:rPr lang="id-ID" b="1" dirty="0"/>
              <a:t>SISTEM INFORMASI SDM</a:t>
            </a:r>
          </a:p>
        </p:txBody>
      </p:sp>
      <p:sp>
        <p:nvSpPr>
          <p:cNvPr id="3" name="Subtitle 2">
            <a:extLst>
              <a:ext uri="{FF2B5EF4-FFF2-40B4-BE49-F238E27FC236}">
                <a16:creationId xmlns:a16="http://schemas.microsoft.com/office/drawing/2014/main" id="{868D5382-EB95-E6CF-EEEB-DE29E9FF0105}"/>
              </a:ext>
            </a:extLst>
          </p:cNvPr>
          <p:cNvSpPr>
            <a:spLocks noGrp="1"/>
          </p:cNvSpPr>
          <p:nvPr>
            <p:ph type="subTitle" idx="1"/>
          </p:nvPr>
        </p:nvSpPr>
        <p:spPr/>
        <p:txBody>
          <a:bodyPr>
            <a:normAutofit/>
          </a:bodyPr>
          <a:lstStyle/>
          <a:p>
            <a:r>
              <a:rPr lang="id-ID" sz="2800" b="1" dirty="0">
                <a:solidFill>
                  <a:schemeClr val="tx1"/>
                </a:solidFill>
              </a:rPr>
              <a:t>Pertemuan ke-11 </a:t>
            </a:r>
          </a:p>
        </p:txBody>
      </p:sp>
    </p:spTree>
    <p:extLst>
      <p:ext uri="{BB962C8B-B14F-4D97-AF65-F5344CB8AC3E}">
        <p14:creationId xmlns:p14="http://schemas.microsoft.com/office/powerpoint/2010/main" val="19601361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42D2D-CF7D-1C6E-B5C2-18DE7B0C2BD6}"/>
              </a:ext>
            </a:extLst>
          </p:cNvPr>
          <p:cNvSpPr>
            <a:spLocks noGrp="1"/>
          </p:cNvSpPr>
          <p:nvPr>
            <p:ph type="title"/>
          </p:nvPr>
        </p:nvSpPr>
        <p:spPr/>
        <p:txBody>
          <a:bodyPr/>
          <a:lstStyle/>
          <a:p>
            <a:r>
              <a:rPr lang="id-ID" dirty="0"/>
              <a:t>.</a:t>
            </a:r>
          </a:p>
        </p:txBody>
      </p:sp>
      <p:sp>
        <p:nvSpPr>
          <p:cNvPr id="3" name="Content Placeholder 2">
            <a:extLst>
              <a:ext uri="{FF2B5EF4-FFF2-40B4-BE49-F238E27FC236}">
                <a16:creationId xmlns:a16="http://schemas.microsoft.com/office/drawing/2014/main" id="{5106B8A5-84E0-1962-BC42-5F194799732B}"/>
              </a:ext>
            </a:extLst>
          </p:cNvPr>
          <p:cNvSpPr>
            <a:spLocks noGrp="1"/>
          </p:cNvSpPr>
          <p:nvPr>
            <p:ph idx="1"/>
          </p:nvPr>
        </p:nvSpPr>
        <p:spPr>
          <a:xfrm>
            <a:off x="677334" y="1148863"/>
            <a:ext cx="8596668" cy="4892500"/>
          </a:xfrm>
        </p:spPr>
        <p:txBody>
          <a:bodyPr>
            <a:normAutofit fontScale="92500" lnSpcReduction="20000"/>
          </a:bodyPr>
          <a:lstStyle/>
          <a:p>
            <a:pPr marL="0" indent="0">
              <a:buNone/>
            </a:pPr>
            <a:r>
              <a:rPr lang="id-ID" sz="2800" dirty="0">
                <a:latin typeface="Arial" panose="020B0604020202020204" pitchFamily="34" charset="0"/>
                <a:cs typeface="Arial" panose="020B0604020202020204" pitchFamily="34" charset="0"/>
              </a:rPr>
              <a:t>3.Intelijen Sumber Daya Manusia. Berfungsi mengumpulkan data yang berhubungan dengan sumber daya manusia dari lingkungan perusahaan</a:t>
            </a:r>
          </a:p>
          <a:p>
            <a:pPr marL="0" indent="0">
              <a:buNone/>
            </a:pPr>
            <a:r>
              <a:rPr lang="id-ID" sz="2800" dirty="0">
                <a:latin typeface="Arial" panose="020B0604020202020204" pitchFamily="34" charset="0"/>
                <a:cs typeface="Arial" panose="020B0604020202020204" pitchFamily="34" charset="0"/>
              </a:rPr>
              <a:t>4..</a:t>
            </a:r>
            <a:r>
              <a:rPr lang="id-ID" sz="2800" dirty="0"/>
              <a:t> Intelijen Pemerintah. Pemerintah menyediakan data dan informasi yang membantu perusahaan mengikuti berbagai peraturan ketenagakerjaan.</a:t>
            </a:r>
          </a:p>
          <a:p>
            <a:pPr marL="0" indent="0">
              <a:buNone/>
            </a:pPr>
            <a:r>
              <a:rPr lang="id-ID" sz="2800" dirty="0">
                <a:latin typeface="Arial" panose="020B0604020202020204" pitchFamily="34" charset="0"/>
                <a:cs typeface="Arial" panose="020B0604020202020204" pitchFamily="34" charset="0"/>
              </a:rPr>
              <a:t>5.</a:t>
            </a:r>
            <a:r>
              <a:rPr lang="id-ID" sz="2800" dirty="0"/>
              <a:t> Intelijen Pemasok.  seperti perusahaan asuransi, yang memberikan tunjangan pegawai, dan lembaga penempatan pegawai serta agen tenaga kerja yang berfungsi sebagai sumber pegawai baru. </a:t>
            </a:r>
          </a:p>
          <a:p>
            <a:pPr marL="0" indent="0">
              <a:buNone/>
            </a:pPr>
            <a:r>
              <a:rPr lang="id-ID" sz="2800" dirty="0"/>
              <a:t>Para pemasok ini menyediakan data dan informasi yang memungkinkan perusahaan melaksanakan fungsi perekrutan dan penerimaan.</a:t>
            </a:r>
            <a:endParaRPr lang="id-ID"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3689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18DB6-ADE0-CA63-758A-3A3792700430}"/>
              </a:ext>
            </a:extLst>
          </p:cNvPr>
          <p:cNvSpPr>
            <a:spLocks noGrp="1"/>
          </p:cNvSpPr>
          <p:nvPr>
            <p:ph type="title"/>
          </p:nvPr>
        </p:nvSpPr>
        <p:spPr/>
        <p:txBody>
          <a:bodyPr/>
          <a:lstStyle/>
          <a:p>
            <a:r>
              <a:rPr lang="id-ID" dirty="0"/>
              <a:t>.</a:t>
            </a:r>
          </a:p>
        </p:txBody>
      </p:sp>
      <p:sp>
        <p:nvSpPr>
          <p:cNvPr id="3" name="Content Placeholder 2">
            <a:extLst>
              <a:ext uri="{FF2B5EF4-FFF2-40B4-BE49-F238E27FC236}">
                <a16:creationId xmlns:a16="http://schemas.microsoft.com/office/drawing/2014/main" id="{6C2906B9-E961-86B9-0D39-73829730FE21}"/>
              </a:ext>
            </a:extLst>
          </p:cNvPr>
          <p:cNvSpPr>
            <a:spLocks noGrp="1"/>
          </p:cNvSpPr>
          <p:nvPr>
            <p:ph idx="1"/>
          </p:nvPr>
        </p:nvSpPr>
        <p:spPr>
          <a:xfrm>
            <a:off x="677334" y="1266093"/>
            <a:ext cx="8596668" cy="4775270"/>
          </a:xfrm>
        </p:spPr>
        <p:txBody>
          <a:bodyPr>
            <a:normAutofit fontScale="92500" lnSpcReduction="10000"/>
          </a:bodyPr>
          <a:lstStyle/>
          <a:p>
            <a:pPr marL="0" indent="0">
              <a:buNone/>
            </a:pPr>
            <a:r>
              <a:rPr lang="id-ID" sz="2800" dirty="0">
                <a:latin typeface="Arial" panose="020B0604020202020204" pitchFamily="34" charset="0"/>
                <a:cs typeface="Arial" panose="020B0604020202020204" pitchFamily="34" charset="0"/>
              </a:rPr>
              <a:t>6. Intelijen Serikat Pekerja. Serikat pekerja memberikan data dan informasi yang digunakan dalam mengatur kontrak kerja antara serikat pekerja dan perusahaan.</a:t>
            </a:r>
          </a:p>
          <a:p>
            <a:pPr marL="0" indent="0">
              <a:buNone/>
            </a:pPr>
            <a:endParaRPr lang="id-ID" sz="2800" dirty="0">
              <a:latin typeface="Arial" panose="020B0604020202020204" pitchFamily="34" charset="0"/>
              <a:cs typeface="Arial" panose="020B0604020202020204" pitchFamily="34" charset="0"/>
            </a:endParaRPr>
          </a:p>
          <a:p>
            <a:pPr marL="0" indent="0">
              <a:buNone/>
            </a:pPr>
            <a:r>
              <a:rPr lang="id-ID" sz="2800" dirty="0">
                <a:latin typeface="Arial" panose="020B0604020202020204" pitchFamily="34" charset="0"/>
                <a:cs typeface="Arial" panose="020B0604020202020204" pitchFamily="34" charset="0"/>
              </a:rPr>
              <a:t>7 Intelijen Masyarakat Global. Masyarakat global menyediakan informasi yang menjelaskan sumber daya lokal seperti perumahan, pendidikan, dan rekreasi.</a:t>
            </a:r>
          </a:p>
          <a:p>
            <a:pPr marL="0" indent="0">
              <a:buNone/>
            </a:pPr>
            <a:r>
              <a:rPr lang="id-ID" sz="2800" dirty="0">
                <a:latin typeface="Arial" panose="020B0604020202020204" pitchFamily="34" charset="0"/>
                <a:cs typeface="Arial" panose="020B0604020202020204" pitchFamily="34" charset="0"/>
              </a:rPr>
              <a:t> Informasi ini digunakan untuk merekrut pegawai dalam skala lokal, nasional dan internasional, dan untuk mengintegrasikan pegawai yang ada ke dalam komunitas lokalnya.</a:t>
            </a:r>
          </a:p>
          <a:p>
            <a:r>
              <a:rPr lang="id-ID" dirty="0"/>
              <a:t>. </a:t>
            </a:r>
          </a:p>
        </p:txBody>
      </p:sp>
    </p:spTree>
    <p:extLst>
      <p:ext uri="{BB962C8B-B14F-4D97-AF65-F5344CB8AC3E}">
        <p14:creationId xmlns:p14="http://schemas.microsoft.com/office/powerpoint/2010/main" val="41770517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252DC-3656-7A54-9B53-F7A00D05B311}"/>
              </a:ext>
            </a:extLst>
          </p:cNvPr>
          <p:cNvSpPr>
            <a:spLocks noGrp="1"/>
          </p:cNvSpPr>
          <p:nvPr>
            <p:ph type="title"/>
          </p:nvPr>
        </p:nvSpPr>
        <p:spPr/>
        <p:txBody>
          <a:bodyPr/>
          <a:lstStyle/>
          <a:p>
            <a:r>
              <a:rPr lang="id-ID" dirty="0"/>
              <a:t>.</a:t>
            </a:r>
          </a:p>
        </p:txBody>
      </p:sp>
      <p:sp>
        <p:nvSpPr>
          <p:cNvPr id="3" name="Content Placeholder 2">
            <a:extLst>
              <a:ext uri="{FF2B5EF4-FFF2-40B4-BE49-F238E27FC236}">
                <a16:creationId xmlns:a16="http://schemas.microsoft.com/office/drawing/2014/main" id="{92949DD7-B0AC-C8D5-9C6D-ECAF92BE87B2}"/>
              </a:ext>
            </a:extLst>
          </p:cNvPr>
          <p:cNvSpPr>
            <a:spLocks noGrp="1"/>
          </p:cNvSpPr>
          <p:nvPr>
            <p:ph idx="1"/>
          </p:nvPr>
        </p:nvSpPr>
        <p:spPr/>
        <p:txBody>
          <a:bodyPr>
            <a:normAutofit fontScale="92500" lnSpcReduction="10000"/>
          </a:bodyPr>
          <a:lstStyle/>
          <a:p>
            <a:endParaRPr lang="id-ID" dirty="0"/>
          </a:p>
          <a:p>
            <a:pPr marL="0" indent="0">
              <a:buNone/>
            </a:pPr>
            <a:r>
              <a:rPr lang="id-ID" sz="3000" dirty="0">
                <a:latin typeface="Arial" panose="020B0604020202020204" pitchFamily="34" charset="0"/>
                <a:cs typeface="Arial" panose="020B0604020202020204" pitchFamily="34" charset="0"/>
              </a:rPr>
              <a:t>8 Intelijen Masyarakat Keuangan. Masyarakat keuangan memberikan data dan informasi ekonomi yang digunakan dalam perencanaan personil. </a:t>
            </a:r>
          </a:p>
          <a:p>
            <a:endParaRPr lang="id-ID" sz="3000" dirty="0">
              <a:latin typeface="Arial" panose="020B0604020202020204" pitchFamily="34" charset="0"/>
              <a:cs typeface="Arial" panose="020B0604020202020204" pitchFamily="34" charset="0"/>
            </a:endParaRPr>
          </a:p>
          <a:p>
            <a:pPr marL="0" indent="0">
              <a:buNone/>
            </a:pPr>
            <a:r>
              <a:rPr lang="id-ID" sz="2800" dirty="0">
                <a:latin typeface="Arial" panose="020B0604020202020204" pitchFamily="34" charset="0"/>
                <a:cs typeface="Arial" panose="020B0604020202020204" pitchFamily="34" charset="0"/>
              </a:rPr>
              <a:t>9.Intelijen Pesaing. , memperoleh informasi  tentang  perorangan yang dapat direkrut sesuai kebutuhan </a:t>
            </a:r>
          </a:p>
          <a:p>
            <a:endParaRPr lang="id-ID" dirty="0"/>
          </a:p>
          <a:p>
            <a:pPr marL="0" indent="0">
              <a:buNone/>
            </a:pPr>
            <a:r>
              <a:rPr lang="id-ID" dirty="0"/>
              <a:t>.</a:t>
            </a:r>
          </a:p>
        </p:txBody>
      </p:sp>
    </p:spTree>
    <p:extLst>
      <p:ext uri="{BB962C8B-B14F-4D97-AF65-F5344CB8AC3E}">
        <p14:creationId xmlns:p14="http://schemas.microsoft.com/office/powerpoint/2010/main" val="988281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CE2E0-69A3-A40A-5B08-5A2DB523C2D4}"/>
              </a:ext>
            </a:extLst>
          </p:cNvPr>
          <p:cNvSpPr>
            <a:spLocks noGrp="1"/>
          </p:cNvSpPr>
          <p:nvPr>
            <p:ph type="title"/>
          </p:nvPr>
        </p:nvSpPr>
        <p:spPr/>
        <p:txBody>
          <a:bodyPr/>
          <a:lstStyle/>
          <a:p>
            <a:r>
              <a:rPr lang="id-ID" dirty="0"/>
              <a:t>.</a:t>
            </a:r>
          </a:p>
        </p:txBody>
      </p:sp>
      <p:sp>
        <p:nvSpPr>
          <p:cNvPr id="3" name="Content Placeholder 2">
            <a:extLst>
              <a:ext uri="{FF2B5EF4-FFF2-40B4-BE49-F238E27FC236}">
                <a16:creationId xmlns:a16="http://schemas.microsoft.com/office/drawing/2014/main" id="{CAEC538E-6601-08D4-DA12-0670BF7A6242}"/>
              </a:ext>
            </a:extLst>
          </p:cNvPr>
          <p:cNvSpPr>
            <a:spLocks noGrp="1"/>
          </p:cNvSpPr>
          <p:nvPr>
            <p:ph idx="1"/>
          </p:nvPr>
        </p:nvSpPr>
        <p:spPr>
          <a:xfrm>
            <a:off x="677334" y="1289539"/>
            <a:ext cx="8596668" cy="4751824"/>
          </a:xfrm>
        </p:spPr>
        <p:txBody>
          <a:bodyPr>
            <a:normAutofit/>
          </a:bodyPr>
          <a:lstStyle/>
          <a:p>
            <a:r>
              <a:rPr lang="id-ID" sz="2800" b="1" dirty="0">
                <a:solidFill>
                  <a:srgbClr val="FF0000"/>
                </a:solidFill>
                <a:latin typeface="Arial" panose="020B0604020202020204" pitchFamily="34" charset="0"/>
                <a:cs typeface="Arial" panose="020B0604020202020204" pitchFamily="34" charset="0"/>
              </a:rPr>
              <a:t>OUTPUT HRIS terdiri atas </a:t>
            </a:r>
            <a:r>
              <a:rPr lang="id-ID" sz="2800" dirty="0">
                <a:latin typeface="Arial" panose="020B0604020202020204" pitchFamily="34" charset="0"/>
                <a:cs typeface="Arial" panose="020B0604020202020204" pitchFamily="34" charset="0"/>
              </a:rPr>
              <a:t>:</a:t>
            </a:r>
          </a:p>
          <a:p>
            <a:pPr marL="0" indent="0">
              <a:buNone/>
            </a:pPr>
            <a:r>
              <a:rPr lang="id-ID" sz="2800" dirty="0">
                <a:latin typeface="Arial" panose="020B0604020202020204" pitchFamily="34" charset="0"/>
                <a:cs typeface="Arial" panose="020B0604020202020204" pitchFamily="34" charset="0"/>
              </a:rPr>
              <a:t>1,Perencanaan Kerja (turn over, anggaran tenaga kerja, perencanaan )</a:t>
            </a:r>
          </a:p>
          <a:p>
            <a:pPr marL="0" indent="0">
              <a:buNone/>
            </a:pPr>
            <a:endParaRPr lang="id-ID" sz="2800" dirty="0">
              <a:latin typeface="Arial" panose="020B0604020202020204" pitchFamily="34" charset="0"/>
              <a:cs typeface="Arial" panose="020B0604020202020204" pitchFamily="34" charset="0"/>
            </a:endParaRPr>
          </a:p>
          <a:p>
            <a:pPr marL="0" indent="0">
              <a:buNone/>
            </a:pPr>
            <a:r>
              <a:rPr lang="id-ID" sz="2800" dirty="0">
                <a:latin typeface="Arial" panose="020B0604020202020204" pitchFamily="34" charset="0"/>
                <a:cs typeface="Arial" panose="020B0604020202020204" pitchFamily="34" charset="0"/>
              </a:rPr>
              <a:t>2.Perekrutan , informasi pengadaan tenaga kerja eksternal maupun internal </a:t>
            </a:r>
          </a:p>
          <a:p>
            <a:pPr marL="0" indent="0">
              <a:buNone/>
            </a:pPr>
            <a:r>
              <a:rPr lang="id-ID" sz="2800" dirty="0">
                <a:latin typeface="Arial" panose="020B0604020202020204" pitchFamily="34" charset="0"/>
                <a:cs typeface="Arial" panose="020B0604020202020204" pitchFamily="34" charset="0"/>
              </a:rPr>
              <a:t>(informasi tenaga kerja, jadwal wawancara dan analisis rekruitmen)</a:t>
            </a:r>
            <a:endParaRPr lang="id-ID" dirty="0"/>
          </a:p>
          <a:p>
            <a:pPr marL="0" indent="0">
              <a:buNone/>
            </a:pPr>
            <a:endParaRPr lang="id-ID" dirty="0"/>
          </a:p>
        </p:txBody>
      </p:sp>
    </p:spTree>
    <p:extLst>
      <p:ext uri="{BB962C8B-B14F-4D97-AF65-F5344CB8AC3E}">
        <p14:creationId xmlns:p14="http://schemas.microsoft.com/office/powerpoint/2010/main" val="2473220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41AB5-8AA4-1AB5-319E-5DF00D6D1E2A}"/>
              </a:ext>
            </a:extLst>
          </p:cNvPr>
          <p:cNvSpPr>
            <a:spLocks noGrp="1"/>
          </p:cNvSpPr>
          <p:nvPr>
            <p:ph type="title"/>
          </p:nvPr>
        </p:nvSpPr>
        <p:spPr/>
        <p:txBody>
          <a:bodyPr/>
          <a:lstStyle/>
          <a:p>
            <a:r>
              <a:rPr lang="id-ID" dirty="0"/>
              <a:t>.</a:t>
            </a:r>
          </a:p>
        </p:txBody>
      </p:sp>
      <p:sp>
        <p:nvSpPr>
          <p:cNvPr id="3" name="Content Placeholder 2">
            <a:extLst>
              <a:ext uri="{FF2B5EF4-FFF2-40B4-BE49-F238E27FC236}">
                <a16:creationId xmlns:a16="http://schemas.microsoft.com/office/drawing/2014/main" id="{F1C9D835-6AF2-86BC-D411-26E36EF7BE64}"/>
              </a:ext>
            </a:extLst>
          </p:cNvPr>
          <p:cNvSpPr>
            <a:spLocks noGrp="1"/>
          </p:cNvSpPr>
          <p:nvPr>
            <p:ph idx="1"/>
          </p:nvPr>
        </p:nvSpPr>
        <p:spPr>
          <a:xfrm>
            <a:off x="677334" y="609600"/>
            <a:ext cx="8596668" cy="6248399"/>
          </a:xfrm>
        </p:spPr>
        <p:txBody>
          <a:bodyPr>
            <a:normAutofit/>
          </a:bodyPr>
          <a:lstStyle/>
          <a:p>
            <a:pPr marL="0" indent="0">
              <a:buNone/>
            </a:pPr>
            <a:r>
              <a:rPr lang="id-ID" sz="2800" dirty="0">
                <a:latin typeface="Arial" panose="020B0604020202020204" pitchFamily="34" charset="0"/>
                <a:cs typeface="Arial" panose="020B0604020202020204" pitchFamily="34" charset="0"/>
              </a:rPr>
              <a:t>3. Manajemen Angkatan Kerja. Merupakan informasi-informasi yang dibutuhkan untuk mengelola sumber daya manusia di dalam organisasi.</a:t>
            </a:r>
          </a:p>
          <a:p>
            <a:pPr marL="0" indent="0">
              <a:buNone/>
            </a:pPr>
            <a:r>
              <a:rPr lang="id-ID" sz="2800" dirty="0">
                <a:latin typeface="Arial" panose="020B0604020202020204" pitchFamily="34" charset="0"/>
                <a:cs typeface="Arial" panose="020B0604020202020204" pitchFamily="34" charset="0"/>
              </a:rPr>
              <a:t>( informasi pelatihan, penilaian atau evaluasi kerja, evaluasi keahlian, karir, realokasi jabatan, suksesi, dan kedisiplinan.) </a:t>
            </a:r>
          </a:p>
          <a:p>
            <a:pPr marL="0" indent="0">
              <a:buNone/>
            </a:pPr>
            <a:endParaRPr lang="id-ID" sz="2800" dirty="0">
              <a:latin typeface="Arial" panose="020B0604020202020204" pitchFamily="34" charset="0"/>
              <a:cs typeface="Arial" panose="020B0604020202020204" pitchFamily="34" charset="0"/>
            </a:endParaRPr>
          </a:p>
          <a:p>
            <a:pPr marL="0" indent="0">
              <a:buNone/>
            </a:pPr>
            <a:r>
              <a:rPr lang="id-ID" sz="2800" dirty="0">
                <a:latin typeface="Arial" panose="020B0604020202020204" pitchFamily="34" charset="0"/>
                <a:cs typeface="Arial" panose="020B0604020202020204" pitchFamily="34" charset="0"/>
              </a:rPr>
              <a:t>4.Tunjangan. Merupakan informasi tentang penggajian dan kompensasinya</a:t>
            </a:r>
          </a:p>
          <a:p>
            <a:pPr marL="0" indent="0">
              <a:buNone/>
            </a:pPr>
            <a:r>
              <a:rPr lang="id-ID" sz="2800" dirty="0">
                <a:latin typeface="Arial" panose="020B0604020202020204" pitchFamily="34" charset="0"/>
                <a:cs typeface="Arial" panose="020B0604020202020204" pitchFamily="34" charset="0"/>
              </a:rPr>
              <a:t>  (kehadiran dan jam kerja, perhitungan gaji dan bonus, analisis kompensasi dan perencanaan kompensasi</a:t>
            </a:r>
            <a:r>
              <a:rPr lang="id-ID" dirty="0"/>
              <a:t>.)</a:t>
            </a:r>
          </a:p>
        </p:txBody>
      </p:sp>
    </p:spTree>
    <p:extLst>
      <p:ext uri="{BB962C8B-B14F-4D97-AF65-F5344CB8AC3E}">
        <p14:creationId xmlns:p14="http://schemas.microsoft.com/office/powerpoint/2010/main" val="2483854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83051-47F5-6E7F-8098-0258AA2E2C83}"/>
              </a:ext>
            </a:extLst>
          </p:cNvPr>
          <p:cNvSpPr>
            <a:spLocks noGrp="1"/>
          </p:cNvSpPr>
          <p:nvPr>
            <p:ph type="title"/>
          </p:nvPr>
        </p:nvSpPr>
        <p:spPr/>
        <p:txBody>
          <a:bodyPr/>
          <a:lstStyle/>
          <a:p>
            <a:r>
              <a:rPr lang="id-ID" dirty="0"/>
              <a:t>.</a:t>
            </a:r>
          </a:p>
        </p:txBody>
      </p:sp>
      <p:sp>
        <p:nvSpPr>
          <p:cNvPr id="3" name="Content Placeholder 2">
            <a:extLst>
              <a:ext uri="{FF2B5EF4-FFF2-40B4-BE49-F238E27FC236}">
                <a16:creationId xmlns:a16="http://schemas.microsoft.com/office/drawing/2014/main" id="{72E62A93-6B89-DB7C-5121-B8DB3BE4A566}"/>
              </a:ext>
            </a:extLst>
          </p:cNvPr>
          <p:cNvSpPr>
            <a:spLocks noGrp="1"/>
          </p:cNvSpPr>
          <p:nvPr>
            <p:ph idx="1"/>
          </p:nvPr>
        </p:nvSpPr>
        <p:spPr>
          <a:xfrm>
            <a:off x="677334" y="914400"/>
            <a:ext cx="8596668" cy="5943599"/>
          </a:xfrm>
        </p:spPr>
        <p:txBody>
          <a:bodyPr>
            <a:normAutofit/>
          </a:bodyPr>
          <a:lstStyle/>
          <a:p>
            <a:pPr marL="0" indent="0">
              <a:buNone/>
            </a:pPr>
            <a:r>
              <a:rPr lang="id-ID" sz="2800" dirty="0">
                <a:latin typeface="Arial" panose="020B0604020202020204" pitchFamily="34" charset="0"/>
                <a:cs typeface="Arial" panose="020B0604020202020204" pitchFamily="34" charset="0"/>
              </a:rPr>
              <a:t>5</a:t>
            </a:r>
            <a:r>
              <a:rPr lang="id-ID" dirty="0"/>
              <a:t>.</a:t>
            </a:r>
            <a:r>
              <a:rPr lang="id-ID" sz="2800" dirty="0">
                <a:latin typeface="Arial" panose="020B0604020202020204" pitchFamily="34" charset="0"/>
                <a:cs typeface="Arial" panose="020B0604020202020204" pitchFamily="34" charset="0"/>
              </a:rPr>
              <a:t> Benefit. Meliputi benefit yang diterima oleh karyawan. Benefit berbeda dengan kompensasi. Kompensasi lebih ke insentif yang dihubungkan dengan kinerja karyawannya, sedang benefit lebih ke manfaat tambahan yang diterima karyawan sepeti dana pensiun.</a:t>
            </a:r>
          </a:p>
          <a:p>
            <a:endParaRPr lang="id-ID" sz="2800" dirty="0">
              <a:latin typeface="Arial" panose="020B0604020202020204" pitchFamily="34" charset="0"/>
              <a:cs typeface="Arial" panose="020B0604020202020204" pitchFamily="34" charset="0"/>
            </a:endParaRPr>
          </a:p>
          <a:p>
            <a:pPr marL="0" indent="0">
              <a:buNone/>
            </a:pPr>
            <a:r>
              <a:rPr lang="id-ID" sz="2800" dirty="0">
                <a:latin typeface="Arial" panose="020B0604020202020204" pitchFamily="34" charset="0"/>
                <a:cs typeface="Arial" panose="020B0604020202020204" pitchFamily="34" charset="0"/>
              </a:rPr>
              <a:t>6 Pelapor Lingkungan. </a:t>
            </a:r>
          </a:p>
          <a:p>
            <a:pPr marL="0" indent="0">
              <a:buNone/>
            </a:pPr>
            <a:r>
              <a:rPr lang="id-ID" sz="2800" dirty="0">
                <a:latin typeface="Arial" panose="020B0604020202020204" pitchFamily="34" charset="0"/>
                <a:cs typeface="Arial" panose="020B0604020202020204" pitchFamily="34" charset="0"/>
              </a:rPr>
              <a:t>Informasi informasi ini berhubungan dengan keluhan  keluhan, kecelakaan dalam kerja, kesehatan karyawan dan lingkungan kerjanya. </a:t>
            </a:r>
          </a:p>
          <a:p>
            <a:pPr marL="0" indent="0">
              <a:buNone/>
            </a:pPr>
            <a:r>
              <a:rPr lang="id-ID" sz="2800" dirty="0"/>
              <a:t>. </a:t>
            </a:r>
          </a:p>
          <a:p>
            <a:pPr marL="0" indent="0">
              <a:buNone/>
            </a:pPr>
            <a:endParaRPr lang="id-ID"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7627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8E81D-1669-8348-CAD0-62F9F8F65A9A}"/>
              </a:ext>
            </a:extLst>
          </p:cNvPr>
          <p:cNvSpPr>
            <a:spLocks noGrp="1"/>
          </p:cNvSpPr>
          <p:nvPr>
            <p:ph type="title"/>
          </p:nvPr>
        </p:nvSpPr>
        <p:spPr/>
        <p:txBody>
          <a:bodyPr>
            <a:normAutofit/>
          </a:bodyPr>
          <a:lstStyle/>
          <a:p>
            <a:r>
              <a:rPr lang="id-ID" sz="3200" b="1" dirty="0">
                <a:solidFill>
                  <a:schemeClr val="tx1"/>
                </a:solidFill>
                <a:latin typeface="Arial" panose="020B0604020202020204" pitchFamily="34" charset="0"/>
                <a:cs typeface="Arial" panose="020B0604020202020204" pitchFamily="34" charset="0"/>
              </a:rPr>
              <a:t>SIMPULAN </a:t>
            </a:r>
          </a:p>
        </p:txBody>
      </p:sp>
      <p:sp>
        <p:nvSpPr>
          <p:cNvPr id="3" name="Content Placeholder 2">
            <a:extLst>
              <a:ext uri="{FF2B5EF4-FFF2-40B4-BE49-F238E27FC236}">
                <a16:creationId xmlns:a16="http://schemas.microsoft.com/office/drawing/2014/main" id="{3A35B380-613F-205F-7EF5-B9BC4223229E}"/>
              </a:ext>
            </a:extLst>
          </p:cNvPr>
          <p:cNvSpPr>
            <a:spLocks noGrp="1"/>
          </p:cNvSpPr>
          <p:nvPr>
            <p:ph idx="1"/>
          </p:nvPr>
        </p:nvSpPr>
        <p:spPr/>
        <p:txBody>
          <a:bodyPr>
            <a:noAutofit/>
          </a:bodyPr>
          <a:lstStyle/>
          <a:p>
            <a:r>
              <a:rPr lang="id-ID" sz="3200" dirty="0">
                <a:latin typeface="Arial" panose="020B0604020202020204" pitchFamily="34" charset="0"/>
                <a:cs typeface="Arial" panose="020B0604020202020204" pitchFamily="34" charset="0"/>
              </a:rPr>
              <a:t>Sistem Informasi Sumber Daya Manusia (HRIS) adalah sebuah sistem berbasis komputer yang berfungsi mengatur, menganalisa dan mengelola sumber daya manusia sehingga diperoleh informasi yang tepat guna pengambilan keputusan. </a:t>
            </a:r>
          </a:p>
          <a:p>
            <a:pPr marL="0" indent="0">
              <a:buNone/>
            </a:pPr>
            <a:r>
              <a:rPr lang="id-ID" sz="32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022352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F2357-5333-352C-321B-CF65DA39F868}"/>
              </a:ext>
            </a:extLst>
          </p:cNvPr>
          <p:cNvSpPr>
            <a:spLocks noGrp="1"/>
          </p:cNvSpPr>
          <p:nvPr>
            <p:ph type="title"/>
          </p:nvPr>
        </p:nvSpPr>
        <p:spPr/>
        <p:txBody>
          <a:bodyPr/>
          <a:lstStyle/>
          <a:p>
            <a:r>
              <a:rPr lang="id-ID" dirty="0"/>
              <a:t>.</a:t>
            </a:r>
          </a:p>
        </p:txBody>
      </p:sp>
      <p:sp>
        <p:nvSpPr>
          <p:cNvPr id="3" name="Content Placeholder 2">
            <a:extLst>
              <a:ext uri="{FF2B5EF4-FFF2-40B4-BE49-F238E27FC236}">
                <a16:creationId xmlns:a16="http://schemas.microsoft.com/office/drawing/2014/main" id="{1848604F-EAE1-96AC-CBB7-7B3310C6CE44}"/>
              </a:ext>
            </a:extLst>
          </p:cNvPr>
          <p:cNvSpPr>
            <a:spLocks noGrp="1"/>
          </p:cNvSpPr>
          <p:nvPr>
            <p:ph idx="1"/>
          </p:nvPr>
        </p:nvSpPr>
        <p:spPr>
          <a:xfrm>
            <a:off x="677334" y="609600"/>
            <a:ext cx="8596668" cy="6002215"/>
          </a:xfrm>
        </p:spPr>
        <p:txBody>
          <a:bodyPr>
            <a:normAutofit lnSpcReduction="10000"/>
          </a:bodyPr>
          <a:lstStyle/>
          <a:p>
            <a:r>
              <a:rPr lang="id-ID" sz="2800" b="1" dirty="0">
                <a:solidFill>
                  <a:srgbClr val="C00000"/>
                </a:solidFill>
                <a:latin typeface="Arial" panose="020B0604020202020204" pitchFamily="34" charset="0"/>
                <a:cs typeface="Arial" panose="020B0604020202020204" pitchFamily="34" charset="0"/>
              </a:rPr>
              <a:t>Dalam kegiatannya</a:t>
            </a:r>
            <a:r>
              <a:rPr lang="id-ID" sz="2800" dirty="0">
                <a:latin typeface="Arial" panose="020B0604020202020204" pitchFamily="34" charset="0"/>
                <a:cs typeface="Arial" panose="020B0604020202020204" pitchFamily="34" charset="0"/>
              </a:rPr>
              <a:t>, HRIS mengelola dan menjalankan sistem administrasi SD</a:t>
            </a:r>
            <a:r>
              <a:rPr lang="az-Cyrl-AZ" sz="2800" dirty="0">
                <a:latin typeface="Arial" panose="020B0604020202020204" pitchFamily="34" charset="0"/>
                <a:cs typeface="Arial" panose="020B0604020202020204" pitchFamily="34" charset="0"/>
              </a:rPr>
              <a:t>м </a:t>
            </a:r>
            <a:r>
              <a:rPr lang="id-ID" sz="2800" dirty="0">
                <a:latin typeface="Arial" panose="020B0604020202020204" pitchFamily="34" charset="0"/>
                <a:cs typeface="Arial" panose="020B0604020202020204" pitchFamily="34" charset="0"/>
              </a:rPr>
              <a:t>mulai dari perekrutan dan penerimaan, pendidikan dan pelatihan, manajemen data sampai dengan pemberhentian dan administrasi tunjangan..</a:t>
            </a:r>
          </a:p>
          <a:p>
            <a:endParaRPr lang="id-ID" sz="2800" dirty="0">
              <a:latin typeface="Arial" panose="020B0604020202020204" pitchFamily="34" charset="0"/>
              <a:cs typeface="Arial" panose="020B0604020202020204" pitchFamily="34" charset="0"/>
            </a:endParaRPr>
          </a:p>
          <a:p>
            <a:endParaRPr lang="id-ID" sz="2800" dirty="0">
              <a:latin typeface="Arial" panose="020B0604020202020204" pitchFamily="34" charset="0"/>
              <a:cs typeface="Arial" panose="020B0604020202020204" pitchFamily="34" charset="0"/>
            </a:endParaRPr>
          </a:p>
          <a:p>
            <a:r>
              <a:rPr lang="id-ID" sz="2800" b="1" dirty="0">
                <a:solidFill>
                  <a:srgbClr val="C00000"/>
                </a:solidFill>
                <a:latin typeface="Arial" panose="020B0604020202020204" pitchFamily="34" charset="0"/>
                <a:cs typeface="Arial" panose="020B0604020202020204" pitchFamily="34" charset="0"/>
              </a:rPr>
              <a:t> Dalam penerapannya</a:t>
            </a:r>
            <a:r>
              <a:rPr lang="id-ID" sz="2800" dirty="0">
                <a:latin typeface="Arial" panose="020B0604020202020204" pitchFamily="34" charset="0"/>
                <a:cs typeface="Arial" panose="020B0604020202020204" pitchFamily="34" charset="0"/>
              </a:rPr>
              <a:t>, terdapat model HRIS yang didalamnya meliputi subsistem input (berupa SIA, Penelitian SDM dan Intelijen SDM), serta Output (berupa Subsistem Perencanaan Kerja, Perekrutan, Manajemen Angkatan Kerja, Tunjangan, Benefit dan Pelapor Lingkungan</a:t>
            </a:r>
          </a:p>
          <a:p>
            <a:endParaRPr lang="id-ID"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96290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D9388-B8E5-54F7-22B1-4F6105B91386}"/>
              </a:ext>
            </a:extLst>
          </p:cNvPr>
          <p:cNvSpPr>
            <a:spLocks noGrp="1"/>
          </p:cNvSpPr>
          <p:nvPr>
            <p:ph type="title"/>
          </p:nvPr>
        </p:nvSpPr>
        <p:spPr/>
        <p:txBody>
          <a:bodyPr/>
          <a:lstStyle/>
          <a:p>
            <a:r>
              <a:rPr lang="id-ID" dirty="0"/>
              <a:t>.</a:t>
            </a:r>
          </a:p>
        </p:txBody>
      </p:sp>
      <p:sp>
        <p:nvSpPr>
          <p:cNvPr id="3" name="Content Placeholder 2">
            <a:extLst>
              <a:ext uri="{FF2B5EF4-FFF2-40B4-BE49-F238E27FC236}">
                <a16:creationId xmlns:a16="http://schemas.microsoft.com/office/drawing/2014/main" id="{ABDECE74-CF06-8923-21A9-33D2032357C7}"/>
              </a:ext>
            </a:extLst>
          </p:cNvPr>
          <p:cNvSpPr>
            <a:spLocks noGrp="1"/>
          </p:cNvSpPr>
          <p:nvPr>
            <p:ph idx="1"/>
          </p:nvPr>
        </p:nvSpPr>
        <p:spPr/>
        <p:txBody>
          <a:bodyPr>
            <a:normAutofit/>
          </a:bodyPr>
          <a:lstStyle/>
          <a:p>
            <a:endParaRPr lang="id-ID" sz="4800" dirty="0"/>
          </a:p>
          <a:p>
            <a:endParaRPr lang="id-ID" sz="4800" dirty="0"/>
          </a:p>
          <a:p>
            <a:pPr marL="0" indent="0">
              <a:buNone/>
            </a:pPr>
            <a:r>
              <a:rPr lang="id-ID" sz="4800" dirty="0"/>
              <a:t>     </a:t>
            </a:r>
            <a:r>
              <a:rPr lang="id-ID" sz="4800" b="1" i="1" dirty="0">
                <a:solidFill>
                  <a:srgbClr val="002060"/>
                </a:solidFill>
              </a:rPr>
              <a:t>Terimakasih......</a:t>
            </a:r>
          </a:p>
        </p:txBody>
      </p:sp>
    </p:spTree>
    <p:extLst>
      <p:ext uri="{BB962C8B-B14F-4D97-AF65-F5344CB8AC3E}">
        <p14:creationId xmlns:p14="http://schemas.microsoft.com/office/powerpoint/2010/main" val="3421425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A1319-E92F-A522-FC44-AF3E4820A3FB}"/>
              </a:ext>
            </a:extLst>
          </p:cNvPr>
          <p:cNvSpPr>
            <a:spLocks noGrp="1"/>
          </p:cNvSpPr>
          <p:nvPr>
            <p:ph type="title"/>
          </p:nvPr>
        </p:nvSpPr>
        <p:spPr/>
        <p:txBody>
          <a:bodyPr/>
          <a:lstStyle/>
          <a:p>
            <a:r>
              <a:rPr lang="id-ID" b="1" dirty="0"/>
              <a:t>PENGERTIAN SISTEM INFORMASI SDM</a:t>
            </a:r>
          </a:p>
        </p:txBody>
      </p:sp>
      <p:sp>
        <p:nvSpPr>
          <p:cNvPr id="3" name="Content Placeholder 2">
            <a:extLst>
              <a:ext uri="{FF2B5EF4-FFF2-40B4-BE49-F238E27FC236}">
                <a16:creationId xmlns:a16="http://schemas.microsoft.com/office/drawing/2014/main" id="{4E17E89C-DE51-C545-9FF6-2BF462344BFB}"/>
              </a:ext>
            </a:extLst>
          </p:cNvPr>
          <p:cNvSpPr>
            <a:spLocks noGrp="1"/>
          </p:cNvSpPr>
          <p:nvPr>
            <p:ph idx="1"/>
          </p:nvPr>
        </p:nvSpPr>
        <p:spPr/>
        <p:txBody>
          <a:bodyPr>
            <a:normAutofit/>
          </a:bodyPr>
          <a:lstStyle/>
          <a:p>
            <a:r>
              <a:rPr lang="id-ID" sz="2800" dirty="0"/>
              <a:t> </a:t>
            </a:r>
            <a:r>
              <a:rPr lang="id-ID" sz="3200" dirty="0"/>
              <a:t>Satu unit organisasi </a:t>
            </a:r>
          </a:p>
          <a:p>
            <a:r>
              <a:rPr lang="id-ID" sz="3200" dirty="0"/>
              <a:t> Berbagai individu</a:t>
            </a:r>
          </a:p>
          <a:p>
            <a:r>
              <a:rPr lang="id-ID" sz="3200" dirty="0"/>
              <a:t>Mengolah data SDM </a:t>
            </a:r>
          </a:p>
          <a:p>
            <a:r>
              <a:rPr lang="id-ID" sz="3200" dirty="0"/>
              <a:t>Memanfaatkan Teknologi</a:t>
            </a:r>
            <a:r>
              <a:rPr lang="id-ID" sz="2800" dirty="0"/>
              <a:t>.</a:t>
            </a:r>
          </a:p>
        </p:txBody>
      </p:sp>
    </p:spTree>
    <p:extLst>
      <p:ext uri="{BB962C8B-B14F-4D97-AF65-F5344CB8AC3E}">
        <p14:creationId xmlns:p14="http://schemas.microsoft.com/office/powerpoint/2010/main" val="1821320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7107C-92BB-3DDD-7E35-BCD02EAE9B98}"/>
              </a:ext>
            </a:extLst>
          </p:cNvPr>
          <p:cNvSpPr>
            <a:spLocks noGrp="1"/>
          </p:cNvSpPr>
          <p:nvPr>
            <p:ph type="title"/>
          </p:nvPr>
        </p:nvSpPr>
        <p:spPr/>
        <p:txBody>
          <a:bodyPr/>
          <a:lstStyle/>
          <a:p>
            <a:r>
              <a:rPr lang="id-ID" dirty="0"/>
              <a:t>.</a:t>
            </a:r>
          </a:p>
        </p:txBody>
      </p:sp>
      <p:sp>
        <p:nvSpPr>
          <p:cNvPr id="3" name="Content Placeholder 2">
            <a:extLst>
              <a:ext uri="{FF2B5EF4-FFF2-40B4-BE49-F238E27FC236}">
                <a16:creationId xmlns:a16="http://schemas.microsoft.com/office/drawing/2014/main" id="{9B133C8F-4C44-BB83-4BE3-4C0A0D7B3A2C}"/>
              </a:ext>
            </a:extLst>
          </p:cNvPr>
          <p:cNvSpPr>
            <a:spLocks noGrp="1"/>
          </p:cNvSpPr>
          <p:nvPr>
            <p:ph idx="1"/>
          </p:nvPr>
        </p:nvSpPr>
        <p:spPr>
          <a:xfrm>
            <a:off x="677334" y="844063"/>
            <a:ext cx="8596668" cy="5197300"/>
          </a:xfrm>
        </p:spPr>
        <p:txBody>
          <a:bodyPr>
            <a:noAutofit/>
          </a:bodyPr>
          <a:lstStyle/>
          <a:p>
            <a:r>
              <a:rPr lang="id-ID" sz="2800" dirty="0">
                <a:latin typeface="Arial" panose="020B0604020202020204" pitchFamily="34" charset="0"/>
                <a:cs typeface="Arial" panose="020B0604020202020204" pitchFamily="34" charset="0"/>
              </a:rPr>
              <a:t>Kolaborasi antara teknologi informasi dengan ilmu manajemen sumber daya manusia.</a:t>
            </a:r>
          </a:p>
          <a:p>
            <a:endParaRPr lang="id-ID" sz="2800" dirty="0">
              <a:latin typeface="Arial" panose="020B0604020202020204" pitchFamily="34" charset="0"/>
              <a:cs typeface="Arial" panose="020B0604020202020204" pitchFamily="34" charset="0"/>
            </a:endParaRPr>
          </a:p>
          <a:p>
            <a:r>
              <a:rPr lang="id-ID" sz="2800" dirty="0">
                <a:latin typeface="Arial" panose="020B0604020202020204" pitchFamily="34" charset="0"/>
                <a:cs typeface="Arial" panose="020B0604020202020204" pitchFamily="34" charset="0"/>
              </a:rPr>
              <a:t> Menggunakan sistem informasi SDM.</a:t>
            </a:r>
          </a:p>
          <a:p>
            <a:endParaRPr lang="id-ID" sz="2800" dirty="0">
              <a:latin typeface="Arial" panose="020B0604020202020204" pitchFamily="34" charset="0"/>
              <a:cs typeface="Arial" panose="020B0604020202020204" pitchFamily="34" charset="0"/>
            </a:endParaRPr>
          </a:p>
          <a:p>
            <a:r>
              <a:rPr lang="id-ID" sz="2800" dirty="0">
                <a:latin typeface="Arial" panose="020B0604020202020204" pitchFamily="34" charset="0"/>
                <a:cs typeface="Arial" panose="020B0604020202020204" pitchFamily="34" charset="0"/>
              </a:rPr>
              <a:t>  Lebih rapi dan lebih terorganisir.</a:t>
            </a:r>
          </a:p>
          <a:p>
            <a:endParaRPr lang="id-ID" sz="2800" dirty="0">
              <a:latin typeface="Arial" panose="020B0604020202020204" pitchFamily="34" charset="0"/>
              <a:cs typeface="Arial" panose="020B0604020202020204" pitchFamily="34" charset="0"/>
            </a:endParaRPr>
          </a:p>
          <a:p>
            <a:r>
              <a:rPr lang="id-ID" sz="2800" dirty="0">
                <a:latin typeface="Arial" panose="020B0604020202020204" pitchFamily="34" charset="0"/>
                <a:cs typeface="Arial" panose="020B0604020202020204" pitchFamily="34" charset="0"/>
              </a:rPr>
              <a:t> Karakteristik informasi yang mampu disajikan oleh sistem informasi SDM diantaranya adalah tepat waktu, akurat, ringkas, lengkap, dan juga relevan</a:t>
            </a:r>
          </a:p>
        </p:txBody>
      </p:sp>
    </p:spTree>
    <p:extLst>
      <p:ext uri="{BB962C8B-B14F-4D97-AF65-F5344CB8AC3E}">
        <p14:creationId xmlns:p14="http://schemas.microsoft.com/office/powerpoint/2010/main" val="3311630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9DBEC-B589-27E9-9C84-3BF738589669}"/>
              </a:ext>
            </a:extLst>
          </p:cNvPr>
          <p:cNvSpPr>
            <a:spLocks noGrp="1"/>
          </p:cNvSpPr>
          <p:nvPr>
            <p:ph type="title"/>
          </p:nvPr>
        </p:nvSpPr>
        <p:spPr/>
        <p:txBody>
          <a:bodyPr/>
          <a:lstStyle/>
          <a:p>
            <a:r>
              <a:rPr lang="id-ID" dirty="0">
                <a:solidFill>
                  <a:srgbClr val="0070C0"/>
                </a:solidFill>
              </a:rPr>
              <a:t>       TUJUAN SISTEM INFORMASI SDM</a:t>
            </a:r>
          </a:p>
        </p:txBody>
      </p:sp>
      <p:sp>
        <p:nvSpPr>
          <p:cNvPr id="3" name="Content Placeholder 2">
            <a:extLst>
              <a:ext uri="{FF2B5EF4-FFF2-40B4-BE49-F238E27FC236}">
                <a16:creationId xmlns:a16="http://schemas.microsoft.com/office/drawing/2014/main" id="{DC1D172C-711A-C25A-3D8A-90FBF5863F17}"/>
              </a:ext>
            </a:extLst>
          </p:cNvPr>
          <p:cNvSpPr>
            <a:spLocks noGrp="1"/>
          </p:cNvSpPr>
          <p:nvPr>
            <p:ph idx="1"/>
          </p:nvPr>
        </p:nvSpPr>
        <p:spPr>
          <a:xfrm>
            <a:off x="677334" y="1336431"/>
            <a:ext cx="8596668" cy="4704931"/>
          </a:xfrm>
        </p:spPr>
        <p:txBody>
          <a:bodyPr>
            <a:normAutofit/>
          </a:bodyPr>
          <a:lstStyle/>
          <a:p>
            <a:pPr marL="0" indent="0">
              <a:buNone/>
            </a:pPr>
            <a:endParaRPr lang="id-ID" sz="2800" dirty="0">
              <a:latin typeface="Arial" panose="020B0604020202020204" pitchFamily="34" charset="0"/>
              <a:cs typeface="Arial" panose="020B0604020202020204" pitchFamily="34" charset="0"/>
            </a:endParaRPr>
          </a:p>
          <a:p>
            <a:pPr marL="514350" indent="-514350">
              <a:buAutoNum type="arabicPeriod"/>
            </a:pPr>
            <a:r>
              <a:rPr lang="id-ID" sz="2800" dirty="0">
                <a:latin typeface="Arial" panose="020B0604020202020204" pitchFamily="34" charset="0"/>
                <a:cs typeface="Arial" panose="020B0604020202020204" pitchFamily="34" charset="0"/>
              </a:rPr>
              <a:t>Meningkatkan efisiensi</a:t>
            </a:r>
          </a:p>
          <a:p>
            <a:pPr marL="514350" indent="-514350">
              <a:buAutoNum type="arabicPeriod"/>
            </a:pPr>
            <a:r>
              <a:rPr lang="id-ID" sz="2800" dirty="0">
                <a:latin typeface="Arial" panose="020B0604020202020204" pitchFamily="34" charset="0"/>
                <a:cs typeface="Arial" panose="020B0604020202020204" pitchFamily="34" charset="0"/>
              </a:rPr>
              <a:t>Strategis berhubungan dengan perencanaan SDM </a:t>
            </a:r>
          </a:p>
          <a:p>
            <a:pPr marL="514350" indent="-514350">
              <a:buAutoNum type="arabicPeriod"/>
            </a:pPr>
            <a:r>
              <a:rPr lang="id-ID" sz="2800" dirty="0">
                <a:latin typeface="Arial" panose="020B0604020202020204" pitchFamily="34" charset="0"/>
                <a:cs typeface="Arial" panose="020B0604020202020204" pitchFamily="34" charset="0"/>
              </a:rPr>
              <a:t>Informasi lebih akurat dalam pengambilan keputusan daripada mengadalkan persepsi dan istitusi manajerial</a:t>
            </a:r>
          </a:p>
          <a:p>
            <a:pPr marL="0" indent="0">
              <a:buNone/>
            </a:pPr>
            <a:endParaRPr lang="id-ID"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9353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C204D-C207-D017-A937-6EEC882BF4A7}"/>
              </a:ext>
            </a:extLst>
          </p:cNvPr>
          <p:cNvSpPr>
            <a:spLocks noGrp="1"/>
          </p:cNvSpPr>
          <p:nvPr>
            <p:ph type="title"/>
          </p:nvPr>
        </p:nvSpPr>
        <p:spPr/>
        <p:txBody>
          <a:bodyPr>
            <a:normAutofit/>
          </a:bodyPr>
          <a:lstStyle/>
          <a:p>
            <a:r>
              <a:rPr lang="id-ID" sz="3200" b="1" dirty="0">
                <a:solidFill>
                  <a:srgbClr val="FF0000"/>
                </a:solidFill>
                <a:latin typeface="Arial" panose="020B0604020202020204" pitchFamily="34" charset="0"/>
                <a:cs typeface="Arial" panose="020B0604020202020204" pitchFamily="34" charset="0"/>
              </a:rPr>
              <a:t>    MANFAAT SISTEM INFORMASI SDM</a:t>
            </a:r>
          </a:p>
        </p:txBody>
      </p:sp>
      <p:sp>
        <p:nvSpPr>
          <p:cNvPr id="3" name="Content Placeholder 2">
            <a:extLst>
              <a:ext uri="{FF2B5EF4-FFF2-40B4-BE49-F238E27FC236}">
                <a16:creationId xmlns:a16="http://schemas.microsoft.com/office/drawing/2014/main" id="{5672AF2B-45B1-875B-C997-74F873E6AC15}"/>
              </a:ext>
            </a:extLst>
          </p:cNvPr>
          <p:cNvSpPr>
            <a:spLocks noGrp="1"/>
          </p:cNvSpPr>
          <p:nvPr>
            <p:ph idx="1"/>
          </p:nvPr>
        </p:nvSpPr>
        <p:spPr/>
        <p:txBody>
          <a:bodyPr>
            <a:normAutofit/>
          </a:bodyPr>
          <a:lstStyle/>
          <a:p>
            <a:r>
              <a:rPr lang="id-ID" sz="2800" dirty="0">
                <a:latin typeface="Arial" panose="020B0604020202020204" pitchFamily="34" charset="0"/>
                <a:cs typeface="Arial" panose="020B0604020202020204" pitchFamily="34" charset="0"/>
              </a:rPr>
              <a:t>1. Mempercepat dan mempermudah layanan antar </a:t>
            </a:r>
          </a:p>
          <a:p>
            <a:pPr marL="0" indent="0">
              <a:buNone/>
            </a:pPr>
            <a:r>
              <a:rPr lang="id-ID" sz="2800" dirty="0">
                <a:latin typeface="Arial" panose="020B0604020202020204" pitchFamily="34" charset="0"/>
                <a:cs typeface="Arial" panose="020B0604020202020204" pitchFamily="34" charset="0"/>
              </a:rPr>
              <a:t>        divisi/bagian  </a:t>
            </a:r>
          </a:p>
          <a:p>
            <a:r>
              <a:rPr lang="id-ID" sz="2800" dirty="0">
                <a:latin typeface="Arial" panose="020B0604020202020204" pitchFamily="34" charset="0"/>
                <a:cs typeface="Arial" panose="020B0604020202020204" pitchFamily="34" charset="0"/>
              </a:rPr>
              <a:t>2. Meningkatkan Efisensi</a:t>
            </a:r>
          </a:p>
          <a:p>
            <a:r>
              <a:rPr lang="id-ID" sz="2800" dirty="0">
                <a:latin typeface="Arial" panose="020B0604020202020204" pitchFamily="34" charset="0"/>
                <a:cs typeface="Arial" panose="020B0604020202020204" pitchFamily="34" charset="0"/>
              </a:rPr>
              <a:t>3.Meningkatkan Produktivitas</a:t>
            </a:r>
          </a:p>
          <a:p>
            <a:r>
              <a:rPr lang="id-ID" sz="2800" dirty="0">
                <a:latin typeface="Arial" panose="020B0604020202020204" pitchFamily="34" charset="0"/>
                <a:cs typeface="Arial" panose="020B0604020202020204" pitchFamily="34" charset="0"/>
              </a:rPr>
              <a:t>4. Manajemen Data (Data Base) lebih terorganisir</a:t>
            </a:r>
          </a:p>
          <a:p>
            <a:r>
              <a:rPr lang="id-ID" sz="2800" dirty="0">
                <a:latin typeface="Arial" panose="020B0604020202020204" pitchFamily="34" charset="0"/>
                <a:cs typeface="Arial" panose="020B0604020202020204" pitchFamily="34" charset="0"/>
              </a:rPr>
              <a:t>5. Memudahkan Karyawan</a:t>
            </a:r>
            <a:endParaRPr lang="id-ID" dirty="0"/>
          </a:p>
          <a:p>
            <a:endParaRPr lang="id-ID" dirty="0"/>
          </a:p>
        </p:txBody>
      </p:sp>
    </p:spTree>
    <p:extLst>
      <p:ext uri="{BB962C8B-B14F-4D97-AF65-F5344CB8AC3E}">
        <p14:creationId xmlns:p14="http://schemas.microsoft.com/office/powerpoint/2010/main" val="551399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6CA7F-A69E-E500-B28A-AF7133EFA8B3}"/>
              </a:ext>
            </a:extLst>
          </p:cNvPr>
          <p:cNvSpPr>
            <a:spLocks noGrp="1"/>
          </p:cNvSpPr>
          <p:nvPr>
            <p:ph type="title"/>
          </p:nvPr>
        </p:nvSpPr>
        <p:spPr/>
        <p:txBody>
          <a:bodyPr>
            <a:normAutofit/>
          </a:bodyPr>
          <a:lstStyle/>
          <a:p>
            <a:r>
              <a:rPr lang="id-ID" sz="2800" dirty="0">
                <a:solidFill>
                  <a:srgbClr val="FF0000"/>
                </a:solidFill>
                <a:latin typeface="Arial" panose="020B0604020202020204" pitchFamily="34" charset="0"/>
                <a:cs typeface="Arial" panose="020B0604020202020204" pitchFamily="34" charset="0"/>
              </a:rPr>
              <a:t>Intinya,</a:t>
            </a:r>
          </a:p>
        </p:txBody>
      </p:sp>
      <p:sp>
        <p:nvSpPr>
          <p:cNvPr id="3" name="Content Placeholder 2">
            <a:extLst>
              <a:ext uri="{FF2B5EF4-FFF2-40B4-BE49-F238E27FC236}">
                <a16:creationId xmlns:a16="http://schemas.microsoft.com/office/drawing/2014/main" id="{1AB92BFE-C13B-B3C2-153D-B6DD9B4918B6}"/>
              </a:ext>
            </a:extLst>
          </p:cNvPr>
          <p:cNvSpPr>
            <a:spLocks noGrp="1"/>
          </p:cNvSpPr>
          <p:nvPr>
            <p:ph idx="1"/>
          </p:nvPr>
        </p:nvSpPr>
        <p:spPr>
          <a:xfrm>
            <a:off x="677334" y="1312985"/>
            <a:ext cx="9732758" cy="4728377"/>
          </a:xfrm>
        </p:spPr>
        <p:txBody>
          <a:bodyPr>
            <a:normAutofit fontScale="92500" lnSpcReduction="20000"/>
          </a:bodyPr>
          <a:lstStyle/>
          <a:p>
            <a:r>
              <a:rPr lang="id-ID" sz="2800" dirty="0">
                <a:latin typeface="Arial" panose="020B0604020202020204" pitchFamily="34" charset="0"/>
                <a:cs typeface="Arial" panose="020B0604020202020204" pitchFamily="34" charset="0"/>
              </a:rPr>
              <a:t>Lebih banyak keunggulan dibanding dengan konvensional</a:t>
            </a:r>
          </a:p>
          <a:p>
            <a:r>
              <a:rPr lang="id-ID" sz="2800" dirty="0">
                <a:latin typeface="Arial" panose="020B0604020202020204" pitchFamily="34" charset="0"/>
                <a:cs typeface="Arial" panose="020B0604020202020204" pitchFamily="34" charset="0"/>
              </a:rPr>
              <a:t>Hemat waktu dan biaya untuk tenaga ahli SDM.</a:t>
            </a:r>
          </a:p>
          <a:p>
            <a:r>
              <a:rPr lang="id-ID" sz="2800" dirty="0">
                <a:latin typeface="Arial" panose="020B0604020202020204" pitchFamily="34" charset="0"/>
                <a:cs typeface="Arial" panose="020B0604020202020204" pitchFamily="34" charset="0"/>
              </a:rPr>
              <a:t>Data yang dikelola SI-MSDM lebih aman dan terjamin</a:t>
            </a:r>
          </a:p>
          <a:p>
            <a:r>
              <a:rPr lang="id-ID" sz="2800" dirty="0">
                <a:latin typeface="Arial" panose="020B0604020202020204" pitchFamily="34" charset="0"/>
                <a:cs typeface="Arial" panose="020B0604020202020204" pitchFamily="34" charset="0"/>
              </a:rPr>
              <a:t>Memudahkan karyawan mengakses informasi  terkait data pribadi </a:t>
            </a:r>
          </a:p>
          <a:p>
            <a:r>
              <a:rPr lang="id-ID" sz="2800" dirty="0">
                <a:latin typeface="Arial" panose="020B0604020202020204" pitchFamily="34" charset="0"/>
                <a:cs typeface="Arial" panose="020B0604020202020204" pitchFamily="34" charset="0"/>
              </a:rPr>
              <a:t>Meningkatkan efisiensi administrasi</a:t>
            </a:r>
            <a:r>
              <a:rPr lang="id-ID" sz="2800" dirty="0"/>
              <a:t> </a:t>
            </a:r>
            <a:r>
              <a:rPr lang="id-ID" sz="2800" dirty="0">
                <a:latin typeface="Arial" panose="020B0604020202020204" pitchFamily="34" charset="0"/>
                <a:cs typeface="Arial" panose="020B0604020202020204" pitchFamily="34" charset="0"/>
              </a:rPr>
              <a:t> dan lebih cepat</a:t>
            </a:r>
          </a:p>
          <a:p>
            <a:r>
              <a:rPr lang="id-ID" sz="3000" dirty="0">
                <a:latin typeface="Arial" panose="020B0604020202020204" pitchFamily="34" charset="0"/>
                <a:cs typeface="Arial" panose="020B0604020202020204" pitchFamily="34" charset="0"/>
              </a:rPr>
              <a:t>Meningkatkan komunikasi karyawan</a:t>
            </a:r>
          </a:p>
          <a:p>
            <a:r>
              <a:rPr lang="id-ID" sz="3000" dirty="0">
                <a:latin typeface="Arial" panose="020B0604020202020204" pitchFamily="34" charset="0"/>
                <a:cs typeface="Arial" panose="020B0604020202020204" pitchFamily="34" charset="0"/>
              </a:rPr>
              <a:t>Akurasi informasi lebih besar</a:t>
            </a:r>
          </a:p>
          <a:p>
            <a:r>
              <a:rPr lang="id-ID" sz="3000" dirty="0">
                <a:latin typeface="Arial" panose="020B0604020202020204" pitchFamily="34" charset="0"/>
                <a:cs typeface="Arial" panose="020B0604020202020204" pitchFamily="34" charset="0"/>
              </a:rPr>
              <a:t>Biaya SDM lebih  rendah</a:t>
            </a:r>
          </a:p>
          <a:p>
            <a:r>
              <a:rPr lang="id-ID" sz="3000" dirty="0">
                <a:latin typeface="Arial" panose="020B0604020202020204" pitchFamily="34" charset="0"/>
                <a:cs typeface="Arial" panose="020B0604020202020204" pitchFamily="34" charset="0"/>
              </a:rPr>
              <a:t>Meningkatkan Produktivitas secara keseluruhan </a:t>
            </a:r>
          </a:p>
          <a:p>
            <a:endParaRPr lang="id-ID"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6186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5C3AC-B64F-7C23-0B83-46BC0B515697}"/>
              </a:ext>
            </a:extLst>
          </p:cNvPr>
          <p:cNvSpPr>
            <a:spLocks noGrp="1"/>
          </p:cNvSpPr>
          <p:nvPr>
            <p:ph type="title"/>
          </p:nvPr>
        </p:nvSpPr>
        <p:spPr>
          <a:xfrm>
            <a:off x="677333" y="609600"/>
            <a:ext cx="9216943" cy="1320800"/>
          </a:xfrm>
        </p:spPr>
        <p:txBody>
          <a:bodyPr>
            <a:normAutofit/>
          </a:bodyPr>
          <a:lstStyle/>
          <a:p>
            <a:r>
              <a:rPr lang="id-ID" sz="3200" b="1" dirty="0">
                <a:solidFill>
                  <a:schemeClr val="tx1"/>
                </a:solidFill>
                <a:latin typeface="Arial" panose="020B0604020202020204" pitchFamily="34" charset="0"/>
                <a:cs typeface="Arial" panose="020B0604020202020204" pitchFamily="34" charset="0"/>
              </a:rPr>
              <a:t>Karakteristik informasi Sistem Informasi SDM</a:t>
            </a:r>
          </a:p>
        </p:txBody>
      </p:sp>
      <p:sp>
        <p:nvSpPr>
          <p:cNvPr id="3" name="Content Placeholder 2">
            <a:extLst>
              <a:ext uri="{FF2B5EF4-FFF2-40B4-BE49-F238E27FC236}">
                <a16:creationId xmlns:a16="http://schemas.microsoft.com/office/drawing/2014/main" id="{A2840E7B-F6A3-27A2-D42D-028A1A2D8EAC}"/>
              </a:ext>
            </a:extLst>
          </p:cNvPr>
          <p:cNvSpPr>
            <a:spLocks noGrp="1"/>
          </p:cNvSpPr>
          <p:nvPr>
            <p:ph idx="1"/>
          </p:nvPr>
        </p:nvSpPr>
        <p:spPr/>
        <p:txBody>
          <a:bodyPr>
            <a:normAutofit fontScale="92500" lnSpcReduction="10000"/>
          </a:bodyPr>
          <a:lstStyle/>
          <a:p>
            <a:r>
              <a:rPr lang="id-ID" sz="2800" dirty="0">
                <a:latin typeface="Arial" panose="020B0604020202020204" pitchFamily="34" charset="0"/>
                <a:cs typeface="Arial" panose="020B0604020202020204" pitchFamily="34" charset="0"/>
              </a:rPr>
              <a:t>1</a:t>
            </a:r>
            <a:r>
              <a:rPr lang="id-ID" sz="2800" dirty="0">
                <a:solidFill>
                  <a:srgbClr val="FF0000"/>
                </a:solidFill>
                <a:latin typeface="Arial" panose="020B0604020202020204" pitchFamily="34" charset="0"/>
                <a:cs typeface="Arial" panose="020B0604020202020204" pitchFamily="34" charset="0"/>
              </a:rPr>
              <a:t>. Timely (Tepat Waktu)</a:t>
            </a:r>
          </a:p>
          <a:p>
            <a:r>
              <a:rPr lang="id-ID" sz="2800" dirty="0">
                <a:solidFill>
                  <a:srgbClr val="FF0000"/>
                </a:solidFill>
                <a:latin typeface="Arial" panose="020B0604020202020204" pitchFamily="34" charset="0"/>
                <a:cs typeface="Arial" panose="020B0604020202020204" pitchFamily="34" charset="0"/>
              </a:rPr>
              <a:t>2.Accurate (Akurat)</a:t>
            </a:r>
          </a:p>
          <a:p>
            <a:r>
              <a:rPr lang="id-ID" sz="2800" dirty="0">
                <a:solidFill>
                  <a:srgbClr val="FF0000"/>
                </a:solidFill>
                <a:latin typeface="Arial" panose="020B0604020202020204" pitchFamily="34" charset="0"/>
                <a:cs typeface="Arial" panose="020B0604020202020204" pitchFamily="34" charset="0"/>
              </a:rPr>
              <a:t>3.Consise(Ringkas)</a:t>
            </a:r>
          </a:p>
          <a:p>
            <a:r>
              <a:rPr lang="id-ID" sz="2800" dirty="0">
                <a:solidFill>
                  <a:srgbClr val="FF0000"/>
                </a:solidFill>
                <a:latin typeface="Arial" panose="020B0604020202020204" pitchFamily="34" charset="0"/>
                <a:cs typeface="Arial" panose="020B0604020202020204" pitchFamily="34" charset="0"/>
              </a:rPr>
              <a:t>4 Relevant (Relevan)</a:t>
            </a:r>
          </a:p>
          <a:p>
            <a:r>
              <a:rPr lang="id-ID" sz="2800" dirty="0">
                <a:solidFill>
                  <a:srgbClr val="FF0000"/>
                </a:solidFill>
                <a:latin typeface="Arial" panose="020B0604020202020204" pitchFamily="34" charset="0"/>
                <a:cs typeface="Arial" panose="020B0604020202020204" pitchFamily="34" charset="0"/>
              </a:rPr>
              <a:t>5. Complete( Lengkap) </a:t>
            </a:r>
          </a:p>
          <a:p>
            <a:pPr marL="0" indent="0">
              <a:buNone/>
            </a:pPr>
            <a:endParaRPr lang="id-ID" sz="2800" dirty="0">
              <a:solidFill>
                <a:srgbClr val="FF0000"/>
              </a:solidFill>
              <a:latin typeface="Arial" panose="020B0604020202020204" pitchFamily="34" charset="0"/>
              <a:cs typeface="Arial" panose="020B0604020202020204" pitchFamily="34" charset="0"/>
            </a:endParaRPr>
          </a:p>
          <a:p>
            <a:pPr marL="0" indent="0">
              <a:buNone/>
            </a:pPr>
            <a:r>
              <a:rPr lang="id-ID" sz="2800" dirty="0">
                <a:latin typeface="Arial" panose="020B0604020202020204" pitchFamily="34" charset="0"/>
                <a:cs typeface="Arial" panose="020B0604020202020204" pitchFamily="34" charset="0"/>
              </a:rPr>
              <a:t>Ke -5 karakteristik  tersebut dipersiapkan sebagai pengambilan keputusan bagi pimpinan </a:t>
            </a:r>
            <a:r>
              <a:rPr lang="id-ID" dirty="0"/>
              <a:t> </a:t>
            </a:r>
          </a:p>
        </p:txBody>
      </p:sp>
    </p:spTree>
    <p:extLst>
      <p:ext uri="{BB962C8B-B14F-4D97-AF65-F5344CB8AC3E}">
        <p14:creationId xmlns:p14="http://schemas.microsoft.com/office/powerpoint/2010/main" val="1594742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B8D29-7D5B-37EB-76CB-DD08A550A0C1}"/>
              </a:ext>
            </a:extLst>
          </p:cNvPr>
          <p:cNvSpPr>
            <a:spLocks noGrp="1"/>
          </p:cNvSpPr>
          <p:nvPr>
            <p:ph type="title"/>
          </p:nvPr>
        </p:nvSpPr>
        <p:spPr/>
        <p:txBody>
          <a:bodyPr>
            <a:normAutofit/>
          </a:bodyPr>
          <a:lstStyle/>
          <a:p>
            <a:r>
              <a:rPr lang="id-ID" sz="3200" dirty="0">
                <a:latin typeface="Arial" panose="020B0604020202020204" pitchFamily="34" charset="0"/>
                <a:cs typeface="Arial" panose="020B0604020202020204" pitchFamily="34" charset="0"/>
              </a:rPr>
              <a:t>                  </a:t>
            </a:r>
            <a:r>
              <a:rPr lang="id-ID" sz="3200" b="1" dirty="0">
                <a:latin typeface="Arial" panose="020B0604020202020204" pitchFamily="34" charset="0"/>
                <a:cs typeface="Arial" panose="020B0604020202020204" pitchFamily="34" charset="0"/>
              </a:rPr>
              <a:t>FUNGSI HRIS</a:t>
            </a:r>
          </a:p>
        </p:txBody>
      </p:sp>
      <p:sp>
        <p:nvSpPr>
          <p:cNvPr id="3" name="Content Placeholder 2">
            <a:extLst>
              <a:ext uri="{FF2B5EF4-FFF2-40B4-BE49-F238E27FC236}">
                <a16:creationId xmlns:a16="http://schemas.microsoft.com/office/drawing/2014/main" id="{9BDE8823-BC74-748F-3793-4CC175262858}"/>
              </a:ext>
            </a:extLst>
          </p:cNvPr>
          <p:cNvSpPr>
            <a:spLocks noGrp="1"/>
          </p:cNvSpPr>
          <p:nvPr>
            <p:ph idx="1"/>
          </p:nvPr>
        </p:nvSpPr>
        <p:spPr>
          <a:xfrm>
            <a:off x="677334" y="2160589"/>
            <a:ext cx="9451404" cy="3880773"/>
          </a:xfrm>
        </p:spPr>
        <p:txBody>
          <a:bodyPr/>
          <a:lstStyle/>
          <a:p>
            <a:pPr marL="0" indent="0">
              <a:buNone/>
            </a:pPr>
            <a:r>
              <a:rPr lang="id-ID" sz="2800" dirty="0">
                <a:latin typeface="Arial" panose="020B0604020202020204" pitchFamily="34" charset="0"/>
                <a:cs typeface="Arial" panose="020B0604020202020204" pitchFamily="34" charset="0"/>
              </a:rPr>
              <a:t>1.Perekrutan dan Penerimaan (Recruiting &amp; Hiring)</a:t>
            </a:r>
          </a:p>
          <a:p>
            <a:pPr marL="0" indent="0">
              <a:buNone/>
            </a:pPr>
            <a:r>
              <a:rPr lang="id-ID" sz="2800" dirty="0">
                <a:latin typeface="Arial" panose="020B0604020202020204" pitchFamily="34" charset="0"/>
                <a:cs typeface="Arial" panose="020B0604020202020204" pitchFamily="34" charset="0"/>
              </a:rPr>
              <a:t>2. Pendidikan dan Pelatihan </a:t>
            </a:r>
          </a:p>
          <a:p>
            <a:pPr marL="0" indent="0">
              <a:buNone/>
            </a:pPr>
            <a:r>
              <a:rPr lang="id-ID" sz="2800" dirty="0">
                <a:latin typeface="Arial" panose="020B0604020202020204" pitchFamily="34" charset="0"/>
                <a:cs typeface="Arial" panose="020B0604020202020204" pitchFamily="34" charset="0"/>
              </a:rPr>
              <a:t>3. Manajemen Data(menyimpan data base)</a:t>
            </a:r>
          </a:p>
          <a:p>
            <a:pPr marL="0" indent="0">
              <a:buNone/>
            </a:pPr>
            <a:r>
              <a:rPr lang="id-ID" sz="2800" dirty="0">
                <a:latin typeface="Arial" panose="020B0604020202020204" pitchFamily="34" charset="0"/>
                <a:cs typeface="Arial" panose="020B0604020202020204" pitchFamily="34" charset="0"/>
              </a:rPr>
              <a:t>4.Penghentian dan Administrasi Tunjangan</a:t>
            </a:r>
          </a:p>
          <a:p>
            <a:pPr marL="0" indent="0">
              <a:buNone/>
            </a:pPr>
            <a:endParaRPr lang="id-ID" dirty="0"/>
          </a:p>
        </p:txBody>
      </p:sp>
    </p:spTree>
    <p:extLst>
      <p:ext uri="{BB962C8B-B14F-4D97-AF65-F5344CB8AC3E}">
        <p14:creationId xmlns:p14="http://schemas.microsoft.com/office/powerpoint/2010/main" val="2658453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03C9F-0C5C-A788-73A0-865A9AB8CC66}"/>
              </a:ext>
            </a:extLst>
          </p:cNvPr>
          <p:cNvSpPr>
            <a:spLocks noGrp="1"/>
          </p:cNvSpPr>
          <p:nvPr>
            <p:ph type="title"/>
          </p:nvPr>
        </p:nvSpPr>
        <p:spPr/>
        <p:txBody>
          <a:bodyPr>
            <a:normAutofit/>
          </a:bodyPr>
          <a:lstStyle/>
          <a:p>
            <a:r>
              <a:rPr lang="id-ID" sz="3200" dirty="0">
                <a:latin typeface="Arial" panose="020B0604020202020204" pitchFamily="34" charset="0"/>
                <a:cs typeface="Arial" panose="020B0604020202020204" pitchFamily="34" charset="0"/>
              </a:rPr>
              <a:t>                 </a:t>
            </a:r>
            <a:r>
              <a:rPr lang="id-ID" sz="3200" b="1" dirty="0">
                <a:solidFill>
                  <a:srgbClr val="FF0000"/>
                </a:solidFill>
                <a:latin typeface="Arial" panose="020B0604020202020204" pitchFamily="34" charset="0"/>
                <a:cs typeface="Arial" panose="020B0604020202020204" pitchFamily="34" charset="0"/>
              </a:rPr>
              <a:t>MODEL HRIS</a:t>
            </a:r>
          </a:p>
        </p:txBody>
      </p:sp>
      <p:sp>
        <p:nvSpPr>
          <p:cNvPr id="3" name="Content Placeholder 2">
            <a:extLst>
              <a:ext uri="{FF2B5EF4-FFF2-40B4-BE49-F238E27FC236}">
                <a16:creationId xmlns:a16="http://schemas.microsoft.com/office/drawing/2014/main" id="{58EEB95A-1E84-1C23-C181-4E22FC0BB4B2}"/>
              </a:ext>
            </a:extLst>
          </p:cNvPr>
          <p:cNvSpPr>
            <a:spLocks noGrp="1"/>
          </p:cNvSpPr>
          <p:nvPr>
            <p:ph idx="1"/>
          </p:nvPr>
        </p:nvSpPr>
        <p:spPr/>
        <p:txBody>
          <a:bodyPr>
            <a:normAutofit fontScale="92500" lnSpcReduction="20000"/>
          </a:bodyPr>
          <a:lstStyle/>
          <a:p>
            <a:pPr marL="0" indent="0">
              <a:buNone/>
            </a:pPr>
            <a:r>
              <a:rPr lang="id-ID" sz="2800" b="1" dirty="0">
                <a:latin typeface="Arial" panose="020B0604020202020204" pitchFamily="34" charset="0"/>
                <a:cs typeface="Arial" panose="020B0604020202020204" pitchFamily="34" charset="0"/>
              </a:rPr>
              <a:t>. Input – Process dan Output </a:t>
            </a:r>
          </a:p>
          <a:p>
            <a:pPr marL="0" indent="0">
              <a:buNone/>
            </a:pPr>
            <a:endParaRPr lang="id-ID" sz="2800" b="1" dirty="0">
              <a:latin typeface="Arial" panose="020B0604020202020204" pitchFamily="34" charset="0"/>
              <a:cs typeface="Arial" panose="020B0604020202020204" pitchFamily="34" charset="0"/>
            </a:endParaRPr>
          </a:p>
          <a:p>
            <a:pPr marL="0" indent="0">
              <a:buNone/>
            </a:pPr>
            <a:r>
              <a:rPr lang="id-ID" dirty="0"/>
              <a:t> </a:t>
            </a:r>
            <a:r>
              <a:rPr lang="id-ID" sz="2800" dirty="0">
                <a:latin typeface="Arial" panose="020B0604020202020204" pitchFamily="34" charset="0"/>
                <a:cs typeface="Arial" panose="020B0604020202020204" pitchFamily="34" charset="0"/>
              </a:rPr>
              <a:t>Input </a:t>
            </a:r>
            <a:r>
              <a:rPr lang="id-ID" dirty="0"/>
              <a:t>  </a:t>
            </a:r>
            <a:r>
              <a:rPr lang="id-ID" sz="2800" dirty="0">
                <a:latin typeface="Arial" panose="020B0604020202020204" pitchFamily="34" charset="0"/>
                <a:cs typeface="Arial" panose="020B0604020202020204" pitchFamily="34" charset="0"/>
              </a:rPr>
              <a:t>terdiri atas sub sistem :</a:t>
            </a:r>
          </a:p>
          <a:p>
            <a:pPr marL="0" indent="0">
              <a:buNone/>
            </a:pPr>
            <a:r>
              <a:rPr lang="id-ID" sz="2800" dirty="0">
                <a:latin typeface="Arial" panose="020B0604020202020204" pitchFamily="34" charset="0"/>
                <a:cs typeface="Arial" panose="020B0604020202020204" pitchFamily="34" charset="0"/>
              </a:rPr>
              <a:t>1.SIA (Sistem Informasi Akuntansi) ,  menyediakan data akutansi , sehingga database berisi gambaran lengkap dari sumberdaya personil baik keuangan maupun non keuangan</a:t>
            </a:r>
          </a:p>
          <a:p>
            <a:pPr marL="0" indent="0">
              <a:buNone/>
            </a:pPr>
            <a:r>
              <a:rPr lang="id-ID" sz="2800" dirty="0">
                <a:latin typeface="Arial" panose="020B0604020202020204" pitchFamily="34" charset="0"/>
                <a:cs typeface="Arial" panose="020B0604020202020204" pitchFamily="34" charset="0"/>
              </a:rPr>
              <a:t> 2. Penelitian sumberdaya manusia,, mengumpulkan data melalui penelitian khusus. (penelitian analisis dan evaluasi jabatan)</a:t>
            </a:r>
            <a:endParaRPr lang="id-ID" dirty="0"/>
          </a:p>
          <a:p>
            <a:pPr marL="0" indent="0">
              <a:buNone/>
            </a:pPr>
            <a:endParaRPr lang="id-ID" dirty="0"/>
          </a:p>
        </p:txBody>
      </p:sp>
    </p:spTree>
    <p:extLst>
      <p:ext uri="{BB962C8B-B14F-4D97-AF65-F5344CB8AC3E}">
        <p14:creationId xmlns:p14="http://schemas.microsoft.com/office/powerpoint/2010/main" val="283041437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141</TotalTime>
  <Words>805</Words>
  <Application>Microsoft Office PowerPoint</Application>
  <PresentationFormat>Widescreen</PresentationFormat>
  <Paragraphs>104</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Trebuchet MS</vt:lpstr>
      <vt:lpstr>Wingdings 3</vt:lpstr>
      <vt:lpstr>Facet</vt:lpstr>
      <vt:lpstr>SISTEM INFORMASI SDM</vt:lpstr>
      <vt:lpstr>PENGERTIAN SISTEM INFORMASI SDM</vt:lpstr>
      <vt:lpstr>.</vt:lpstr>
      <vt:lpstr>       TUJUAN SISTEM INFORMASI SDM</vt:lpstr>
      <vt:lpstr>    MANFAAT SISTEM INFORMASI SDM</vt:lpstr>
      <vt:lpstr>Intinya,</vt:lpstr>
      <vt:lpstr>Karakteristik informasi Sistem Informasi SDM</vt:lpstr>
      <vt:lpstr>                  FUNGSI HRIS</vt:lpstr>
      <vt:lpstr>                 MODEL HRIS</vt:lpstr>
      <vt:lpstr>.</vt:lpstr>
      <vt:lpstr>.</vt:lpstr>
      <vt:lpstr>.</vt:lpstr>
      <vt:lpstr>.</vt:lpstr>
      <vt:lpstr>.</vt:lpstr>
      <vt:lpstr>.</vt:lpstr>
      <vt:lpstr>SIMPULAN </vt:lpstr>
      <vt:lpstr>.</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Windows User</dc:creator>
  <cp:lastModifiedBy>Windows User</cp:lastModifiedBy>
  <cp:revision>6</cp:revision>
  <dcterms:created xsi:type="dcterms:W3CDTF">2025-06-14T01:00:50Z</dcterms:created>
  <dcterms:modified xsi:type="dcterms:W3CDTF">2025-06-14T05:26:20Z</dcterms:modified>
</cp:coreProperties>
</file>