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87" r:id="rId4"/>
    <p:sldId id="284" r:id="rId5"/>
    <p:sldId id="288" r:id="rId6"/>
    <p:sldId id="290" r:id="rId7"/>
    <p:sldId id="283" r:id="rId8"/>
    <p:sldId id="298" r:id="rId9"/>
    <p:sldId id="295" r:id="rId10"/>
    <p:sldId id="296" r:id="rId11"/>
    <p:sldId id="260" r:id="rId12"/>
    <p:sldId id="261" r:id="rId13"/>
    <p:sldId id="299" r:id="rId14"/>
    <p:sldId id="293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66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6684A-ADE8-495E-BC2C-677E126A4178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3224E-91D1-4A65-AF5E-F2414E389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E62D68-D453-4157-802E-4BBA5495AA3D}" type="datetimeFigureOut">
              <a:rPr lang="en-US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F50F65-090B-4853-840E-2860EA2CF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5B002-7DAE-44F6-9202-6E37A3F03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2B6-CFD0-46EE-A155-C7FDB4CF6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0D4-64B6-47BA-B274-C89F74386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C523-F41B-490A-A536-6D46262E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18098-1231-4168-9CBE-B9CECFB19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07424-EAFD-4757-B57C-62CCA0F43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AC995-01D3-43FD-9A76-92A9ACDA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BCEC1-2110-494F-9C6E-31A6ACC4B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6C41-EA2E-4D80-AC76-BDBE4A827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1CD64-0430-4475-817B-6287EBDAA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07C2-F5F1-4398-A6BC-3FD48BB3A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DA43FA-E337-46FB-AD3A-36D7971CD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8CABC-47B3-4A22-ABA4-2A58EE12D5CB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1538" y="2428868"/>
            <a:ext cx="7215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2050" name="Picture 2" descr="F:\LAMPUNG\GALERY\POLITIK\dscn24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878"/>
            <a:ext cx="5000660" cy="375151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752975" cy="356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500166" y="642918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diabaikan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7150" y="214313"/>
            <a:ext cx="76104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Pancasila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30193-986A-4DEA-B072-CAC53BC3AD2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7158" y="928670"/>
            <a:ext cx="8286808" cy="100013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800" b="1" dirty="0">
                <a:latin typeface="Cambria" pitchFamily="18" charset="0"/>
              </a:rPr>
              <a:t>:</a:t>
            </a:r>
            <a:r>
              <a:rPr lang="en-US" sz="28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Pengalaman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sejarah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bangsa</a:t>
            </a:r>
            <a:r>
              <a:rPr lang="en-US" b="1" dirty="0">
                <a:latin typeface="Cambria" pitchFamily="18" charset="0"/>
              </a:rPr>
              <a:t> Indonesia </a:t>
            </a:r>
            <a:r>
              <a:rPr lang="en-US" b="1" dirty="0" err="1">
                <a:latin typeface="Cambria" pitchFamily="18" charset="0"/>
              </a:rPr>
              <a:t>sejak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jaman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kerajaan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hingga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sekarang</a:t>
            </a:r>
            <a:r>
              <a:rPr lang="en-US" b="1" dirty="0">
                <a:latin typeface="Cambria" pitchFamily="18" charset="0"/>
              </a:rPr>
              <a:t>  --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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Pancasila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tetap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eksis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meski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</a:t>
            </a:r>
            <a:r>
              <a:rPr lang="en-US" b="1" dirty="0" err="1">
                <a:latin typeface="Cambria" pitchFamily="18" charset="0"/>
                <a:sym typeface="Wingdings" pitchFamily="2" charset="2"/>
              </a:rPr>
              <a:t>berbagai</a:t>
            </a:r>
            <a:r>
              <a:rPr lang="en-US" b="1" dirty="0">
                <a:latin typeface="Cambria" pitchFamily="18" charset="0"/>
                <a:sym typeface="Wingdings" pitchFamily="2" charset="2"/>
              </a:rPr>
              <a:t> ATHG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7158" y="2000240"/>
            <a:ext cx="8286808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8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800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Indonesia </a:t>
            </a:r>
            <a:r>
              <a:rPr lang="en-US" b="1" dirty="0" err="1" smtClean="0">
                <a:latin typeface="Cambria" pitchFamily="18" charset="0"/>
              </a:rPr>
              <a:t>yg</a:t>
            </a:r>
            <a:r>
              <a:rPr lang="en-US" b="1" dirty="0" smtClean="0">
                <a:latin typeface="Cambria" pitchFamily="18" charset="0"/>
              </a:rPr>
              <a:t> plural </a:t>
            </a:r>
            <a:r>
              <a:rPr lang="en-US" b="1" dirty="0" err="1" smtClean="0">
                <a:latin typeface="Cambria" pitchFamily="18" charset="0"/>
              </a:rPr>
              <a:t>butuh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>
                <a:latin typeface="Cambria" pitchFamily="18" charset="0"/>
              </a:rPr>
              <a:t>yang </a:t>
            </a:r>
            <a:r>
              <a:rPr lang="en-US" b="1" dirty="0" err="1">
                <a:latin typeface="Cambria" pitchFamily="18" charset="0"/>
              </a:rPr>
              <a:t>terkandung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(</a:t>
            </a:r>
            <a:r>
              <a:rPr lang="en-US" b="1" dirty="0" err="1" smtClean="0">
                <a:latin typeface="Cambria" pitchFamily="18" charset="0"/>
              </a:rPr>
              <a:t>kenegaraan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maupun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kemasyarakatan</a:t>
            </a:r>
            <a:r>
              <a:rPr lang="en-US" b="1" dirty="0" smtClean="0">
                <a:latin typeface="Cambria" pitchFamily="18" charset="0"/>
              </a:rPr>
              <a:t>) </a:t>
            </a:r>
            <a:r>
              <a:rPr lang="en-US" b="1" dirty="0" err="1" smtClean="0">
                <a:latin typeface="Cambria" pitchFamily="18" charset="0"/>
              </a:rPr>
              <a:t>adalah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milik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bangsa</a:t>
            </a:r>
            <a:r>
              <a:rPr lang="en-US" b="1" dirty="0" smtClean="0">
                <a:latin typeface="Cambria" pitchFamily="18" charset="0"/>
              </a:rPr>
              <a:t> Indonesia yang </a:t>
            </a:r>
            <a:r>
              <a:rPr lang="en-US" b="1" dirty="0" err="1" smtClean="0">
                <a:latin typeface="Cambria" pitchFamily="18" charset="0"/>
              </a:rPr>
              <a:t>ada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sejak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jaman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dulu</a:t>
            </a:r>
            <a:r>
              <a:rPr lang="en-US" b="1" dirty="0" smtClean="0">
                <a:latin typeface="Cambria" pitchFamily="18" charset="0"/>
              </a:rPr>
              <a:t>. </a:t>
            </a:r>
            <a:r>
              <a:rPr lang="en-US" b="1" dirty="0" err="1" smtClean="0">
                <a:latin typeface="Cambria" pitchFamily="18" charset="0"/>
              </a:rPr>
              <a:t>Nilai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inilah</a:t>
            </a:r>
            <a:r>
              <a:rPr lang="en-US" b="1" dirty="0" smtClean="0">
                <a:latin typeface="Cambria" pitchFamily="18" charset="0"/>
              </a:rPr>
              <a:t> yang </a:t>
            </a:r>
            <a:r>
              <a:rPr lang="en-US" b="1" dirty="0" err="1" smtClean="0">
                <a:latin typeface="Cambria" pitchFamily="18" charset="0"/>
              </a:rPr>
              <a:t>dapat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menjadi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pemersatu</a:t>
            </a:r>
            <a:r>
              <a:rPr lang="en-US" b="1" dirty="0" smtClean="0">
                <a:latin typeface="Cambria" pitchFamily="18" charset="0"/>
              </a:rPr>
              <a:t>.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7158" y="5715016"/>
            <a:ext cx="8286808" cy="10715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8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b="1" dirty="0" err="1">
                <a:latin typeface="Cambria" pitchFamily="18" charset="0"/>
              </a:rPr>
              <a:t>Pancasila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telah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menjadi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jiwa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pandangan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hidup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oleh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karena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itu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sudah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seharusnya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direalisasikan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dalam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kehidupan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berbangsa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bernegara</a:t>
            </a:r>
            <a:r>
              <a:rPr lang="en-US" b="1" dirty="0">
                <a:latin typeface="Cambria" pitchFamily="18" charset="0"/>
              </a:rPr>
              <a:t>, </a:t>
            </a:r>
            <a:r>
              <a:rPr lang="en-US" b="1" dirty="0" err="1">
                <a:latin typeface="Cambria" pitchFamily="18" charset="0"/>
              </a:rPr>
              <a:t>dan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b="1" dirty="0" err="1">
                <a:latin typeface="Cambria" pitchFamily="18" charset="0"/>
              </a:rPr>
              <a:t>bermasyarakat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3500438"/>
            <a:ext cx="8286808" cy="21431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8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8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UU No. 20 </a:t>
            </a:r>
            <a:r>
              <a:rPr lang="en-US" b="1" dirty="0" err="1">
                <a:solidFill>
                  <a:srgbClr val="0070C0"/>
                </a:solidFill>
              </a:rPr>
              <a:t>tahun</a:t>
            </a:r>
            <a:r>
              <a:rPr lang="en-US" b="1" dirty="0">
                <a:solidFill>
                  <a:srgbClr val="0070C0"/>
                </a:solidFill>
              </a:rPr>
              <a:t> 2003 </a:t>
            </a:r>
            <a:r>
              <a:rPr lang="en-US" b="1" dirty="0" err="1">
                <a:solidFill>
                  <a:srgbClr val="0070C0"/>
                </a:solidFill>
              </a:rPr>
              <a:t>tentang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Sisdiknas</a:t>
            </a:r>
            <a:r>
              <a:rPr lang="en-US" b="1" dirty="0">
                <a:solidFill>
                  <a:srgbClr val="0070C0"/>
                </a:solidFill>
              </a:rPr>
              <a:t>.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Kepmendiknas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232/U/2000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2000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Pedoman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Penyusunan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dan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No. 45/U/2003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Th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2003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Kurikulum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Inti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Pendidikan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Cambria" pitchFamily="18" charset="0"/>
              </a:rPr>
              <a:t>Tinggi</a:t>
            </a:r>
            <a:r>
              <a:rPr lang="en-US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AE4DC-0E7D-4CBC-9E66-EFD40828DC46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2938" y="142852"/>
            <a:ext cx="8001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Pancasila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Tinggi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4282" y="1214422"/>
            <a:ext cx="8472518" cy="507209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000" b="1" dirty="0" err="1" smtClean="0"/>
              <a:t>Memperkuat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falsafah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ideologi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revitalisasi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norma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pemahaman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penghayatan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jiwa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Republik</a:t>
            </a:r>
            <a:r>
              <a:rPr lang="en-US" sz="2000" b="1" dirty="0" smtClean="0"/>
              <a:t> Indonesia,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membimbing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menerapkannya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Mempersiapkan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agar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menganalisis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mencari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solusi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terhadap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persoalan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kehidupan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bermasyarakat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berbangsa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bernegara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melalui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pemikiran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UUD NRI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1945.</a:t>
            </a:r>
          </a:p>
          <a:p>
            <a:pPr>
              <a:buFont typeface="+mj-lt"/>
              <a:buAutoNum type="arabicPeriod"/>
            </a:pPr>
            <a:r>
              <a:rPr lang="en-US" sz="2000" b="1" dirty="0" err="1" smtClean="0"/>
              <a:t>Membentuk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sikap</a:t>
            </a:r>
            <a:r>
              <a:rPr lang="en-US" sz="2000" b="1" dirty="0" smtClean="0"/>
              <a:t>   mental   </a:t>
            </a:r>
            <a:r>
              <a:rPr lang="en-US" sz="2000" b="1" dirty="0" err="1" smtClean="0"/>
              <a:t>mahasiswa</a:t>
            </a:r>
            <a:r>
              <a:rPr lang="en-US" sz="2000" b="1" dirty="0" smtClean="0"/>
              <a:t>   yang  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mengapresiasi</a:t>
            </a:r>
            <a:r>
              <a:rPr lang="en-US" sz="2000" b="1" dirty="0" smtClean="0"/>
              <a:t>   </a:t>
            </a:r>
            <a:r>
              <a:rPr lang="en-US" sz="2000" b="1" dirty="0" err="1" smtClean="0"/>
              <a:t>nilai-nilai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ketuhanan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kemanusiaan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kecintaan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tanah</a:t>
            </a:r>
            <a:r>
              <a:rPr lang="en-US" sz="2000" b="1" dirty="0" smtClean="0"/>
              <a:t> air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kesatuan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madani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demokratis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berkeadilan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bermartabat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berlandaskan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Pancasila</a:t>
            </a:r>
            <a:r>
              <a:rPr lang="en-US" sz="2000" b="1" dirty="0" smtClean="0"/>
              <a:t>, 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mampu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berinteraksi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dinamika</a:t>
            </a:r>
            <a:r>
              <a:rPr lang="en-US" sz="2000" b="1" dirty="0" smtClean="0"/>
              <a:t>  internal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eksternal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bangsa</a:t>
            </a:r>
            <a:r>
              <a:rPr lang="en-US" sz="2000" b="1" dirty="0" smtClean="0"/>
              <a:t> Indonesia.</a:t>
            </a:r>
          </a:p>
          <a:p>
            <a:endParaRPr lang="en-US" sz="2000" b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analisis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berfikir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rasional</a:t>
            </a:r>
            <a:r>
              <a:rPr lang="en-US" sz="2600" b="1" dirty="0" smtClean="0"/>
              <a:t>,  </a:t>
            </a:r>
            <a:r>
              <a:rPr lang="en-US" sz="2600" b="1" dirty="0" err="1" smtClean="0"/>
              <a:t>bersikap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kritis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menghadapi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persoalan-persoalan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kehidupan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bermasyarakat</a:t>
            </a:r>
            <a:r>
              <a:rPr lang="en-US" sz="2600" b="1" dirty="0" smtClean="0"/>
              <a:t>, </a:t>
            </a:r>
            <a:r>
              <a:rPr lang="en-US" sz="2600" b="1" dirty="0" err="1" smtClean="0"/>
              <a:t>berbangsa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bernegara</a:t>
            </a:r>
            <a:r>
              <a:rPr lang="en-US" sz="2600" b="1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Memiliki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kemampuan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tanggung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jawab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intelektual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dalam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mengenali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- </a:t>
            </a:r>
            <a:r>
              <a:rPr lang="en-US" sz="2600" b="1" dirty="0" err="1" smtClean="0"/>
              <a:t>masalah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memberi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solusi</a:t>
            </a:r>
            <a:r>
              <a:rPr lang="en-US" sz="2600" b="1" dirty="0" smtClean="0"/>
              <a:t>  </a:t>
            </a:r>
            <a:r>
              <a:rPr lang="en-US" sz="2600" b="1" dirty="0" err="1" smtClean="0"/>
              <a:t>berdasarkan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nilai-nilai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endParaRPr lang="en-US" sz="26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 smtClean="0"/>
              <a:t>Mampu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menjelaskan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dasar-dasar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kebenaran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bahwa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Pancasila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adalah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ideologi</a:t>
            </a:r>
            <a:r>
              <a:rPr lang="en-US" sz="2600" b="1" dirty="0" smtClean="0"/>
              <a:t> yang </a:t>
            </a:r>
            <a:r>
              <a:rPr lang="en-US" sz="2600" b="1" dirty="0" err="1" smtClean="0"/>
              <a:t>sesuai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bagi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bangsa</a:t>
            </a:r>
            <a:r>
              <a:rPr lang="en-US" sz="2600" b="1" dirty="0" smtClean="0"/>
              <a:t> Indonesia yang </a:t>
            </a:r>
            <a:r>
              <a:rPr lang="en-US" sz="2600" b="1" dirty="0" err="1" smtClean="0"/>
              <a:t>majemuk</a:t>
            </a:r>
            <a:r>
              <a:rPr lang="en-US" sz="2600" b="1" dirty="0" smtClean="0"/>
              <a:t> (</a:t>
            </a:r>
            <a:r>
              <a:rPr lang="en-US" sz="2600" b="1" dirty="0" err="1" smtClean="0"/>
              <a:t>Bhinneka</a:t>
            </a:r>
            <a:r>
              <a:rPr lang="en-US" sz="2600" b="1" dirty="0" smtClean="0"/>
              <a:t> Tunggal </a:t>
            </a:r>
            <a:r>
              <a:rPr lang="en-US" sz="2600" b="1" dirty="0" err="1" smtClean="0"/>
              <a:t>Ika</a:t>
            </a:r>
            <a:r>
              <a:rPr lang="en-US" sz="2600" b="1" dirty="0" smtClean="0"/>
              <a:t>).</a:t>
            </a:r>
          </a:p>
          <a:p>
            <a:endParaRPr lang="en-US" sz="26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523-F41B-490A-A536-6D46262EA71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2714612" y="571480"/>
            <a:ext cx="5929354" cy="3286148"/>
          </a:xfrm>
          <a:prstGeom prst="cloudCallout">
            <a:avLst>
              <a:gd name="adj1" fmla="val -56295"/>
              <a:gd name="adj2" fmla="val 561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Minggu</a:t>
            </a:r>
            <a:r>
              <a:rPr lang="en-US" sz="3600" dirty="0" smtClean="0"/>
              <a:t> </a:t>
            </a:r>
            <a:r>
              <a:rPr lang="en-US" sz="3600" dirty="0" err="1" smtClean="0"/>
              <a:t>depn</a:t>
            </a:r>
            <a:r>
              <a:rPr lang="en-US" sz="3600" dirty="0" smtClean="0"/>
              <a:t>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membahas</a:t>
            </a:r>
            <a:r>
              <a:rPr lang="en-US" sz="3600" dirty="0" smtClean="0"/>
              <a:t> </a:t>
            </a:r>
            <a:r>
              <a:rPr lang="en-US" sz="3600" dirty="0" err="1" smtClean="0"/>
              <a:t>Pancasila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sejarah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7" name="Picture 19" descr="pe01753_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357562"/>
            <a:ext cx="2143125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4" name="Date Placeholder 1"/>
          <p:cNvSpPr>
            <a:spLocks noGrp="1"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EAE6279-4F23-42E2-A5B1-A48E7032BC9E}" type="datetime1">
              <a:rPr lang="en-US" smtClean="0"/>
              <a:pPr>
                <a:defRPr/>
              </a:pPr>
              <a:t>9/10/2015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/>
        </p:nvSpPr>
        <p:spPr>
          <a:xfrm>
            <a:off x="3276600" y="6424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Revisi 01 Pendidikan Kewarganegaraan</a:t>
            </a:r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/>
        </p:nvSpPr>
        <p:spPr>
          <a:xfrm>
            <a:off x="6705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383DAC77-AE25-44AC-80DD-F8BCB1749E9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7" name="Date Placeholder 6"/>
          <p:cNvSpPr txBox="1">
            <a:spLocks/>
          </p:cNvSpPr>
          <p:nvPr/>
        </p:nvSpPr>
        <p:spPr>
          <a:xfrm>
            <a:off x="609600" y="64246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20/9/2010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Footer Placeholder 5"/>
          <p:cNvSpPr txBox="1">
            <a:spLocks/>
          </p:cNvSpPr>
          <p:nvPr/>
        </p:nvSpPr>
        <p:spPr>
          <a:xfrm>
            <a:off x="2819400" y="6424612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077200" y="6424612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787DF-EB04-433B-A133-38464EDD44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1406" y="1320474"/>
            <a:ext cx="8991600" cy="413651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NAMA</a:t>
            </a:r>
            <a:r>
              <a:rPr lang="en-US" sz="2400" b="1" dirty="0">
                <a:solidFill>
                  <a:schemeClr val="bg1"/>
                </a:solidFill>
              </a:rPr>
              <a:t>	: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TMP TGL LAHIR	: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AGAMA	: I</a:t>
            </a:r>
            <a:r>
              <a:rPr lang="id-ID" sz="2400" b="1" dirty="0">
                <a:solidFill>
                  <a:schemeClr val="bg1"/>
                </a:solidFill>
              </a:rPr>
              <a:t>slam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ALMT RUMAH	: 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Phone	: 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>
                <a:solidFill>
                  <a:schemeClr val="bg1"/>
                </a:solidFill>
              </a:rPr>
              <a:t>E-mail	: </a:t>
            </a:r>
            <a:r>
              <a:rPr lang="en-US" sz="2800" b="1" dirty="0" smtClean="0">
                <a:solidFill>
                  <a:srgbClr val="FFFF00"/>
                </a:solidFill>
              </a:rPr>
              <a:t>…………</a:t>
            </a:r>
            <a:r>
              <a:rPr lang="id-ID" sz="2800" b="1" dirty="0" smtClean="0">
                <a:solidFill>
                  <a:srgbClr val="FFFF00"/>
                </a:solidFill>
              </a:rPr>
              <a:t>@gmail.com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PENDIDIKAN</a:t>
            </a: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  <a:endParaRPr lang="id-ID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>
            <a:off x="4510086" y="642918"/>
            <a:ext cx="4324352" cy="514368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PERKENALKAN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0" y="2092325"/>
            <a:ext cx="8786813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PANCASILA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/>
          <a:p>
            <a:pPr>
              <a:defRPr/>
            </a:pPr>
            <a:fld id="{2889060F-CDE5-4562-B011-23F2A415E4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28794" y="642918"/>
            <a:ext cx="63001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8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8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2467269"/>
            <a:ext cx="792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80%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910" y="3143248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896029"/>
            <a:ext cx="7858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1714488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2910" y="4643446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PANCASILA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1785926"/>
            <a:ext cx="8572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2400" b="1" dirty="0" smtClean="0">
                <a:solidFill>
                  <a:srgbClr val="002060"/>
                </a:solidFill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</a:rPr>
              <a:t>mimbar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ceramah</a:t>
            </a:r>
            <a:r>
              <a:rPr lang="en-US" sz="2400" b="1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err="1" smtClean="0">
                <a:solidFill>
                  <a:srgbClr val="002060"/>
                </a:solidFill>
              </a:rPr>
              <a:t>diskusi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tugas</a:t>
            </a:r>
            <a:r>
              <a:rPr lang="en-US" sz="2400" b="1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kontekstual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akan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dibahas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harus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sudah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dibaca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oleh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sebelum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dilaksanakan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Panduan</a:t>
            </a:r>
            <a:r>
              <a:rPr lang="en-US" sz="2400" b="1" dirty="0" smtClean="0">
                <a:solidFill>
                  <a:srgbClr val="002060"/>
                </a:solidFill>
              </a:rPr>
              <a:t>  (</a:t>
            </a:r>
            <a:r>
              <a:rPr lang="en-US" sz="2400" b="1" dirty="0" err="1" smtClean="0">
                <a:solidFill>
                  <a:srgbClr val="002060"/>
                </a:solidFill>
              </a:rPr>
              <a:t>PPt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en-US" sz="2400" b="1" dirty="0" err="1" smtClean="0">
                <a:solidFill>
                  <a:srgbClr val="002060"/>
                </a:solidFill>
              </a:rPr>
              <a:t>materi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bisa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dikopi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dosen</a:t>
            </a:r>
            <a:r>
              <a:rPr lang="en-US" sz="2400" b="1" dirty="0" smtClean="0">
                <a:solidFill>
                  <a:srgbClr val="002060"/>
                </a:solidFill>
              </a:rPr>
              <a:t>.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mengembangkan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kuliah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scr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mandiri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b="1" dirty="0" err="1" smtClean="0">
                <a:solidFill>
                  <a:srgbClr val="002060"/>
                </a:solidFill>
              </a:rPr>
              <a:t>Selama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pelaksanaan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bebas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mengajukan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pertanyaan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mengusulkan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bahasan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Di </a:t>
            </a:r>
            <a:r>
              <a:rPr lang="en-US" sz="2400" b="1" dirty="0" err="1" smtClean="0">
                <a:solidFill>
                  <a:srgbClr val="002060"/>
                </a:solidFill>
              </a:rPr>
              <a:t>awal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perkuliahan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mahasiswa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membentuk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kelompok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bersifat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</a:rPr>
              <a:t>permanen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BCEC1-2110-494F-9C6E-31A6ACC4BD4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5786" y="1785926"/>
            <a:ext cx="77867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n-lt"/>
              </a:rPr>
              <a:t>Mahasiswa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bebas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menggunakan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sumber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belajar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asal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dapat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memenuhi</a:t>
            </a:r>
            <a:r>
              <a:rPr lang="en-US" sz="3200" b="1" dirty="0" smtClean="0">
                <a:latin typeface="+mn-lt"/>
              </a:rPr>
              <a:t> target </a:t>
            </a:r>
            <a:r>
              <a:rPr lang="en-US" sz="3200" b="1" dirty="0" err="1" smtClean="0">
                <a:latin typeface="+mn-lt"/>
              </a:rPr>
              <a:t>pembelajaran</a:t>
            </a:r>
            <a:endParaRPr lang="en-US" sz="3200" b="1" dirty="0">
              <a:latin typeface="+mn-lt"/>
            </a:endParaRPr>
          </a:p>
        </p:txBody>
      </p:sp>
      <p:pic>
        <p:nvPicPr>
          <p:cNvPr id="1026" name="Picture 2" descr="F:\LAMPUNG\GALERY\KARIKATUR\research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000372"/>
            <a:ext cx="4643438" cy="32518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20/9/2010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Pendidikan Pancasila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094A4-0408-440B-88B5-367BD93DBB1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314325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596" y="2000240"/>
            <a:ext cx="2071702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7158" y="4214818"/>
            <a:ext cx="1571636" cy="10001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3214678" y="1142984"/>
            <a:ext cx="2928958" cy="1214446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1" name="Curved Connector 10"/>
          <p:cNvCxnSpPr/>
          <p:nvPr/>
        </p:nvCxnSpPr>
        <p:spPr>
          <a:xfrm>
            <a:off x="1357313" y="3286125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Curved Up Arrow 19"/>
          <p:cNvSpPr/>
          <p:nvPr/>
        </p:nvSpPr>
        <p:spPr>
          <a:xfrm>
            <a:off x="1500166" y="5143512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7407651">
            <a:off x="3760122" y="263987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4806" y="3000372"/>
            <a:ext cx="2650598" cy="185578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24" name="Right Arrow 23"/>
          <p:cNvSpPr/>
          <p:nvPr/>
        </p:nvSpPr>
        <p:spPr>
          <a:xfrm>
            <a:off x="5000628" y="3929066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072198" y="4814840"/>
            <a:ext cx="2643206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Kondisi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yg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diinginkan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" y="357188"/>
            <a:ext cx="807243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472" y="1285860"/>
            <a:ext cx="79104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20/9/2010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Pendidikan Pancasila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6C41-EA2E-4D80-AC76-BDBE4A82754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581546"/>
            <a:ext cx="4355425" cy="315768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20740">
            <a:off x="4342006" y="849514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7023">
            <a:off x="1775368" y="2843067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85786" y="428604"/>
            <a:ext cx="664652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Semakin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banyak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penyimpangan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nilai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Pancasila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karena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melemahnya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pendidikan</a:t>
            </a:r>
            <a:r>
              <a:rPr lang="en-US" sz="32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moral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592</Words>
  <Application>Microsoft Office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SUMBER BELAJAR</vt:lpstr>
      <vt:lpstr>Slide 7</vt:lpstr>
      <vt:lpstr>Slide 8</vt:lpstr>
      <vt:lpstr>Slide 9</vt:lpstr>
      <vt:lpstr>Slide 10</vt:lpstr>
      <vt:lpstr>Slide 11</vt:lpstr>
      <vt:lpstr>Slide 12</vt:lpstr>
      <vt:lpstr>Capaian Pembelajaran</vt:lpstr>
      <vt:lpstr>Slide 14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Banon</cp:lastModifiedBy>
  <cp:revision>130</cp:revision>
  <dcterms:created xsi:type="dcterms:W3CDTF">2010-04-18T12:06:30Z</dcterms:created>
  <dcterms:modified xsi:type="dcterms:W3CDTF">2015-09-10T06:05:22Z</dcterms:modified>
</cp:coreProperties>
</file>