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6" r:id="rId10"/>
    <p:sldId id="267" r:id="rId11"/>
    <p:sldId id="265"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9" d="100"/>
          <a:sy n="59" d="100"/>
        </p:scale>
        <p:origin x="17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8D8CD63B-1920-4533-A35C-0CE591DFBF76}" type="datetimeFigureOut">
              <a:rPr lang="id-ID" smtClean="0"/>
              <a:t>11/10/2022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718E30B-1E98-46CD-9829-3A736A6AC18C}" type="slidenum">
              <a:rPr lang="id-ID" smtClean="0"/>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D8CD63B-1920-4533-A35C-0CE591DFBF76}" type="datetimeFigureOut">
              <a:rPr lang="id-ID" smtClean="0"/>
              <a:t>11/10/2022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718E30B-1E98-46CD-9829-3A736A6AC18C}" type="slidenum">
              <a:rPr lang="id-ID" smtClean="0"/>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D8CD63B-1920-4533-A35C-0CE591DFBF76}" type="datetimeFigureOut">
              <a:rPr lang="id-ID" smtClean="0"/>
              <a:t>11/10/2022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718E30B-1E98-46CD-9829-3A736A6AC18C}" type="slidenum">
              <a:rPr lang="id-ID" smtClean="0"/>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D8CD63B-1920-4533-A35C-0CE591DFBF76}" type="datetimeFigureOut">
              <a:rPr lang="id-ID" smtClean="0"/>
              <a:t>11/10/2022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718E30B-1E98-46CD-9829-3A736A6AC18C}" type="slidenum">
              <a:rPr lang="id-ID" smtClean="0"/>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8CD63B-1920-4533-A35C-0CE591DFBF76}" type="datetimeFigureOut">
              <a:rPr lang="id-ID" smtClean="0"/>
              <a:t>11/10/2022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718E30B-1E98-46CD-9829-3A736A6AC18C}" type="slidenum">
              <a:rPr lang="id-ID" smtClean="0"/>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8D8CD63B-1920-4533-A35C-0CE591DFBF76}" type="datetimeFigureOut">
              <a:rPr lang="id-ID" smtClean="0"/>
              <a:t>11/10/2022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718E30B-1E98-46CD-9829-3A736A6AC18C}" type="slidenum">
              <a:rPr lang="id-ID" smtClean="0"/>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8D8CD63B-1920-4533-A35C-0CE591DFBF76}" type="datetimeFigureOut">
              <a:rPr lang="id-ID" smtClean="0"/>
              <a:t>11/10/2022</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9718E30B-1E98-46CD-9829-3A736A6AC18C}" type="slidenum">
              <a:rPr lang="id-ID" smtClean="0"/>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8D8CD63B-1920-4533-A35C-0CE591DFBF76}" type="datetimeFigureOut">
              <a:rPr lang="id-ID" smtClean="0"/>
              <a:t>11/10/2022</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9718E30B-1E98-46CD-9829-3A736A6AC18C}" type="slidenum">
              <a:rPr lang="id-ID" smtClean="0"/>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8CD63B-1920-4533-A35C-0CE591DFBF76}" type="datetimeFigureOut">
              <a:rPr lang="id-ID" smtClean="0"/>
              <a:t>11/10/2022</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9718E30B-1E98-46CD-9829-3A736A6AC18C}" type="slidenum">
              <a:rPr lang="id-ID" smtClean="0"/>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8CD63B-1920-4533-A35C-0CE591DFBF76}" type="datetimeFigureOut">
              <a:rPr lang="id-ID" smtClean="0"/>
              <a:t>11/10/2022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718E30B-1E98-46CD-9829-3A736A6AC18C}" type="slidenum">
              <a:rPr lang="id-ID" smtClean="0"/>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8CD63B-1920-4533-A35C-0CE591DFBF76}" type="datetimeFigureOut">
              <a:rPr lang="id-ID" smtClean="0"/>
              <a:t>11/10/2022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718E30B-1E98-46CD-9829-3A736A6AC18C}" type="slidenum">
              <a:rPr lang="id-ID" smtClean="0"/>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8CD63B-1920-4533-A35C-0CE591DFBF76}" type="datetimeFigureOut">
              <a:rPr lang="id-ID" smtClean="0"/>
              <a:t>11/10/2022</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18E30B-1E98-46CD-9829-3A736A6AC18C}" type="slidenum">
              <a:rPr lang="id-ID" smtClean="0"/>
              <a:t>‹#›</a:t>
            </a:fld>
            <a:endParaRPr lang="id-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Business Background Vectors, 157,000+ Images in AI, EPS format"/>
          <p:cNvPicPr>
            <a:picLocks noChangeAspect="1" noChangeArrowheads="1"/>
          </p:cNvPicPr>
          <p:nvPr/>
        </p:nvPicPr>
        <p:blipFill>
          <a:blip r:embed="rId2"/>
          <a:srcRect/>
          <a:stretch>
            <a:fillRect/>
          </a:stretch>
        </p:blipFill>
        <p:spPr bwMode="auto">
          <a:xfrm>
            <a:off x="-2143172" y="0"/>
            <a:ext cx="13715996" cy="6858000"/>
          </a:xfrm>
          <a:prstGeom prst="rect">
            <a:avLst/>
          </a:prstGeom>
          <a:noFill/>
        </p:spPr>
      </p:pic>
      <p:sp>
        <p:nvSpPr>
          <p:cNvPr id="2" name="Title 1"/>
          <p:cNvSpPr>
            <a:spLocks noGrp="1"/>
          </p:cNvSpPr>
          <p:nvPr>
            <p:ph type="ctrTitle"/>
          </p:nvPr>
        </p:nvSpPr>
        <p:spPr>
          <a:xfrm>
            <a:off x="714348" y="1928802"/>
            <a:ext cx="7772400" cy="2314590"/>
          </a:xfrm>
        </p:spPr>
        <p:txBody>
          <a:bodyPr>
            <a:noAutofit/>
          </a:bodyPr>
          <a:lstStyle/>
          <a:p>
            <a:br>
              <a:rPr lang="id-ID" b="1" dirty="0">
                <a:solidFill>
                  <a:schemeClr val="bg1"/>
                </a:solidFill>
              </a:rPr>
            </a:br>
            <a:r>
              <a:rPr lang="id-ID" b="1" dirty="0">
                <a:solidFill>
                  <a:schemeClr val="bg1"/>
                </a:solidFill>
              </a:rPr>
              <a:t>Media Komunikasi </a:t>
            </a:r>
            <a:br>
              <a:rPr lang="id-ID" b="1" dirty="0">
                <a:solidFill>
                  <a:schemeClr val="bg1"/>
                </a:solidFill>
              </a:rPr>
            </a:br>
            <a:r>
              <a:rPr lang="id-ID" b="1" dirty="0">
                <a:solidFill>
                  <a:schemeClr val="bg1"/>
                </a:solidFill>
              </a:rPr>
              <a:t>Indoor </a:t>
            </a:r>
            <a:br>
              <a:rPr lang="id-ID" b="1" dirty="0">
                <a:solidFill>
                  <a:schemeClr val="bg1"/>
                </a:solidFill>
              </a:rPr>
            </a:br>
            <a:br>
              <a:rPr lang="id-ID" b="1" dirty="0">
                <a:solidFill>
                  <a:schemeClr val="bg1"/>
                </a:solidFill>
              </a:rPr>
            </a:br>
            <a:r>
              <a:rPr lang="id-ID" sz="2800" b="1" dirty="0">
                <a:solidFill>
                  <a:schemeClr val="bg1"/>
                </a:solidFill>
              </a:rPr>
              <a:t>Pertemuan </a:t>
            </a:r>
            <a:r>
              <a:rPr lang="en-GB" sz="2800" b="1" dirty="0">
                <a:solidFill>
                  <a:schemeClr val="bg1"/>
                </a:solidFill>
              </a:rPr>
              <a:t>5</a:t>
            </a:r>
            <a:br>
              <a:rPr lang="id-ID" b="1" dirty="0"/>
            </a:br>
            <a:endParaRPr lang="id-ID"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2" descr="Background Images | Free iPhone &amp;amp; Zoom HD Wallpapers &amp;amp; Vectors - rawpixel"/>
          <p:cNvPicPr>
            <a:picLocks noChangeAspect="1" noChangeArrowheads="1"/>
          </p:cNvPicPr>
          <p:nvPr/>
        </p:nvPicPr>
        <p:blipFill>
          <a:blip r:embed="rId2"/>
          <a:srcRect/>
          <a:stretch>
            <a:fillRect/>
          </a:stretch>
        </p:blipFill>
        <p:spPr bwMode="auto">
          <a:xfrm>
            <a:off x="-1143040" y="-757292"/>
            <a:ext cx="11430080" cy="7615292"/>
          </a:xfrm>
          <a:prstGeom prst="rect">
            <a:avLst/>
          </a:prstGeom>
          <a:noFill/>
        </p:spPr>
      </p:pic>
      <p:pic>
        <p:nvPicPr>
          <p:cNvPr id="24580" name="Picture 4" descr="Lengkap Banget ! Ukuran X banner dan Media Cetak Lainnya !"/>
          <p:cNvPicPr>
            <a:picLocks noChangeAspect="1" noChangeArrowheads="1"/>
          </p:cNvPicPr>
          <p:nvPr/>
        </p:nvPicPr>
        <p:blipFill>
          <a:blip r:embed="rId3"/>
          <a:srcRect/>
          <a:stretch>
            <a:fillRect/>
          </a:stretch>
        </p:blipFill>
        <p:spPr bwMode="auto">
          <a:xfrm>
            <a:off x="857224" y="500042"/>
            <a:ext cx="7405646" cy="4877147"/>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2" descr="Free Business Background Vectors, 157,000+ Images in AI, EPS format"/>
          <p:cNvPicPr>
            <a:picLocks noChangeAspect="1" noChangeArrowheads="1"/>
          </p:cNvPicPr>
          <p:nvPr/>
        </p:nvPicPr>
        <p:blipFill>
          <a:blip r:embed="rId2"/>
          <a:srcRect/>
          <a:stretch>
            <a:fillRect/>
          </a:stretch>
        </p:blipFill>
        <p:spPr bwMode="auto">
          <a:xfrm>
            <a:off x="-2143172" y="0"/>
            <a:ext cx="13715996" cy="6858000"/>
          </a:xfrm>
          <a:prstGeom prst="rect">
            <a:avLst/>
          </a:prstGeom>
          <a:noFill/>
        </p:spPr>
      </p:pic>
      <p:sp>
        <p:nvSpPr>
          <p:cNvPr id="5" name="TextBox 4"/>
          <p:cNvSpPr txBox="1"/>
          <p:nvPr/>
        </p:nvSpPr>
        <p:spPr>
          <a:xfrm>
            <a:off x="1071538" y="928670"/>
            <a:ext cx="7143800" cy="4401205"/>
          </a:xfrm>
          <a:prstGeom prst="rect">
            <a:avLst/>
          </a:prstGeom>
          <a:noFill/>
        </p:spPr>
        <p:txBody>
          <a:bodyPr wrap="square" rtlCol="0">
            <a:spAutoFit/>
          </a:bodyPr>
          <a:lstStyle/>
          <a:p>
            <a:r>
              <a:rPr lang="id-ID" sz="2800" b="1" dirty="0">
                <a:solidFill>
                  <a:schemeClr val="bg1"/>
                </a:solidFill>
              </a:rPr>
              <a:t>Mini X-Banner</a:t>
            </a:r>
            <a:endParaRPr lang="id-ID" sz="2800" dirty="0">
              <a:solidFill>
                <a:schemeClr val="bg1"/>
              </a:solidFill>
            </a:endParaRPr>
          </a:p>
          <a:p>
            <a:endParaRPr lang="id-ID" sz="2800" dirty="0">
              <a:solidFill>
                <a:schemeClr val="bg1"/>
              </a:solidFill>
            </a:endParaRPr>
          </a:p>
          <a:p>
            <a:r>
              <a:rPr lang="id-ID" sz="2800" dirty="0">
                <a:solidFill>
                  <a:schemeClr val="bg1"/>
                </a:solidFill>
              </a:rPr>
              <a:t>Jenis banner ini biasanya diletakkan di atas meja dan digunakan untuk mempromosikan suatu informasi, misalnya jadwal acara atau menu makanan.</a:t>
            </a:r>
          </a:p>
          <a:p>
            <a:pPr algn="just"/>
            <a:endParaRPr lang="id-ID" sz="2800" dirty="0">
              <a:solidFill>
                <a:schemeClr val="bg1"/>
              </a:solidFill>
            </a:endParaRPr>
          </a:p>
          <a:p>
            <a:pPr algn="just"/>
            <a:endParaRPr lang="id-ID" sz="2800" dirty="0">
              <a:solidFill>
                <a:schemeClr val="bg1"/>
              </a:solidFill>
            </a:endParaRPr>
          </a:p>
          <a:p>
            <a:pPr algn="just"/>
            <a:endParaRPr lang="id-ID" sz="2800" dirty="0">
              <a:solidFill>
                <a:schemeClr val="bg1"/>
              </a:solidFill>
            </a:endParaRPr>
          </a:p>
          <a:p>
            <a:pPr algn="just"/>
            <a:endParaRPr lang="id-ID" sz="2800"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2" descr="Background Images | Free iPhone &amp;amp; Zoom HD Wallpapers &amp;amp; Vectors - rawpixel"/>
          <p:cNvPicPr>
            <a:picLocks noChangeAspect="1" noChangeArrowheads="1"/>
          </p:cNvPicPr>
          <p:nvPr/>
        </p:nvPicPr>
        <p:blipFill>
          <a:blip r:embed="rId2"/>
          <a:srcRect/>
          <a:stretch>
            <a:fillRect/>
          </a:stretch>
        </p:blipFill>
        <p:spPr bwMode="auto">
          <a:xfrm>
            <a:off x="-1143040" y="-757292"/>
            <a:ext cx="11430080" cy="7615292"/>
          </a:xfrm>
          <a:prstGeom prst="rect">
            <a:avLst/>
          </a:prstGeom>
          <a:noFill/>
        </p:spPr>
      </p:pic>
      <p:pic>
        <p:nvPicPr>
          <p:cNvPr id="25602" name="Picture 2" descr="Mini-Banner - CV. Subur Indo Grafika"/>
          <p:cNvPicPr>
            <a:picLocks noChangeAspect="1" noChangeArrowheads="1"/>
          </p:cNvPicPr>
          <p:nvPr/>
        </p:nvPicPr>
        <p:blipFill>
          <a:blip r:embed="rId3"/>
          <a:srcRect/>
          <a:stretch>
            <a:fillRect/>
          </a:stretch>
        </p:blipFill>
        <p:spPr bwMode="auto">
          <a:xfrm>
            <a:off x="1142976" y="428604"/>
            <a:ext cx="6694332" cy="4752978"/>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2" descr="Background Images | Free iPhone &amp;amp; Zoom HD Wallpapers &amp;amp; Vectors - rawpixel"/>
          <p:cNvPicPr>
            <a:picLocks noChangeAspect="1" noChangeArrowheads="1"/>
          </p:cNvPicPr>
          <p:nvPr/>
        </p:nvPicPr>
        <p:blipFill>
          <a:blip r:embed="rId2"/>
          <a:srcRect/>
          <a:stretch>
            <a:fillRect/>
          </a:stretch>
        </p:blipFill>
        <p:spPr bwMode="auto">
          <a:xfrm>
            <a:off x="-1143040" y="-757292"/>
            <a:ext cx="11430080" cy="7615292"/>
          </a:xfrm>
          <a:prstGeom prst="rect">
            <a:avLst/>
          </a:prstGeom>
          <a:noFill/>
        </p:spPr>
      </p:pic>
      <p:pic>
        <p:nvPicPr>
          <p:cNvPr id="26626" name="Picture 2" descr="MINI X-BANNER stand ALBATROS + LAMINATING Uk (25 x 40) | Shopee Indonesia"/>
          <p:cNvPicPr>
            <a:picLocks noChangeAspect="1" noChangeArrowheads="1"/>
          </p:cNvPicPr>
          <p:nvPr/>
        </p:nvPicPr>
        <p:blipFill>
          <a:blip r:embed="rId3"/>
          <a:srcRect l="8591" t="13487" r="8991" b="9340"/>
          <a:stretch>
            <a:fillRect/>
          </a:stretch>
        </p:blipFill>
        <p:spPr bwMode="auto">
          <a:xfrm>
            <a:off x="1714480" y="-285776"/>
            <a:ext cx="6288625" cy="5888439"/>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2" descr="Free Business Background Vectors, 157,000+ Images in AI, EPS format"/>
          <p:cNvPicPr>
            <a:picLocks noChangeAspect="1" noChangeArrowheads="1"/>
          </p:cNvPicPr>
          <p:nvPr/>
        </p:nvPicPr>
        <p:blipFill>
          <a:blip r:embed="rId2"/>
          <a:srcRect/>
          <a:stretch>
            <a:fillRect/>
          </a:stretch>
        </p:blipFill>
        <p:spPr bwMode="auto">
          <a:xfrm>
            <a:off x="-2143172" y="0"/>
            <a:ext cx="13715996" cy="6858000"/>
          </a:xfrm>
          <a:prstGeom prst="rect">
            <a:avLst/>
          </a:prstGeom>
          <a:noFill/>
        </p:spPr>
      </p:pic>
      <p:sp>
        <p:nvSpPr>
          <p:cNvPr id="5" name="TextBox 4"/>
          <p:cNvSpPr txBox="1"/>
          <p:nvPr/>
        </p:nvSpPr>
        <p:spPr>
          <a:xfrm>
            <a:off x="1071538" y="928670"/>
            <a:ext cx="7143800" cy="5262979"/>
          </a:xfrm>
          <a:prstGeom prst="rect">
            <a:avLst/>
          </a:prstGeom>
          <a:noFill/>
        </p:spPr>
        <p:txBody>
          <a:bodyPr wrap="square" rtlCol="0">
            <a:spAutoFit/>
          </a:bodyPr>
          <a:lstStyle/>
          <a:p>
            <a:r>
              <a:rPr lang="id-ID" sz="2800" b="1" dirty="0">
                <a:solidFill>
                  <a:schemeClr val="bg1"/>
                </a:solidFill>
              </a:rPr>
              <a:t>Rool Banner</a:t>
            </a:r>
            <a:r>
              <a:rPr lang="id-ID" sz="2800" dirty="0">
                <a:solidFill>
                  <a:schemeClr val="bg1"/>
                </a:solidFill>
              </a:rPr>
              <a:t>.</a:t>
            </a:r>
          </a:p>
          <a:p>
            <a:endParaRPr lang="id-ID" sz="2800" dirty="0">
              <a:solidFill>
                <a:schemeClr val="bg1"/>
              </a:solidFill>
            </a:endParaRPr>
          </a:p>
          <a:p>
            <a:pPr algn="just"/>
            <a:r>
              <a:rPr lang="id-ID" sz="2800" dirty="0">
                <a:solidFill>
                  <a:schemeClr val="bg1"/>
                </a:solidFill>
              </a:rPr>
              <a:t>Roll banner berbentuk gulungan (roll), dimana penggunaannya sangat praktis. Banner ini cukup ditarik dari sisi atas ke bawah sehingga terlihat secara keseluruhan</a:t>
            </a:r>
            <a:r>
              <a:rPr lang="id-ID" sz="2800" dirty="0"/>
              <a:t>.</a:t>
            </a:r>
            <a:endParaRPr lang="id-ID" sz="2800" dirty="0">
              <a:solidFill>
                <a:schemeClr val="bg1"/>
              </a:solidFill>
            </a:endParaRPr>
          </a:p>
          <a:p>
            <a:endParaRPr lang="id-ID" sz="2800" dirty="0">
              <a:solidFill>
                <a:schemeClr val="bg1"/>
              </a:solidFill>
            </a:endParaRPr>
          </a:p>
          <a:p>
            <a:endParaRPr lang="id-ID" sz="2800" dirty="0">
              <a:solidFill>
                <a:schemeClr val="bg1"/>
              </a:solidFill>
            </a:endParaRPr>
          </a:p>
          <a:p>
            <a:pPr algn="just"/>
            <a:endParaRPr lang="id-ID" sz="2800" dirty="0">
              <a:solidFill>
                <a:schemeClr val="bg1"/>
              </a:solidFill>
            </a:endParaRPr>
          </a:p>
          <a:p>
            <a:pPr algn="just"/>
            <a:endParaRPr lang="id-ID" sz="2800" dirty="0">
              <a:solidFill>
                <a:schemeClr val="bg1"/>
              </a:solidFill>
            </a:endParaRPr>
          </a:p>
          <a:p>
            <a:pPr algn="just"/>
            <a:endParaRPr lang="id-ID" sz="2800" dirty="0">
              <a:solidFill>
                <a:schemeClr val="bg1"/>
              </a:solidFill>
            </a:endParaRPr>
          </a:p>
          <a:p>
            <a:pPr algn="just"/>
            <a:endParaRPr lang="id-ID" sz="2800"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2" descr="Background Images | Free iPhone &amp;amp; Zoom HD Wallpapers &amp;amp; Vectors - rawpixel"/>
          <p:cNvPicPr>
            <a:picLocks noChangeAspect="1" noChangeArrowheads="1"/>
          </p:cNvPicPr>
          <p:nvPr/>
        </p:nvPicPr>
        <p:blipFill>
          <a:blip r:embed="rId2"/>
          <a:srcRect/>
          <a:stretch>
            <a:fillRect/>
          </a:stretch>
        </p:blipFill>
        <p:spPr bwMode="auto">
          <a:xfrm>
            <a:off x="-1143040" y="-757292"/>
            <a:ext cx="11430080" cy="7615292"/>
          </a:xfrm>
          <a:prstGeom prst="rect">
            <a:avLst/>
          </a:prstGeom>
          <a:noFill/>
        </p:spPr>
      </p:pic>
      <p:pic>
        <p:nvPicPr>
          <p:cNvPr id="27650" name="Picture 2" descr="Jual ROLL BANNER 60 X 160 visual Albatross STAINLESS - Jakarta Pusat -  Anugerahjayaabadi | Tokopedia"/>
          <p:cNvPicPr>
            <a:picLocks noChangeAspect="1" noChangeArrowheads="1"/>
          </p:cNvPicPr>
          <p:nvPr/>
        </p:nvPicPr>
        <p:blipFill>
          <a:blip r:embed="rId3"/>
          <a:srcRect/>
          <a:stretch>
            <a:fillRect/>
          </a:stretch>
        </p:blipFill>
        <p:spPr bwMode="auto">
          <a:xfrm>
            <a:off x="1357290" y="-428652"/>
            <a:ext cx="6667500" cy="66675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2" descr="Background Images | Free iPhone &amp;amp; Zoom HD Wallpapers &amp;amp; Vectors - rawpixel"/>
          <p:cNvPicPr>
            <a:picLocks noChangeAspect="1" noChangeArrowheads="1"/>
          </p:cNvPicPr>
          <p:nvPr/>
        </p:nvPicPr>
        <p:blipFill>
          <a:blip r:embed="rId2"/>
          <a:srcRect/>
          <a:stretch>
            <a:fillRect/>
          </a:stretch>
        </p:blipFill>
        <p:spPr bwMode="auto">
          <a:xfrm>
            <a:off x="-1143040" y="-757292"/>
            <a:ext cx="11430080" cy="7615292"/>
          </a:xfrm>
          <a:prstGeom prst="rect">
            <a:avLst/>
          </a:prstGeom>
          <a:noFill/>
        </p:spPr>
      </p:pic>
      <p:pic>
        <p:nvPicPr>
          <p:cNvPr id="29698" name="Picture 2" descr="Jasa Cetak Banner Di Lampung – Megaindo Mediatama"/>
          <p:cNvPicPr>
            <a:picLocks noChangeAspect="1" noChangeArrowheads="1"/>
          </p:cNvPicPr>
          <p:nvPr/>
        </p:nvPicPr>
        <p:blipFill>
          <a:blip r:embed="rId3"/>
          <a:srcRect/>
          <a:stretch>
            <a:fillRect/>
          </a:stretch>
        </p:blipFill>
        <p:spPr bwMode="auto">
          <a:xfrm>
            <a:off x="785786" y="285728"/>
            <a:ext cx="7700264" cy="5143536"/>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2" descr="Free Business Background Vectors, 157,000+ Images in AI, EPS format"/>
          <p:cNvPicPr>
            <a:picLocks noChangeAspect="1" noChangeArrowheads="1"/>
          </p:cNvPicPr>
          <p:nvPr/>
        </p:nvPicPr>
        <p:blipFill>
          <a:blip r:embed="rId2"/>
          <a:srcRect/>
          <a:stretch>
            <a:fillRect/>
          </a:stretch>
        </p:blipFill>
        <p:spPr bwMode="auto">
          <a:xfrm>
            <a:off x="-2143172" y="0"/>
            <a:ext cx="13715996" cy="6858000"/>
          </a:xfrm>
          <a:prstGeom prst="rect">
            <a:avLst/>
          </a:prstGeom>
          <a:noFill/>
        </p:spPr>
      </p:pic>
      <p:sp>
        <p:nvSpPr>
          <p:cNvPr id="5" name="TextBox 4"/>
          <p:cNvSpPr txBox="1"/>
          <p:nvPr/>
        </p:nvSpPr>
        <p:spPr>
          <a:xfrm>
            <a:off x="1071538" y="928670"/>
            <a:ext cx="7143800" cy="6986528"/>
          </a:xfrm>
          <a:prstGeom prst="rect">
            <a:avLst/>
          </a:prstGeom>
          <a:noFill/>
        </p:spPr>
        <p:txBody>
          <a:bodyPr wrap="square" rtlCol="0">
            <a:spAutoFit/>
          </a:bodyPr>
          <a:lstStyle/>
          <a:p>
            <a:r>
              <a:rPr lang="id-ID" sz="2800" b="1" u="sng" dirty="0">
                <a:solidFill>
                  <a:schemeClr val="bg1"/>
                </a:solidFill>
              </a:rPr>
              <a:t>Flyer</a:t>
            </a:r>
          </a:p>
          <a:p>
            <a:endParaRPr lang="id-ID" sz="2800" b="1" u="sng" dirty="0">
              <a:solidFill>
                <a:schemeClr val="bg1"/>
              </a:solidFill>
            </a:endParaRPr>
          </a:p>
          <a:p>
            <a:pPr algn="just"/>
            <a:r>
              <a:rPr lang="id-ID" sz="2800" b="1" dirty="0">
                <a:solidFill>
                  <a:schemeClr val="bg1"/>
                </a:solidFill>
              </a:rPr>
              <a:t>Flyer adalah suatu alat pemasaran yang biasanya dicetak dalam bentuk kertas, dengan ukuran yang biasanya tidak terlalu besar, dan maksimal menggunakan ukuran kertas A5 berbahan Injek, art paper, ataupun art carton. Strategi pemasaran menggunakan flyer adalah salah satu perangkat pemasaran yang diandalkan.</a:t>
            </a:r>
            <a:endParaRPr lang="id-ID" sz="2800" u="sng" dirty="0">
              <a:solidFill>
                <a:schemeClr val="bg1"/>
              </a:solidFill>
            </a:endParaRPr>
          </a:p>
          <a:p>
            <a:endParaRPr lang="id-ID" sz="2800" dirty="0">
              <a:solidFill>
                <a:schemeClr val="bg1"/>
              </a:solidFill>
            </a:endParaRPr>
          </a:p>
          <a:p>
            <a:endParaRPr lang="id-ID" sz="2800" dirty="0">
              <a:solidFill>
                <a:schemeClr val="bg1"/>
              </a:solidFill>
            </a:endParaRPr>
          </a:p>
          <a:p>
            <a:pPr algn="just"/>
            <a:endParaRPr lang="id-ID" sz="2800" dirty="0">
              <a:solidFill>
                <a:schemeClr val="bg1"/>
              </a:solidFill>
            </a:endParaRPr>
          </a:p>
          <a:p>
            <a:pPr algn="just"/>
            <a:endParaRPr lang="id-ID" sz="2800" dirty="0">
              <a:solidFill>
                <a:schemeClr val="bg1"/>
              </a:solidFill>
            </a:endParaRPr>
          </a:p>
          <a:p>
            <a:pPr algn="just"/>
            <a:endParaRPr lang="id-ID" sz="2800" dirty="0">
              <a:solidFill>
                <a:schemeClr val="bg1"/>
              </a:solidFill>
            </a:endParaRPr>
          </a:p>
          <a:p>
            <a:pPr algn="just"/>
            <a:endParaRPr lang="id-ID" sz="2800" dirty="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2" descr="Background Images | Free iPhone &amp;amp; Zoom HD Wallpapers &amp;amp; Vectors - rawpixel"/>
          <p:cNvPicPr>
            <a:picLocks noChangeAspect="1" noChangeArrowheads="1"/>
          </p:cNvPicPr>
          <p:nvPr/>
        </p:nvPicPr>
        <p:blipFill>
          <a:blip r:embed="rId2"/>
          <a:srcRect/>
          <a:stretch>
            <a:fillRect/>
          </a:stretch>
        </p:blipFill>
        <p:spPr bwMode="auto">
          <a:xfrm>
            <a:off x="-1143040" y="-757292"/>
            <a:ext cx="11430080" cy="7615292"/>
          </a:xfrm>
          <a:prstGeom prst="rect">
            <a:avLst/>
          </a:prstGeom>
          <a:noFill/>
        </p:spPr>
      </p:pic>
      <p:pic>
        <p:nvPicPr>
          <p:cNvPr id="30722" name="Picture 2" descr="23 Contoh Brosur Dan Flyer Makanan, Produk, Promosi, Iklan , Sekolah"/>
          <p:cNvPicPr>
            <a:picLocks noChangeAspect="1" noChangeArrowheads="1"/>
          </p:cNvPicPr>
          <p:nvPr/>
        </p:nvPicPr>
        <p:blipFill>
          <a:blip r:embed="rId3"/>
          <a:srcRect/>
          <a:stretch>
            <a:fillRect/>
          </a:stretch>
        </p:blipFill>
        <p:spPr bwMode="auto">
          <a:xfrm>
            <a:off x="2643174" y="-285776"/>
            <a:ext cx="4086225" cy="57150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2" descr="Background Images | Free iPhone &amp;amp; Zoom HD Wallpapers &amp;amp; Vectors - rawpixel"/>
          <p:cNvPicPr>
            <a:picLocks noChangeAspect="1" noChangeArrowheads="1"/>
          </p:cNvPicPr>
          <p:nvPr/>
        </p:nvPicPr>
        <p:blipFill>
          <a:blip r:embed="rId2"/>
          <a:srcRect/>
          <a:stretch>
            <a:fillRect/>
          </a:stretch>
        </p:blipFill>
        <p:spPr bwMode="auto">
          <a:xfrm>
            <a:off x="-1143040" y="-757292"/>
            <a:ext cx="11430080" cy="7615292"/>
          </a:xfrm>
          <a:prstGeom prst="rect">
            <a:avLst/>
          </a:prstGeom>
          <a:noFill/>
        </p:spPr>
      </p:pic>
      <p:pic>
        <p:nvPicPr>
          <p:cNvPr id="32770" name="Picture 2" descr="Sribu: Desain Flyer/Brosur - Desain Brosur untuk Produk Lem"/>
          <p:cNvPicPr>
            <a:picLocks noChangeAspect="1" noChangeArrowheads="1"/>
          </p:cNvPicPr>
          <p:nvPr/>
        </p:nvPicPr>
        <p:blipFill>
          <a:blip r:embed="rId3"/>
          <a:srcRect l="25634" t="3320" r="25293" b="3906"/>
          <a:stretch>
            <a:fillRect/>
          </a:stretch>
        </p:blipFill>
        <p:spPr bwMode="auto">
          <a:xfrm>
            <a:off x="2071670" y="-357214"/>
            <a:ext cx="4786346" cy="678661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2" descr="Free Business Background Vectors, 157,000+ Images in AI, EPS format"/>
          <p:cNvPicPr>
            <a:picLocks noChangeAspect="1" noChangeArrowheads="1"/>
          </p:cNvPicPr>
          <p:nvPr/>
        </p:nvPicPr>
        <p:blipFill>
          <a:blip r:embed="rId2"/>
          <a:srcRect/>
          <a:stretch>
            <a:fillRect/>
          </a:stretch>
        </p:blipFill>
        <p:spPr bwMode="auto">
          <a:xfrm>
            <a:off x="-2143172" y="0"/>
            <a:ext cx="13715996" cy="6858000"/>
          </a:xfrm>
          <a:prstGeom prst="rect">
            <a:avLst/>
          </a:prstGeom>
          <a:noFill/>
        </p:spPr>
      </p:pic>
      <p:sp>
        <p:nvSpPr>
          <p:cNvPr id="6" name="TextBox 5"/>
          <p:cNvSpPr txBox="1"/>
          <p:nvPr/>
        </p:nvSpPr>
        <p:spPr>
          <a:xfrm>
            <a:off x="1071538" y="928670"/>
            <a:ext cx="7143800" cy="3108543"/>
          </a:xfrm>
          <a:prstGeom prst="rect">
            <a:avLst/>
          </a:prstGeom>
          <a:noFill/>
        </p:spPr>
        <p:txBody>
          <a:bodyPr wrap="square" rtlCol="0">
            <a:spAutoFit/>
          </a:bodyPr>
          <a:lstStyle/>
          <a:p>
            <a:pPr algn="just"/>
            <a:r>
              <a:rPr lang="id-ID" sz="2800" dirty="0">
                <a:solidFill>
                  <a:schemeClr val="bg1"/>
                </a:solidFill>
              </a:rPr>
              <a:t>Media Indoor atau disebut juga Publikasi Indoor ( dalam ruangan ) merupakan media promosi yang bisa membuat ruang dalam kantor lebih menarik dan menggugah semangat. ... Media indoor terdiri dari berbagai macam seperti : Mini Banner, X-Banner, Flyer, Poster dan template promosi media sosial.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2" descr="Background Images | Free iPhone &amp;amp; Zoom HD Wallpapers &amp;amp; Vectors - rawpixel"/>
          <p:cNvPicPr>
            <a:picLocks noChangeAspect="1" noChangeArrowheads="1"/>
          </p:cNvPicPr>
          <p:nvPr/>
        </p:nvPicPr>
        <p:blipFill>
          <a:blip r:embed="rId2"/>
          <a:srcRect/>
          <a:stretch>
            <a:fillRect/>
          </a:stretch>
        </p:blipFill>
        <p:spPr bwMode="auto">
          <a:xfrm>
            <a:off x="-1143040" y="-757292"/>
            <a:ext cx="11430080" cy="7615292"/>
          </a:xfrm>
          <a:prstGeom prst="rect">
            <a:avLst/>
          </a:prstGeom>
          <a:noFill/>
        </p:spPr>
      </p:pic>
      <p:pic>
        <p:nvPicPr>
          <p:cNvPr id="33794" name="Picture 2" descr="Milo SportsDrink | Food poster design, Graphic design ads, Advertising  design"/>
          <p:cNvPicPr>
            <a:picLocks noChangeAspect="1" noChangeArrowheads="1"/>
          </p:cNvPicPr>
          <p:nvPr/>
        </p:nvPicPr>
        <p:blipFill>
          <a:blip r:embed="rId3"/>
          <a:srcRect/>
          <a:stretch>
            <a:fillRect/>
          </a:stretch>
        </p:blipFill>
        <p:spPr bwMode="auto">
          <a:xfrm>
            <a:off x="2428860" y="-285776"/>
            <a:ext cx="4244905" cy="6005498"/>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2" descr="Free Business Background Vectors, 157,000+ Images in AI, EPS format"/>
          <p:cNvPicPr>
            <a:picLocks noChangeAspect="1" noChangeArrowheads="1"/>
          </p:cNvPicPr>
          <p:nvPr/>
        </p:nvPicPr>
        <p:blipFill>
          <a:blip r:embed="rId2"/>
          <a:srcRect/>
          <a:stretch>
            <a:fillRect/>
          </a:stretch>
        </p:blipFill>
        <p:spPr bwMode="auto">
          <a:xfrm>
            <a:off x="-2143172" y="0"/>
            <a:ext cx="13715996" cy="6858000"/>
          </a:xfrm>
          <a:prstGeom prst="rect">
            <a:avLst/>
          </a:prstGeom>
          <a:noFill/>
        </p:spPr>
      </p:pic>
      <p:sp>
        <p:nvSpPr>
          <p:cNvPr id="5" name="TextBox 4"/>
          <p:cNvSpPr txBox="1"/>
          <p:nvPr/>
        </p:nvSpPr>
        <p:spPr>
          <a:xfrm>
            <a:off x="1071538" y="928670"/>
            <a:ext cx="7143800" cy="6124754"/>
          </a:xfrm>
          <a:prstGeom prst="rect">
            <a:avLst/>
          </a:prstGeom>
          <a:noFill/>
        </p:spPr>
        <p:txBody>
          <a:bodyPr wrap="square" rtlCol="0">
            <a:spAutoFit/>
          </a:bodyPr>
          <a:lstStyle/>
          <a:p>
            <a:pPr algn="just"/>
            <a:r>
              <a:rPr lang="id-ID" sz="2800" b="1" u="sng" dirty="0">
                <a:solidFill>
                  <a:schemeClr val="bg1"/>
                </a:solidFill>
              </a:rPr>
              <a:t>Sosial media promosi</a:t>
            </a:r>
          </a:p>
          <a:p>
            <a:pPr algn="just"/>
            <a:endParaRPr lang="id-ID" sz="2800" b="1" u="sng" dirty="0">
              <a:solidFill>
                <a:schemeClr val="bg1"/>
              </a:solidFill>
            </a:endParaRPr>
          </a:p>
          <a:p>
            <a:pPr algn="just"/>
            <a:r>
              <a:rPr lang="id-ID" sz="2800" dirty="0">
                <a:solidFill>
                  <a:schemeClr val="bg1"/>
                </a:solidFill>
              </a:rPr>
              <a:t>Promosi di dalam media sosial dilakukan dengan cara menyebarkan konten informasi,promosi atau pun ilmu yang bisa memberikan manfaat pada market. Misalnya ketika akan menjual perlengkapan bayi maka informasi yang bisa dibagikan adalah serba serbi pengetahuan tentang bayi dan tata cara pengurusannya atau fakta menarik tentang bayi. </a:t>
            </a:r>
          </a:p>
          <a:p>
            <a:pPr algn="just"/>
            <a:endParaRPr lang="id-ID" sz="2800" dirty="0">
              <a:solidFill>
                <a:schemeClr val="bg1"/>
              </a:solidFill>
            </a:endParaRPr>
          </a:p>
          <a:p>
            <a:pPr algn="just"/>
            <a:endParaRPr lang="id-ID" sz="2800" dirty="0">
              <a:solidFill>
                <a:schemeClr val="bg1"/>
              </a:solidFill>
            </a:endParaRPr>
          </a:p>
          <a:p>
            <a:pPr algn="just"/>
            <a:endParaRPr lang="id-ID" sz="2800" dirty="0">
              <a:solidFill>
                <a:schemeClr val="bg1"/>
              </a:solidFill>
            </a:endParaRPr>
          </a:p>
          <a:p>
            <a:pPr algn="just"/>
            <a:endParaRPr lang="id-ID" sz="2800" dirty="0">
              <a:solidFill>
                <a:schemeClr val="bg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2" descr="Background Images | Free iPhone &amp;amp; Zoom HD Wallpapers &amp;amp; Vectors - rawpixel"/>
          <p:cNvPicPr>
            <a:picLocks noChangeAspect="1" noChangeArrowheads="1"/>
          </p:cNvPicPr>
          <p:nvPr/>
        </p:nvPicPr>
        <p:blipFill>
          <a:blip r:embed="rId2"/>
          <a:srcRect/>
          <a:stretch>
            <a:fillRect/>
          </a:stretch>
        </p:blipFill>
        <p:spPr bwMode="auto">
          <a:xfrm>
            <a:off x="-1143040" y="-757292"/>
            <a:ext cx="11430080" cy="7615292"/>
          </a:xfrm>
          <a:prstGeom prst="rect">
            <a:avLst/>
          </a:prstGeom>
          <a:noFill/>
        </p:spPr>
      </p:pic>
      <p:pic>
        <p:nvPicPr>
          <p:cNvPr id="34818" name="Picture 2" descr="Premium Vector | Baby clothes instagram post template"/>
          <p:cNvPicPr>
            <a:picLocks noChangeAspect="1" noChangeArrowheads="1"/>
          </p:cNvPicPr>
          <p:nvPr/>
        </p:nvPicPr>
        <p:blipFill>
          <a:blip r:embed="rId3"/>
          <a:srcRect b="6550"/>
          <a:stretch>
            <a:fillRect/>
          </a:stretch>
        </p:blipFill>
        <p:spPr bwMode="auto">
          <a:xfrm>
            <a:off x="1142976" y="-285776"/>
            <a:ext cx="6929486" cy="6475632"/>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2" descr="Background Images | Free iPhone &amp;amp; Zoom HD Wallpapers &amp;amp; Vectors - rawpixel"/>
          <p:cNvPicPr>
            <a:picLocks noChangeAspect="1" noChangeArrowheads="1"/>
          </p:cNvPicPr>
          <p:nvPr/>
        </p:nvPicPr>
        <p:blipFill>
          <a:blip r:embed="rId2"/>
          <a:srcRect/>
          <a:stretch>
            <a:fillRect/>
          </a:stretch>
        </p:blipFill>
        <p:spPr bwMode="auto">
          <a:xfrm>
            <a:off x="-1143040" y="-757292"/>
            <a:ext cx="11430080" cy="7615292"/>
          </a:xfrm>
          <a:prstGeom prst="rect">
            <a:avLst/>
          </a:prstGeom>
          <a:noFill/>
        </p:spPr>
      </p:pic>
      <p:pic>
        <p:nvPicPr>
          <p:cNvPr id="37890" name="Picture 2" descr="Merries Harbolnas | Merries - Popok Bayi No. 1 di Jepang"/>
          <p:cNvPicPr>
            <a:picLocks noChangeAspect="1" noChangeArrowheads="1"/>
          </p:cNvPicPr>
          <p:nvPr/>
        </p:nvPicPr>
        <p:blipFill>
          <a:blip r:embed="rId3"/>
          <a:srcRect/>
          <a:stretch>
            <a:fillRect/>
          </a:stretch>
        </p:blipFill>
        <p:spPr bwMode="auto">
          <a:xfrm>
            <a:off x="1214414" y="-285776"/>
            <a:ext cx="6500786" cy="6500786"/>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2" descr="Background Images | Free iPhone &amp;amp; Zoom HD Wallpapers &amp;amp; Vectors - rawpixel"/>
          <p:cNvPicPr>
            <a:picLocks noChangeAspect="1" noChangeArrowheads="1"/>
          </p:cNvPicPr>
          <p:nvPr/>
        </p:nvPicPr>
        <p:blipFill>
          <a:blip r:embed="rId2"/>
          <a:srcRect/>
          <a:stretch>
            <a:fillRect/>
          </a:stretch>
        </p:blipFill>
        <p:spPr bwMode="auto">
          <a:xfrm>
            <a:off x="-1143040" y="-757292"/>
            <a:ext cx="11430080" cy="7615292"/>
          </a:xfrm>
          <a:prstGeom prst="rect">
            <a:avLst/>
          </a:prstGeom>
          <a:noFill/>
        </p:spPr>
      </p:pic>
      <p:pic>
        <p:nvPicPr>
          <p:cNvPr id="38914" name="Picture 2" descr="Tokopedia Twitter&amp;#39;da: &amp;quot;Jangan sampai ketinggalan lagi. Temukan kode  voucher-nya di Instagram dan Facebook Tokopedia jam 8 malam nanti! Cek  https://t.co/TsKONQclM7 #PemberiHarapanPasti #DimulaidariTokopedia…  https://t.co/7NDmdnhhjH&amp;quot;"/>
          <p:cNvPicPr>
            <a:picLocks noChangeAspect="1" noChangeArrowheads="1"/>
          </p:cNvPicPr>
          <p:nvPr/>
        </p:nvPicPr>
        <p:blipFill>
          <a:blip r:embed="rId3"/>
          <a:srcRect/>
          <a:stretch>
            <a:fillRect/>
          </a:stretch>
        </p:blipFill>
        <p:spPr bwMode="auto">
          <a:xfrm>
            <a:off x="1357290" y="-214338"/>
            <a:ext cx="6191224" cy="619122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dirty="0"/>
          </a:p>
        </p:txBody>
      </p:sp>
      <p:pic>
        <p:nvPicPr>
          <p:cNvPr id="5" name="Picture 2" descr="Free Business Background Vectors, 157,000+ Images in AI, EPS format"/>
          <p:cNvPicPr>
            <a:picLocks noChangeAspect="1" noChangeArrowheads="1"/>
          </p:cNvPicPr>
          <p:nvPr/>
        </p:nvPicPr>
        <p:blipFill>
          <a:blip r:embed="rId2"/>
          <a:srcRect/>
          <a:stretch>
            <a:fillRect/>
          </a:stretch>
        </p:blipFill>
        <p:spPr bwMode="auto">
          <a:xfrm>
            <a:off x="-2143172" y="0"/>
            <a:ext cx="13715996" cy="6858000"/>
          </a:xfrm>
          <a:prstGeom prst="rect">
            <a:avLst/>
          </a:prstGeom>
          <a:noFill/>
        </p:spPr>
      </p:pic>
      <p:sp>
        <p:nvSpPr>
          <p:cNvPr id="4" name="TextBox 3"/>
          <p:cNvSpPr txBox="1"/>
          <p:nvPr/>
        </p:nvSpPr>
        <p:spPr>
          <a:xfrm>
            <a:off x="1071538" y="928670"/>
            <a:ext cx="7143800" cy="5693866"/>
          </a:xfrm>
          <a:prstGeom prst="rect">
            <a:avLst/>
          </a:prstGeom>
          <a:noFill/>
        </p:spPr>
        <p:txBody>
          <a:bodyPr wrap="square" rtlCol="0">
            <a:spAutoFit/>
          </a:bodyPr>
          <a:lstStyle/>
          <a:p>
            <a:pPr algn="just"/>
            <a:r>
              <a:rPr lang="id-ID" sz="2800" u="sng" dirty="0">
                <a:solidFill>
                  <a:schemeClr val="bg1"/>
                </a:solidFill>
              </a:rPr>
              <a:t>Banner</a:t>
            </a:r>
          </a:p>
          <a:p>
            <a:pPr algn="just"/>
            <a:endParaRPr lang="id-ID" sz="2800" u="sng" dirty="0">
              <a:solidFill>
                <a:schemeClr val="bg1"/>
              </a:solidFill>
            </a:endParaRPr>
          </a:p>
          <a:p>
            <a:pPr algn="just">
              <a:buFontTx/>
              <a:buChar char="-"/>
            </a:pPr>
            <a:r>
              <a:rPr lang="id-ID" sz="2800" dirty="0">
                <a:solidFill>
                  <a:schemeClr val="bg1"/>
                </a:solidFill>
              </a:rPr>
              <a:t>Defenisi menurut para ahli :</a:t>
            </a:r>
          </a:p>
          <a:p>
            <a:pPr algn="just"/>
            <a:r>
              <a:rPr lang="id-ID" sz="2800" u="sng" dirty="0">
                <a:solidFill>
                  <a:schemeClr val="bg1"/>
                </a:solidFill>
              </a:rPr>
              <a:t>  </a:t>
            </a:r>
          </a:p>
          <a:p>
            <a:pPr algn="just">
              <a:buFont typeface="Arial" pitchFamily="34" charset="0"/>
              <a:buChar char="•"/>
            </a:pPr>
            <a:r>
              <a:rPr lang="id-ID" sz="2800" dirty="0">
                <a:solidFill>
                  <a:schemeClr val="bg1"/>
                </a:solidFill>
              </a:rPr>
              <a:t>Menurut Rachmat Kriyantono, pengertian banner adalah suatu bentuk komunikasi non personal yang menyampaikan pesan untuk menjual sebuah produk yang memungkinan lebih banyak konsumen untuk membeli produk yang dijual dan membayar media yang digunakan</a:t>
            </a:r>
            <a:r>
              <a:rPr lang="id-ID" sz="2800" dirty="0"/>
              <a:t>.</a:t>
            </a:r>
            <a:r>
              <a:rPr lang="id-ID" sz="2800" u="sng" dirty="0">
                <a:solidFill>
                  <a:schemeClr val="bg1"/>
                </a:solidFill>
              </a:rPr>
              <a:t> </a:t>
            </a:r>
          </a:p>
          <a:p>
            <a:pPr algn="just"/>
            <a:endParaRPr lang="id-ID" sz="2800" dirty="0">
              <a:solidFill>
                <a:schemeClr val="bg1"/>
              </a:solidFill>
            </a:endParaRPr>
          </a:p>
          <a:p>
            <a:pPr algn="just"/>
            <a:endParaRPr lang="id-ID" sz="28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2" descr="Free Business Background Vectors, 157,000+ Images in AI, EPS format"/>
          <p:cNvPicPr>
            <a:picLocks noChangeAspect="1" noChangeArrowheads="1"/>
          </p:cNvPicPr>
          <p:nvPr/>
        </p:nvPicPr>
        <p:blipFill>
          <a:blip r:embed="rId2"/>
          <a:srcRect/>
          <a:stretch>
            <a:fillRect/>
          </a:stretch>
        </p:blipFill>
        <p:spPr bwMode="auto">
          <a:xfrm>
            <a:off x="-2143172" y="0"/>
            <a:ext cx="13715996" cy="6858000"/>
          </a:xfrm>
          <a:prstGeom prst="rect">
            <a:avLst/>
          </a:prstGeom>
          <a:noFill/>
        </p:spPr>
      </p:pic>
      <p:sp>
        <p:nvSpPr>
          <p:cNvPr id="5" name="TextBox 4"/>
          <p:cNvSpPr txBox="1"/>
          <p:nvPr/>
        </p:nvSpPr>
        <p:spPr>
          <a:xfrm>
            <a:off x="1071538" y="928670"/>
            <a:ext cx="7143800" cy="3970318"/>
          </a:xfrm>
          <a:prstGeom prst="rect">
            <a:avLst/>
          </a:prstGeom>
          <a:noFill/>
        </p:spPr>
        <p:txBody>
          <a:bodyPr wrap="square" rtlCol="0">
            <a:spAutoFit/>
          </a:bodyPr>
          <a:lstStyle/>
          <a:p>
            <a:pPr algn="just"/>
            <a:r>
              <a:rPr lang="id-ID" sz="2800" dirty="0">
                <a:solidFill>
                  <a:schemeClr val="bg1"/>
                </a:solidFill>
              </a:rPr>
              <a:t>Menurut Darmadi Durianto, pengertian banner adalah suatu proses komunikasi yang memiliki tujuan untuk membujuk banyak orang untuk membeli dan menggunakan apa yang diiklankan dan menjadi sebuah promosi yang dapat meningkatkan daya beli orang-orang yang menginginkan produk tersebut.</a:t>
            </a:r>
            <a:r>
              <a:rPr lang="id-ID" sz="2800" u="sng" dirty="0">
                <a:solidFill>
                  <a:schemeClr val="bg1"/>
                </a:solidFill>
              </a:rPr>
              <a:t> </a:t>
            </a:r>
          </a:p>
          <a:p>
            <a:pPr algn="just"/>
            <a:endParaRPr lang="id-ID" sz="2800" dirty="0">
              <a:solidFill>
                <a:schemeClr val="bg1"/>
              </a:solidFill>
            </a:endParaRPr>
          </a:p>
          <a:p>
            <a:pPr algn="just"/>
            <a:endParaRPr lang="id-ID" sz="28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2" descr="Free Business Background Vectors, 157,000+ Images in AI, EPS format"/>
          <p:cNvPicPr>
            <a:picLocks noChangeAspect="1" noChangeArrowheads="1"/>
          </p:cNvPicPr>
          <p:nvPr/>
        </p:nvPicPr>
        <p:blipFill>
          <a:blip r:embed="rId2"/>
          <a:srcRect/>
          <a:stretch>
            <a:fillRect/>
          </a:stretch>
        </p:blipFill>
        <p:spPr bwMode="auto">
          <a:xfrm>
            <a:off x="-2143172" y="0"/>
            <a:ext cx="13715996" cy="6858000"/>
          </a:xfrm>
          <a:prstGeom prst="rect">
            <a:avLst/>
          </a:prstGeom>
          <a:noFill/>
        </p:spPr>
      </p:pic>
      <p:sp>
        <p:nvSpPr>
          <p:cNvPr id="5" name="TextBox 4"/>
          <p:cNvSpPr txBox="1"/>
          <p:nvPr/>
        </p:nvSpPr>
        <p:spPr>
          <a:xfrm>
            <a:off x="1071538" y="928670"/>
            <a:ext cx="7143800" cy="2677656"/>
          </a:xfrm>
          <a:prstGeom prst="rect">
            <a:avLst/>
          </a:prstGeom>
          <a:noFill/>
        </p:spPr>
        <p:txBody>
          <a:bodyPr wrap="square" rtlCol="0">
            <a:spAutoFit/>
          </a:bodyPr>
          <a:lstStyle/>
          <a:p>
            <a:pPr algn="just"/>
            <a:r>
              <a:rPr lang="id-ID" sz="2800" dirty="0">
                <a:solidFill>
                  <a:schemeClr val="bg1"/>
                </a:solidFill>
              </a:rPr>
              <a:t>Secara umum banner adalah media promosi yang berisi pesan atau berita yang menjadi informasi untuk khalayak ramai dan juga menjadi bahasa promosi untuk berdagang yang akan menarik minat para konsumen untuk mengenali sebuah produk yang diiklankan.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2" descr="Free Business Background Vectors, 157,000+ Images in AI, EPS format"/>
          <p:cNvPicPr>
            <a:picLocks noChangeAspect="1" noChangeArrowheads="1"/>
          </p:cNvPicPr>
          <p:nvPr/>
        </p:nvPicPr>
        <p:blipFill>
          <a:blip r:embed="rId2"/>
          <a:srcRect/>
          <a:stretch>
            <a:fillRect/>
          </a:stretch>
        </p:blipFill>
        <p:spPr bwMode="auto">
          <a:xfrm>
            <a:off x="-2143172" y="0"/>
            <a:ext cx="13715996" cy="6858000"/>
          </a:xfrm>
          <a:prstGeom prst="rect">
            <a:avLst/>
          </a:prstGeom>
          <a:noFill/>
        </p:spPr>
      </p:pic>
      <p:sp>
        <p:nvSpPr>
          <p:cNvPr id="5" name="TextBox 4"/>
          <p:cNvSpPr txBox="1"/>
          <p:nvPr/>
        </p:nvSpPr>
        <p:spPr>
          <a:xfrm>
            <a:off x="1071538" y="928670"/>
            <a:ext cx="7143800" cy="4401205"/>
          </a:xfrm>
          <a:prstGeom prst="rect">
            <a:avLst/>
          </a:prstGeom>
          <a:noFill/>
        </p:spPr>
        <p:txBody>
          <a:bodyPr wrap="square" rtlCol="0">
            <a:spAutoFit/>
          </a:bodyPr>
          <a:lstStyle/>
          <a:p>
            <a:pPr algn="just"/>
            <a:r>
              <a:rPr lang="id-ID" sz="2800" u="sng" dirty="0">
                <a:solidFill>
                  <a:schemeClr val="bg1"/>
                </a:solidFill>
              </a:rPr>
              <a:t>Fungsi dan tujuan banner :</a:t>
            </a:r>
          </a:p>
          <a:p>
            <a:pPr algn="just"/>
            <a:endParaRPr lang="id-ID" sz="2800" dirty="0">
              <a:solidFill>
                <a:schemeClr val="bg1"/>
              </a:solidFill>
            </a:endParaRPr>
          </a:p>
          <a:p>
            <a:r>
              <a:rPr lang="id-ID" sz="2800" dirty="0">
                <a:solidFill>
                  <a:schemeClr val="bg1"/>
                </a:solidFill>
              </a:rPr>
              <a:t>Fungsi banner adalah sebagai berikut:</a:t>
            </a:r>
          </a:p>
          <a:p>
            <a:endParaRPr lang="id-ID" sz="2800" b="1" dirty="0">
              <a:solidFill>
                <a:schemeClr val="bg1"/>
              </a:solidFill>
            </a:endParaRPr>
          </a:p>
          <a:p>
            <a:r>
              <a:rPr lang="id-ID" sz="2800" b="1" dirty="0">
                <a:solidFill>
                  <a:schemeClr val="bg1"/>
                </a:solidFill>
              </a:rPr>
              <a:t>- Media Informasi</a:t>
            </a:r>
            <a:r>
              <a:rPr lang="id-ID" sz="2800" dirty="0">
                <a:solidFill>
                  <a:schemeClr val="bg1"/>
                </a:solidFill>
              </a:rPr>
              <a:t>.</a:t>
            </a:r>
          </a:p>
          <a:p>
            <a:r>
              <a:rPr lang="id-ID" sz="2800" b="1" dirty="0">
                <a:solidFill>
                  <a:schemeClr val="bg1"/>
                </a:solidFill>
              </a:rPr>
              <a:t>- Media Promosi</a:t>
            </a:r>
            <a:endParaRPr lang="id-ID" sz="2800" dirty="0">
              <a:solidFill>
                <a:schemeClr val="bg1"/>
              </a:solidFill>
            </a:endParaRPr>
          </a:p>
          <a:p>
            <a:r>
              <a:rPr lang="id-ID" sz="2800" b="1" dirty="0">
                <a:solidFill>
                  <a:schemeClr val="bg1"/>
                </a:solidFill>
              </a:rPr>
              <a:t>- Identitas/ Ciri Khas</a:t>
            </a:r>
            <a:endParaRPr lang="id-ID" sz="2800" dirty="0">
              <a:solidFill>
                <a:schemeClr val="bg1"/>
              </a:solidFill>
            </a:endParaRPr>
          </a:p>
          <a:p>
            <a:pPr algn="just"/>
            <a:endParaRPr lang="id-ID" sz="2800" dirty="0">
              <a:solidFill>
                <a:schemeClr val="bg1"/>
              </a:solidFill>
            </a:endParaRPr>
          </a:p>
          <a:p>
            <a:pPr algn="just"/>
            <a:endParaRPr lang="id-ID" sz="2800" dirty="0">
              <a:solidFill>
                <a:schemeClr val="bg1"/>
              </a:solidFill>
            </a:endParaRPr>
          </a:p>
          <a:p>
            <a:pPr algn="just"/>
            <a:endParaRPr lang="id-ID" sz="2800"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2" descr="Free Business Background Vectors, 157,000+ Images in AI, EPS format"/>
          <p:cNvPicPr>
            <a:picLocks noChangeAspect="1" noChangeArrowheads="1"/>
          </p:cNvPicPr>
          <p:nvPr/>
        </p:nvPicPr>
        <p:blipFill>
          <a:blip r:embed="rId2"/>
          <a:srcRect/>
          <a:stretch>
            <a:fillRect/>
          </a:stretch>
        </p:blipFill>
        <p:spPr bwMode="auto">
          <a:xfrm>
            <a:off x="-2143172" y="0"/>
            <a:ext cx="13715996" cy="6858000"/>
          </a:xfrm>
          <a:prstGeom prst="rect">
            <a:avLst/>
          </a:prstGeom>
          <a:noFill/>
        </p:spPr>
      </p:pic>
      <p:sp>
        <p:nvSpPr>
          <p:cNvPr id="5" name="TextBox 4"/>
          <p:cNvSpPr txBox="1"/>
          <p:nvPr/>
        </p:nvSpPr>
        <p:spPr>
          <a:xfrm>
            <a:off x="1071538" y="928670"/>
            <a:ext cx="7143800" cy="6124754"/>
          </a:xfrm>
          <a:prstGeom prst="rect">
            <a:avLst/>
          </a:prstGeom>
          <a:noFill/>
        </p:spPr>
        <p:txBody>
          <a:bodyPr wrap="square" rtlCol="0">
            <a:spAutoFit/>
          </a:bodyPr>
          <a:lstStyle/>
          <a:p>
            <a:pPr algn="just"/>
            <a:r>
              <a:rPr lang="id-ID" sz="2800" u="sng" dirty="0">
                <a:solidFill>
                  <a:schemeClr val="bg1"/>
                </a:solidFill>
              </a:rPr>
              <a:t>Fungsi dan tujuan banner :</a:t>
            </a:r>
          </a:p>
          <a:p>
            <a:pPr algn="just"/>
            <a:endParaRPr lang="id-ID" sz="2800" dirty="0">
              <a:solidFill>
                <a:schemeClr val="bg1"/>
              </a:solidFill>
            </a:endParaRPr>
          </a:p>
          <a:p>
            <a:r>
              <a:rPr lang="id-ID" sz="2800" dirty="0">
                <a:solidFill>
                  <a:schemeClr val="bg1"/>
                </a:solidFill>
              </a:rPr>
              <a:t>Fungsi banner adalah sebagai berikut:</a:t>
            </a:r>
          </a:p>
          <a:p>
            <a:endParaRPr lang="id-ID" sz="2800" b="1" dirty="0">
              <a:solidFill>
                <a:schemeClr val="bg1"/>
              </a:solidFill>
            </a:endParaRPr>
          </a:p>
          <a:p>
            <a:r>
              <a:rPr lang="id-ID" sz="2800" b="1" dirty="0">
                <a:solidFill>
                  <a:schemeClr val="bg1"/>
                </a:solidFill>
              </a:rPr>
              <a:t>- Media Informasi</a:t>
            </a:r>
            <a:r>
              <a:rPr lang="id-ID" sz="2800" dirty="0">
                <a:solidFill>
                  <a:schemeClr val="bg1"/>
                </a:solidFill>
              </a:rPr>
              <a:t>.</a:t>
            </a:r>
          </a:p>
          <a:p>
            <a:r>
              <a:rPr lang="id-ID" sz="2800" b="1" dirty="0">
                <a:solidFill>
                  <a:schemeClr val="bg1"/>
                </a:solidFill>
              </a:rPr>
              <a:t>- Media Promosi</a:t>
            </a:r>
            <a:endParaRPr lang="id-ID" sz="2800" dirty="0">
              <a:solidFill>
                <a:schemeClr val="bg1"/>
              </a:solidFill>
            </a:endParaRPr>
          </a:p>
          <a:p>
            <a:pPr>
              <a:buFontTx/>
              <a:buChar char="-"/>
            </a:pPr>
            <a:r>
              <a:rPr lang="id-ID" sz="2800" b="1" dirty="0">
                <a:solidFill>
                  <a:schemeClr val="bg1"/>
                </a:solidFill>
              </a:rPr>
              <a:t>Identitas/ Ciri Khas</a:t>
            </a:r>
          </a:p>
          <a:p>
            <a:pPr>
              <a:buFontTx/>
              <a:buChar char="-"/>
            </a:pPr>
            <a:endParaRPr lang="id-ID" sz="2800" b="1" dirty="0">
              <a:solidFill>
                <a:schemeClr val="bg1"/>
              </a:solidFill>
            </a:endParaRPr>
          </a:p>
          <a:p>
            <a:r>
              <a:rPr lang="id-ID" sz="2800" b="1" dirty="0">
                <a:solidFill>
                  <a:schemeClr val="bg1"/>
                </a:solidFill>
              </a:rPr>
              <a:t>Tujuan banner : Menarik perhatian calon konsumen terkait promosi produk yang diiklan-kan</a:t>
            </a:r>
            <a:endParaRPr lang="id-ID" sz="2800" dirty="0">
              <a:solidFill>
                <a:schemeClr val="bg1"/>
              </a:solidFill>
            </a:endParaRPr>
          </a:p>
          <a:p>
            <a:pPr algn="just"/>
            <a:endParaRPr lang="id-ID" sz="2800" dirty="0">
              <a:solidFill>
                <a:schemeClr val="bg1"/>
              </a:solidFill>
            </a:endParaRPr>
          </a:p>
          <a:p>
            <a:pPr algn="just"/>
            <a:endParaRPr lang="id-ID" sz="2800" dirty="0">
              <a:solidFill>
                <a:schemeClr val="bg1"/>
              </a:solidFill>
            </a:endParaRPr>
          </a:p>
          <a:p>
            <a:pPr algn="just"/>
            <a:endParaRPr lang="id-ID" sz="2800"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2" descr="Free Business Background Vectors, 157,000+ Images in AI, EPS format"/>
          <p:cNvPicPr>
            <a:picLocks noChangeAspect="1" noChangeArrowheads="1"/>
          </p:cNvPicPr>
          <p:nvPr/>
        </p:nvPicPr>
        <p:blipFill>
          <a:blip r:embed="rId2"/>
          <a:srcRect/>
          <a:stretch>
            <a:fillRect/>
          </a:stretch>
        </p:blipFill>
        <p:spPr bwMode="auto">
          <a:xfrm>
            <a:off x="-2143172" y="0"/>
            <a:ext cx="13715996" cy="6858000"/>
          </a:xfrm>
          <a:prstGeom prst="rect">
            <a:avLst/>
          </a:prstGeom>
          <a:noFill/>
        </p:spPr>
      </p:pic>
      <p:sp>
        <p:nvSpPr>
          <p:cNvPr id="5" name="TextBox 4"/>
          <p:cNvSpPr txBox="1"/>
          <p:nvPr/>
        </p:nvSpPr>
        <p:spPr>
          <a:xfrm>
            <a:off x="1071538" y="928670"/>
            <a:ext cx="7143800" cy="5262979"/>
          </a:xfrm>
          <a:prstGeom prst="rect">
            <a:avLst/>
          </a:prstGeom>
          <a:noFill/>
        </p:spPr>
        <p:txBody>
          <a:bodyPr wrap="square" rtlCol="0">
            <a:spAutoFit/>
          </a:bodyPr>
          <a:lstStyle/>
          <a:p>
            <a:pPr algn="just"/>
            <a:r>
              <a:rPr lang="id-ID" sz="2800" u="sng" dirty="0">
                <a:solidFill>
                  <a:schemeClr val="bg1"/>
                </a:solidFill>
              </a:rPr>
              <a:t>Jenis Banner :</a:t>
            </a:r>
          </a:p>
          <a:p>
            <a:pPr algn="just"/>
            <a:endParaRPr lang="id-ID" sz="2800" u="sng" dirty="0">
              <a:solidFill>
                <a:schemeClr val="bg1"/>
              </a:solidFill>
            </a:endParaRPr>
          </a:p>
          <a:p>
            <a:pPr algn="just"/>
            <a:r>
              <a:rPr lang="id-ID" sz="2800" b="1" dirty="0">
                <a:solidFill>
                  <a:schemeClr val="bg1"/>
                </a:solidFill>
              </a:rPr>
              <a:t>X-Banner</a:t>
            </a:r>
            <a:endParaRPr lang="id-ID" sz="2800" dirty="0">
              <a:solidFill>
                <a:schemeClr val="bg1"/>
              </a:solidFill>
            </a:endParaRPr>
          </a:p>
          <a:p>
            <a:pPr algn="just"/>
            <a:r>
              <a:rPr lang="id-ID" sz="2800" dirty="0">
                <a:solidFill>
                  <a:schemeClr val="bg1"/>
                </a:solidFill>
              </a:rPr>
              <a:t>Banner ini berbentuk huruf X dengan dua tiang penyangga. Biasanya tiang penyangga terbuat dari bahan aluminium ringan sehingga mudah dibawa kemana saja. X-Banner dapat digunakan berulang-ulang.</a:t>
            </a:r>
          </a:p>
          <a:p>
            <a:pPr algn="just"/>
            <a:endParaRPr lang="id-ID" sz="2800" dirty="0">
              <a:solidFill>
                <a:schemeClr val="bg1"/>
              </a:solidFill>
            </a:endParaRPr>
          </a:p>
          <a:p>
            <a:pPr algn="just"/>
            <a:endParaRPr lang="id-ID" sz="2800" dirty="0">
              <a:solidFill>
                <a:schemeClr val="bg1"/>
              </a:solidFill>
            </a:endParaRPr>
          </a:p>
          <a:p>
            <a:pPr algn="just"/>
            <a:endParaRPr lang="id-ID" sz="2800" dirty="0">
              <a:solidFill>
                <a:schemeClr val="bg1"/>
              </a:solidFill>
            </a:endParaRPr>
          </a:p>
          <a:p>
            <a:pPr algn="just"/>
            <a:endParaRPr lang="id-ID" sz="2800"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098" name="Picture 2" descr="Background Images | Free iPhone &amp;amp; Zoom HD Wallpapers &amp;amp; Vectors - rawpixel"/>
          <p:cNvPicPr>
            <a:picLocks noChangeAspect="1" noChangeArrowheads="1"/>
          </p:cNvPicPr>
          <p:nvPr/>
        </p:nvPicPr>
        <p:blipFill>
          <a:blip r:embed="rId2"/>
          <a:srcRect/>
          <a:stretch>
            <a:fillRect/>
          </a:stretch>
        </p:blipFill>
        <p:spPr bwMode="auto">
          <a:xfrm>
            <a:off x="-1143040" y="-757292"/>
            <a:ext cx="11430080" cy="7615292"/>
          </a:xfrm>
          <a:prstGeom prst="rect">
            <a:avLst/>
          </a:prstGeom>
          <a:noFill/>
        </p:spPr>
      </p:pic>
      <p:pic>
        <p:nvPicPr>
          <p:cNvPr id="4100" name="Picture 4" descr="X-Banner"/>
          <p:cNvPicPr>
            <a:picLocks noChangeAspect="1" noChangeArrowheads="1"/>
          </p:cNvPicPr>
          <p:nvPr/>
        </p:nvPicPr>
        <p:blipFill>
          <a:blip r:embed="rId3"/>
          <a:srcRect/>
          <a:stretch>
            <a:fillRect/>
          </a:stretch>
        </p:blipFill>
        <p:spPr bwMode="auto">
          <a:xfrm>
            <a:off x="714348" y="-285776"/>
            <a:ext cx="8024834" cy="6419867"/>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TotalTime>
  <Words>422</Words>
  <Application>Microsoft Office PowerPoint</Application>
  <PresentationFormat>On-screen Show (4:3)</PresentationFormat>
  <Paragraphs>57</Paragraphs>
  <Slides>24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Office Theme</vt:lpstr>
      <vt:lpstr> Media Komunikasi  Indoor   Pertemuan 5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 Komunikasi  Indoor   Pertemuan 12 - 13</dc:title>
  <dc:creator>USER</dc:creator>
  <cp:lastModifiedBy>DELL</cp:lastModifiedBy>
  <cp:revision>10</cp:revision>
  <dcterms:created xsi:type="dcterms:W3CDTF">2021-06-28T02:24:49Z</dcterms:created>
  <dcterms:modified xsi:type="dcterms:W3CDTF">2022-10-11T13:56:53Z</dcterms:modified>
</cp:coreProperties>
</file>