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5" r:id="rId3"/>
    <p:sldId id="306" r:id="rId4"/>
    <p:sldId id="309" r:id="rId5"/>
    <p:sldId id="308" r:id="rId6"/>
    <p:sldId id="310" r:id="rId7"/>
    <p:sldId id="311" r:id="rId8"/>
    <p:sldId id="312" r:id="rId9"/>
    <p:sldId id="313" r:id="rId10"/>
    <p:sldId id="314" r:id="rId11"/>
    <p:sldId id="315" r:id="rId12"/>
    <p:sldId id="316" r:id="rId13"/>
    <p:sldId id="317" r:id="rId14"/>
    <p:sldId id="319" r:id="rId15"/>
    <p:sldId id="318" r:id="rId16"/>
    <p:sldId id="26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7BE3677-09E8-42A1-AB9D-47E9F7C97903}" type="datetimeFigureOut">
              <a:rPr lang="en-US" smtClean="0"/>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B9A7D-25A5-4DBB-8253-F21009B6AEE2}" type="slidenum">
              <a:rPr lang="en-US" smtClean="0"/>
              <a:t>‹#›</a:t>
            </a:fld>
            <a:endParaRPr lang="en-US"/>
          </a:p>
        </p:txBody>
      </p:sp>
    </p:spTree>
    <p:extLst>
      <p:ext uri="{BB962C8B-B14F-4D97-AF65-F5344CB8AC3E}">
        <p14:creationId xmlns:p14="http://schemas.microsoft.com/office/powerpoint/2010/main" val="2307115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BE3677-09E8-42A1-AB9D-47E9F7C97903}" type="datetimeFigureOut">
              <a:rPr lang="en-US" smtClean="0"/>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B9A7D-25A5-4DBB-8253-F21009B6AEE2}" type="slidenum">
              <a:rPr lang="en-US" smtClean="0"/>
              <a:t>‹#›</a:t>
            </a:fld>
            <a:endParaRPr lang="en-US"/>
          </a:p>
        </p:txBody>
      </p:sp>
    </p:spTree>
    <p:extLst>
      <p:ext uri="{BB962C8B-B14F-4D97-AF65-F5344CB8AC3E}">
        <p14:creationId xmlns:p14="http://schemas.microsoft.com/office/powerpoint/2010/main" val="3886449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BE3677-09E8-42A1-AB9D-47E9F7C97903}" type="datetimeFigureOut">
              <a:rPr lang="en-US" smtClean="0"/>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B9A7D-25A5-4DBB-8253-F21009B6AEE2}" type="slidenum">
              <a:rPr lang="en-US" smtClean="0"/>
              <a:t>‹#›</a:t>
            </a:fld>
            <a:endParaRPr lang="en-US"/>
          </a:p>
        </p:txBody>
      </p:sp>
    </p:spTree>
    <p:extLst>
      <p:ext uri="{BB962C8B-B14F-4D97-AF65-F5344CB8AC3E}">
        <p14:creationId xmlns:p14="http://schemas.microsoft.com/office/powerpoint/2010/main" val="3098781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BE3677-09E8-42A1-AB9D-47E9F7C97903}" type="datetimeFigureOut">
              <a:rPr lang="en-US" smtClean="0"/>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B9A7D-25A5-4DBB-8253-F21009B6AEE2}" type="slidenum">
              <a:rPr lang="en-US" smtClean="0"/>
              <a:t>‹#›</a:t>
            </a:fld>
            <a:endParaRPr lang="en-US"/>
          </a:p>
        </p:txBody>
      </p:sp>
    </p:spTree>
    <p:extLst>
      <p:ext uri="{BB962C8B-B14F-4D97-AF65-F5344CB8AC3E}">
        <p14:creationId xmlns:p14="http://schemas.microsoft.com/office/powerpoint/2010/main" val="1893898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7BE3677-09E8-42A1-AB9D-47E9F7C97903}" type="datetimeFigureOut">
              <a:rPr lang="en-US" smtClean="0"/>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B9A7D-25A5-4DBB-8253-F21009B6AEE2}" type="slidenum">
              <a:rPr lang="en-US" smtClean="0"/>
              <a:t>‹#›</a:t>
            </a:fld>
            <a:endParaRPr lang="en-US"/>
          </a:p>
        </p:txBody>
      </p:sp>
    </p:spTree>
    <p:extLst>
      <p:ext uri="{BB962C8B-B14F-4D97-AF65-F5344CB8AC3E}">
        <p14:creationId xmlns:p14="http://schemas.microsoft.com/office/powerpoint/2010/main" val="1930285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BE3677-09E8-42A1-AB9D-47E9F7C97903}" type="datetimeFigureOut">
              <a:rPr lang="en-US" smtClean="0"/>
              <a:t>10/12/2020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5B9A7D-25A5-4DBB-8253-F21009B6AEE2}" type="slidenum">
              <a:rPr lang="en-US" smtClean="0"/>
              <a:t>‹#›</a:t>
            </a:fld>
            <a:endParaRPr lang="en-US"/>
          </a:p>
        </p:txBody>
      </p:sp>
    </p:spTree>
    <p:extLst>
      <p:ext uri="{BB962C8B-B14F-4D97-AF65-F5344CB8AC3E}">
        <p14:creationId xmlns:p14="http://schemas.microsoft.com/office/powerpoint/2010/main" val="4045516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BE3677-09E8-42A1-AB9D-47E9F7C97903}" type="datetimeFigureOut">
              <a:rPr lang="en-US" smtClean="0"/>
              <a:t>10/12/2020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5B9A7D-25A5-4DBB-8253-F21009B6AEE2}" type="slidenum">
              <a:rPr lang="en-US" smtClean="0"/>
              <a:t>‹#›</a:t>
            </a:fld>
            <a:endParaRPr lang="en-US"/>
          </a:p>
        </p:txBody>
      </p:sp>
    </p:spTree>
    <p:extLst>
      <p:ext uri="{BB962C8B-B14F-4D97-AF65-F5344CB8AC3E}">
        <p14:creationId xmlns:p14="http://schemas.microsoft.com/office/powerpoint/2010/main" val="2636085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BE3677-09E8-42A1-AB9D-47E9F7C97903}" type="datetimeFigureOut">
              <a:rPr lang="en-US" smtClean="0"/>
              <a:t>10/12/2020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5B9A7D-25A5-4DBB-8253-F21009B6AEE2}" type="slidenum">
              <a:rPr lang="en-US" smtClean="0"/>
              <a:t>‹#›</a:t>
            </a:fld>
            <a:endParaRPr lang="en-US"/>
          </a:p>
        </p:txBody>
      </p:sp>
    </p:spTree>
    <p:extLst>
      <p:ext uri="{BB962C8B-B14F-4D97-AF65-F5344CB8AC3E}">
        <p14:creationId xmlns:p14="http://schemas.microsoft.com/office/powerpoint/2010/main" val="3592989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BE3677-09E8-42A1-AB9D-47E9F7C97903}" type="datetimeFigureOut">
              <a:rPr lang="en-US" smtClean="0"/>
              <a:t>10/12/2020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5B9A7D-25A5-4DBB-8253-F21009B6AEE2}" type="slidenum">
              <a:rPr lang="en-US" smtClean="0"/>
              <a:t>‹#›</a:t>
            </a:fld>
            <a:endParaRPr lang="en-US"/>
          </a:p>
        </p:txBody>
      </p:sp>
    </p:spTree>
    <p:extLst>
      <p:ext uri="{BB962C8B-B14F-4D97-AF65-F5344CB8AC3E}">
        <p14:creationId xmlns:p14="http://schemas.microsoft.com/office/powerpoint/2010/main" val="3527278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7BE3677-09E8-42A1-AB9D-47E9F7C97903}" type="datetimeFigureOut">
              <a:rPr lang="en-US" smtClean="0"/>
              <a:t>10/12/2020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5B9A7D-25A5-4DBB-8253-F21009B6AEE2}" type="slidenum">
              <a:rPr lang="en-US" smtClean="0"/>
              <a:t>‹#›</a:t>
            </a:fld>
            <a:endParaRPr lang="en-US"/>
          </a:p>
        </p:txBody>
      </p:sp>
    </p:spTree>
    <p:extLst>
      <p:ext uri="{BB962C8B-B14F-4D97-AF65-F5344CB8AC3E}">
        <p14:creationId xmlns:p14="http://schemas.microsoft.com/office/powerpoint/2010/main" val="106126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7BE3677-09E8-42A1-AB9D-47E9F7C97903}" type="datetimeFigureOut">
              <a:rPr lang="en-US" smtClean="0"/>
              <a:t>10/12/2020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5B9A7D-25A5-4DBB-8253-F21009B6AEE2}" type="slidenum">
              <a:rPr lang="en-US" smtClean="0"/>
              <a:t>‹#›</a:t>
            </a:fld>
            <a:endParaRPr lang="en-US"/>
          </a:p>
        </p:txBody>
      </p:sp>
    </p:spTree>
    <p:extLst>
      <p:ext uri="{BB962C8B-B14F-4D97-AF65-F5344CB8AC3E}">
        <p14:creationId xmlns:p14="http://schemas.microsoft.com/office/powerpoint/2010/main" val="1984442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BE3677-09E8-42A1-AB9D-47E9F7C97903}" type="datetimeFigureOut">
              <a:rPr lang="en-US" smtClean="0"/>
              <a:t>10/12/2020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5B9A7D-25A5-4DBB-8253-F21009B6AEE2}" type="slidenum">
              <a:rPr lang="en-US" smtClean="0"/>
              <a:t>‹#›</a:t>
            </a:fld>
            <a:endParaRPr lang="en-US"/>
          </a:p>
        </p:txBody>
      </p:sp>
    </p:spTree>
    <p:extLst>
      <p:ext uri="{BB962C8B-B14F-4D97-AF65-F5344CB8AC3E}">
        <p14:creationId xmlns:p14="http://schemas.microsoft.com/office/powerpoint/2010/main" val="8120736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4635" y="2495697"/>
            <a:ext cx="11492563" cy="923330"/>
          </a:xfrm>
          <a:prstGeom prst="rect">
            <a:avLst/>
          </a:prstGeom>
          <a:noFill/>
        </p:spPr>
        <p:txBody>
          <a:bodyPr wrap="square" lIns="91440" tIns="45720" rIns="91440" bIns="45720">
            <a:spAutoFit/>
          </a:bodyPr>
          <a:lstStyle/>
          <a:p>
            <a:pPr algn="ctr"/>
            <a:r>
              <a:rPr lang="en-US" sz="5400" b="1" cap="none" spc="0" dirty="0" err="1">
                <a:ln w="0"/>
                <a:solidFill>
                  <a:schemeClr val="tx1"/>
                </a:solidFill>
                <a:effectLst>
                  <a:outerShdw blurRad="38100" dist="19050" dir="2700000" algn="tl" rotWithShape="0">
                    <a:schemeClr val="dk1">
                      <a:alpha val="40000"/>
                    </a:schemeClr>
                  </a:outerShdw>
                </a:effectLst>
              </a:rPr>
              <a:t>Metode</a:t>
            </a:r>
            <a:r>
              <a:rPr lang="en-US" sz="5400" b="1" cap="none" spc="0" dirty="0">
                <a:ln w="0"/>
                <a:solidFill>
                  <a:schemeClr val="tx1"/>
                </a:solidFill>
                <a:effectLst>
                  <a:outerShdw blurRad="38100" dist="19050" dir="2700000" algn="tl" rotWithShape="0">
                    <a:schemeClr val="dk1">
                      <a:alpha val="40000"/>
                    </a:schemeClr>
                  </a:outerShdw>
                </a:effectLst>
              </a:rPr>
              <a:t> </a:t>
            </a:r>
            <a:r>
              <a:rPr lang="en-US" sz="5400" b="1" cap="none" spc="0" dirty="0" err="1">
                <a:ln w="0"/>
                <a:solidFill>
                  <a:schemeClr val="tx1"/>
                </a:solidFill>
                <a:effectLst>
                  <a:outerShdw blurRad="38100" dist="19050" dir="2700000" algn="tl" rotWithShape="0">
                    <a:schemeClr val="dk1">
                      <a:alpha val="40000"/>
                    </a:schemeClr>
                  </a:outerShdw>
                </a:effectLst>
              </a:rPr>
              <a:t>Penelitian</a:t>
            </a:r>
            <a:r>
              <a:rPr lang="en-US" sz="5400" b="1" cap="none" spc="0" dirty="0">
                <a:ln w="0"/>
                <a:solidFill>
                  <a:schemeClr val="tx1"/>
                </a:solidFill>
                <a:effectLst>
                  <a:outerShdw blurRad="38100" dist="19050" dir="2700000" algn="tl" rotWithShape="0">
                    <a:schemeClr val="dk1">
                      <a:alpha val="40000"/>
                    </a:schemeClr>
                  </a:outerShdw>
                </a:effectLst>
              </a:rPr>
              <a:t> </a:t>
            </a:r>
            <a:r>
              <a:rPr lang="en-US" sz="4400" b="1" cap="none" spc="0" dirty="0">
                <a:ln w="0"/>
                <a:solidFill>
                  <a:schemeClr val="tx1"/>
                </a:solidFill>
                <a:effectLst>
                  <a:outerShdw blurRad="38100" dist="19050" dir="2700000" algn="tl" rotWithShape="0">
                    <a:schemeClr val="dk1">
                      <a:alpha val="40000"/>
                    </a:schemeClr>
                  </a:outerShdw>
                </a:effectLst>
              </a:rPr>
              <a:t>&amp;</a:t>
            </a:r>
            <a:r>
              <a:rPr lang="en-US" sz="5400" b="1" cap="none" spc="0" dirty="0">
                <a:ln w="0"/>
                <a:solidFill>
                  <a:schemeClr val="tx1"/>
                </a:solidFill>
                <a:effectLst>
                  <a:outerShdw blurRad="38100" dist="19050" dir="2700000" algn="tl" rotWithShape="0">
                    <a:schemeClr val="dk1">
                      <a:alpha val="40000"/>
                    </a:schemeClr>
                  </a:outerShdw>
                </a:effectLst>
              </a:rPr>
              <a:t> </a:t>
            </a:r>
            <a:r>
              <a:rPr lang="en-US" sz="5400" b="1" cap="none" spc="0" dirty="0" err="1">
                <a:ln w="0"/>
                <a:solidFill>
                  <a:schemeClr val="tx1"/>
                </a:solidFill>
                <a:effectLst>
                  <a:outerShdw blurRad="38100" dist="19050" dir="2700000" algn="tl" rotWithShape="0">
                    <a:schemeClr val="dk1">
                      <a:alpha val="40000"/>
                    </a:schemeClr>
                  </a:outerShdw>
                </a:effectLst>
              </a:rPr>
              <a:t>Penulisan</a:t>
            </a:r>
            <a:r>
              <a:rPr lang="en-US" sz="5400" b="1" cap="none" spc="0" dirty="0">
                <a:ln w="0"/>
                <a:solidFill>
                  <a:schemeClr val="tx1"/>
                </a:solidFill>
                <a:effectLst>
                  <a:outerShdw blurRad="38100" dist="19050" dir="2700000" algn="tl" rotWithShape="0">
                    <a:schemeClr val="dk1">
                      <a:alpha val="40000"/>
                    </a:schemeClr>
                  </a:outerShdw>
                </a:effectLst>
              </a:rPr>
              <a:t> </a:t>
            </a:r>
            <a:r>
              <a:rPr lang="en-US" sz="5400" b="1" dirty="0" err="1">
                <a:ln w="0"/>
                <a:effectLst>
                  <a:outerShdw blurRad="38100" dist="19050" dir="2700000" algn="tl" rotWithShape="0">
                    <a:schemeClr val="dk1">
                      <a:alpha val="40000"/>
                    </a:schemeClr>
                  </a:outerShdw>
                </a:effectLst>
              </a:rPr>
              <a:t>Ilmiah</a:t>
            </a:r>
            <a:endParaRPr lang="en-US" sz="5400" b="1" cap="none" spc="0" dirty="0">
              <a:ln w="0"/>
              <a:solidFill>
                <a:schemeClr val="tx1"/>
              </a:solidFill>
              <a:effectLst>
                <a:outerShdw blurRad="38100" dist="19050" dir="2700000" algn="tl" rotWithShape="0">
                  <a:schemeClr val="dk1">
                    <a:alpha val="40000"/>
                  </a:schemeClr>
                </a:outerShdw>
              </a:effectLst>
            </a:endParaRPr>
          </a:p>
        </p:txBody>
      </p:sp>
      <p:sp>
        <p:nvSpPr>
          <p:cNvPr id="5" name="Rectangle 4"/>
          <p:cNvSpPr/>
          <p:nvPr/>
        </p:nvSpPr>
        <p:spPr>
          <a:xfrm>
            <a:off x="394636" y="3351650"/>
            <a:ext cx="11492563" cy="1200329"/>
          </a:xfrm>
          <a:prstGeom prst="rect">
            <a:avLst/>
          </a:prstGeom>
          <a:noFill/>
        </p:spPr>
        <p:txBody>
          <a:bodyPr wrap="square" lIns="91440" tIns="45720" rIns="91440" bIns="45720">
            <a:spAutoFit/>
          </a:bodyPr>
          <a:lstStyle/>
          <a:p>
            <a:pPr algn="ctr"/>
            <a:r>
              <a:rPr lang="en-US" sz="3600" b="1" cap="none" spc="0" dirty="0">
                <a:ln w="0"/>
                <a:solidFill>
                  <a:schemeClr val="tx1"/>
                </a:solidFill>
                <a:effectLst>
                  <a:outerShdw blurRad="38100" dist="19050" dir="2700000" algn="tl" rotWithShape="0">
                    <a:schemeClr val="dk1">
                      <a:alpha val="40000"/>
                    </a:schemeClr>
                  </a:outerShdw>
                </a:effectLst>
              </a:rPr>
              <a:t>Dr. </a:t>
            </a:r>
            <a:r>
              <a:rPr lang="en-US" sz="3600" b="1" cap="none" spc="0" dirty="0" err="1">
                <a:ln w="0"/>
                <a:solidFill>
                  <a:schemeClr val="tx1"/>
                </a:solidFill>
                <a:effectLst>
                  <a:outerShdw blurRad="38100" dist="19050" dir="2700000" algn="tl" rotWithShape="0">
                    <a:schemeClr val="dk1">
                      <a:alpha val="40000"/>
                    </a:schemeClr>
                  </a:outerShdw>
                </a:effectLst>
              </a:rPr>
              <a:t>Sutedi</a:t>
            </a:r>
            <a:r>
              <a:rPr lang="en-US" sz="3600" b="1" cap="none" spc="0" dirty="0">
                <a:ln w="0"/>
                <a:solidFill>
                  <a:schemeClr val="tx1"/>
                </a:solidFill>
                <a:effectLst>
                  <a:outerShdw blurRad="38100" dist="19050" dir="2700000" algn="tl" rotWithShape="0">
                    <a:schemeClr val="dk1">
                      <a:alpha val="40000"/>
                    </a:schemeClr>
                  </a:outerShdw>
                </a:effectLst>
              </a:rPr>
              <a:t>, </a:t>
            </a:r>
            <a:r>
              <a:rPr lang="en-US" sz="3600" b="1" cap="none" spc="0" dirty="0" err="1">
                <a:ln w="0"/>
                <a:solidFill>
                  <a:schemeClr val="tx1"/>
                </a:solidFill>
                <a:effectLst>
                  <a:outerShdw blurRad="38100" dist="19050" dir="2700000" algn="tl" rotWithShape="0">
                    <a:schemeClr val="dk1">
                      <a:alpha val="40000"/>
                    </a:schemeClr>
                  </a:outerShdw>
                </a:effectLst>
              </a:rPr>
              <a:t>S.Kom</a:t>
            </a:r>
            <a:r>
              <a:rPr lang="en-US" sz="3600" b="1" cap="none" spc="0" dirty="0">
                <a:ln w="0"/>
                <a:solidFill>
                  <a:schemeClr val="tx1"/>
                </a:solidFill>
                <a:effectLst>
                  <a:outerShdw blurRad="38100" dist="19050" dir="2700000" algn="tl" rotWithShape="0">
                    <a:schemeClr val="dk1">
                      <a:alpha val="40000"/>
                    </a:schemeClr>
                  </a:outerShdw>
                </a:effectLst>
              </a:rPr>
              <a:t>., M.T.I, MTA, </a:t>
            </a:r>
            <a:r>
              <a:rPr lang="en-US" sz="3600" b="1" cap="none" spc="0" dirty="0" smtClean="0">
                <a:ln w="0"/>
                <a:solidFill>
                  <a:schemeClr val="tx1"/>
                </a:solidFill>
                <a:effectLst>
                  <a:outerShdw blurRad="38100" dist="19050" dir="2700000" algn="tl" rotWithShape="0">
                    <a:schemeClr val="dk1">
                      <a:alpha val="40000"/>
                    </a:schemeClr>
                  </a:outerShdw>
                </a:effectLst>
              </a:rPr>
              <a:t>MCP</a:t>
            </a:r>
            <a:endParaRPr lang="id-ID" sz="3600" b="1" cap="none" spc="0" dirty="0" smtClean="0">
              <a:ln w="0"/>
              <a:solidFill>
                <a:schemeClr val="tx1"/>
              </a:solidFill>
              <a:effectLst>
                <a:outerShdw blurRad="38100" dist="19050" dir="2700000" algn="tl" rotWithShape="0">
                  <a:schemeClr val="dk1">
                    <a:alpha val="40000"/>
                  </a:schemeClr>
                </a:outerShdw>
              </a:effectLst>
            </a:endParaRPr>
          </a:p>
          <a:p>
            <a:pPr algn="ctr"/>
            <a:r>
              <a:rPr lang="id-ID" sz="3600" b="1" dirty="0">
                <a:ln w="0"/>
                <a:effectLst>
                  <a:outerShdw blurRad="38100" dist="19050" dir="2700000" algn="tl" rotWithShape="0">
                    <a:schemeClr val="dk1">
                      <a:alpha val="40000"/>
                    </a:schemeClr>
                  </a:outerShdw>
                </a:effectLst>
              </a:rPr>
              <a:t>Dr. Handoyo Widi Nugroho, S.Kom., M. T. </a:t>
            </a:r>
            <a:r>
              <a:rPr lang="id-ID" sz="3600" b="1" smtClean="0">
                <a:ln w="0"/>
                <a:effectLst>
                  <a:outerShdw blurRad="38100" dist="19050" dir="2700000" algn="tl" rotWithShape="0">
                    <a:schemeClr val="dk1">
                      <a:alpha val="40000"/>
                    </a:schemeClr>
                  </a:outerShdw>
                </a:effectLst>
              </a:rPr>
              <a:t>I</a:t>
            </a:r>
            <a:endParaRPr lang="en-US" sz="3600" b="1">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853660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83280" y="283879"/>
            <a:ext cx="2832827" cy="400110"/>
          </a:xfrm>
          <a:prstGeom prst="rect">
            <a:avLst/>
          </a:prstGeom>
        </p:spPr>
        <p:txBody>
          <a:bodyPr wrap="none">
            <a:spAutoFit/>
          </a:bodyPr>
          <a:lstStyle/>
          <a:p>
            <a:r>
              <a:rPr lang="en-US" sz="2000" b="1" dirty="0" err="1" smtClean="0">
                <a:latin typeface="Arial" panose="020B0604020202020204" pitchFamily="34" charset="0"/>
                <a:cs typeface="Arial" panose="020B0604020202020204" pitchFamily="34" charset="0"/>
              </a:rPr>
              <a:t>Metodologi</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smtClean="0"/>
              <a:t>berikut</a:t>
            </a:r>
            <a:r>
              <a:rPr lang="en-US" b="1" dirty="0" smtClean="0"/>
              <a:t>:</a:t>
            </a:r>
            <a:endParaRPr lang="en-US" b="1" dirty="0"/>
          </a:p>
        </p:txBody>
      </p:sp>
      <p:sp>
        <p:nvSpPr>
          <p:cNvPr id="2" name="Rectangle 1">
            <a:extLst>
              <a:ext uri="{FF2B5EF4-FFF2-40B4-BE49-F238E27FC236}">
                <a16:creationId xmlns:a16="http://schemas.microsoft.com/office/drawing/2014/main" id="{BCC46705-5C7E-4660-B2EB-D903433F0A69}"/>
              </a:ext>
            </a:extLst>
          </p:cNvPr>
          <p:cNvSpPr/>
          <p:nvPr/>
        </p:nvSpPr>
        <p:spPr>
          <a:xfrm>
            <a:off x="604470" y="1682397"/>
            <a:ext cx="11227313" cy="4524315"/>
          </a:xfrm>
          <a:prstGeom prst="rect">
            <a:avLst/>
          </a:prstGeom>
        </p:spPr>
        <p:txBody>
          <a:bodyPr wrap="square">
            <a:spAutoFit/>
          </a:bodyPr>
          <a:lstStyle/>
          <a:p>
            <a:pPr marL="285750" indent="-285750">
              <a:buFont typeface="Wingdings" panose="05000000000000000000" pitchFamily="2" charset="2"/>
              <a:buChar char="v"/>
            </a:pPr>
            <a:r>
              <a:rPr lang="fi-FI" dirty="0" smtClean="0"/>
              <a:t>Lanjutan Populasi</a:t>
            </a:r>
            <a:r>
              <a:rPr lang="fi-FI" dirty="0"/>
              <a:t>, Sampel, dan </a:t>
            </a:r>
            <a:r>
              <a:rPr lang="fi-FI" i="1" dirty="0" smtClean="0"/>
              <a:t>Sampling</a:t>
            </a:r>
          </a:p>
          <a:p>
            <a:pPr marL="285750" indent="-285750">
              <a:buFont typeface="Wingdings" panose="05000000000000000000" pitchFamily="2" charset="2"/>
              <a:buChar char="v"/>
            </a:pPr>
            <a:endParaRPr lang="fi-FI" dirty="0"/>
          </a:p>
          <a:p>
            <a:pPr marL="1200150" lvl="2" indent="-285750">
              <a:buFont typeface="Wingdings" panose="05000000000000000000" pitchFamily="2" charset="2"/>
              <a:buChar char="ü"/>
            </a:pPr>
            <a:r>
              <a:rPr lang="fi-FI" i="1" dirty="0" smtClean="0"/>
              <a:t>Stratified </a:t>
            </a:r>
            <a:r>
              <a:rPr lang="fi-FI" i="1" dirty="0"/>
              <a:t>sampling</a:t>
            </a:r>
            <a:r>
              <a:rPr lang="fi-FI" dirty="0"/>
              <a:t>. </a:t>
            </a:r>
            <a:r>
              <a:rPr lang="fi-FI" dirty="0" smtClean="0"/>
              <a:t> Stratifikasi </a:t>
            </a:r>
            <a:r>
              <a:rPr lang="fi-FI" dirty="0"/>
              <a:t>adalah perilaku pemberian tingkatan atau kelas pada data. </a:t>
            </a:r>
            <a:r>
              <a:rPr lang="fi-FI" dirty="0" smtClean="0"/>
              <a:t> Dalam </a:t>
            </a:r>
            <a:r>
              <a:rPr lang="fi-FI" i="1" dirty="0"/>
              <a:t>stratified sampling</a:t>
            </a:r>
            <a:r>
              <a:rPr lang="fi-FI" dirty="0"/>
              <a:t>, data sebelumnya dikelompokkan </a:t>
            </a:r>
            <a:r>
              <a:rPr lang="fi-FI" dirty="0" smtClean="0"/>
              <a:t>ke dalam </a:t>
            </a:r>
            <a:r>
              <a:rPr lang="fi-FI" dirty="0"/>
              <a:t>tingkatan-tingkatan tertentu, seperti tingkatan tinggi, sedang, rendah, atau baik, sedang, buruk, kemudian sampel diambil dari setiap tingkatan tersebut. </a:t>
            </a:r>
            <a:r>
              <a:rPr lang="fi-FI" dirty="0" smtClean="0"/>
              <a:t> Misalkan </a:t>
            </a:r>
            <a:r>
              <a:rPr lang="fi-FI" dirty="0"/>
              <a:t>penelitian yang dilakukan adalah pengaruh Kurikulum saat ini </a:t>
            </a:r>
            <a:r>
              <a:rPr lang="fi-FI" dirty="0" smtClean="0"/>
              <a:t>terhadap </a:t>
            </a:r>
            <a:r>
              <a:rPr lang="fi-FI" dirty="0"/>
              <a:t>perstasi siswa, maka dapat dilakukan </a:t>
            </a:r>
            <a:r>
              <a:rPr lang="fi-FI" i="1" dirty="0"/>
              <a:t>stratified sampling </a:t>
            </a:r>
            <a:r>
              <a:rPr lang="fi-FI" dirty="0"/>
              <a:t>dengan cara mengelompokkan siswa </a:t>
            </a:r>
            <a:r>
              <a:rPr lang="fi-FI" dirty="0" smtClean="0"/>
              <a:t>ke dalam </a:t>
            </a:r>
            <a:r>
              <a:rPr lang="fi-FI" dirty="0"/>
              <a:t>tingkatan pandai, sedang, tidak pandai, dan kemudian dari masing-masing tingkatan tersebut diambil dalam jumlah yang memadai. </a:t>
            </a:r>
            <a:r>
              <a:rPr lang="fi-FI" dirty="0" smtClean="0"/>
              <a:t> </a:t>
            </a:r>
          </a:p>
          <a:p>
            <a:pPr marL="1200150" lvl="2" indent="-285750">
              <a:buFont typeface="Wingdings" panose="05000000000000000000" pitchFamily="2" charset="2"/>
              <a:buChar char="ü"/>
            </a:pPr>
            <a:endParaRPr lang="fi-FI" dirty="0"/>
          </a:p>
          <a:p>
            <a:pPr marL="1200150" lvl="2" indent="-285750">
              <a:buFont typeface="Wingdings" panose="05000000000000000000" pitchFamily="2" charset="2"/>
              <a:buChar char="ü"/>
            </a:pPr>
            <a:r>
              <a:rPr lang="fi-FI" dirty="0" smtClean="0"/>
              <a:t>Apabila </a:t>
            </a:r>
            <a:r>
              <a:rPr lang="fi-FI" dirty="0"/>
              <a:t>cara pengambilan sampel dalam setiap tingkatan (strata) tersebut adalah acak, maka teknik </a:t>
            </a:r>
            <a:r>
              <a:rPr lang="fi-FI" i="1" dirty="0"/>
              <a:t>sampling</a:t>
            </a:r>
            <a:r>
              <a:rPr lang="fi-FI" dirty="0"/>
              <a:t> ini dikenal dengan </a:t>
            </a:r>
            <a:r>
              <a:rPr lang="fi-FI" i="1" dirty="0"/>
              <a:t>stratified random sampling</a:t>
            </a:r>
            <a:r>
              <a:rPr lang="fi-FI" dirty="0"/>
              <a:t>. </a:t>
            </a:r>
            <a:endParaRPr lang="fi-FI" dirty="0" smtClean="0"/>
          </a:p>
          <a:p>
            <a:pPr marL="1200150" lvl="2" indent="-285750">
              <a:buFont typeface="Wingdings" panose="05000000000000000000" pitchFamily="2" charset="2"/>
              <a:buChar char="ü"/>
            </a:pPr>
            <a:endParaRPr lang="fi-FI" dirty="0"/>
          </a:p>
          <a:p>
            <a:pPr marL="1200150" lvl="2" indent="-285750">
              <a:buFont typeface="Wingdings" panose="05000000000000000000" pitchFamily="2" charset="2"/>
              <a:buChar char="ü"/>
            </a:pPr>
            <a:r>
              <a:rPr lang="fi-FI" dirty="0" smtClean="0"/>
              <a:t>Dalam </a:t>
            </a:r>
            <a:r>
              <a:rPr lang="fi-FI" i="1" dirty="0"/>
              <a:t>stratified </a:t>
            </a:r>
            <a:r>
              <a:rPr lang="fi-FI" i="1" dirty="0" smtClean="0"/>
              <a:t>sampling</a:t>
            </a:r>
            <a:r>
              <a:rPr lang="fi-FI" dirty="0" smtClean="0"/>
              <a:t>, </a:t>
            </a:r>
            <a:r>
              <a:rPr lang="fi-FI" dirty="0"/>
              <a:t>tiap kelompok jelas memiliki populasi yang homogen bersadarkan tingkatannya. </a:t>
            </a:r>
            <a:r>
              <a:rPr lang="fi-FI" dirty="0" smtClean="0"/>
              <a:t> Sebagai </a:t>
            </a:r>
            <a:r>
              <a:rPr lang="fi-FI" dirty="0"/>
              <a:t>contoh adalah dalam kelompok siswa berprestasi baik, maka seluruh anggota kelompok jelas memiliki nilai tertentu yang dikategorikan dalam tingkatan baik</a:t>
            </a:r>
            <a:r>
              <a:rPr lang="fi-FI" dirty="0" smtClean="0"/>
              <a:t>.</a:t>
            </a:r>
            <a:endParaRPr lang="fi-FI" dirty="0"/>
          </a:p>
        </p:txBody>
      </p:sp>
    </p:spTree>
    <p:extLst>
      <p:ext uri="{BB962C8B-B14F-4D97-AF65-F5344CB8AC3E}">
        <p14:creationId xmlns:p14="http://schemas.microsoft.com/office/powerpoint/2010/main" val="253337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83280" y="283879"/>
            <a:ext cx="2832827" cy="400110"/>
          </a:xfrm>
          <a:prstGeom prst="rect">
            <a:avLst/>
          </a:prstGeom>
        </p:spPr>
        <p:txBody>
          <a:bodyPr wrap="none">
            <a:spAutoFit/>
          </a:bodyPr>
          <a:lstStyle/>
          <a:p>
            <a:r>
              <a:rPr lang="en-US" sz="2000" b="1" dirty="0" err="1" smtClean="0">
                <a:latin typeface="Arial" panose="020B0604020202020204" pitchFamily="34" charset="0"/>
                <a:cs typeface="Arial" panose="020B0604020202020204" pitchFamily="34" charset="0"/>
              </a:rPr>
              <a:t>Metodologi</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smtClean="0"/>
              <a:t>berikut</a:t>
            </a:r>
            <a:r>
              <a:rPr lang="en-US" b="1" dirty="0" smtClean="0"/>
              <a:t>:</a:t>
            </a:r>
            <a:endParaRPr lang="en-US" b="1" dirty="0"/>
          </a:p>
        </p:txBody>
      </p:sp>
      <p:sp>
        <p:nvSpPr>
          <p:cNvPr id="2" name="Rectangle 1">
            <a:extLst>
              <a:ext uri="{FF2B5EF4-FFF2-40B4-BE49-F238E27FC236}">
                <a16:creationId xmlns:a16="http://schemas.microsoft.com/office/drawing/2014/main" id="{BCC46705-5C7E-4660-B2EB-D903433F0A69}"/>
              </a:ext>
            </a:extLst>
          </p:cNvPr>
          <p:cNvSpPr/>
          <p:nvPr/>
        </p:nvSpPr>
        <p:spPr>
          <a:xfrm>
            <a:off x="604470" y="1682397"/>
            <a:ext cx="11227313" cy="4524315"/>
          </a:xfrm>
          <a:prstGeom prst="rect">
            <a:avLst/>
          </a:prstGeom>
        </p:spPr>
        <p:txBody>
          <a:bodyPr wrap="square">
            <a:spAutoFit/>
          </a:bodyPr>
          <a:lstStyle/>
          <a:p>
            <a:pPr marL="285750" indent="-285750">
              <a:buFont typeface="Wingdings" panose="05000000000000000000" pitchFamily="2" charset="2"/>
              <a:buChar char="v"/>
            </a:pPr>
            <a:r>
              <a:rPr lang="fi-FI" dirty="0" smtClean="0"/>
              <a:t>Lanjutan Populasi</a:t>
            </a:r>
            <a:r>
              <a:rPr lang="fi-FI" dirty="0"/>
              <a:t>, Sampel, dan </a:t>
            </a:r>
            <a:r>
              <a:rPr lang="fi-FI" dirty="0" smtClean="0"/>
              <a:t>Sampling</a:t>
            </a:r>
          </a:p>
          <a:p>
            <a:pPr marL="285750" indent="-285750">
              <a:buFont typeface="Wingdings" panose="05000000000000000000" pitchFamily="2" charset="2"/>
              <a:buChar char="v"/>
            </a:pPr>
            <a:endParaRPr lang="fi-FI" dirty="0"/>
          </a:p>
          <a:p>
            <a:pPr marL="1200150" lvl="2" indent="-285750">
              <a:buFont typeface="Wingdings" panose="05000000000000000000" pitchFamily="2" charset="2"/>
              <a:buChar char="ü"/>
            </a:pPr>
            <a:r>
              <a:rPr lang="fi-FI" i="1" dirty="0" smtClean="0"/>
              <a:t>Cluster </a:t>
            </a:r>
            <a:r>
              <a:rPr lang="fi-FI" i="1" dirty="0"/>
              <a:t>Sampling</a:t>
            </a:r>
            <a:r>
              <a:rPr lang="fi-FI" dirty="0"/>
              <a:t>. </a:t>
            </a:r>
            <a:r>
              <a:rPr lang="fi-FI" i="1" dirty="0" smtClean="0"/>
              <a:t> Cluster </a:t>
            </a:r>
            <a:r>
              <a:rPr lang="fi-FI" dirty="0"/>
              <a:t>adalah kelompok. </a:t>
            </a:r>
            <a:r>
              <a:rPr lang="fi-FI" dirty="0" smtClean="0"/>
              <a:t> </a:t>
            </a:r>
            <a:r>
              <a:rPr lang="fi-FI" i="1" dirty="0" smtClean="0"/>
              <a:t>Cluster </a:t>
            </a:r>
            <a:r>
              <a:rPr lang="fi-FI" i="1" dirty="0"/>
              <a:t>sampling </a:t>
            </a:r>
            <a:r>
              <a:rPr lang="fi-FI" dirty="0"/>
              <a:t>merupakan pengambilan sampel dari kelompok-kelompok kecil yang sifat antar kelompok tersebut tidak menunjukkan tingkatan. </a:t>
            </a:r>
            <a:r>
              <a:rPr lang="fi-FI" dirty="0" smtClean="0"/>
              <a:t>Dalam </a:t>
            </a:r>
            <a:r>
              <a:rPr lang="fi-FI" i="1" dirty="0"/>
              <a:t>cluster </a:t>
            </a:r>
            <a:r>
              <a:rPr lang="fi-FI" i="1" dirty="0" smtClean="0"/>
              <a:t>sampling</a:t>
            </a:r>
            <a:r>
              <a:rPr lang="fi-FI" dirty="0" smtClean="0"/>
              <a:t>, </a:t>
            </a:r>
            <a:r>
              <a:rPr lang="fi-FI" dirty="0"/>
              <a:t>anggota setiap kelompok tidaklah homogen seperti dalam </a:t>
            </a:r>
            <a:r>
              <a:rPr lang="fi-FI" i="1" dirty="0"/>
              <a:t>strtified sampling</a:t>
            </a:r>
            <a:r>
              <a:rPr lang="fi-FI" dirty="0" smtClean="0"/>
              <a:t>.  </a:t>
            </a:r>
            <a:r>
              <a:rPr lang="fi-FI" dirty="0"/>
              <a:t>Pengelompokan dalam </a:t>
            </a:r>
            <a:r>
              <a:rPr lang="fi-FI" i="1" dirty="0"/>
              <a:t>cluster sampling </a:t>
            </a:r>
            <a:r>
              <a:rPr lang="fi-FI" dirty="0"/>
              <a:t>ini sifatnya sekedar untuk mempermudah jalannya penelitian. </a:t>
            </a:r>
            <a:r>
              <a:rPr lang="fi-FI" dirty="0" smtClean="0"/>
              <a:t> Sebagai </a:t>
            </a:r>
            <a:r>
              <a:rPr lang="fi-FI" dirty="0"/>
              <a:t>contoh adalah dalam penelitian tentang pemanfaatan </a:t>
            </a:r>
            <a:r>
              <a:rPr lang="fi-FI" i="1" dirty="0"/>
              <a:t>biotech</a:t>
            </a:r>
            <a:r>
              <a:rPr lang="fi-FI" dirty="0"/>
              <a:t> di Kabupaten </a:t>
            </a:r>
            <a:r>
              <a:rPr lang="fi-FI" dirty="0" smtClean="0"/>
              <a:t>Lampung Selatan, </a:t>
            </a:r>
            <a:r>
              <a:rPr lang="fi-FI" dirty="0"/>
              <a:t>maka dilakukan </a:t>
            </a:r>
            <a:r>
              <a:rPr lang="fi-FI" dirty="0" smtClean="0"/>
              <a:t>pembagian </a:t>
            </a:r>
            <a:r>
              <a:rPr lang="fi-FI" dirty="0"/>
              <a:t>wilayah kabupaten menjadi kelompok kecamatan-kecamatan, dan kemudian sampel diambil dari setiap kecamatan tersebut. </a:t>
            </a:r>
            <a:endParaRPr lang="fi-FI" dirty="0" smtClean="0"/>
          </a:p>
          <a:p>
            <a:pPr marL="1200150" lvl="2" indent="-285750">
              <a:buFont typeface="Wingdings" panose="05000000000000000000" pitchFamily="2" charset="2"/>
              <a:buChar char="ü"/>
            </a:pPr>
            <a:endParaRPr lang="fi-FI" dirty="0"/>
          </a:p>
          <a:p>
            <a:pPr marL="1200150" lvl="2" indent="-285750">
              <a:buFont typeface="Wingdings" panose="05000000000000000000" pitchFamily="2" charset="2"/>
              <a:buChar char="ü"/>
            </a:pPr>
            <a:r>
              <a:rPr lang="fi-FI" dirty="0" smtClean="0"/>
              <a:t>Apabila </a:t>
            </a:r>
            <a:r>
              <a:rPr lang="fi-FI" dirty="0"/>
              <a:t>pengambilan sampel tiap kelompok ini dilakukan secara random, maka teknik ini dikenal dengan </a:t>
            </a:r>
            <a:r>
              <a:rPr lang="fi-FI" i="1" dirty="0"/>
              <a:t>cluster random sampling</a:t>
            </a:r>
            <a:r>
              <a:rPr lang="fi-FI" dirty="0"/>
              <a:t>. </a:t>
            </a:r>
            <a:endParaRPr lang="fi-FI" dirty="0" smtClean="0"/>
          </a:p>
          <a:p>
            <a:pPr marL="1200150" lvl="2" indent="-285750">
              <a:buFont typeface="Wingdings" panose="05000000000000000000" pitchFamily="2" charset="2"/>
              <a:buChar char="ü"/>
            </a:pPr>
            <a:endParaRPr lang="fi-FI" dirty="0"/>
          </a:p>
          <a:p>
            <a:pPr marL="1200150" lvl="2" indent="-285750">
              <a:buFont typeface="Wingdings" panose="05000000000000000000" pitchFamily="2" charset="2"/>
              <a:buChar char="ü"/>
            </a:pPr>
            <a:r>
              <a:rPr lang="fi-FI" dirty="0"/>
              <a:t>Tentu saja </a:t>
            </a:r>
            <a:r>
              <a:rPr lang="fi-FI" dirty="0" smtClean="0"/>
              <a:t>dalam contoh di atas kondisi </a:t>
            </a:r>
            <a:r>
              <a:rPr lang="fi-FI" dirty="0"/>
              <a:t>petani dalam setiap kecamatan </a:t>
            </a:r>
            <a:r>
              <a:rPr lang="fi-FI" dirty="0" smtClean="0"/>
              <a:t>tidaklah </a:t>
            </a:r>
            <a:r>
              <a:rPr lang="fi-FI" dirty="0"/>
              <a:t>homogen, </a:t>
            </a:r>
            <a:r>
              <a:rPr lang="fi-FI" dirty="0" smtClean="0"/>
              <a:t>oleh karenanya dengan memadukan </a:t>
            </a:r>
            <a:r>
              <a:rPr lang="fi-FI" i="1" dirty="0" smtClean="0"/>
              <a:t>cluster</a:t>
            </a:r>
            <a:r>
              <a:rPr lang="fi-FI" dirty="0" smtClean="0"/>
              <a:t> dan </a:t>
            </a:r>
            <a:r>
              <a:rPr lang="fi-FI" i="1" dirty="0"/>
              <a:t>random sampling </a:t>
            </a:r>
            <a:r>
              <a:rPr lang="fi-FI" dirty="0"/>
              <a:t>akan lebih mampu memberikan data yang lebih representatif. </a:t>
            </a:r>
          </a:p>
        </p:txBody>
      </p:sp>
    </p:spTree>
    <p:extLst>
      <p:ext uri="{BB962C8B-B14F-4D97-AF65-F5344CB8AC3E}">
        <p14:creationId xmlns:p14="http://schemas.microsoft.com/office/powerpoint/2010/main" val="36461280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83280" y="283879"/>
            <a:ext cx="2832827" cy="400110"/>
          </a:xfrm>
          <a:prstGeom prst="rect">
            <a:avLst/>
          </a:prstGeom>
        </p:spPr>
        <p:txBody>
          <a:bodyPr wrap="none">
            <a:spAutoFit/>
          </a:bodyPr>
          <a:lstStyle/>
          <a:p>
            <a:r>
              <a:rPr lang="en-US" sz="2000" b="1" dirty="0" err="1" smtClean="0">
                <a:latin typeface="Arial" panose="020B0604020202020204" pitchFamily="34" charset="0"/>
                <a:cs typeface="Arial" panose="020B0604020202020204" pitchFamily="34" charset="0"/>
              </a:rPr>
              <a:t>Metodologi</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smtClean="0"/>
              <a:t>berikut</a:t>
            </a:r>
            <a:r>
              <a:rPr lang="en-US" b="1" dirty="0" smtClean="0"/>
              <a:t>:</a:t>
            </a:r>
            <a:endParaRPr lang="en-US" b="1" dirty="0"/>
          </a:p>
        </p:txBody>
      </p:sp>
      <p:sp>
        <p:nvSpPr>
          <p:cNvPr id="2" name="Rectangle 1">
            <a:extLst>
              <a:ext uri="{FF2B5EF4-FFF2-40B4-BE49-F238E27FC236}">
                <a16:creationId xmlns:a16="http://schemas.microsoft.com/office/drawing/2014/main" id="{BCC46705-5C7E-4660-B2EB-D903433F0A69}"/>
              </a:ext>
            </a:extLst>
          </p:cNvPr>
          <p:cNvSpPr/>
          <p:nvPr/>
        </p:nvSpPr>
        <p:spPr>
          <a:xfrm>
            <a:off x="604470" y="1682397"/>
            <a:ext cx="11227313" cy="4524315"/>
          </a:xfrm>
          <a:prstGeom prst="rect">
            <a:avLst/>
          </a:prstGeom>
        </p:spPr>
        <p:txBody>
          <a:bodyPr wrap="square">
            <a:spAutoFit/>
          </a:bodyPr>
          <a:lstStyle/>
          <a:p>
            <a:pPr marL="285750" indent="-285750">
              <a:buFont typeface="Wingdings" panose="05000000000000000000" pitchFamily="2" charset="2"/>
              <a:buChar char="v"/>
            </a:pPr>
            <a:r>
              <a:rPr lang="fi-FI" dirty="0"/>
              <a:t>Veriabel </a:t>
            </a:r>
            <a:r>
              <a:rPr lang="fi-FI" dirty="0" smtClean="0"/>
              <a:t>Penelitian</a:t>
            </a:r>
          </a:p>
          <a:p>
            <a:pPr marL="285750" indent="-285750">
              <a:buFont typeface="Wingdings" panose="05000000000000000000" pitchFamily="2" charset="2"/>
              <a:buChar char="v"/>
            </a:pPr>
            <a:endParaRPr lang="fi-FI" dirty="0"/>
          </a:p>
          <a:p>
            <a:pPr marL="742950" lvl="1" indent="-285750">
              <a:buFont typeface="Wingdings" panose="05000000000000000000" pitchFamily="2" charset="2"/>
              <a:buChar char="Ø"/>
            </a:pPr>
            <a:r>
              <a:rPr lang="fi-FI" dirty="0"/>
              <a:t>Cara mudah untuk memahami variabel penelitian ini adalah dengan pengertian bahwa variabel adalah pokok hal yang akan diteliti. </a:t>
            </a:r>
            <a:r>
              <a:rPr lang="fi-FI" dirty="0" smtClean="0"/>
              <a:t> Sebagai </a:t>
            </a:r>
            <a:r>
              <a:rPr lang="fi-FI" dirty="0"/>
              <a:t>contoh adalah dalam penelitian Pengaruh Model Pembelajaran Terhadap Prestasi Siswa, sebagai variabel penelitiannya adalah model pembelajaran dan prestasi siswa. </a:t>
            </a:r>
            <a:r>
              <a:rPr lang="fi-FI" dirty="0" smtClean="0"/>
              <a:t> Dalam </a:t>
            </a:r>
            <a:r>
              <a:rPr lang="fi-FI" dirty="0"/>
              <a:t>hal ini jelas penelitian harus mengambil data </a:t>
            </a:r>
            <a:r>
              <a:rPr lang="fi-FI" dirty="0" smtClean="0"/>
              <a:t>tentang preastasi </a:t>
            </a:r>
            <a:r>
              <a:rPr lang="fi-FI" dirty="0"/>
              <a:t>siswa dalam setiap model pembelajaran yang dikembangkan. </a:t>
            </a:r>
            <a:r>
              <a:rPr lang="fi-FI" dirty="0" smtClean="0"/>
              <a:t> </a:t>
            </a:r>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smtClean="0"/>
              <a:t>Devinisi </a:t>
            </a:r>
            <a:r>
              <a:rPr lang="fi-FI" dirty="0"/>
              <a:t>dari variabel penelitian adalah konsep yang memiliki bermacam-macam nilai yang besarnya dapat berubah-ubah</a:t>
            </a:r>
            <a:r>
              <a:rPr lang="fi-FI" dirty="0" smtClean="0"/>
              <a:t>.  </a:t>
            </a:r>
            <a:r>
              <a:rPr lang="fi-FI" dirty="0"/>
              <a:t>Sedangkan yang dimaksud dengan konsep </a:t>
            </a:r>
            <a:r>
              <a:rPr lang="fi-FI" dirty="0" smtClean="0"/>
              <a:t>di sini </a:t>
            </a:r>
            <a:r>
              <a:rPr lang="fi-FI" dirty="0"/>
              <a:t>adalah gambaran terhadap suatu </a:t>
            </a:r>
            <a:r>
              <a:rPr lang="fi-FI" dirty="0" smtClean="0"/>
              <a:t>fenomena </a:t>
            </a:r>
            <a:r>
              <a:rPr lang="fi-FI" dirty="0"/>
              <a:t>yang abstrak. </a:t>
            </a:r>
            <a:r>
              <a:rPr lang="fi-FI" dirty="0" smtClean="0"/>
              <a:t> </a:t>
            </a:r>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smtClean="0"/>
              <a:t>Untuk </a:t>
            </a:r>
            <a:r>
              <a:rPr lang="fi-FI" dirty="0"/>
              <a:t>lebih </a:t>
            </a:r>
            <a:r>
              <a:rPr lang="fi-FI" dirty="0" smtClean="0"/>
              <a:t>jelas, variabel </a:t>
            </a:r>
            <a:r>
              <a:rPr lang="fi-FI" dirty="0"/>
              <a:t>prestasi </a:t>
            </a:r>
            <a:r>
              <a:rPr lang="fi-FI" dirty="0" smtClean="0"/>
              <a:t>siswa memiliki </a:t>
            </a:r>
            <a:r>
              <a:rPr lang="fi-FI" dirty="0"/>
              <a:t>bermacam-macam nilai yang berbeda untuk setiap siswa. </a:t>
            </a:r>
            <a:r>
              <a:rPr lang="fi-FI" dirty="0" smtClean="0"/>
              <a:t> Prestasi </a:t>
            </a:r>
            <a:r>
              <a:rPr lang="fi-FI" dirty="0"/>
              <a:t>siswa merupakan kumpulan dari nilai-nilai siswa yang diperoleh dalam </a:t>
            </a:r>
            <a:r>
              <a:rPr lang="fi-FI" i="1" dirty="0"/>
              <a:t>test</a:t>
            </a:r>
            <a:r>
              <a:rPr lang="fi-FI" dirty="0"/>
              <a:t> baik yang hanya dilakukan sekali maupun beberapa kali. </a:t>
            </a:r>
            <a:r>
              <a:rPr lang="fi-FI" dirty="0" smtClean="0"/>
              <a:t> Dalam </a:t>
            </a:r>
            <a:r>
              <a:rPr lang="fi-FI" dirty="0"/>
              <a:t>hal ini prestasi siswa merupakan variabel karena nilainya banyak, bermacam-macam, dan dapat berubah-ubah, yang selanjutnya akan dianalsis dalam penelitian.</a:t>
            </a:r>
            <a:endParaRPr lang="fi-FI" dirty="0" smtClean="0"/>
          </a:p>
        </p:txBody>
      </p:sp>
    </p:spTree>
    <p:extLst>
      <p:ext uri="{BB962C8B-B14F-4D97-AF65-F5344CB8AC3E}">
        <p14:creationId xmlns:p14="http://schemas.microsoft.com/office/powerpoint/2010/main" val="1493490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83280" y="283879"/>
            <a:ext cx="2832827" cy="400110"/>
          </a:xfrm>
          <a:prstGeom prst="rect">
            <a:avLst/>
          </a:prstGeom>
        </p:spPr>
        <p:txBody>
          <a:bodyPr wrap="none">
            <a:spAutoFit/>
          </a:bodyPr>
          <a:lstStyle/>
          <a:p>
            <a:r>
              <a:rPr lang="en-US" sz="2000" b="1" dirty="0" err="1" smtClean="0">
                <a:latin typeface="Arial" panose="020B0604020202020204" pitchFamily="34" charset="0"/>
                <a:cs typeface="Arial" panose="020B0604020202020204" pitchFamily="34" charset="0"/>
              </a:rPr>
              <a:t>Metodologi</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smtClean="0"/>
              <a:t>berikut</a:t>
            </a:r>
            <a:r>
              <a:rPr lang="en-US" b="1" dirty="0" smtClean="0"/>
              <a:t>:</a:t>
            </a:r>
            <a:endParaRPr lang="en-US" b="1" dirty="0"/>
          </a:p>
        </p:txBody>
      </p:sp>
      <p:sp>
        <p:nvSpPr>
          <p:cNvPr id="2" name="Rectangle 1">
            <a:extLst>
              <a:ext uri="{FF2B5EF4-FFF2-40B4-BE49-F238E27FC236}">
                <a16:creationId xmlns:a16="http://schemas.microsoft.com/office/drawing/2014/main" id="{BCC46705-5C7E-4660-B2EB-D903433F0A69}"/>
              </a:ext>
            </a:extLst>
          </p:cNvPr>
          <p:cNvSpPr/>
          <p:nvPr/>
        </p:nvSpPr>
        <p:spPr>
          <a:xfrm>
            <a:off x="488794" y="2338179"/>
            <a:ext cx="11227313" cy="3139321"/>
          </a:xfrm>
          <a:prstGeom prst="rect">
            <a:avLst/>
          </a:prstGeom>
        </p:spPr>
        <p:txBody>
          <a:bodyPr wrap="square">
            <a:spAutoFit/>
          </a:bodyPr>
          <a:lstStyle/>
          <a:p>
            <a:pPr marL="285750" indent="-285750">
              <a:buFont typeface="Wingdings" panose="05000000000000000000" pitchFamily="2" charset="2"/>
              <a:buChar char="v"/>
            </a:pPr>
            <a:r>
              <a:rPr lang="fi-FI" dirty="0" smtClean="0"/>
              <a:t>Lanjutan Veriabel Penelitian</a:t>
            </a:r>
          </a:p>
          <a:p>
            <a:pPr marL="285750" indent="-285750">
              <a:buFont typeface="Wingdings" panose="05000000000000000000" pitchFamily="2" charset="2"/>
              <a:buChar char="v"/>
            </a:pPr>
            <a:endParaRPr lang="fi-FI" dirty="0"/>
          </a:p>
          <a:p>
            <a:pPr marL="742950" lvl="1" indent="-285750">
              <a:buFont typeface="Wingdings" panose="05000000000000000000" pitchFamily="2" charset="2"/>
              <a:buChar char="Ø"/>
            </a:pPr>
            <a:r>
              <a:rPr lang="fi-FI" dirty="0"/>
              <a:t>Dalam menyusun metodologi penelitian, variabel penelitian mutlak dicantumkan apabila penelitian menggunakan lebih dari satu variabel, sedangkan apabila hanya menggunakan satu variabel maka tidak mutlak dicantumkan. </a:t>
            </a:r>
            <a:endParaRPr lang="fi-FI" dirty="0" smtClean="0"/>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smtClean="0"/>
              <a:t>Variabel </a:t>
            </a:r>
            <a:r>
              <a:rPr lang="fi-FI" dirty="0"/>
              <a:t>penelitian ini juga tidak perlu dicantumkan dalam penelitian kualititaf, </a:t>
            </a:r>
            <a:r>
              <a:rPr lang="fi-FI" dirty="0" smtClean="0"/>
              <a:t>sebab </a:t>
            </a:r>
            <a:r>
              <a:rPr lang="fi-FI" dirty="0"/>
              <a:t>penelitian kualitatif tidak berhubungan dengan nilai atau kuantitas, akan tetapi lebih cenderung berkaitan dengan sifat, mutu, karakter, dan hal-hal lain yang tidak diukur dengan matematis untuk keperluan penelitian. </a:t>
            </a:r>
            <a:endParaRPr lang="fi-FI" dirty="0" smtClean="0"/>
          </a:p>
          <a:p>
            <a:pPr marL="742950" lvl="1" indent="-285750">
              <a:buFont typeface="Wingdings" panose="05000000000000000000" pitchFamily="2" charset="2"/>
              <a:buChar char="Ø"/>
            </a:pPr>
            <a:endParaRPr lang="fi-FI" dirty="0"/>
          </a:p>
          <a:p>
            <a:pPr lvl="1"/>
            <a:endParaRPr lang="fi-FI" dirty="0" smtClean="0"/>
          </a:p>
        </p:txBody>
      </p:sp>
    </p:spTree>
    <p:extLst>
      <p:ext uri="{BB962C8B-B14F-4D97-AF65-F5344CB8AC3E}">
        <p14:creationId xmlns:p14="http://schemas.microsoft.com/office/powerpoint/2010/main" val="1598664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83280" y="283879"/>
            <a:ext cx="2832827" cy="400110"/>
          </a:xfrm>
          <a:prstGeom prst="rect">
            <a:avLst/>
          </a:prstGeom>
        </p:spPr>
        <p:txBody>
          <a:bodyPr wrap="none">
            <a:spAutoFit/>
          </a:bodyPr>
          <a:lstStyle/>
          <a:p>
            <a:r>
              <a:rPr lang="en-US" sz="2000" b="1" dirty="0" err="1" smtClean="0">
                <a:latin typeface="Arial" panose="020B0604020202020204" pitchFamily="34" charset="0"/>
                <a:cs typeface="Arial" panose="020B0604020202020204" pitchFamily="34" charset="0"/>
              </a:rPr>
              <a:t>Metodologi</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smtClean="0"/>
              <a:t>berikut</a:t>
            </a:r>
            <a:r>
              <a:rPr lang="en-US" b="1" dirty="0" smtClean="0"/>
              <a:t>:</a:t>
            </a:r>
            <a:endParaRPr lang="en-US" b="1" dirty="0"/>
          </a:p>
        </p:txBody>
      </p:sp>
      <p:sp>
        <p:nvSpPr>
          <p:cNvPr id="2" name="Rectangle 1">
            <a:extLst>
              <a:ext uri="{FF2B5EF4-FFF2-40B4-BE49-F238E27FC236}">
                <a16:creationId xmlns:a16="http://schemas.microsoft.com/office/drawing/2014/main" id="{BCC46705-5C7E-4660-B2EB-D903433F0A69}"/>
              </a:ext>
            </a:extLst>
          </p:cNvPr>
          <p:cNvSpPr/>
          <p:nvPr/>
        </p:nvSpPr>
        <p:spPr>
          <a:xfrm>
            <a:off x="604470" y="1682397"/>
            <a:ext cx="11227313" cy="4524315"/>
          </a:xfrm>
          <a:prstGeom prst="rect">
            <a:avLst/>
          </a:prstGeom>
        </p:spPr>
        <p:txBody>
          <a:bodyPr wrap="square">
            <a:spAutoFit/>
          </a:bodyPr>
          <a:lstStyle/>
          <a:p>
            <a:pPr marL="285750" indent="-285750">
              <a:buFont typeface="Wingdings" panose="05000000000000000000" pitchFamily="2" charset="2"/>
              <a:buChar char="v"/>
            </a:pPr>
            <a:r>
              <a:rPr lang="fi-FI" dirty="0" smtClean="0"/>
              <a:t>Lanjutan Veriabel Penelitian</a:t>
            </a:r>
          </a:p>
          <a:p>
            <a:pPr marL="285750" indent="-285750">
              <a:buFont typeface="Wingdings" panose="05000000000000000000" pitchFamily="2" charset="2"/>
              <a:buChar char="v"/>
            </a:pPr>
            <a:endParaRPr lang="fi-FI" dirty="0"/>
          </a:p>
          <a:p>
            <a:pPr marL="742950" lvl="1" indent="-285750">
              <a:buFont typeface="Wingdings" panose="05000000000000000000" pitchFamily="2" charset="2"/>
              <a:buChar char="Ø"/>
            </a:pPr>
            <a:r>
              <a:rPr lang="fi-FI" dirty="0" smtClean="0"/>
              <a:t>Dalam </a:t>
            </a:r>
            <a:r>
              <a:rPr lang="fi-FI" dirty="0"/>
              <a:t>menyusun metode (metodologi) penelitian, perlu diuraikan secara jelas variabel </a:t>
            </a:r>
            <a:r>
              <a:rPr lang="fi-FI" dirty="0" smtClean="0"/>
              <a:t>apa saja </a:t>
            </a:r>
            <a:r>
              <a:rPr lang="fi-FI" dirty="0"/>
              <a:t>yang akan diukur dan variabel mana yang menjadi variabel bebas (</a:t>
            </a:r>
            <a:r>
              <a:rPr lang="fi-FI" i="1" dirty="0"/>
              <a:t>independent variable</a:t>
            </a:r>
            <a:r>
              <a:rPr lang="fi-FI" dirty="0"/>
              <a:t>) dan terikat (</a:t>
            </a:r>
            <a:r>
              <a:rPr lang="fi-FI" i="1" dirty="0"/>
              <a:t>dependent variable</a:t>
            </a:r>
            <a:r>
              <a:rPr lang="fi-FI" dirty="0"/>
              <a:t>). </a:t>
            </a:r>
            <a:endParaRPr lang="fi-FI" dirty="0" smtClean="0"/>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smtClean="0"/>
              <a:t>Variabel </a:t>
            </a:r>
            <a:r>
              <a:rPr lang="fi-FI" dirty="0"/>
              <a:t>bebas adalah variabel yang nilai tidak tergantung pada variabel </a:t>
            </a:r>
            <a:r>
              <a:rPr lang="fi-FI" dirty="0" smtClean="0"/>
              <a:t>lain.</a:t>
            </a:r>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smtClean="0"/>
              <a:t>Sedangkan </a:t>
            </a:r>
            <a:r>
              <a:rPr lang="fi-FI" dirty="0"/>
              <a:t>variabel terikat adalah variabel yang nilainya tergantung pada variabel lain yaitu pada variabel bebas. </a:t>
            </a:r>
            <a:endParaRPr lang="fi-FI" dirty="0" smtClean="0"/>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smtClean="0"/>
              <a:t>Sebagai </a:t>
            </a:r>
            <a:r>
              <a:rPr lang="fi-FI" dirty="0"/>
              <a:t>contoh dalam penelitian pengaruh jam belajar dan bimbingan orang tua terhadap prestasi siswa, jelas terlihat </a:t>
            </a:r>
            <a:r>
              <a:rPr lang="fi-FI" dirty="0" smtClean="0"/>
              <a:t>bahwa jam </a:t>
            </a:r>
            <a:r>
              <a:rPr lang="fi-FI" dirty="0"/>
              <a:t>belajar dan bimbingan orang tua memiliki kecenderungan mempengaruhi atau tidak terikat dengan variabel lain, sedangkan prestasi siswa sebagai variabel yang akan dipengaruhi atau tergantung dengan variabel lain. </a:t>
            </a:r>
            <a:r>
              <a:rPr lang="fi-FI" dirty="0" smtClean="0"/>
              <a:t> Dengan </a:t>
            </a:r>
            <a:r>
              <a:rPr lang="fi-FI" dirty="0"/>
              <a:t>demikian, jam belajar dan bimbingan orang tua adalah variabel bebas sedangkan prestasi siswa adalah variabel terikat.</a:t>
            </a:r>
            <a:endParaRPr lang="fi-FI" dirty="0" smtClean="0"/>
          </a:p>
        </p:txBody>
      </p:sp>
    </p:spTree>
    <p:extLst>
      <p:ext uri="{BB962C8B-B14F-4D97-AF65-F5344CB8AC3E}">
        <p14:creationId xmlns:p14="http://schemas.microsoft.com/office/powerpoint/2010/main" val="403879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83280" y="283879"/>
            <a:ext cx="2832827" cy="400110"/>
          </a:xfrm>
          <a:prstGeom prst="rect">
            <a:avLst/>
          </a:prstGeom>
        </p:spPr>
        <p:txBody>
          <a:bodyPr wrap="none">
            <a:spAutoFit/>
          </a:bodyPr>
          <a:lstStyle/>
          <a:p>
            <a:r>
              <a:rPr lang="en-US" sz="2000" b="1" dirty="0" err="1" smtClean="0">
                <a:latin typeface="Arial" panose="020B0604020202020204" pitchFamily="34" charset="0"/>
                <a:cs typeface="Arial" panose="020B0604020202020204" pitchFamily="34" charset="0"/>
              </a:rPr>
              <a:t>Metodologi</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smtClean="0"/>
              <a:t>berikut</a:t>
            </a:r>
            <a:r>
              <a:rPr lang="en-US" b="1" dirty="0" smtClean="0"/>
              <a:t>:</a:t>
            </a:r>
            <a:endParaRPr lang="en-US" b="1" dirty="0"/>
          </a:p>
        </p:txBody>
      </p:sp>
      <p:sp>
        <p:nvSpPr>
          <p:cNvPr id="2" name="Rectangle 1">
            <a:extLst>
              <a:ext uri="{FF2B5EF4-FFF2-40B4-BE49-F238E27FC236}">
                <a16:creationId xmlns:a16="http://schemas.microsoft.com/office/drawing/2014/main" id="{BCC46705-5C7E-4660-B2EB-D903433F0A69}"/>
              </a:ext>
            </a:extLst>
          </p:cNvPr>
          <p:cNvSpPr/>
          <p:nvPr/>
        </p:nvSpPr>
        <p:spPr>
          <a:xfrm>
            <a:off x="604470" y="1682397"/>
            <a:ext cx="11227313" cy="4524315"/>
          </a:xfrm>
          <a:prstGeom prst="rect">
            <a:avLst/>
          </a:prstGeom>
        </p:spPr>
        <p:txBody>
          <a:bodyPr wrap="square">
            <a:spAutoFit/>
          </a:bodyPr>
          <a:lstStyle/>
          <a:p>
            <a:pPr marL="285750" indent="-285750">
              <a:buFont typeface="Wingdings" panose="05000000000000000000" pitchFamily="2" charset="2"/>
              <a:buChar char="v"/>
            </a:pPr>
            <a:r>
              <a:rPr lang="fi-FI" dirty="0"/>
              <a:t>Teknik Analisis </a:t>
            </a:r>
            <a:r>
              <a:rPr lang="fi-FI" dirty="0" smtClean="0"/>
              <a:t>Data</a:t>
            </a:r>
          </a:p>
          <a:p>
            <a:pPr marL="285750" indent="-285750">
              <a:buFont typeface="Wingdings" panose="05000000000000000000" pitchFamily="2" charset="2"/>
              <a:buChar char="v"/>
            </a:pPr>
            <a:endParaRPr lang="fi-FI" dirty="0"/>
          </a:p>
          <a:p>
            <a:pPr marL="742950" lvl="1" indent="-285750">
              <a:buFont typeface="Wingdings" panose="05000000000000000000" pitchFamily="2" charset="2"/>
              <a:buChar char="Ø"/>
            </a:pPr>
            <a:r>
              <a:rPr lang="fi-FI" dirty="0"/>
              <a:t>Teknik analisis data berkaiatan dengan bagaimana penelitian akan menerapkan prosedur penyelesaian masalah untuk </a:t>
            </a:r>
            <a:r>
              <a:rPr lang="fi-FI" dirty="0" smtClean="0"/>
              <a:t>menjawab rumusan </a:t>
            </a:r>
            <a:r>
              <a:rPr lang="fi-FI" dirty="0"/>
              <a:t>masalah penelitian. </a:t>
            </a:r>
            <a:endParaRPr lang="fi-FI" dirty="0" smtClean="0"/>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smtClean="0"/>
              <a:t>Dalam </a:t>
            </a:r>
            <a:r>
              <a:rPr lang="fi-FI" dirty="0"/>
              <a:t>menyusun metode atau metodologi penelitian, teknik analisis data mutlak dicantumkan dan diuraikan secara jelas dan rinci. </a:t>
            </a:r>
            <a:endParaRPr lang="fi-FI" dirty="0" smtClean="0"/>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smtClean="0"/>
              <a:t>Apabila </a:t>
            </a:r>
            <a:r>
              <a:rPr lang="fi-FI" dirty="0"/>
              <a:t>dilakukan secara kuantitatif, maka teknik kuantitatif apa saja yang digunakan, serta bagaimana rumusan dan ketentuan penghitungannya. </a:t>
            </a:r>
            <a:endParaRPr lang="fi-FI" dirty="0" smtClean="0"/>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smtClean="0"/>
              <a:t>Apabila </a:t>
            </a:r>
            <a:r>
              <a:rPr lang="fi-FI" dirty="0"/>
              <a:t>dilakukan secara kualitatif, maka perlu diuraikan tahapan-tahapan kualitatif yang dilaluinya secara jelas. </a:t>
            </a:r>
            <a:endParaRPr lang="fi-FI" dirty="0" smtClean="0"/>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smtClean="0"/>
              <a:t>Dalam </a:t>
            </a:r>
            <a:r>
              <a:rPr lang="fi-FI" dirty="0"/>
              <a:t>teknik analisis data perlu juga diuraikan tentang bagaimana teknik untuk menguji atau memperoleh data yang valid dan reliabel. </a:t>
            </a:r>
            <a:r>
              <a:rPr lang="fi-FI" dirty="0" smtClean="0"/>
              <a:t> </a:t>
            </a:r>
          </a:p>
        </p:txBody>
      </p:sp>
    </p:spTree>
    <p:extLst>
      <p:ext uri="{BB962C8B-B14F-4D97-AF65-F5344CB8AC3E}">
        <p14:creationId xmlns:p14="http://schemas.microsoft.com/office/powerpoint/2010/main" val="41471277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4635" y="2495697"/>
            <a:ext cx="11492563" cy="923330"/>
          </a:xfrm>
          <a:prstGeom prst="rect">
            <a:avLst/>
          </a:prstGeom>
          <a:noFill/>
        </p:spPr>
        <p:txBody>
          <a:bodyPr wrap="square" lIns="91440" tIns="45720" rIns="91440" bIns="45720">
            <a:spAutoFit/>
          </a:bodyPr>
          <a:lstStyle/>
          <a:p>
            <a:pPr algn="ctr"/>
            <a:r>
              <a:rPr lang="en-US" sz="5400" b="1" cap="none" spc="0" dirty="0" err="1">
                <a:ln w="0"/>
                <a:solidFill>
                  <a:schemeClr val="tx1"/>
                </a:solidFill>
                <a:effectLst>
                  <a:outerShdw blurRad="38100" dist="19050" dir="2700000" algn="tl" rotWithShape="0">
                    <a:schemeClr val="dk1">
                      <a:alpha val="40000"/>
                    </a:schemeClr>
                  </a:outerShdw>
                </a:effectLst>
              </a:rPr>
              <a:t>Terima</a:t>
            </a:r>
            <a:r>
              <a:rPr lang="en-US" sz="5400" b="1" cap="none" spc="0" dirty="0">
                <a:ln w="0"/>
                <a:solidFill>
                  <a:schemeClr val="tx1"/>
                </a:solidFill>
                <a:effectLst>
                  <a:outerShdw blurRad="38100" dist="19050" dir="2700000" algn="tl" rotWithShape="0">
                    <a:schemeClr val="dk1">
                      <a:alpha val="40000"/>
                    </a:schemeClr>
                  </a:outerShdw>
                </a:effectLst>
              </a:rPr>
              <a:t> </a:t>
            </a:r>
            <a:r>
              <a:rPr lang="en-US" sz="5400" b="1" cap="none" spc="0" dirty="0" err="1">
                <a:ln w="0"/>
                <a:solidFill>
                  <a:schemeClr val="tx1"/>
                </a:solidFill>
                <a:effectLst>
                  <a:outerShdw blurRad="38100" dist="19050" dir="2700000" algn="tl" rotWithShape="0">
                    <a:schemeClr val="dk1">
                      <a:alpha val="40000"/>
                    </a:schemeClr>
                  </a:outerShdw>
                </a:effectLst>
              </a:rPr>
              <a:t>Kasih</a:t>
            </a:r>
            <a:endParaRPr lang="en-US" sz="5400" b="1" cap="none" spc="0" dirty="0">
              <a:ln w="0"/>
              <a:solidFill>
                <a:schemeClr val="tx1"/>
              </a:solidFill>
              <a:effectLst>
                <a:outerShdw blurRad="38100" dist="19050" dir="2700000" algn="tl" rotWithShape="0">
                  <a:schemeClr val="dk1">
                    <a:alpha val="40000"/>
                  </a:schemeClr>
                </a:outerShdw>
              </a:effectLst>
            </a:endParaRPr>
          </a:p>
        </p:txBody>
      </p:sp>
      <p:sp>
        <p:nvSpPr>
          <p:cNvPr id="5" name="Rectangle 4"/>
          <p:cNvSpPr/>
          <p:nvPr/>
        </p:nvSpPr>
        <p:spPr>
          <a:xfrm>
            <a:off x="394636" y="3351650"/>
            <a:ext cx="11492563" cy="646331"/>
          </a:xfrm>
          <a:prstGeom prst="rect">
            <a:avLst/>
          </a:prstGeom>
          <a:noFill/>
        </p:spPr>
        <p:txBody>
          <a:bodyPr wrap="square" lIns="91440" tIns="45720" rIns="91440" bIns="45720">
            <a:spAutoFit/>
          </a:bodyPr>
          <a:lstStyle/>
          <a:p>
            <a:pPr algn="ctr"/>
            <a:r>
              <a:rPr lang="en-US" sz="3600" b="1" dirty="0" err="1">
                <a:ln w="0"/>
                <a:effectLst>
                  <a:outerShdw blurRad="38100" dist="19050" dir="2700000" algn="tl" rotWithShape="0">
                    <a:schemeClr val="dk1">
                      <a:alpha val="40000"/>
                    </a:schemeClr>
                  </a:outerShdw>
                </a:effectLst>
              </a:rPr>
              <a:t>Sampai</a:t>
            </a:r>
            <a:r>
              <a:rPr lang="en-US" sz="3600" b="1" dirty="0">
                <a:ln w="0"/>
                <a:effectLst>
                  <a:outerShdw blurRad="38100" dist="19050" dir="2700000" algn="tl" rotWithShape="0">
                    <a:schemeClr val="dk1">
                      <a:alpha val="40000"/>
                    </a:schemeClr>
                  </a:outerShdw>
                </a:effectLst>
              </a:rPr>
              <a:t> </a:t>
            </a:r>
            <a:r>
              <a:rPr lang="en-US" sz="3600" b="1" dirty="0" err="1">
                <a:ln w="0"/>
                <a:effectLst>
                  <a:outerShdw blurRad="38100" dist="19050" dir="2700000" algn="tl" rotWithShape="0">
                    <a:schemeClr val="dk1">
                      <a:alpha val="40000"/>
                    </a:schemeClr>
                  </a:outerShdw>
                </a:effectLst>
              </a:rPr>
              <a:t>Jumpa</a:t>
            </a:r>
            <a:r>
              <a:rPr lang="en-US" sz="3600" b="1" dirty="0">
                <a:ln w="0"/>
                <a:effectLst>
                  <a:outerShdw blurRad="38100" dist="19050" dir="2700000" algn="tl" rotWithShape="0">
                    <a:schemeClr val="dk1">
                      <a:alpha val="40000"/>
                    </a:schemeClr>
                  </a:outerShdw>
                </a:effectLst>
              </a:rPr>
              <a:t> di </a:t>
            </a:r>
            <a:r>
              <a:rPr lang="en-US" sz="3600" b="1" dirty="0" err="1">
                <a:ln w="0"/>
                <a:effectLst>
                  <a:outerShdw blurRad="38100" dist="19050" dir="2700000" algn="tl" rotWithShape="0">
                    <a:schemeClr val="dk1">
                      <a:alpha val="40000"/>
                    </a:schemeClr>
                  </a:outerShdw>
                </a:effectLst>
              </a:rPr>
              <a:t>Sesi</a:t>
            </a:r>
            <a:r>
              <a:rPr lang="en-US" sz="3600" b="1" dirty="0">
                <a:ln w="0"/>
                <a:effectLst>
                  <a:outerShdw blurRad="38100" dist="19050" dir="2700000" algn="tl" rotWithShape="0">
                    <a:schemeClr val="dk1">
                      <a:alpha val="40000"/>
                    </a:schemeClr>
                  </a:outerShdw>
                </a:effectLst>
              </a:rPr>
              <a:t> </a:t>
            </a:r>
            <a:r>
              <a:rPr lang="en-US" sz="3600" b="1" dirty="0" err="1">
                <a:ln w="0"/>
                <a:effectLst>
                  <a:outerShdw blurRad="38100" dist="19050" dir="2700000" algn="tl" rotWithShape="0">
                    <a:schemeClr val="dk1">
                      <a:alpha val="40000"/>
                    </a:schemeClr>
                  </a:outerShdw>
                </a:effectLst>
              </a:rPr>
              <a:t>Berikutnya</a:t>
            </a:r>
            <a:endParaRPr lang="en-US" sz="3600" b="1"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4107616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017645" y="265406"/>
            <a:ext cx="4814138" cy="400110"/>
          </a:xfrm>
          <a:prstGeom prst="rect">
            <a:avLst/>
          </a:prstGeom>
        </p:spPr>
        <p:txBody>
          <a:bodyPr wrap="none">
            <a:spAutoFit/>
          </a:bodyPr>
          <a:lstStyle/>
          <a:p>
            <a:r>
              <a:rPr lang="en-US" sz="2000" b="1" dirty="0" smtClean="0">
                <a:latin typeface="Arial" panose="020B0604020202020204" pitchFamily="34" charset="0"/>
                <a:cs typeface="Arial" panose="020B0604020202020204" pitchFamily="34" charset="0"/>
              </a:rPr>
              <a:t>Cara </a:t>
            </a:r>
            <a:r>
              <a:rPr lang="en-US" sz="2000" b="1" dirty="0" err="1" smtClean="0">
                <a:latin typeface="Arial" panose="020B0604020202020204" pitchFamily="34" charset="0"/>
                <a:cs typeface="Arial" panose="020B0604020202020204" pitchFamily="34" charset="0"/>
              </a:rPr>
              <a:t>Menyusun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Metodologi</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2F94CBE-817A-463A-A537-C8B35BD46CC7}"/>
              </a:ext>
            </a:extLst>
          </p:cNvPr>
          <p:cNvSpPr/>
          <p:nvPr/>
        </p:nvSpPr>
        <p:spPr>
          <a:xfrm>
            <a:off x="604470" y="1657480"/>
            <a:ext cx="8918221" cy="369332"/>
          </a:xfrm>
          <a:prstGeom prst="rect">
            <a:avLst/>
          </a:prstGeom>
        </p:spPr>
        <p:txBody>
          <a:bodyPr wrap="square">
            <a:spAutoFit/>
          </a:bodyPr>
          <a:lstStyle/>
          <a:p>
            <a:r>
              <a:rPr lang="en-US" b="1" dirty="0" err="1"/>
              <a:t>Penyusunan</a:t>
            </a:r>
            <a:r>
              <a:rPr lang="en-US" b="1" dirty="0"/>
              <a:t> dan </a:t>
            </a:r>
            <a:r>
              <a:rPr lang="en-US" b="1" dirty="0" err="1"/>
              <a:t>Bagian-Bagian</a:t>
            </a:r>
            <a:r>
              <a:rPr lang="en-US" b="1" dirty="0"/>
              <a:t> </a:t>
            </a:r>
            <a:r>
              <a:rPr lang="en-US" b="1" dirty="0" err="1"/>
              <a:t>dalam</a:t>
            </a:r>
            <a:r>
              <a:rPr lang="en-US" b="1" dirty="0"/>
              <a:t> </a:t>
            </a:r>
            <a:r>
              <a:rPr lang="en-US" b="1" dirty="0" err="1"/>
              <a:t>Metodologi</a:t>
            </a:r>
            <a:r>
              <a:rPr lang="en-US" b="1" dirty="0"/>
              <a:t> / </a:t>
            </a:r>
            <a:r>
              <a:rPr lang="en-US" b="1" dirty="0" err="1"/>
              <a:t>Metode</a:t>
            </a:r>
            <a:r>
              <a:rPr lang="en-US" b="1" dirty="0"/>
              <a:t> </a:t>
            </a:r>
            <a:r>
              <a:rPr lang="en-US" b="1" dirty="0" err="1"/>
              <a:t>Penelitian</a:t>
            </a:r>
            <a:r>
              <a:rPr lang="en-US" b="1" dirty="0"/>
              <a:t> (</a:t>
            </a:r>
            <a:r>
              <a:rPr lang="en-US" b="1" i="1" dirty="0"/>
              <a:t>research method</a:t>
            </a:r>
            <a:r>
              <a:rPr lang="en-US" b="1" dirty="0"/>
              <a:t>):</a:t>
            </a:r>
          </a:p>
        </p:txBody>
      </p:sp>
      <p:sp>
        <p:nvSpPr>
          <p:cNvPr id="2" name="Rectangle 1">
            <a:extLst>
              <a:ext uri="{FF2B5EF4-FFF2-40B4-BE49-F238E27FC236}">
                <a16:creationId xmlns:a16="http://schemas.microsoft.com/office/drawing/2014/main" id="{BCC46705-5C7E-4660-B2EB-D903433F0A69}"/>
              </a:ext>
            </a:extLst>
          </p:cNvPr>
          <p:cNvSpPr/>
          <p:nvPr/>
        </p:nvSpPr>
        <p:spPr>
          <a:xfrm>
            <a:off x="604470" y="2550610"/>
            <a:ext cx="11227313" cy="2031325"/>
          </a:xfrm>
          <a:prstGeom prst="rect">
            <a:avLst/>
          </a:prstGeom>
        </p:spPr>
        <p:txBody>
          <a:bodyPr wrap="square">
            <a:spAutoFit/>
          </a:bodyPr>
          <a:lstStyle/>
          <a:p>
            <a:pPr marL="285750" indent="-285750">
              <a:buFont typeface="Wingdings" panose="05000000000000000000" pitchFamily="2" charset="2"/>
              <a:buChar char="v"/>
            </a:pPr>
            <a:r>
              <a:rPr lang="fi-FI" dirty="0"/>
              <a:t>Dalam menyusun penelitian (</a:t>
            </a:r>
            <a:r>
              <a:rPr lang="fi-FI" i="1" dirty="0"/>
              <a:t>research</a:t>
            </a:r>
            <a:r>
              <a:rPr lang="fi-FI" dirty="0" smtClean="0"/>
              <a:t>), </a:t>
            </a:r>
            <a:r>
              <a:rPr lang="fi-FI" dirty="0"/>
              <a:t>baik penelitian skripsi maupun tesis, metode atau metodologi penelitian yang digunakan mutlak harus disertakan</a:t>
            </a:r>
            <a:r>
              <a:rPr lang="fi-FI" dirty="0" smtClean="0"/>
              <a:t>.</a:t>
            </a:r>
          </a:p>
          <a:p>
            <a:pPr marL="285750" indent="-285750">
              <a:buFont typeface="Wingdings" panose="05000000000000000000" pitchFamily="2" charset="2"/>
              <a:buChar char="v"/>
            </a:pPr>
            <a:endParaRPr lang="fi-FI" dirty="0" smtClean="0"/>
          </a:p>
          <a:p>
            <a:pPr marL="285750" indent="-285750">
              <a:buFont typeface="Wingdings" panose="05000000000000000000" pitchFamily="2" charset="2"/>
              <a:buChar char="v"/>
            </a:pPr>
            <a:endParaRPr lang="fi-FI" dirty="0"/>
          </a:p>
          <a:p>
            <a:pPr marL="285750" indent="-285750">
              <a:buFont typeface="Wingdings" panose="05000000000000000000" pitchFamily="2" charset="2"/>
              <a:buChar char="v"/>
            </a:pPr>
            <a:r>
              <a:rPr lang="fi-FI" dirty="0" smtClean="0"/>
              <a:t>Metodologi </a:t>
            </a:r>
            <a:r>
              <a:rPr lang="fi-FI" dirty="0"/>
              <a:t>atau metode penelitian ini akan menggambarkan bagaimana langkah atau strategi peneliti dalam menjawab </a:t>
            </a:r>
            <a:r>
              <a:rPr lang="fi-FI" dirty="0" smtClean="0"/>
              <a:t>rumusan </a:t>
            </a:r>
            <a:r>
              <a:rPr lang="fi-FI" dirty="0"/>
              <a:t>masalah penelitian, yang hasil dari jawaban atas perumusan masalah tersebut akan diuraikan dalam bab selanjutnya yaitu bab </a:t>
            </a:r>
            <a:r>
              <a:rPr lang="fi-FI" dirty="0" smtClean="0"/>
              <a:t>hasil </a:t>
            </a:r>
            <a:r>
              <a:rPr lang="fi-FI" dirty="0"/>
              <a:t>dan pembahasan. </a:t>
            </a:r>
            <a:endParaRPr lang="fi-FI" dirty="0" smtClean="0"/>
          </a:p>
        </p:txBody>
      </p:sp>
    </p:spTree>
    <p:extLst>
      <p:ext uri="{BB962C8B-B14F-4D97-AF65-F5344CB8AC3E}">
        <p14:creationId xmlns:p14="http://schemas.microsoft.com/office/powerpoint/2010/main" val="285883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smtClean="0"/>
              <a:t>berikut</a:t>
            </a:r>
            <a:r>
              <a:rPr lang="en-US" b="1" dirty="0" smtClean="0"/>
              <a:t>:</a:t>
            </a:r>
            <a:endParaRPr lang="en-US" b="1" dirty="0"/>
          </a:p>
        </p:txBody>
      </p:sp>
      <p:sp>
        <p:nvSpPr>
          <p:cNvPr id="2" name="Rectangle 1">
            <a:extLst>
              <a:ext uri="{FF2B5EF4-FFF2-40B4-BE49-F238E27FC236}">
                <a16:creationId xmlns:a16="http://schemas.microsoft.com/office/drawing/2014/main" id="{BCC46705-5C7E-4660-B2EB-D903433F0A69}"/>
              </a:ext>
            </a:extLst>
          </p:cNvPr>
          <p:cNvSpPr/>
          <p:nvPr/>
        </p:nvSpPr>
        <p:spPr>
          <a:xfrm>
            <a:off x="604470" y="1710107"/>
            <a:ext cx="11227313" cy="4247317"/>
          </a:xfrm>
          <a:prstGeom prst="rect">
            <a:avLst/>
          </a:prstGeom>
        </p:spPr>
        <p:txBody>
          <a:bodyPr wrap="square">
            <a:spAutoFit/>
          </a:bodyPr>
          <a:lstStyle/>
          <a:p>
            <a:pPr marL="285750" indent="-285750">
              <a:buFont typeface="Wingdings" panose="05000000000000000000" pitchFamily="2" charset="2"/>
              <a:buChar char="v"/>
            </a:pPr>
            <a:r>
              <a:rPr lang="fi-FI" dirty="0"/>
              <a:t>Jenis penelitian (</a:t>
            </a:r>
            <a:r>
              <a:rPr lang="fi-FI" i="1" dirty="0"/>
              <a:t>research type</a:t>
            </a:r>
            <a:r>
              <a:rPr lang="fi-FI" dirty="0" smtClean="0"/>
              <a:t>)</a:t>
            </a:r>
          </a:p>
          <a:p>
            <a:pPr marL="285750"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en-US" dirty="0" err="1" smtClean="0"/>
              <a:t>Jenis</a:t>
            </a:r>
            <a:r>
              <a:rPr lang="en-US" dirty="0" smtClean="0"/>
              <a:t> </a:t>
            </a:r>
            <a:r>
              <a:rPr lang="en-US" dirty="0" err="1" smtClean="0"/>
              <a:t>penelitian</a:t>
            </a:r>
            <a:r>
              <a:rPr lang="en-US" dirty="0" smtClean="0"/>
              <a:t> </a:t>
            </a:r>
            <a:r>
              <a:rPr lang="en-US" dirty="0" err="1" smtClean="0"/>
              <a:t>ini</a:t>
            </a:r>
            <a:r>
              <a:rPr lang="en-US" dirty="0" smtClean="0"/>
              <a:t> </a:t>
            </a:r>
            <a:r>
              <a:rPr lang="en-US" dirty="0" err="1" smtClean="0"/>
              <a:t>berkaitan</a:t>
            </a:r>
            <a:r>
              <a:rPr lang="en-US" dirty="0" smtClean="0"/>
              <a:t> </a:t>
            </a:r>
            <a:r>
              <a:rPr lang="en-US" dirty="0" err="1" smtClean="0"/>
              <a:t>dengan</a:t>
            </a:r>
            <a:r>
              <a:rPr lang="en-US" dirty="0" smtClean="0"/>
              <a:t> </a:t>
            </a:r>
            <a:r>
              <a:rPr lang="en-US" dirty="0" err="1" smtClean="0"/>
              <a:t>sifat</a:t>
            </a:r>
            <a:r>
              <a:rPr lang="en-US" dirty="0" smtClean="0"/>
              <a:t> data dan </a:t>
            </a:r>
            <a:r>
              <a:rPr lang="en-US" dirty="0" err="1" smtClean="0"/>
              <a:t>cara</a:t>
            </a:r>
            <a:r>
              <a:rPr lang="en-US" dirty="0" smtClean="0"/>
              <a:t> </a:t>
            </a:r>
            <a:r>
              <a:rPr lang="en-US" dirty="0" err="1" smtClean="0"/>
              <a:t>atau</a:t>
            </a:r>
            <a:r>
              <a:rPr lang="en-US" dirty="0" smtClean="0"/>
              <a:t> </a:t>
            </a:r>
            <a:r>
              <a:rPr lang="en-US" dirty="0" err="1" smtClean="0"/>
              <a:t>teknik</a:t>
            </a:r>
            <a:r>
              <a:rPr lang="en-US" dirty="0" smtClean="0"/>
              <a:t> </a:t>
            </a:r>
            <a:r>
              <a:rPr lang="en-US" dirty="0" err="1" smtClean="0"/>
              <a:t>analisis</a:t>
            </a:r>
            <a:r>
              <a:rPr lang="en-US" dirty="0" smtClean="0"/>
              <a:t> data yang </a:t>
            </a:r>
            <a:r>
              <a:rPr lang="en-US" dirty="0" err="1" smtClean="0"/>
              <a:t>digunakan</a:t>
            </a:r>
            <a:r>
              <a:rPr lang="en-US" dirty="0" smtClean="0"/>
              <a:t>.  </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err="1" smtClean="0"/>
              <a:t>Apabila</a:t>
            </a:r>
            <a:r>
              <a:rPr lang="en-US" dirty="0" smtClean="0"/>
              <a:t> data yang </a:t>
            </a:r>
            <a:r>
              <a:rPr lang="en-US" dirty="0" err="1" smtClean="0"/>
              <a:t>digunakan</a:t>
            </a:r>
            <a:r>
              <a:rPr lang="en-US" dirty="0" smtClean="0"/>
              <a:t> </a:t>
            </a:r>
            <a:r>
              <a:rPr lang="en-US" dirty="0" err="1" smtClean="0"/>
              <a:t>atau</a:t>
            </a:r>
            <a:r>
              <a:rPr lang="en-US" dirty="0" smtClean="0"/>
              <a:t> data yang </a:t>
            </a:r>
            <a:r>
              <a:rPr lang="en-US" dirty="0" err="1" smtClean="0"/>
              <a:t>dianalisis</a:t>
            </a:r>
            <a:r>
              <a:rPr lang="en-US" dirty="0" smtClean="0"/>
              <a:t> </a:t>
            </a:r>
            <a:r>
              <a:rPr lang="en-US" dirty="0" err="1" smtClean="0"/>
              <a:t>adalah</a:t>
            </a:r>
            <a:r>
              <a:rPr lang="en-US" dirty="0" smtClean="0"/>
              <a:t> data </a:t>
            </a:r>
            <a:r>
              <a:rPr lang="en-US" dirty="0" err="1" smtClean="0"/>
              <a:t>numerik</a:t>
            </a:r>
            <a:r>
              <a:rPr lang="en-US" dirty="0" smtClean="0"/>
              <a:t> (</a:t>
            </a:r>
            <a:r>
              <a:rPr lang="en-US" dirty="0" err="1" smtClean="0"/>
              <a:t>angka</a:t>
            </a:r>
            <a:r>
              <a:rPr lang="en-US" dirty="0" smtClean="0"/>
              <a:t>) dan </a:t>
            </a:r>
            <a:r>
              <a:rPr lang="en-US" dirty="0" err="1" smtClean="0"/>
              <a:t>cara</a:t>
            </a:r>
            <a:r>
              <a:rPr lang="en-US" dirty="0" smtClean="0"/>
              <a:t> </a:t>
            </a:r>
            <a:r>
              <a:rPr lang="en-US" dirty="0" err="1" smtClean="0"/>
              <a:t>analisisnya</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matematis</a:t>
            </a:r>
            <a:r>
              <a:rPr lang="en-US" dirty="0" smtClean="0"/>
              <a:t> </a:t>
            </a:r>
            <a:r>
              <a:rPr lang="en-US" dirty="0" err="1" smtClean="0"/>
              <a:t>atau</a:t>
            </a:r>
            <a:r>
              <a:rPr lang="en-US" dirty="0" smtClean="0"/>
              <a:t> </a:t>
            </a:r>
            <a:r>
              <a:rPr lang="en-US" dirty="0" err="1" smtClean="0"/>
              <a:t>menggunakan</a:t>
            </a:r>
            <a:r>
              <a:rPr lang="en-US" dirty="0" smtClean="0"/>
              <a:t> </a:t>
            </a:r>
            <a:r>
              <a:rPr lang="en-US" dirty="0" err="1" smtClean="0"/>
              <a:t>teknik</a:t>
            </a:r>
            <a:r>
              <a:rPr lang="en-US" dirty="0" smtClean="0"/>
              <a:t> </a:t>
            </a:r>
            <a:r>
              <a:rPr lang="en-US" dirty="0" err="1" smtClean="0"/>
              <a:t>statistik</a:t>
            </a:r>
            <a:r>
              <a:rPr lang="en-US" dirty="0" smtClean="0"/>
              <a:t> </a:t>
            </a:r>
            <a:r>
              <a:rPr lang="en-US" dirty="0" err="1" smtClean="0"/>
              <a:t>maka</a:t>
            </a:r>
            <a:r>
              <a:rPr lang="en-US" dirty="0" smtClean="0"/>
              <a:t> </a:t>
            </a:r>
            <a:r>
              <a:rPr lang="en-US" dirty="0" err="1" smtClean="0"/>
              <a:t>jenis</a:t>
            </a:r>
            <a:r>
              <a:rPr lang="en-US" dirty="0" smtClean="0"/>
              <a:t> </a:t>
            </a:r>
            <a:r>
              <a:rPr lang="en-US" dirty="0" err="1" smtClean="0"/>
              <a:t>penelitian</a:t>
            </a:r>
            <a:r>
              <a:rPr lang="en-US" dirty="0" smtClean="0"/>
              <a:t> </a:t>
            </a:r>
            <a:r>
              <a:rPr lang="en-US" dirty="0" err="1" smtClean="0"/>
              <a:t>tersebut</a:t>
            </a:r>
            <a:r>
              <a:rPr lang="en-US" dirty="0" smtClean="0"/>
              <a:t> </a:t>
            </a:r>
            <a:r>
              <a:rPr lang="en-US" dirty="0" err="1" smtClean="0"/>
              <a:t>adalah</a:t>
            </a:r>
            <a:r>
              <a:rPr lang="en-US" dirty="0" smtClean="0"/>
              <a:t> </a:t>
            </a:r>
            <a:r>
              <a:rPr lang="en-US" dirty="0" err="1" smtClean="0"/>
              <a:t>penelitian</a:t>
            </a:r>
            <a:r>
              <a:rPr lang="en-US" dirty="0" smtClean="0"/>
              <a:t> </a:t>
            </a:r>
            <a:r>
              <a:rPr lang="en-US" dirty="0" err="1" smtClean="0"/>
              <a:t>kuantitatif</a:t>
            </a:r>
            <a:r>
              <a:rPr lang="en-US" dirty="0"/>
              <a:t> </a:t>
            </a:r>
            <a:r>
              <a:rPr lang="en-US" dirty="0" smtClean="0"/>
              <a:t>(</a:t>
            </a:r>
            <a:r>
              <a:rPr lang="en-US" i="1" dirty="0" smtClean="0"/>
              <a:t>quantitative research</a:t>
            </a:r>
            <a:r>
              <a:rPr lang="en-US" dirty="0" smtClean="0"/>
              <a:t>).  </a:t>
            </a:r>
            <a:r>
              <a:rPr lang="en-US" dirty="0" err="1" smtClean="0"/>
              <a:t>Kuantitas</a:t>
            </a:r>
            <a:r>
              <a:rPr lang="en-US" dirty="0" smtClean="0"/>
              <a:t> </a:t>
            </a:r>
            <a:r>
              <a:rPr lang="en-US" dirty="0" err="1" smtClean="0"/>
              <a:t>berkaitan</a:t>
            </a:r>
            <a:r>
              <a:rPr lang="en-US" dirty="0" smtClean="0"/>
              <a:t> </a:t>
            </a:r>
            <a:r>
              <a:rPr lang="en-US" dirty="0" err="1" smtClean="0"/>
              <a:t>dengan</a:t>
            </a:r>
            <a:r>
              <a:rPr lang="en-US" dirty="0" smtClean="0"/>
              <a:t> </a:t>
            </a:r>
            <a:r>
              <a:rPr lang="en-US" dirty="0" err="1" smtClean="0"/>
              <a:t>angka</a:t>
            </a:r>
            <a:r>
              <a:rPr lang="en-US" dirty="0" smtClean="0"/>
              <a:t> nominal </a:t>
            </a:r>
            <a:r>
              <a:rPr lang="en-US" dirty="0" err="1" smtClean="0"/>
              <a:t>atau</a:t>
            </a:r>
            <a:r>
              <a:rPr lang="en-US" dirty="0" smtClean="0"/>
              <a:t> </a:t>
            </a:r>
            <a:r>
              <a:rPr lang="en-US" dirty="0" err="1" smtClean="0"/>
              <a:t>bilangan</a:t>
            </a:r>
            <a:r>
              <a:rPr lang="en-US" dirty="0" smtClean="0"/>
              <a:t> yang </a:t>
            </a:r>
            <a:r>
              <a:rPr lang="en-US" dirty="0" err="1" smtClean="0"/>
              <a:t>dapat</a:t>
            </a:r>
            <a:r>
              <a:rPr lang="en-US" dirty="0" smtClean="0"/>
              <a:t> </a:t>
            </a:r>
            <a:r>
              <a:rPr lang="en-US" dirty="0" err="1" smtClean="0"/>
              <a:t>dihitung</a:t>
            </a:r>
            <a:r>
              <a:rPr lang="en-US" dirty="0" smtClean="0"/>
              <a:t>.  </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err="1" smtClean="0"/>
              <a:t>Sedangkan</a:t>
            </a:r>
            <a:r>
              <a:rPr lang="en-US" dirty="0" smtClean="0"/>
              <a:t>, </a:t>
            </a:r>
            <a:r>
              <a:rPr lang="en-US" dirty="0" err="1" smtClean="0"/>
              <a:t>apabila</a:t>
            </a:r>
            <a:r>
              <a:rPr lang="en-US" dirty="0" smtClean="0"/>
              <a:t> data yang </a:t>
            </a:r>
            <a:r>
              <a:rPr lang="en-US" dirty="0" err="1" smtClean="0"/>
              <a:t>digunakan</a:t>
            </a:r>
            <a:r>
              <a:rPr lang="en-US" dirty="0" smtClean="0"/>
              <a:t> </a:t>
            </a:r>
            <a:r>
              <a:rPr lang="en-US" dirty="0" err="1" smtClean="0"/>
              <a:t>adalah</a:t>
            </a:r>
            <a:r>
              <a:rPr lang="en-US" dirty="0" smtClean="0"/>
              <a:t> data </a:t>
            </a:r>
            <a:r>
              <a:rPr lang="en-US" i="1" dirty="0" smtClean="0"/>
              <a:t>string</a:t>
            </a:r>
            <a:r>
              <a:rPr lang="en-US" dirty="0" smtClean="0"/>
              <a:t> </a:t>
            </a:r>
            <a:r>
              <a:rPr lang="en-US" dirty="0" err="1" smtClean="0"/>
              <a:t>atau</a:t>
            </a:r>
            <a:r>
              <a:rPr lang="en-US" dirty="0" smtClean="0"/>
              <a:t> </a:t>
            </a:r>
            <a:r>
              <a:rPr lang="en-US" dirty="0" err="1" smtClean="0"/>
              <a:t>merupakan</a:t>
            </a:r>
            <a:r>
              <a:rPr lang="en-US" dirty="0" smtClean="0"/>
              <a:t> </a:t>
            </a:r>
            <a:r>
              <a:rPr lang="en-US" dirty="0" err="1" smtClean="0"/>
              <a:t>bentuk</a:t>
            </a:r>
            <a:r>
              <a:rPr lang="en-US" dirty="0" smtClean="0"/>
              <a:t> </a:t>
            </a:r>
            <a:r>
              <a:rPr lang="en-US" i="1" dirty="0"/>
              <a:t>record</a:t>
            </a:r>
            <a:r>
              <a:rPr lang="en-US" dirty="0"/>
              <a:t> </a:t>
            </a:r>
            <a:r>
              <a:rPr lang="en-US" dirty="0" err="1" smtClean="0"/>
              <a:t>dari</a:t>
            </a:r>
            <a:r>
              <a:rPr lang="en-US" dirty="0" smtClean="0"/>
              <a:t> </a:t>
            </a:r>
            <a:r>
              <a:rPr lang="en-US" dirty="0" err="1" smtClean="0"/>
              <a:t>suatu</a:t>
            </a:r>
            <a:r>
              <a:rPr lang="en-US" dirty="0" smtClean="0"/>
              <a:t> </a:t>
            </a:r>
            <a:r>
              <a:rPr lang="en-US" dirty="0" err="1"/>
              <a:t>kondisi</a:t>
            </a:r>
            <a:r>
              <a:rPr lang="en-US" dirty="0"/>
              <a:t> </a:t>
            </a:r>
            <a:r>
              <a:rPr lang="en-US" dirty="0" err="1"/>
              <a:t>tertentu</a:t>
            </a:r>
            <a:r>
              <a:rPr lang="en-US" dirty="0"/>
              <a:t> (</a:t>
            </a:r>
            <a:r>
              <a:rPr lang="en-US" dirty="0" err="1"/>
              <a:t>seperti</a:t>
            </a:r>
            <a:r>
              <a:rPr lang="en-US" dirty="0"/>
              <a:t> </a:t>
            </a:r>
            <a:r>
              <a:rPr lang="en-US" dirty="0" err="1"/>
              <a:t>kondisi</a:t>
            </a:r>
            <a:r>
              <a:rPr lang="en-US" dirty="0"/>
              <a:t> </a:t>
            </a:r>
            <a:r>
              <a:rPr lang="en-US" dirty="0" err="1"/>
              <a:t>sosial</a:t>
            </a:r>
            <a:r>
              <a:rPr lang="en-US" dirty="0"/>
              <a:t>, </a:t>
            </a:r>
            <a:r>
              <a:rPr lang="en-US" dirty="0" err="1"/>
              <a:t>kondisi</a:t>
            </a:r>
            <a:r>
              <a:rPr lang="en-US" dirty="0"/>
              <a:t> </a:t>
            </a:r>
            <a:r>
              <a:rPr lang="en-US" dirty="0" err="1" smtClean="0"/>
              <a:t>seseorang</a:t>
            </a:r>
            <a:r>
              <a:rPr lang="en-US" dirty="0" smtClean="0"/>
              <a:t>/</a:t>
            </a:r>
            <a:r>
              <a:rPr lang="en-US" dirty="0" err="1" smtClean="0"/>
              <a:t>individu</a:t>
            </a:r>
            <a:r>
              <a:rPr lang="en-US" dirty="0"/>
              <a:t>) yang </a:t>
            </a:r>
            <a:r>
              <a:rPr lang="en-US" dirty="0" err="1"/>
              <a:t>lebih</a:t>
            </a:r>
            <a:r>
              <a:rPr lang="en-US" dirty="0"/>
              <a:t> </a:t>
            </a:r>
            <a:r>
              <a:rPr lang="en-US" dirty="0" err="1"/>
              <a:t>berkaitan</a:t>
            </a:r>
            <a:r>
              <a:rPr lang="en-US" dirty="0"/>
              <a:t> </a:t>
            </a:r>
            <a:r>
              <a:rPr lang="en-US" dirty="0" err="1"/>
              <a:t>dengan</a:t>
            </a:r>
            <a:r>
              <a:rPr lang="en-US" dirty="0"/>
              <a:t> </a:t>
            </a:r>
            <a:r>
              <a:rPr lang="en-US" dirty="0" err="1"/>
              <a:t>kualitas</a:t>
            </a:r>
            <a:r>
              <a:rPr lang="en-US" dirty="0"/>
              <a:t> </a:t>
            </a:r>
            <a:r>
              <a:rPr lang="en-US" dirty="0" err="1"/>
              <a:t>atau</a:t>
            </a:r>
            <a:r>
              <a:rPr lang="en-US" dirty="0"/>
              <a:t> </a:t>
            </a:r>
            <a:r>
              <a:rPr lang="en-US" dirty="0" err="1"/>
              <a:t>sifat</a:t>
            </a:r>
            <a:r>
              <a:rPr lang="en-US" dirty="0"/>
              <a:t> dan </a:t>
            </a:r>
            <a:r>
              <a:rPr lang="en-US" dirty="0" err="1"/>
              <a:t>perilakunya</a:t>
            </a:r>
            <a:r>
              <a:rPr lang="en-US" dirty="0"/>
              <a:t>, </a:t>
            </a:r>
            <a:r>
              <a:rPr lang="en-US" dirty="0" err="1"/>
              <a:t>maka</a:t>
            </a:r>
            <a:r>
              <a:rPr lang="en-US" dirty="0"/>
              <a:t> </a:t>
            </a:r>
            <a:r>
              <a:rPr lang="en-US" dirty="0" err="1"/>
              <a:t>jenis</a:t>
            </a:r>
            <a:r>
              <a:rPr lang="en-US" dirty="0"/>
              <a:t> </a:t>
            </a:r>
            <a:r>
              <a:rPr lang="en-US" dirty="0" err="1"/>
              <a:t>penelitian</a:t>
            </a:r>
            <a:r>
              <a:rPr lang="en-US" dirty="0"/>
              <a:t> </a:t>
            </a:r>
            <a:r>
              <a:rPr lang="en-US" dirty="0" err="1"/>
              <a:t>ini</a:t>
            </a:r>
            <a:r>
              <a:rPr lang="en-US" dirty="0"/>
              <a:t> </a:t>
            </a:r>
            <a:r>
              <a:rPr lang="en-US" dirty="0" err="1"/>
              <a:t>merupakan</a:t>
            </a:r>
            <a:r>
              <a:rPr lang="en-US" dirty="0"/>
              <a:t> </a:t>
            </a:r>
            <a:r>
              <a:rPr lang="en-US" dirty="0" err="1"/>
              <a:t>penelitian</a:t>
            </a:r>
            <a:r>
              <a:rPr lang="en-US" dirty="0"/>
              <a:t> </a:t>
            </a:r>
            <a:r>
              <a:rPr lang="en-US" dirty="0" err="1" smtClean="0"/>
              <a:t>kualitatif</a:t>
            </a:r>
            <a:r>
              <a:rPr lang="en-US" dirty="0" smtClean="0"/>
              <a:t> (</a:t>
            </a:r>
            <a:r>
              <a:rPr lang="en-US" i="1" dirty="0" smtClean="0"/>
              <a:t>qualitative research</a:t>
            </a:r>
            <a:r>
              <a:rPr lang="en-US" dirty="0" smtClean="0"/>
              <a:t>). </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err="1" smtClean="0"/>
              <a:t>Disamping</a:t>
            </a:r>
            <a:r>
              <a:rPr lang="en-US" dirty="0" smtClean="0"/>
              <a:t> </a:t>
            </a:r>
            <a:r>
              <a:rPr lang="en-US" dirty="0" err="1"/>
              <a:t>itu</a:t>
            </a:r>
            <a:r>
              <a:rPr lang="en-US" dirty="0"/>
              <a:t>, </a:t>
            </a:r>
            <a:r>
              <a:rPr lang="en-US" dirty="0" err="1"/>
              <a:t>terdapat</a:t>
            </a:r>
            <a:r>
              <a:rPr lang="en-US" dirty="0"/>
              <a:t> </a:t>
            </a:r>
            <a:r>
              <a:rPr lang="en-US" dirty="0" err="1"/>
              <a:t>jenis</a:t>
            </a:r>
            <a:r>
              <a:rPr lang="en-US" dirty="0"/>
              <a:t> </a:t>
            </a:r>
            <a:r>
              <a:rPr lang="en-US" dirty="0" err="1"/>
              <a:t>penelitian</a:t>
            </a:r>
            <a:r>
              <a:rPr lang="en-US" dirty="0"/>
              <a:t> </a:t>
            </a:r>
            <a:r>
              <a:rPr lang="en-US" dirty="0" err="1"/>
              <a:t>lainnya</a:t>
            </a:r>
            <a:r>
              <a:rPr lang="en-US" dirty="0"/>
              <a:t>, </a:t>
            </a:r>
            <a:r>
              <a:rPr lang="en-US" dirty="0" err="1"/>
              <a:t>yaitu</a:t>
            </a:r>
            <a:r>
              <a:rPr lang="en-US" dirty="0"/>
              <a:t> </a:t>
            </a:r>
            <a:r>
              <a:rPr lang="en-US" dirty="0" err="1"/>
              <a:t>apabila</a:t>
            </a:r>
            <a:r>
              <a:rPr lang="en-US" dirty="0"/>
              <a:t> data yang </a:t>
            </a:r>
            <a:r>
              <a:rPr lang="en-US" dirty="0" err="1"/>
              <a:t>akan</a:t>
            </a:r>
            <a:r>
              <a:rPr lang="en-US" dirty="0"/>
              <a:t> </a:t>
            </a:r>
            <a:r>
              <a:rPr lang="en-US" dirty="0" err="1"/>
              <a:t>dianalisis</a:t>
            </a:r>
            <a:r>
              <a:rPr lang="en-US" dirty="0"/>
              <a:t> </a:t>
            </a:r>
            <a:r>
              <a:rPr lang="en-US" dirty="0" err="1"/>
              <a:t>adalah</a:t>
            </a:r>
            <a:r>
              <a:rPr lang="en-US" dirty="0"/>
              <a:t> data </a:t>
            </a:r>
            <a:r>
              <a:rPr lang="en-US" dirty="0" err="1"/>
              <a:t>tunggal</a:t>
            </a:r>
            <a:r>
              <a:rPr lang="en-US" dirty="0"/>
              <a:t> yang </a:t>
            </a:r>
            <a:r>
              <a:rPr lang="en-US" dirty="0" err="1"/>
              <a:t>diperoleh</a:t>
            </a:r>
            <a:r>
              <a:rPr lang="en-US" dirty="0"/>
              <a:t> </a:t>
            </a:r>
            <a:r>
              <a:rPr lang="en-US" dirty="0" err="1"/>
              <a:t>dari</a:t>
            </a:r>
            <a:r>
              <a:rPr lang="en-US" dirty="0"/>
              <a:t> </a:t>
            </a:r>
            <a:r>
              <a:rPr lang="en-US" dirty="0" err="1"/>
              <a:t>kasus</a:t>
            </a:r>
            <a:r>
              <a:rPr lang="en-US" dirty="0"/>
              <a:t> </a:t>
            </a:r>
            <a:r>
              <a:rPr lang="en-US" dirty="0" err="1"/>
              <a:t>tertentu</a:t>
            </a:r>
            <a:r>
              <a:rPr lang="en-US" dirty="0"/>
              <a:t>, </a:t>
            </a:r>
            <a:r>
              <a:rPr lang="en-US" dirty="0" err="1"/>
              <a:t>maka</a:t>
            </a:r>
            <a:r>
              <a:rPr lang="en-US" dirty="0"/>
              <a:t> </a:t>
            </a:r>
            <a:r>
              <a:rPr lang="en-US" dirty="0" err="1"/>
              <a:t>penelitian</a:t>
            </a:r>
            <a:r>
              <a:rPr lang="en-US" dirty="0"/>
              <a:t> </a:t>
            </a:r>
            <a:r>
              <a:rPr lang="en-US" dirty="0" err="1"/>
              <a:t>ini</a:t>
            </a:r>
            <a:r>
              <a:rPr lang="en-US" dirty="0"/>
              <a:t> </a:t>
            </a:r>
            <a:r>
              <a:rPr lang="en-US" dirty="0" err="1"/>
              <a:t>merupakan</a:t>
            </a:r>
            <a:r>
              <a:rPr lang="en-US" dirty="0"/>
              <a:t> </a:t>
            </a:r>
            <a:r>
              <a:rPr lang="en-US" dirty="0" err="1"/>
              <a:t>penelitian</a:t>
            </a:r>
            <a:r>
              <a:rPr lang="en-US" dirty="0"/>
              <a:t> </a:t>
            </a:r>
            <a:r>
              <a:rPr lang="en-US" dirty="0" err="1"/>
              <a:t>studi</a:t>
            </a:r>
            <a:r>
              <a:rPr lang="en-US" dirty="0"/>
              <a:t> </a:t>
            </a:r>
            <a:r>
              <a:rPr lang="en-US" dirty="0" err="1"/>
              <a:t>kasus</a:t>
            </a:r>
            <a:r>
              <a:rPr lang="en-US" dirty="0"/>
              <a:t> (</a:t>
            </a:r>
            <a:r>
              <a:rPr lang="en-US" i="1" dirty="0"/>
              <a:t>case research</a:t>
            </a:r>
            <a:r>
              <a:rPr lang="en-US" dirty="0"/>
              <a:t>).</a:t>
            </a:r>
            <a:endParaRPr lang="fi-FI" dirty="0" smtClean="0"/>
          </a:p>
        </p:txBody>
      </p:sp>
      <p:sp>
        <p:nvSpPr>
          <p:cNvPr id="5" name="Rectangle 4"/>
          <p:cNvSpPr/>
          <p:nvPr/>
        </p:nvSpPr>
        <p:spPr>
          <a:xfrm>
            <a:off x="7017645" y="265406"/>
            <a:ext cx="4814138" cy="400110"/>
          </a:xfrm>
          <a:prstGeom prst="rect">
            <a:avLst/>
          </a:prstGeom>
        </p:spPr>
        <p:txBody>
          <a:bodyPr wrap="none">
            <a:spAutoFit/>
          </a:bodyPr>
          <a:lstStyle/>
          <a:p>
            <a:r>
              <a:rPr lang="en-US" sz="2000" b="1" dirty="0" smtClean="0">
                <a:latin typeface="Arial" panose="020B0604020202020204" pitchFamily="34" charset="0"/>
                <a:cs typeface="Arial" panose="020B0604020202020204" pitchFamily="34" charset="0"/>
              </a:rPr>
              <a:t>Cara </a:t>
            </a:r>
            <a:r>
              <a:rPr lang="en-US" sz="2000" b="1" dirty="0" err="1" smtClean="0">
                <a:latin typeface="Arial" panose="020B0604020202020204" pitchFamily="34" charset="0"/>
                <a:cs typeface="Arial" panose="020B0604020202020204" pitchFamily="34" charset="0"/>
              </a:rPr>
              <a:t>Menyusun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Metodologi</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5289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2F94CBE-817A-463A-A537-C8B35BD46CC7}"/>
              </a:ext>
            </a:extLst>
          </p:cNvPr>
          <p:cNvSpPr/>
          <p:nvPr/>
        </p:nvSpPr>
        <p:spPr>
          <a:xfrm>
            <a:off x="604470" y="1608127"/>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smtClean="0"/>
              <a:t>berikut</a:t>
            </a:r>
            <a:r>
              <a:rPr lang="en-US" b="1" dirty="0" smtClean="0"/>
              <a:t>:</a:t>
            </a:r>
            <a:endParaRPr lang="en-US" b="1" dirty="0"/>
          </a:p>
        </p:txBody>
      </p:sp>
      <p:sp>
        <p:nvSpPr>
          <p:cNvPr id="2" name="Rectangle 1">
            <a:extLst>
              <a:ext uri="{FF2B5EF4-FFF2-40B4-BE49-F238E27FC236}">
                <a16:creationId xmlns:a16="http://schemas.microsoft.com/office/drawing/2014/main" id="{BCC46705-5C7E-4660-B2EB-D903433F0A69}"/>
              </a:ext>
            </a:extLst>
          </p:cNvPr>
          <p:cNvSpPr/>
          <p:nvPr/>
        </p:nvSpPr>
        <p:spPr>
          <a:xfrm>
            <a:off x="604470" y="2190398"/>
            <a:ext cx="11227313" cy="2862322"/>
          </a:xfrm>
          <a:prstGeom prst="rect">
            <a:avLst/>
          </a:prstGeom>
        </p:spPr>
        <p:txBody>
          <a:bodyPr wrap="square">
            <a:spAutoFit/>
          </a:bodyPr>
          <a:lstStyle/>
          <a:p>
            <a:pPr marL="285750" indent="-285750">
              <a:buFont typeface="Wingdings" panose="05000000000000000000" pitchFamily="2" charset="2"/>
              <a:buChar char="v"/>
            </a:pPr>
            <a:r>
              <a:rPr lang="fi-FI" dirty="0" smtClean="0"/>
              <a:t>Lanjutan jenis </a:t>
            </a:r>
            <a:r>
              <a:rPr lang="fi-FI" dirty="0"/>
              <a:t>penelitian (</a:t>
            </a:r>
            <a:r>
              <a:rPr lang="fi-FI" i="1" dirty="0"/>
              <a:t>research type</a:t>
            </a:r>
            <a:r>
              <a:rPr lang="fi-FI" dirty="0" smtClean="0"/>
              <a:t>)</a:t>
            </a:r>
          </a:p>
          <a:p>
            <a:pPr marL="285750"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en-US" dirty="0" err="1" smtClean="0"/>
              <a:t>Jenis</a:t>
            </a:r>
            <a:r>
              <a:rPr lang="en-US" dirty="0" smtClean="0"/>
              <a:t> </a:t>
            </a:r>
            <a:r>
              <a:rPr lang="en-US" dirty="0" err="1"/>
              <a:t>penelitian</a:t>
            </a:r>
            <a:r>
              <a:rPr lang="en-US" dirty="0"/>
              <a:t> </a:t>
            </a:r>
            <a:r>
              <a:rPr lang="en-US" dirty="0" err="1" smtClean="0"/>
              <a:t>dapat</a:t>
            </a:r>
            <a:r>
              <a:rPr lang="en-US" dirty="0" smtClean="0"/>
              <a:t> </a:t>
            </a:r>
            <a:r>
              <a:rPr lang="en-US" dirty="0" err="1" smtClean="0"/>
              <a:t>juga</a:t>
            </a:r>
            <a:r>
              <a:rPr lang="en-US" dirty="0" smtClean="0"/>
              <a:t> </a:t>
            </a:r>
            <a:r>
              <a:rPr lang="en-US" dirty="0" err="1" smtClean="0"/>
              <a:t>dikelompokkan</a:t>
            </a:r>
            <a:r>
              <a:rPr lang="en-US" dirty="0" smtClean="0"/>
              <a:t> </a:t>
            </a:r>
            <a:r>
              <a:rPr lang="en-US" dirty="0" err="1"/>
              <a:t>berdasarkan</a:t>
            </a:r>
            <a:r>
              <a:rPr lang="en-US" dirty="0"/>
              <a:t> </a:t>
            </a:r>
            <a:r>
              <a:rPr lang="en-US" dirty="0" err="1"/>
              <a:t>cara</a:t>
            </a:r>
            <a:r>
              <a:rPr lang="en-US" dirty="0"/>
              <a:t> dan </a:t>
            </a:r>
            <a:r>
              <a:rPr lang="en-US" dirty="0" err="1"/>
              <a:t>tujuan</a:t>
            </a:r>
            <a:r>
              <a:rPr lang="en-US" dirty="0"/>
              <a:t> </a:t>
            </a:r>
            <a:r>
              <a:rPr lang="en-US" dirty="0" err="1"/>
              <a:t>penelitiannya</a:t>
            </a:r>
            <a:r>
              <a:rPr lang="en-US" dirty="0"/>
              <a:t>, </a:t>
            </a:r>
            <a:r>
              <a:rPr lang="en-US" dirty="0" err="1"/>
              <a:t>yaitu</a:t>
            </a:r>
            <a:r>
              <a:rPr lang="en-US" dirty="0"/>
              <a:t> </a:t>
            </a:r>
            <a:r>
              <a:rPr lang="en-US" dirty="0" err="1" smtClean="0"/>
              <a:t>jenis</a:t>
            </a:r>
            <a:r>
              <a:rPr lang="en-US" dirty="0" smtClean="0"/>
              <a:t> </a:t>
            </a:r>
            <a:r>
              <a:rPr lang="en-US" dirty="0" err="1"/>
              <a:t>penelitian</a:t>
            </a:r>
            <a:r>
              <a:rPr lang="en-US" dirty="0"/>
              <a:t> </a:t>
            </a:r>
            <a:r>
              <a:rPr lang="en-US" dirty="0" err="1"/>
              <a:t>eksperimen</a:t>
            </a:r>
            <a:r>
              <a:rPr lang="en-US" dirty="0"/>
              <a:t> </a:t>
            </a:r>
            <a:r>
              <a:rPr lang="en-US" dirty="0" smtClean="0"/>
              <a:t>(</a:t>
            </a:r>
            <a:r>
              <a:rPr lang="en-US" i="1" dirty="0" smtClean="0"/>
              <a:t>experiment research</a:t>
            </a:r>
            <a:r>
              <a:rPr lang="en-US" dirty="0" smtClean="0"/>
              <a:t>) dan </a:t>
            </a:r>
            <a:r>
              <a:rPr lang="en-US" dirty="0" err="1"/>
              <a:t>jenis</a:t>
            </a:r>
            <a:r>
              <a:rPr lang="en-US" dirty="0"/>
              <a:t> </a:t>
            </a:r>
            <a:r>
              <a:rPr lang="en-US" dirty="0" err="1"/>
              <a:t>penelitian</a:t>
            </a:r>
            <a:r>
              <a:rPr lang="en-US" dirty="0"/>
              <a:t> </a:t>
            </a:r>
            <a:r>
              <a:rPr lang="en-US" dirty="0" err="1"/>
              <a:t>tindakan</a:t>
            </a:r>
            <a:r>
              <a:rPr lang="en-US" dirty="0"/>
              <a:t> (</a:t>
            </a:r>
            <a:r>
              <a:rPr lang="en-US" i="1" dirty="0"/>
              <a:t>action research</a:t>
            </a:r>
            <a:r>
              <a:rPr lang="en-US" dirty="0" smtClean="0"/>
              <a:t>).</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err="1" smtClean="0"/>
              <a:t>Jenis</a:t>
            </a:r>
            <a:r>
              <a:rPr lang="en-US" dirty="0" smtClean="0"/>
              <a:t> </a:t>
            </a:r>
            <a:r>
              <a:rPr lang="en-US" dirty="0" err="1"/>
              <a:t>penelitian</a:t>
            </a:r>
            <a:r>
              <a:rPr lang="en-US" dirty="0"/>
              <a:t> </a:t>
            </a:r>
            <a:r>
              <a:rPr lang="en-US" dirty="0" err="1"/>
              <a:t>eksperimen</a:t>
            </a:r>
            <a:r>
              <a:rPr lang="en-US" dirty="0"/>
              <a:t> </a:t>
            </a:r>
            <a:r>
              <a:rPr lang="en-US" dirty="0" err="1"/>
              <a:t>adalah</a:t>
            </a:r>
            <a:r>
              <a:rPr lang="en-US" dirty="0"/>
              <a:t> </a:t>
            </a:r>
            <a:r>
              <a:rPr lang="en-US" dirty="0" err="1"/>
              <a:t>penelitian</a:t>
            </a:r>
            <a:r>
              <a:rPr lang="en-US" dirty="0"/>
              <a:t> </a:t>
            </a:r>
            <a:r>
              <a:rPr lang="en-US" dirty="0" err="1"/>
              <a:t>untuk</a:t>
            </a:r>
            <a:r>
              <a:rPr lang="en-US" dirty="0"/>
              <a:t> </a:t>
            </a:r>
            <a:r>
              <a:rPr lang="en-US" dirty="0" err="1"/>
              <a:t>mencari</a:t>
            </a:r>
            <a:r>
              <a:rPr lang="en-US" dirty="0"/>
              <a:t> </a:t>
            </a:r>
            <a:r>
              <a:rPr lang="en-US" dirty="0" err="1"/>
              <a:t>suatu</a:t>
            </a:r>
            <a:r>
              <a:rPr lang="en-US" dirty="0"/>
              <a:t> </a:t>
            </a:r>
            <a:r>
              <a:rPr lang="en-US" dirty="0" err="1"/>
              <a:t>hubungan</a:t>
            </a:r>
            <a:r>
              <a:rPr lang="en-US" dirty="0"/>
              <a:t> </a:t>
            </a:r>
            <a:r>
              <a:rPr lang="en-US" dirty="0" err="1"/>
              <a:t>atau</a:t>
            </a:r>
            <a:r>
              <a:rPr lang="en-US" dirty="0"/>
              <a:t> </a:t>
            </a:r>
            <a:r>
              <a:rPr lang="en-US" dirty="0" err="1"/>
              <a:t>pengaruh</a:t>
            </a:r>
            <a:r>
              <a:rPr lang="en-US" dirty="0"/>
              <a:t> </a:t>
            </a:r>
            <a:r>
              <a:rPr lang="en-US" dirty="0" err="1"/>
              <a:t>suatu</a:t>
            </a:r>
            <a:r>
              <a:rPr lang="en-US" dirty="0"/>
              <a:t> </a:t>
            </a:r>
            <a:r>
              <a:rPr lang="en-US" dirty="0" err="1"/>
              <a:t>hal</a:t>
            </a:r>
            <a:r>
              <a:rPr lang="en-US" dirty="0"/>
              <a:t> </a:t>
            </a:r>
            <a:r>
              <a:rPr lang="en-US" dirty="0" err="1"/>
              <a:t>tertentu</a:t>
            </a:r>
            <a:r>
              <a:rPr lang="en-US" dirty="0"/>
              <a:t> </a:t>
            </a:r>
            <a:r>
              <a:rPr lang="en-US" dirty="0" err="1"/>
              <a:t>terhadap</a:t>
            </a:r>
            <a:r>
              <a:rPr lang="en-US" dirty="0"/>
              <a:t> </a:t>
            </a:r>
            <a:r>
              <a:rPr lang="en-US" dirty="0" err="1"/>
              <a:t>hal</a:t>
            </a:r>
            <a:r>
              <a:rPr lang="en-US" dirty="0"/>
              <a:t> </a:t>
            </a:r>
            <a:r>
              <a:rPr lang="en-US" dirty="0" err="1"/>
              <a:t>lainnya</a:t>
            </a:r>
            <a:r>
              <a:rPr lang="en-US" dirty="0"/>
              <a:t> </a:t>
            </a:r>
            <a:r>
              <a:rPr lang="en-US" dirty="0" err="1"/>
              <a:t>dalam</a:t>
            </a:r>
            <a:r>
              <a:rPr lang="en-US" dirty="0"/>
              <a:t> </a:t>
            </a:r>
            <a:r>
              <a:rPr lang="en-US" dirty="0" err="1"/>
              <a:t>kondisi</a:t>
            </a:r>
            <a:r>
              <a:rPr lang="en-US" dirty="0"/>
              <a:t> </a:t>
            </a:r>
            <a:r>
              <a:rPr lang="en-US" dirty="0" err="1"/>
              <a:t>alamiah</a:t>
            </a:r>
            <a:r>
              <a:rPr lang="en-US" dirty="0"/>
              <a:t>. </a:t>
            </a:r>
            <a:r>
              <a:rPr lang="en-US" dirty="0" smtClean="0"/>
              <a:t>  </a:t>
            </a:r>
            <a:r>
              <a:rPr lang="en-US" dirty="0" err="1" smtClean="0"/>
              <a:t>Maksud</a:t>
            </a:r>
            <a:r>
              <a:rPr lang="en-US" dirty="0" smtClean="0"/>
              <a:t> “</a:t>
            </a:r>
            <a:r>
              <a:rPr lang="en-US" dirty="0" err="1" smtClean="0"/>
              <a:t>dalam</a:t>
            </a:r>
            <a:r>
              <a:rPr lang="en-US" dirty="0" smtClean="0"/>
              <a:t> </a:t>
            </a:r>
            <a:r>
              <a:rPr lang="en-US" dirty="0" err="1"/>
              <a:t>kondisi</a:t>
            </a:r>
            <a:r>
              <a:rPr lang="en-US" dirty="0"/>
              <a:t> </a:t>
            </a:r>
            <a:r>
              <a:rPr lang="en-US" dirty="0" err="1" smtClean="0"/>
              <a:t>alamiah</a:t>
            </a:r>
            <a:r>
              <a:rPr lang="en-US" dirty="0" smtClean="0"/>
              <a:t>” </a:t>
            </a:r>
            <a:r>
              <a:rPr lang="en-US" dirty="0" err="1" smtClean="0"/>
              <a:t>adalah</a:t>
            </a:r>
            <a:r>
              <a:rPr lang="en-US" dirty="0" smtClean="0"/>
              <a:t> </a:t>
            </a:r>
            <a:r>
              <a:rPr lang="en-US" dirty="0" err="1"/>
              <a:t>dalam</a:t>
            </a:r>
            <a:r>
              <a:rPr lang="en-US" dirty="0"/>
              <a:t> </a:t>
            </a:r>
            <a:r>
              <a:rPr lang="en-US" dirty="0" err="1"/>
              <a:t>penelitian</a:t>
            </a:r>
            <a:r>
              <a:rPr lang="en-US" dirty="0"/>
              <a:t> </a:t>
            </a:r>
            <a:r>
              <a:rPr lang="en-US" dirty="0" err="1"/>
              <a:t>tersebut</a:t>
            </a:r>
            <a:r>
              <a:rPr lang="en-US" dirty="0"/>
              <a:t> </a:t>
            </a:r>
            <a:r>
              <a:rPr lang="en-US" dirty="0" err="1"/>
              <a:t>tidak</a:t>
            </a:r>
            <a:r>
              <a:rPr lang="en-US" dirty="0"/>
              <a:t> </a:t>
            </a:r>
            <a:r>
              <a:rPr lang="en-US" dirty="0" err="1"/>
              <a:t>dilakukan</a:t>
            </a:r>
            <a:r>
              <a:rPr lang="en-US" dirty="0"/>
              <a:t> </a:t>
            </a:r>
            <a:r>
              <a:rPr lang="en-US" dirty="0" err="1"/>
              <a:t>tindakan</a:t>
            </a:r>
            <a:r>
              <a:rPr lang="en-US" dirty="0"/>
              <a:t> yang </a:t>
            </a:r>
            <a:r>
              <a:rPr lang="en-US" dirty="0" err="1"/>
              <a:t>sikluistik</a:t>
            </a:r>
            <a:r>
              <a:rPr lang="en-US" dirty="0"/>
              <a:t> </a:t>
            </a:r>
            <a:r>
              <a:rPr lang="en-US" dirty="0" err="1"/>
              <a:t>berulang-ulang</a:t>
            </a:r>
            <a:r>
              <a:rPr lang="en-US" dirty="0"/>
              <a:t> yang </a:t>
            </a:r>
            <a:r>
              <a:rPr lang="en-US" dirty="0" err="1"/>
              <a:t>sifatnya</a:t>
            </a:r>
            <a:r>
              <a:rPr lang="en-US" dirty="0"/>
              <a:t> </a:t>
            </a:r>
            <a:r>
              <a:rPr lang="en-US" dirty="0" err="1"/>
              <a:t>untuk</a:t>
            </a:r>
            <a:r>
              <a:rPr lang="en-US" dirty="0"/>
              <a:t> </a:t>
            </a:r>
            <a:r>
              <a:rPr lang="en-US" dirty="0" err="1"/>
              <a:t>memperbaiki</a:t>
            </a:r>
            <a:r>
              <a:rPr lang="en-US" dirty="0"/>
              <a:t> </a:t>
            </a:r>
            <a:r>
              <a:rPr lang="en-US" dirty="0" err="1"/>
              <a:t>hubungan</a:t>
            </a:r>
            <a:r>
              <a:rPr lang="en-US" dirty="0"/>
              <a:t> yang </a:t>
            </a:r>
            <a:r>
              <a:rPr lang="en-US" dirty="0" err="1"/>
              <a:t>terjadi</a:t>
            </a:r>
            <a:r>
              <a:rPr lang="en-US" dirty="0"/>
              <a:t>. </a:t>
            </a:r>
            <a:endParaRPr lang="en-US" dirty="0" smtClean="0"/>
          </a:p>
          <a:p>
            <a:pPr lvl="1"/>
            <a:endParaRPr lang="en-US" dirty="0"/>
          </a:p>
        </p:txBody>
      </p:sp>
      <p:sp>
        <p:nvSpPr>
          <p:cNvPr id="5" name="Rectangle 4"/>
          <p:cNvSpPr/>
          <p:nvPr/>
        </p:nvSpPr>
        <p:spPr>
          <a:xfrm>
            <a:off x="7017645" y="265406"/>
            <a:ext cx="4814138" cy="400110"/>
          </a:xfrm>
          <a:prstGeom prst="rect">
            <a:avLst/>
          </a:prstGeom>
        </p:spPr>
        <p:txBody>
          <a:bodyPr wrap="none">
            <a:spAutoFit/>
          </a:bodyPr>
          <a:lstStyle/>
          <a:p>
            <a:r>
              <a:rPr lang="en-US" sz="2000" b="1" dirty="0" smtClean="0">
                <a:latin typeface="Arial" panose="020B0604020202020204" pitchFamily="34" charset="0"/>
                <a:cs typeface="Arial" panose="020B0604020202020204" pitchFamily="34" charset="0"/>
              </a:rPr>
              <a:t>Cara </a:t>
            </a:r>
            <a:r>
              <a:rPr lang="en-US" sz="2000" b="1" dirty="0" err="1" smtClean="0">
                <a:latin typeface="Arial" panose="020B0604020202020204" pitchFamily="34" charset="0"/>
                <a:cs typeface="Arial" panose="020B0604020202020204" pitchFamily="34" charset="0"/>
              </a:rPr>
              <a:t>Menyusun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Metodologi</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2003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smtClean="0"/>
              <a:t>berikut</a:t>
            </a:r>
            <a:r>
              <a:rPr lang="en-US" b="1" dirty="0" smtClean="0"/>
              <a:t>:</a:t>
            </a:r>
            <a:endParaRPr lang="en-US" b="1" dirty="0"/>
          </a:p>
        </p:txBody>
      </p:sp>
      <p:sp>
        <p:nvSpPr>
          <p:cNvPr id="2" name="Rectangle 1">
            <a:extLst>
              <a:ext uri="{FF2B5EF4-FFF2-40B4-BE49-F238E27FC236}">
                <a16:creationId xmlns:a16="http://schemas.microsoft.com/office/drawing/2014/main" id="{BCC46705-5C7E-4660-B2EB-D903433F0A69}"/>
              </a:ext>
            </a:extLst>
          </p:cNvPr>
          <p:cNvSpPr/>
          <p:nvPr/>
        </p:nvSpPr>
        <p:spPr>
          <a:xfrm>
            <a:off x="604470" y="1710107"/>
            <a:ext cx="11227313" cy="3970318"/>
          </a:xfrm>
          <a:prstGeom prst="rect">
            <a:avLst/>
          </a:prstGeom>
        </p:spPr>
        <p:txBody>
          <a:bodyPr wrap="square">
            <a:spAutoFit/>
          </a:bodyPr>
          <a:lstStyle/>
          <a:p>
            <a:pPr marL="285750" indent="-285750">
              <a:buFont typeface="Wingdings" panose="05000000000000000000" pitchFamily="2" charset="2"/>
              <a:buChar char="v"/>
            </a:pPr>
            <a:r>
              <a:rPr lang="fi-FI" dirty="0" smtClean="0"/>
              <a:t>Lanjutan jenis </a:t>
            </a:r>
            <a:r>
              <a:rPr lang="fi-FI" dirty="0"/>
              <a:t>penelitian (</a:t>
            </a:r>
            <a:r>
              <a:rPr lang="fi-FI" i="1" dirty="0"/>
              <a:t>research type</a:t>
            </a:r>
            <a:r>
              <a:rPr lang="fi-FI" dirty="0" smtClean="0"/>
              <a:t>)</a:t>
            </a:r>
          </a:p>
          <a:p>
            <a:pPr marL="285750"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en-US" dirty="0" err="1" smtClean="0"/>
              <a:t>Apabila</a:t>
            </a:r>
            <a:r>
              <a:rPr lang="en-US" dirty="0" smtClean="0"/>
              <a:t> </a:t>
            </a:r>
            <a:r>
              <a:rPr lang="en-US" dirty="0" err="1"/>
              <a:t>penelitian</a:t>
            </a:r>
            <a:r>
              <a:rPr lang="en-US" dirty="0"/>
              <a:t> </a:t>
            </a:r>
            <a:r>
              <a:rPr lang="en-US" dirty="0" err="1"/>
              <a:t>dilakukan</a:t>
            </a:r>
            <a:r>
              <a:rPr lang="en-US" dirty="0"/>
              <a:t> </a:t>
            </a:r>
            <a:r>
              <a:rPr lang="en-US" dirty="0" err="1"/>
              <a:t>dalam</a:t>
            </a:r>
            <a:r>
              <a:rPr lang="en-US" dirty="0"/>
              <a:t> </a:t>
            </a:r>
            <a:r>
              <a:rPr lang="en-US" dirty="0" err="1"/>
              <a:t>konteks</a:t>
            </a:r>
            <a:r>
              <a:rPr lang="en-US" dirty="0"/>
              <a:t> </a:t>
            </a:r>
            <a:r>
              <a:rPr lang="en-US" dirty="0" err="1"/>
              <a:t>mengkaji</a:t>
            </a:r>
            <a:r>
              <a:rPr lang="en-US" dirty="0"/>
              <a:t> </a:t>
            </a:r>
            <a:r>
              <a:rPr lang="en-US" dirty="0" err="1"/>
              <a:t>suatu</a:t>
            </a:r>
            <a:r>
              <a:rPr lang="en-US" dirty="0"/>
              <a:t> </a:t>
            </a:r>
            <a:r>
              <a:rPr lang="en-US" dirty="0" err="1"/>
              <a:t>tindakan</a:t>
            </a:r>
            <a:r>
              <a:rPr lang="en-US" dirty="0"/>
              <a:t> </a:t>
            </a:r>
            <a:r>
              <a:rPr lang="en-US" dirty="0" err="1"/>
              <a:t>tertentu</a:t>
            </a:r>
            <a:r>
              <a:rPr lang="en-US" dirty="0"/>
              <a:t> </a:t>
            </a:r>
            <a:r>
              <a:rPr lang="en-US" dirty="0" err="1"/>
              <a:t>dengan</a:t>
            </a:r>
            <a:r>
              <a:rPr lang="en-US" dirty="0"/>
              <a:t> </a:t>
            </a:r>
            <a:r>
              <a:rPr lang="en-US" dirty="0" err="1"/>
              <a:t>tujuan</a:t>
            </a:r>
            <a:r>
              <a:rPr lang="en-US" dirty="0"/>
              <a:t> </a:t>
            </a:r>
            <a:r>
              <a:rPr lang="en-US" dirty="0" err="1"/>
              <a:t>untuk</a:t>
            </a:r>
            <a:r>
              <a:rPr lang="en-US" dirty="0"/>
              <a:t> </a:t>
            </a:r>
            <a:r>
              <a:rPr lang="en-US" dirty="0" err="1"/>
              <a:t>mengembangkan</a:t>
            </a:r>
            <a:r>
              <a:rPr lang="en-US" dirty="0"/>
              <a:t> </a:t>
            </a:r>
            <a:r>
              <a:rPr lang="en-US" dirty="0" err="1"/>
              <a:t>suatu</a:t>
            </a:r>
            <a:r>
              <a:rPr lang="en-US" dirty="0"/>
              <a:t> </a:t>
            </a:r>
            <a:r>
              <a:rPr lang="en-US" dirty="0" err="1"/>
              <a:t>metode</a:t>
            </a:r>
            <a:r>
              <a:rPr lang="en-US" dirty="0"/>
              <a:t> </a:t>
            </a:r>
            <a:r>
              <a:rPr lang="en-US" dirty="0" err="1"/>
              <a:t>kerja</a:t>
            </a:r>
            <a:r>
              <a:rPr lang="en-US" dirty="0"/>
              <a:t> yang </a:t>
            </a:r>
            <a:r>
              <a:rPr lang="en-US" dirty="0" err="1"/>
              <a:t>efisien</a:t>
            </a:r>
            <a:r>
              <a:rPr lang="en-US" dirty="0"/>
              <a:t>, </a:t>
            </a:r>
            <a:r>
              <a:rPr lang="en-US" dirty="0" err="1"/>
              <a:t>maka</a:t>
            </a:r>
            <a:r>
              <a:rPr lang="en-US" dirty="0"/>
              <a:t> </a:t>
            </a:r>
            <a:r>
              <a:rPr lang="en-US" dirty="0" err="1"/>
              <a:t>jenis</a:t>
            </a:r>
            <a:r>
              <a:rPr lang="en-US" dirty="0"/>
              <a:t> </a:t>
            </a:r>
            <a:r>
              <a:rPr lang="en-US" dirty="0" err="1"/>
              <a:t>penelitian</a:t>
            </a:r>
            <a:r>
              <a:rPr lang="en-US" dirty="0"/>
              <a:t> </a:t>
            </a:r>
            <a:r>
              <a:rPr lang="en-US" dirty="0" err="1"/>
              <a:t>ini</a:t>
            </a:r>
            <a:r>
              <a:rPr lang="en-US" dirty="0"/>
              <a:t> </a:t>
            </a:r>
            <a:r>
              <a:rPr lang="en-US" dirty="0" err="1"/>
              <a:t>adalah</a:t>
            </a:r>
            <a:r>
              <a:rPr lang="en-US" dirty="0"/>
              <a:t> </a:t>
            </a:r>
            <a:r>
              <a:rPr lang="en-US" dirty="0" err="1"/>
              <a:t>penelitian</a:t>
            </a:r>
            <a:r>
              <a:rPr lang="en-US" dirty="0"/>
              <a:t> </a:t>
            </a:r>
            <a:r>
              <a:rPr lang="en-US" dirty="0" err="1" smtClean="0"/>
              <a:t>tindakan</a:t>
            </a:r>
            <a:r>
              <a:rPr lang="en-US" dirty="0" smtClean="0"/>
              <a:t>.  </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err="1" smtClean="0"/>
              <a:t>Dalam</a:t>
            </a:r>
            <a:r>
              <a:rPr lang="en-US" dirty="0" smtClean="0"/>
              <a:t> </a:t>
            </a:r>
            <a:r>
              <a:rPr lang="en-US" dirty="0" err="1"/>
              <a:t>metode</a:t>
            </a:r>
            <a:r>
              <a:rPr lang="en-US" dirty="0"/>
              <a:t> </a:t>
            </a:r>
            <a:r>
              <a:rPr lang="en-US" dirty="0" err="1"/>
              <a:t>tindakan</a:t>
            </a:r>
            <a:r>
              <a:rPr lang="en-US" dirty="0"/>
              <a:t>, </a:t>
            </a:r>
            <a:r>
              <a:rPr lang="en-US" dirty="0" err="1"/>
              <a:t>pada</a:t>
            </a:r>
            <a:r>
              <a:rPr lang="en-US" dirty="0"/>
              <a:t> </a:t>
            </a:r>
            <a:r>
              <a:rPr lang="en-US" dirty="0" err="1"/>
              <a:t>umumnya</a:t>
            </a:r>
            <a:r>
              <a:rPr lang="en-US" dirty="0"/>
              <a:t> </a:t>
            </a:r>
            <a:r>
              <a:rPr lang="en-US" dirty="0" err="1"/>
              <a:t>dilakukan</a:t>
            </a:r>
            <a:r>
              <a:rPr lang="en-US" dirty="0"/>
              <a:t> </a:t>
            </a:r>
            <a:r>
              <a:rPr lang="en-US" dirty="0" err="1"/>
              <a:t>dengan</a:t>
            </a:r>
            <a:r>
              <a:rPr lang="en-US" dirty="0"/>
              <a:t> </a:t>
            </a:r>
            <a:r>
              <a:rPr lang="en-US" dirty="0" err="1"/>
              <a:t>cara</a:t>
            </a:r>
            <a:r>
              <a:rPr lang="en-US" dirty="0"/>
              <a:t> </a:t>
            </a:r>
            <a:r>
              <a:rPr lang="en-US" dirty="0" err="1"/>
              <a:t>menganlisis</a:t>
            </a:r>
            <a:r>
              <a:rPr lang="en-US" dirty="0"/>
              <a:t> </a:t>
            </a:r>
            <a:r>
              <a:rPr lang="en-US" dirty="0" err="1"/>
              <a:t>tindakan</a:t>
            </a:r>
            <a:r>
              <a:rPr lang="en-US" dirty="0"/>
              <a:t> </a:t>
            </a:r>
            <a:r>
              <a:rPr lang="en-US" dirty="0" err="1"/>
              <a:t>pertama</a:t>
            </a:r>
            <a:r>
              <a:rPr lang="en-US" dirty="0"/>
              <a:t> (</a:t>
            </a:r>
            <a:r>
              <a:rPr lang="en-US" dirty="0" err="1"/>
              <a:t>mungkin</a:t>
            </a:r>
            <a:r>
              <a:rPr lang="en-US" dirty="0"/>
              <a:t> </a:t>
            </a:r>
            <a:r>
              <a:rPr lang="en-US" dirty="0" err="1"/>
              <a:t>dalam</a:t>
            </a:r>
            <a:r>
              <a:rPr lang="en-US" dirty="0"/>
              <a:t> </a:t>
            </a:r>
            <a:r>
              <a:rPr lang="en-US" dirty="0" err="1"/>
              <a:t>bentuk</a:t>
            </a:r>
            <a:r>
              <a:rPr lang="en-US" dirty="0"/>
              <a:t> </a:t>
            </a:r>
            <a:r>
              <a:rPr lang="en-US" dirty="0" err="1"/>
              <a:t>analisis</a:t>
            </a:r>
            <a:r>
              <a:rPr lang="en-US" dirty="0"/>
              <a:t> </a:t>
            </a:r>
            <a:r>
              <a:rPr lang="en-US" dirty="0" err="1"/>
              <a:t>pengaruh</a:t>
            </a:r>
            <a:r>
              <a:rPr lang="en-US" dirty="0"/>
              <a:t> </a:t>
            </a:r>
            <a:r>
              <a:rPr lang="en-US" dirty="0" err="1"/>
              <a:t>atau</a:t>
            </a:r>
            <a:r>
              <a:rPr lang="en-US" dirty="0"/>
              <a:t> </a:t>
            </a:r>
            <a:r>
              <a:rPr lang="en-US" dirty="0" err="1"/>
              <a:t>hubungan</a:t>
            </a:r>
            <a:r>
              <a:rPr lang="en-US" dirty="0"/>
              <a:t> </a:t>
            </a:r>
            <a:r>
              <a:rPr lang="en-US" dirty="0" err="1"/>
              <a:t>suatu</a:t>
            </a:r>
            <a:r>
              <a:rPr lang="en-US" dirty="0"/>
              <a:t> </a:t>
            </a:r>
            <a:r>
              <a:rPr lang="en-US" dirty="0" err="1"/>
              <a:t>hal</a:t>
            </a:r>
            <a:r>
              <a:rPr lang="en-US" dirty="0"/>
              <a:t> </a:t>
            </a:r>
            <a:r>
              <a:rPr lang="en-US" dirty="0" err="1"/>
              <a:t>dengan</a:t>
            </a:r>
            <a:r>
              <a:rPr lang="en-US" dirty="0"/>
              <a:t> </a:t>
            </a:r>
            <a:r>
              <a:rPr lang="en-US" dirty="0" err="1"/>
              <a:t>hal</a:t>
            </a:r>
            <a:r>
              <a:rPr lang="en-US" dirty="0"/>
              <a:t> </a:t>
            </a:r>
            <a:r>
              <a:rPr lang="en-US" dirty="0" err="1"/>
              <a:t>lainnya</a:t>
            </a:r>
            <a:r>
              <a:rPr lang="en-US" dirty="0"/>
              <a:t>), yang </a:t>
            </a:r>
            <a:r>
              <a:rPr lang="en-US" dirty="0" err="1"/>
              <a:t>selanjutnya</a:t>
            </a:r>
            <a:r>
              <a:rPr lang="en-US" dirty="0"/>
              <a:t> </a:t>
            </a:r>
            <a:r>
              <a:rPr lang="en-US" dirty="0" err="1"/>
              <a:t>dilakukan</a:t>
            </a:r>
            <a:r>
              <a:rPr lang="en-US" dirty="0"/>
              <a:t> </a:t>
            </a:r>
            <a:r>
              <a:rPr lang="en-US" dirty="0" err="1"/>
              <a:t>upaya</a:t>
            </a:r>
            <a:r>
              <a:rPr lang="en-US" dirty="0"/>
              <a:t> </a:t>
            </a:r>
            <a:r>
              <a:rPr lang="en-US" dirty="0" err="1"/>
              <a:t>solusi</a:t>
            </a:r>
            <a:r>
              <a:rPr lang="en-US" dirty="0"/>
              <a:t> </a:t>
            </a:r>
            <a:r>
              <a:rPr lang="en-US" dirty="0" err="1"/>
              <a:t>terhadap</a:t>
            </a:r>
            <a:r>
              <a:rPr lang="en-US" dirty="0"/>
              <a:t> </a:t>
            </a:r>
            <a:r>
              <a:rPr lang="en-US" dirty="0" err="1"/>
              <a:t>masalah</a:t>
            </a:r>
            <a:r>
              <a:rPr lang="en-US" dirty="0"/>
              <a:t> </a:t>
            </a:r>
            <a:r>
              <a:rPr lang="en-US" dirty="0" err="1"/>
              <a:t>dalam</a:t>
            </a:r>
            <a:r>
              <a:rPr lang="en-US" dirty="0"/>
              <a:t> </a:t>
            </a:r>
            <a:r>
              <a:rPr lang="en-US" dirty="0" err="1"/>
              <a:t>tindakan</a:t>
            </a:r>
            <a:r>
              <a:rPr lang="en-US" dirty="0"/>
              <a:t> </a:t>
            </a:r>
            <a:r>
              <a:rPr lang="en-US" dirty="0" err="1"/>
              <a:t>pertama</a:t>
            </a:r>
            <a:r>
              <a:rPr lang="en-US" dirty="0"/>
              <a:t> </a:t>
            </a:r>
            <a:r>
              <a:rPr lang="en-US" dirty="0" err="1"/>
              <a:t>untuk</a:t>
            </a:r>
            <a:r>
              <a:rPr lang="en-US" dirty="0"/>
              <a:t> </a:t>
            </a:r>
            <a:r>
              <a:rPr lang="en-US" dirty="0" err="1"/>
              <a:t>dikembangkan</a:t>
            </a:r>
            <a:r>
              <a:rPr lang="en-US" dirty="0"/>
              <a:t> </a:t>
            </a:r>
            <a:r>
              <a:rPr lang="en-US" dirty="0" err="1"/>
              <a:t>dalam</a:t>
            </a:r>
            <a:r>
              <a:rPr lang="en-US" dirty="0"/>
              <a:t> </a:t>
            </a:r>
            <a:r>
              <a:rPr lang="en-US" dirty="0" err="1"/>
              <a:t>tindakan</a:t>
            </a:r>
            <a:r>
              <a:rPr lang="en-US" dirty="0"/>
              <a:t> </a:t>
            </a:r>
            <a:r>
              <a:rPr lang="en-US" dirty="0" err="1"/>
              <a:t>kedua</a:t>
            </a:r>
            <a:r>
              <a:rPr lang="en-US" dirty="0"/>
              <a:t>, </a:t>
            </a:r>
            <a:r>
              <a:rPr lang="en-US" dirty="0" err="1" smtClean="0"/>
              <a:t>kemudian</a:t>
            </a:r>
            <a:r>
              <a:rPr lang="en-US" dirty="0" smtClean="0"/>
              <a:t> </a:t>
            </a:r>
            <a:r>
              <a:rPr lang="en-US" dirty="0" err="1" smtClean="0"/>
              <a:t>diteliti</a:t>
            </a:r>
            <a:r>
              <a:rPr lang="en-US" dirty="0" smtClean="0"/>
              <a:t> </a:t>
            </a:r>
            <a:r>
              <a:rPr lang="en-US" dirty="0" err="1"/>
              <a:t>lagi</a:t>
            </a:r>
            <a:r>
              <a:rPr lang="en-US" dirty="0"/>
              <a:t> </a:t>
            </a:r>
            <a:r>
              <a:rPr lang="en-US" dirty="0" err="1"/>
              <a:t>pengaruh</a:t>
            </a:r>
            <a:r>
              <a:rPr lang="en-US" dirty="0"/>
              <a:t> yang </a:t>
            </a:r>
            <a:r>
              <a:rPr lang="en-US" dirty="0" err="1" smtClean="0"/>
              <a:t>ditimbulkan</a:t>
            </a:r>
            <a:r>
              <a:rPr lang="en-US" dirty="0" smtClean="0"/>
              <a:t> </a:t>
            </a:r>
            <a:r>
              <a:rPr lang="en-US" dirty="0" err="1"/>
              <a:t>dari</a:t>
            </a:r>
            <a:r>
              <a:rPr lang="en-US" dirty="0"/>
              <a:t> </a:t>
            </a:r>
            <a:r>
              <a:rPr lang="en-US" dirty="0" err="1"/>
              <a:t>suatu</a:t>
            </a:r>
            <a:r>
              <a:rPr lang="en-US" dirty="0"/>
              <a:t> </a:t>
            </a:r>
            <a:r>
              <a:rPr lang="en-US" dirty="0" err="1"/>
              <a:t>hal</a:t>
            </a:r>
            <a:r>
              <a:rPr lang="en-US" dirty="0"/>
              <a:t> </a:t>
            </a:r>
            <a:r>
              <a:rPr lang="en-US" dirty="0" err="1"/>
              <a:t>terhadap</a:t>
            </a:r>
            <a:r>
              <a:rPr lang="en-US" dirty="0"/>
              <a:t> </a:t>
            </a:r>
            <a:r>
              <a:rPr lang="en-US" dirty="0" err="1"/>
              <a:t>hal</a:t>
            </a:r>
            <a:r>
              <a:rPr lang="en-US" dirty="0"/>
              <a:t> lain </a:t>
            </a:r>
            <a:r>
              <a:rPr lang="en-US" dirty="0" err="1"/>
              <a:t>dalam</a:t>
            </a:r>
            <a:r>
              <a:rPr lang="en-US" dirty="0"/>
              <a:t> </a:t>
            </a:r>
            <a:r>
              <a:rPr lang="en-US" dirty="0" err="1"/>
              <a:t>tindakan</a:t>
            </a:r>
            <a:r>
              <a:rPr lang="en-US" dirty="0"/>
              <a:t> </a:t>
            </a:r>
            <a:r>
              <a:rPr lang="en-US" dirty="0" err="1" smtClean="0"/>
              <a:t>kedua</a:t>
            </a:r>
            <a:r>
              <a:rPr lang="en-US" dirty="0" smtClean="0"/>
              <a:t> </a:t>
            </a:r>
            <a:r>
              <a:rPr lang="en-US" dirty="0" err="1" smtClean="0"/>
              <a:t>tersebut</a:t>
            </a:r>
            <a:r>
              <a:rPr lang="en-US" dirty="0" smtClean="0"/>
              <a:t>, </a:t>
            </a:r>
            <a:r>
              <a:rPr lang="en-US" dirty="0"/>
              <a:t>dan </a:t>
            </a:r>
            <a:r>
              <a:rPr lang="en-US" dirty="0" err="1"/>
              <a:t>seterusnya</a:t>
            </a:r>
            <a:r>
              <a:rPr lang="en-US" dirty="0"/>
              <a:t> </a:t>
            </a:r>
            <a:r>
              <a:rPr lang="en-US" dirty="0" err="1"/>
              <a:t>hingga</a:t>
            </a:r>
            <a:r>
              <a:rPr lang="en-US" dirty="0"/>
              <a:t> </a:t>
            </a:r>
            <a:r>
              <a:rPr lang="en-US" dirty="0" err="1"/>
              <a:t>membentuk</a:t>
            </a:r>
            <a:r>
              <a:rPr lang="en-US" dirty="0"/>
              <a:t> </a:t>
            </a:r>
            <a:r>
              <a:rPr lang="en-US" dirty="0" err="1"/>
              <a:t>beberapa</a:t>
            </a:r>
            <a:r>
              <a:rPr lang="en-US" dirty="0"/>
              <a:t> </a:t>
            </a:r>
            <a:r>
              <a:rPr lang="en-US" dirty="0" err="1"/>
              <a:t>siklus</a:t>
            </a:r>
            <a:r>
              <a:rPr lang="en-US" dirty="0"/>
              <a:t> </a:t>
            </a:r>
            <a:r>
              <a:rPr lang="en-US" dirty="0" err="1"/>
              <a:t>tindakan</a:t>
            </a:r>
            <a:r>
              <a:rPr lang="en-US" dirty="0"/>
              <a:t>. </a:t>
            </a:r>
            <a:r>
              <a:rPr lang="en-US" dirty="0" smtClean="0"/>
              <a:t> </a:t>
            </a:r>
            <a:r>
              <a:rPr lang="en-US" dirty="0" err="1" smtClean="0"/>
              <a:t>Contoh</a:t>
            </a:r>
            <a:r>
              <a:rPr lang="en-US" dirty="0" smtClean="0"/>
              <a:t> </a:t>
            </a:r>
            <a:r>
              <a:rPr lang="en-US" dirty="0" err="1" smtClean="0"/>
              <a:t>Penelitian</a:t>
            </a:r>
            <a:r>
              <a:rPr lang="en-US" dirty="0" smtClean="0"/>
              <a:t> </a:t>
            </a:r>
            <a:r>
              <a:rPr lang="en-US" dirty="0" err="1"/>
              <a:t>tindakan</a:t>
            </a:r>
            <a:r>
              <a:rPr lang="en-US" dirty="0"/>
              <a:t> </a:t>
            </a:r>
            <a:r>
              <a:rPr lang="en-US" dirty="0" err="1" smtClean="0"/>
              <a:t>adalah</a:t>
            </a:r>
            <a:r>
              <a:rPr lang="en-US" dirty="0" smtClean="0"/>
              <a:t> </a:t>
            </a:r>
            <a:r>
              <a:rPr lang="en-US" dirty="0" err="1"/>
              <a:t>penelitian</a:t>
            </a:r>
            <a:r>
              <a:rPr lang="en-US" dirty="0"/>
              <a:t> </a:t>
            </a:r>
            <a:r>
              <a:rPr lang="en-US" dirty="0" err="1"/>
              <a:t>tindakan</a:t>
            </a:r>
            <a:r>
              <a:rPr lang="en-US" dirty="0"/>
              <a:t> </a:t>
            </a:r>
            <a:r>
              <a:rPr lang="en-US" dirty="0" err="1"/>
              <a:t>kelas</a:t>
            </a:r>
            <a:r>
              <a:rPr lang="en-US" dirty="0"/>
              <a:t> </a:t>
            </a:r>
            <a:r>
              <a:rPr lang="en-US" dirty="0" err="1"/>
              <a:t>untuk</a:t>
            </a:r>
            <a:r>
              <a:rPr lang="en-US" dirty="0"/>
              <a:t> </a:t>
            </a:r>
            <a:r>
              <a:rPr lang="en-US" dirty="0" err="1"/>
              <a:t>mengembangkan</a:t>
            </a:r>
            <a:r>
              <a:rPr lang="en-US" dirty="0"/>
              <a:t> </a:t>
            </a:r>
            <a:r>
              <a:rPr lang="en-US" dirty="0" err="1"/>
              <a:t>langkah-langkah</a:t>
            </a:r>
            <a:r>
              <a:rPr lang="en-US" dirty="0"/>
              <a:t> </a:t>
            </a:r>
            <a:r>
              <a:rPr lang="en-US" dirty="0" err="1"/>
              <a:t>efisien</a:t>
            </a:r>
            <a:r>
              <a:rPr lang="en-US" dirty="0"/>
              <a:t> </a:t>
            </a:r>
            <a:r>
              <a:rPr lang="en-US" dirty="0" err="1"/>
              <a:t>dalam</a:t>
            </a:r>
            <a:r>
              <a:rPr lang="en-US" dirty="0"/>
              <a:t> model </a:t>
            </a:r>
            <a:r>
              <a:rPr lang="en-US" dirty="0" err="1"/>
              <a:t>pembelajaran</a:t>
            </a:r>
            <a:r>
              <a:rPr lang="en-US" dirty="0"/>
              <a:t> yang </a:t>
            </a:r>
            <a:r>
              <a:rPr lang="en-US" dirty="0" err="1"/>
              <a:t>diterapkan</a:t>
            </a:r>
            <a:r>
              <a:rPr lang="en-US" dirty="0"/>
              <a:t>. </a:t>
            </a:r>
            <a:endParaRPr lang="en-US" dirty="0" smtClean="0"/>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err="1" smtClean="0"/>
              <a:t>Dalam</a:t>
            </a:r>
            <a:r>
              <a:rPr lang="en-US" dirty="0" smtClean="0"/>
              <a:t> </a:t>
            </a:r>
            <a:r>
              <a:rPr lang="en-US" dirty="0" err="1"/>
              <a:t>kaitannya</a:t>
            </a:r>
            <a:r>
              <a:rPr lang="en-US" dirty="0"/>
              <a:t> </a:t>
            </a:r>
            <a:r>
              <a:rPr lang="en-US" dirty="0" err="1"/>
              <a:t>dengan</a:t>
            </a:r>
            <a:r>
              <a:rPr lang="en-US" dirty="0"/>
              <a:t> </a:t>
            </a:r>
            <a:r>
              <a:rPr lang="en-US" dirty="0" err="1"/>
              <a:t>menyusun</a:t>
            </a:r>
            <a:r>
              <a:rPr lang="en-US" dirty="0"/>
              <a:t> </a:t>
            </a:r>
            <a:r>
              <a:rPr lang="en-US" dirty="0" err="1"/>
              <a:t>metodologi</a:t>
            </a:r>
            <a:r>
              <a:rPr lang="en-US" dirty="0"/>
              <a:t> </a:t>
            </a:r>
            <a:r>
              <a:rPr lang="en-US" dirty="0" err="1" smtClean="0"/>
              <a:t>penelitian</a:t>
            </a:r>
            <a:r>
              <a:rPr lang="en-US" dirty="0" smtClean="0"/>
              <a:t>, </a:t>
            </a:r>
            <a:r>
              <a:rPr lang="en-US" dirty="0" err="1"/>
              <a:t>jenis</a:t>
            </a:r>
            <a:r>
              <a:rPr lang="en-US" dirty="0"/>
              <a:t> </a:t>
            </a:r>
            <a:r>
              <a:rPr lang="en-US" dirty="0" err="1" smtClean="0"/>
              <a:t>penelitian</a:t>
            </a:r>
            <a:r>
              <a:rPr lang="en-US" dirty="0"/>
              <a:t> </a:t>
            </a:r>
            <a:r>
              <a:rPr lang="en-US" dirty="0" err="1" smtClean="0"/>
              <a:t>tidak</a:t>
            </a:r>
            <a:r>
              <a:rPr lang="en-US" dirty="0" smtClean="0"/>
              <a:t> </a:t>
            </a:r>
            <a:r>
              <a:rPr lang="en-US" dirty="0" err="1"/>
              <a:t>mutlak</a:t>
            </a:r>
            <a:r>
              <a:rPr lang="en-US" dirty="0"/>
              <a:t> </a:t>
            </a:r>
            <a:r>
              <a:rPr lang="en-US" dirty="0" err="1"/>
              <a:t>untuk</a:t>
            </a:r>
            <a:r>
              <a:rPr lang="en-US" dirty="0"/>
              <a:t> </a:t>
            </a:r>
            <a:r>
              <a:rPr lang="en-US" dirty="0" err="1"/>
              <a:t>dicantumkan</a:t>
            </a:r>
            <a:r>
              <a:rPr lang="en-US" dirty="0"/>
              <a:t>.</a:t>
            </a:r>
            <a:endParaRPr lang="fi-FI" dirty="0" smtClean="0"/>
          </a:p>
        </p:txBody>
      </p:sp>
      <p:sp>
        <p:nvSpPr>
          <p:cNvPr id="5" name="Rectangle 4"/>
          <p:cNvSpPr/>
          <p:nvPr/>
        </p:nvSpPr>
        <p:spPr>
          <a:xfrm>
            <a:off x="7017645" y="265406"/>
            <a:ext cx="4814138" cy="400110"/>
          </a:xfrm>
          <a:prstGeom prst="rect">
            <a:avLst/>
          </a:prstGeom>
        </p:spPr>
        <p:txBody>
          <a:bodyPr wrap="none">
            <a:spAutoFit/>
          </a:bodyPr>
          <a:lstStyle/>
          <a:p>
            <a:r>
              <a:rPr lang="en-US" sz="2000" b="1" dirty="0" smtClean="0">
                <a:latin typeface="Arial" panose="020B0604020202020204" pitchFamily="34" charset="0"/>
                <a:cs typeface="Arial" panose="020B0604020202020204" pitchFamily="34" charset="0"/>
              </a:rPr>
              <a:t>Cara </a:t>
            </a:r>
            <a:r>
              <a:rPr lang="en-US" sz="2000" b="1" dirty="0" err="1" smtClean="0">
                <a:latin typeface="Arial" panose="020B0604020202020204" pitchFamily="34" charset="0"/>
                <a:cs typeface="Arial" panose="020B0604020202020204" pitchFamily="34" charset="0"/>
              </a:rPr>
              <a:t>Menyusun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Metodologi</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5456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smtClean="0"/>
              <a:t>berikut</a:t>
            </a:r>
            <a:r>
              <a:rPr lang="en-US" b="1" dirty="0" smtClean="0"/>
              <a:t>:</a:t>
            </a:r>
            <a:endParaRPr lang="en-US" b="1" dirty="0"/>
          </a:p>
        </p:txBody>
      </p:sp>
      <p:sp>
        <p:nvSpPr>
          <p:cNvPr id="2" name="Rectangle 1">
            <a:extLst>
              <a:ext uri="{FF2B5EF4-FFF2-40B4-BE49-F238E27FC236}">
                <a16:creationId xmlns:a16="http://schemas.microsoft.com/office/drawing/2014/main" id="{BCC46705-5C7E-4660-B2EB-D903433F0A69}"/>
              </a:ext>
            </a:extLst>
          </p:cNvPr>
          <p:cNvSpPr/>
          <p:nvPr/>
        </p:nvSpPr>
        <p:spPr>
          <a:xfrm>
            <a:off x="604470" y="1922543"/>
            <a:ext cx="11227313" cy="3693319"/>
          </a:xfrm>
          <a:prstGeom prst="rect">
            <a:avLst/>
          </a:prstGeom>
        </p:spPr>
        <p:txBody>
          <a:bodyPr wrap="square">
            <a:spAutoFit/>
          </a:bodyPr>
          <a:lstStyle/>
          <a:p>
            <a:pPr marL="285750" indent="-285750">
              <a:buFont typeface="Wingdings" panose="05000000000000000000" pitchFamily="2" charset="2"/>
              <a:buChar char="v"/>
            </a:pPr>
            <a:r>
              <a:rPr lang="fi-FI" dirty="0"/>
              <a:t>Waktu dan tempat </a:t>
            </a:r>
            <a:r>
              <a:rPr lang="fi-FI" dirty="0" smtClean="0"/>
              <a:t>penelitian</a:t>
            </a:r>
          </a:p>
          <a:p>
            <a:endParaRPr lang="fi-FI" dirty="0"/>
          </a:p>
          <a:p>
            <a:pPr marL="742950" lvl="1" indent="-285750">
              <a:buFont typeface="Wingdings" panose="05000000000000000000" pitchFamily="2" charset="2"/>
              <a:buChar char="Ø"/>
            </a:pPr>
            <a:r>
              <a:rPr lang="en-US" dirty="0" err="1"/>
              <a:t>Waktu</a:t>
            </a:r>
            <a:r>
              <a:rPr lang="en-US" dirty="0"/>
              <a:t> dan </a:t>
            </a:r>
            <a:r>
              <a:rPr lang="en-US" dirty="0" err="1"/>
              <a:t>tempat</a:t>
            </a:r>
            <a:r>
              <a:rPr lang="en-US" dirty="0"/>
              <a:t> </a:t>
            </a:r>
            <a:r>
              <a:rPr lang="en-US" dirty="0" err="1"/>
              <a:t>penelitian</a:t>
            </a:r>
            <a:r>
              <a:rPr lang="en-US" dirty="0"/>
              <a:t> </a:t>
            </a:r>
            <a:r>
              <a:rPr lang="en-US" dirty="0" err="1"/>
              <a:t>mutlak</a:t>
            </a:r>
            <a:r>
              <a:rPr lang="en-US" dirty="0"/>
              <a:t> </a:t>
            </a:r>
            <a:r>
              <a:rPr lang="en-US" dirty="0" err="1"/>
              <a:t>harus</a:t>
            </a:r>
            <a:r>
              <a:rPr lang="en-US" dirty="0"/>
              <a:t> </a:t>
            </a:r>
            <a:r>
              <a:rPr lang="en-US" dirty="0" err="1"/>
              <a:t>dicantumkan</a:t>
            </a:r>
            <a:r>
              <a:rPr lang="en-US" dirty="0"/>
              <a:t> </a:t>
            </a:r>
            <a:r>
              <a:rPr lang="en-US" dirty="0" err="1"/>
              <a:t>dalam</a:t>
            </a:r>
            <a:r>
              <a:rPr lang="en-US" dirty="0"/>
              <a:t> </a:t>
            </a:r>
            <a:r>
              <a:rPr lang="en-US" dirty="0" err="1"/>
              <a:t>metodologi</a:t>
            </a:r>
            <a:r>
              <a:rPr lang="en-US" dirty="0"/>
              <a:t> </a:t>
            </a:r>
            <a:r>
              <a:rPr lang="en-US" dirty="0" err="1"/>
              <a:t>penelitian</a:t>
            </a:r>
            <a:r>
              <a:rPr lang="en-US" dirty="0"/>
              <a:t> (</a:t>
            </a:r>
            <a:r>
              <a:rPr lang="en-US" dirty="0" err="1"/>
              <a:t>metode</a:t>
            </a:r>
            <a:r>
              <a:rPr lang="en-US" dirty="0"/>
              <a:t> </a:t>
            </a:r>
            <a:r>
              <a:rPr lang="en-US" dirty="0" err="1"/>
              <a:t>penelitian</a:t>
            </a:r>
            <a:r>
              <a:rPr lang="en-US" dirty="0"/>
              <a:t>). </a:t>
            </a:r>
            <a:r>
              <a:rPr lang="en-US" dirty="0" err="1"/>
              <a:t>Waktu</a:t>
            </a:r>
            <a:r>
              <a:rPr lang="en-US" dirty="0"/>
              <a:t> </a:t>
            </a:r>
            <a:r>
              <a:rPr lang="en-US" dirty="0" err="1"/>
              <a:t>adalah</a:t>
            </a:r>
            <a:r>
              <a:rPr lang="en-US" dirty="0"/>
              <a:t> </a:t>
            </a:r>
            <a:r>
              <a:rPr lang="en-US" dirty="0" err="1"/>
              <a:t>watu</a:t>
            </a:r>
            <a:r>
              <a:rPr lang="en-US" dirty="0"/>
              <a:t> </a:t>
            </a:r>
            <a:r>
              <a:rPr lang="en-US" dirty="0" err="1"/>
              <a:t>keseluruhan</a:t>
            </a:r>
            <a:r>
              <a:rPr lang="en-US" dirty="0"/>
              <a:t> </a:t>
            </a:r>
            <a:r>
              <a:rPr lang="en-US" dirty="0" err="1"/>
              <a:t>dari</a:t>
            </a:r>
            <a:r>
              <a:rPr lang="en-US" dirty="0"/>
              <a:t> </a:t>
            </a:r>
            <a:r>
              <a:rPr lang="en-US" dirty="0" err="1"/>
              <a:t>jalannya</a:t>
            </a:r>
            <a:r>
              <a:rPr lang="en-US" dirty="0"/>
              <a:t> </a:t>
            </a:r>
            <a:r>
              <a:rPr lang="en-US" dirty="0" err="1"/>
              <a:t>penelitian</a:t>
            </a:r>
            <a:r>
              <a:rPr lang="en-US" dirty="0"/>
              <a:t> yang </a:t>
            </a:r>
            <a:r>
              <a:rPr lang="en-US" dirty="0" err="1"/>
              <a:t>berkaitan</a:t>
            </a:r>
            <a:r>
              <a:rPr lang="en-US" dirty="0"/>
              <a:t> </a:t>
            </a:r>
            <a:r>
              <a:rPr lang="en-US" dirty="0" err="1"/>
              <a:t>dengan</a:t>
            </a:r>
            <a:r>
              <a:rPr lang="en-US" dirty="0"/>
              <a:t> </a:t>
            </a:r>
            <a:r>
              <a:rPr lang="en-US" dirty="0" err="1"/>
              <a:t>pengambilan</a:t>
            </a:r>
            <a:r>
              <a:rPr lang="en-US" dirty="0"/>
              <a:t> data </a:t>
            </a:r>
            <a:r>
              <a:rPr lang="en-US" dirty="0" err="1"/>
              <a:t>saat</a:t>
            </a:r>
            <a:r>
              <a:rPr lang="en-US" dirty="0"/>
              <a:t> </a:t>
            </a:r>
            <a:r>
              <a:rPr lang="en-US" dirty="0" err="1"/>
              <a:t>penelitian</a:t>
            </a:r>
            <a:r>
              <a:rPr lang="en-US" dirty="0"/>
              <a:t>. </a:t>
            </a:r>
            <a:r>
              <a:rPr lang="en-US" dirty="0" smtClean="0"/>
              <a:t> </a:t>
            </a:r>
            <a:r>
              <a:rPr lang="en-US" dirty="0" err="1" smtClean="0"/>
              <a:t>Sebagai</a:t>
            </a:r>
            <a:r>
              <a:rPr lang="en-US" dirty="0" smtClean="0"/>
              <a:t> </a:t>
            </a:r>
            <a:r>
              <a:rPr lang="en-US" dirty="0" err="1"/>
              <a:t>contoh</a:t>
            </a:r>
            <a:r>
              <a:rPr lang="en-US" dirty="0"/>
              <a:t> </a:t>
            </a:r>
            <a:r>
              <a:rPr lang="en-US" dirty="0" err="1"/>
              <a:t>adalah</a:t>
            </a:r>
            <a:r>
              <a:rPr lang="en-US" dirty="0"/>
              <a:t> </a:t>
            </a:r>
            <a:r>
              <a:rPr lang="en-US" dirty="0" err="1"/>
              <a:t>apabila</a:t>
            </a:r>
            <a:r>
              <a:rPr lang="en-US" dirty="0"/>
              <a:t> </a:t>
            </a:r>
            <a:r>
              <a:rPr lang="en-US" dirty="0" err="1"/>
              <a:t>hendak</a:t>
            </a:r>
            <a:r>
              <a:rPr lang="en-US" dirty="0"/>
              <a:t> </a:t>
            </a:r>
            <a:r>
              <a:rPr lang="en-US" dirty="0" err="1"/>
              <a:t>mengambil</a:t>
            </a:r>
            <a:r>
              <a:rPr lang="en-US" dirty="0"/>
              <a:t> data </a:t>
            </a:r>
            <a:r>
              <a:rPr lang="en-US" dirty="0" err="1"/>
              <a:t>untuk</a:t>
            </a:r>
            <a:r>
              <a:rPr lang="en-US" dirty="0"/>
              <a:t> </a:t>
            </a:r>
            <a:r>
              <a:rPr lang="en-US" dirty="0" err="1"/>
              <a:t>nilai</a:t>
            </a:r>
            <a:r>
              <a:rPr lang="en-US" dirty="0"/>
              <a:t> </a:t>
            </a:r>
            <a:r>
              <a:rPr lang="en-US" dirty="0" err="1"/>
              <a:t>siswa</a:t>
            </a:r>
            <a:r>
              <a:rPr lang="en-US" dirty="0"/>
              <a:t> semester II, </a:t>
            </a:r>
            <a:r>
              <a:rPr lang="en-US" dirty="0" err="1"/>
              <a:t>maka</a:t>
            </a:r>
            <a:r>
              <a:rPr lang="en-US" dirty="0"/>
              <a:t> </a:t>
            </a:r>
            <a:r>
              <a:rPr lang="en-US" dirty="0" err="1"/>
              <a:t>waktu</a:t>
            </a:r>
            <a:r>
              <a:rPr lang="en-US" dirty="0"/>
              <a:t> </a:t>
            </a:r>
            <a:r>
              <a:rPr lang="en-US" dirty="0" err="1"/>
              <a:t>penelitian</a:t>
            </a:r>
            <a:r>
              <a:rPr lang="en-US" dirty="0"/>
              <a:t> </a:t>
            </a:r>
            <a:r>
              <a:rPr lang="en-US" dirty="0" err="1"/>
              <a:t>adalah</a:t>
            </a:r>
            <a:r>
              <a:rPr lang="en-US" dirty="0"/>
              <a:t> semester II </a:t>
            </a:r>
            <a:r>
              <a:rPr lang="en-US" dirty="0" err="1"/>
              <a:t>tahun</a:t>
            </a:r>
            <a:r>
              <a:rPr lang="en-US" dirty="0"/>
              <a:t> </a:t>
            </a:r>
            <a:r>
              <a:rPr lang="en-US" dirty="0" err="1"/>
              <a:t>ajaran</a:t>
            </a:r>
            <a:r>
              <a:rPr lang="en-US" dirty="0"/>
              <a:t>…. yang </a:t>
            </a:r>
            <a:r>
              <a:rPr lang="en-US" dirty="0" err="1"/>
              <a:t>dimulai</a:t>
            </a:r>
            <a:r>
              <a:rPr lang="en-US" dirty="0"/>
              <a:t> </a:t>
            </a:r>
            <a:r>
              <a:rPr lang="en-US" dirty="0" err="1"/>
              <a:t>pada</a:t>
            </a:r>
            <a:r>
              <a:rPr lang="en-US" dirty="0"/>
              <a:t> </a:t>
            </a:r>
            <a:r>
              <a:rPr lang="en-US" dirty="0" err="1"/>
              <a:t>bulan</a:t>
            </a:r>
            <a:r>
              <a:rPr lang="en-US" dirty="0"/>
              <a:t> … </a:t>
            </a:r>
            <a:r>
              <a:rPr lang="en-US" dirty="0" err="1"/>
              <a:t>tahun</a:t>
            </a:r>
            <a:r>
              <a:rPr lang="en-US" dirty="0"/>
              <a:t> …. </a:t>
            </a:r>
            <a:r>
              <a:rPr lang="en-US" dirty="0" smtClean="0"/>
              <a:t> </a:t>
            </a:r>
            <a:r>
              <a:rPr lang="en-US" dirty="0" err="1" smtClean="0"/>
              <a:t>sampai</a:t>
            </a:r>
            <a:r>
              <a:rPr lang="en-US" dirty="0" smtClean="0"/>
              <a:t> </a:t>
            </a:r>
            <a:r>
              <a:rPr lang="en-US" dirty="0" err="1"/>
              <a:t>dengan</a:t>
            </a:r>
            <a:r>
              <a:rPr lang="en-US" dirty="0"/>
              <a:t> </a:t>
            </a:r>
            <a:r>
              <a:rPr lang="en-US" dirty="0" err="1"/>
              <a:t>bulan</a:t>
            </a:r>
            <a:r>
              <a:rPr lang="en-US" dirty="0"/>
              <a:t> … </a:t>
            </a:r>
            <a:r>
              <a:rPr lang="en-US" dirty="0" err="1"/>
              <a:t>tahun</a:t>
            </a:r>
            <a:r>
              <a:rPr lang="en-US" dirty="0"/>
              <a:t> …. </a:t>
            </a:r>
            <a:r>
              <a:rPr lang="en-US" dirty="0" smtClean="0"/>
              <a:t> </a:t>
            </a:r>
          </a:p>
          <a:p>
            <a:pPr marL="742950" lvl="1" indent="-285750">
              <a:buFont typeface="Wingdings" panose="05000000000000000000" pitchFamily="2" charset="2"/>
              <a:buChar char="Ø"/>
            </a:pPr>
            <a:endParaRPr lang="en-US" dirty="0" smtClean="0"/>
          </a:p>
          <a:p>
            <a:pPr marL="742950" lvl="1" indent="-285750">
              <a:buFont typeface="Wingdings" panose="05000000000000000000" pitchFamily="2" charset="2"/>
              <a:buChar char="Ø"/>
            </a:pPr>
            <a:r>
              <a:rPr lang="en-US" dirty="0" err="1"/>
              <a:t>A</a:t>
            </a:r>
            <a:r>
              <a:rPr lang="en-US" dirty="0" err="1" smtClean="0"/>
              <a:t>pabila</a:t>
            </a:r>
            <a:r>
              <a:rPr lang="en-US" dirty="0" smtClean="0"/>
              <a:t> </a:t>
            </a:r>
            <a:r>
              <a:rPr lang="en-US" dirty="0" err="1"/>
              <a:t>tidak</a:t>
            </a:r>
            <a:r>
              <a:rPr lang="en-US" dirty="0"/>
              <a:t> </a:t>
            </a:r>
            <a:r>
              <a:rPr lang="en-US" dirty="0" err="1"/>
              <a:t>berkaitan</a:t>
            </a:r>
            <a:r>
              <a:rPr lang="en-US" dirty="0"/>
              <a:t> </a:t>
            </a:r>
            <a:r>
              <a:rPr lang="en-US" dirty="0" err="1"/>
              <a:t>dengan</a:t>
            </a:r>
            <a:r>
              <a:rPr lang="en-US" dirty="0"/>
              <a:t> </a:t>
            </a:r>
            <a:r>
              <a:rPr lang="en-US" dirty="0" err="1"/>
              <a:t>waktu-waktu</a:t>
            </a:r>
            <a:r>
              <a:rPr lang="en-US" dirty="0"/>
              <a:t> </a:t>
            </a:r>
            <a:r>
              <a:rPr lang="en-US" dirty="0" err="1"/>
              <a:t>khusus</a:t>
            </a:r>
            <a:r>
              <a:rPr lang="en-US" dirty="0"/>
              <a:t> </a:t>
            </a:r>
            <a:r>
              <a:rPr lang="en-US" dirty="0" err="1"/>
              <a:t>seperti</a:t>
            </a:r>
            <a:r>
              <a:rPr lang="en-US" dirty="0"/>
              <a:t> </a:t>
            </a:r>
            <a:r>
              <a:rPr lang="en-US" dirty="0" err="1" smtClean="0"/>
              <a:t>contoh</a:t>
            </a:r>
            <a:r>
              <a:rPr lang="en-US" dirty="0" smtClean="0"/>
              <a:t> di </a:t>
            </a:r>
            <a:r>
              <a:rPr lang="en-US" dirty="0" err="1" smtClean="0"/>
              <a:t>atas</a:t>
            </a:r>
            <a:r>
              <a:rPr lang="en-US" dirty="0" smtClean="0"/>
              <a:t>, </a:t>
            </a:r>
            <a:r>
              <a:rPr lang="en-US" dirty="0" err="1"/>
              <a:t>maka</a:t>
            </a:r>
            <a:r>
              <a:rPr lang="en-US" dirty="0"/>
              <a:t> </a:t>
            </a:r>
            <a:r>
              <a:rPr lang="en-US" dirty="0" err="1" smtClean="0"/>
              <a:t>cantumkan</a:t>
            </a:r>
            <a:r>
              <a:rPr lang="en-US" dirty="0" smtClean="0"/>
              <a:t> </a:t>
            </a:r>
            <a:r>
              <a:rPr lang="en-US" dirty="0" err="1"/>
              <a:t>waktu</a:t>
            </a:r>
            <a:r>
              <a:rPr lang="en-US" dirty="0"/>
              <a:t> </a:t>
            </a:r>
            <a:r>
              <a:rPr lang="en-US" dirty="0" err="1"/>
              <a:t>dari</a:t>
            </a:r>
            <a:r>
              <a:rPr lang="en-US" dirty="0"/>
              <a:t> </a:t>
            </a:r>
            <a:r>
              <a:rPr lang="en-US" dirty="0" err="1"/>
              <a:t>awal</a:t>
            </a:r>
            <a:r>
              <a:rPr lang="en-US" dirty="0"/>
              <a:t> </a:t>
            </a:r>
            <a:r>
              <a:rPr lang="en-US" dirty="0" err="1"/>
              <a:t>dilaksanaknnya</a:t>
            </a:r>
            <a:r>
              <a:rPr lang="en-US" dirty="0"/>
              <a:t> </a:t>
            </a:r>
            <a:r>
              <a:rPr lang="en-US" dirty="0" err="1"/>
              <a:t>penelitian</a:t>
            </a:r>
            <a:r>
              <a:rPr lang="en-US" dirty="0"/>
              <a:t> </a:t>
            </a:r>
            <a:r>
              <a:rPr lang="en-US" dirty="0" err="1"/>
              <a:t>sampai</a:t>
            </a:r>
            <a:r>
              <a:rPr lang="en-US" dirty="0"/>
              <a:t> </a:t>
            </a:r>
            <a:r>
              <a:rPr lang="en-US" dirty="0" err="1"/>
              <a:t>akhir</a:t>
            </a:r>
            <a:r>
              <a:rPr lang="en-US" dirty="0"/>
              <a:t> </a:t>
            </a:r>
            <a:r>
              <a:rPr lang="en-US" dirty="0" err="1"/>
              <a:t>penelitian</a:t>
            </a:r>
            <a:r>
              <a:rPr lang="en-US" dirty="0"/>
              <a:t>. </a:t>
            </a:r>
            <a:r>
              <a:rPr lang="en-US" dirty="0" smtClean="0"/>
              <a:t> </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err="1" smtClean="0"/>
              <a:t>Tidak</a:t>
            </a:r>
            <a:r>
              <a:rPr lang="en-US" dirty="0" smtClean="0"/>
              <a:t> </a:t>
            </a:r>
            <a:r>
              <a:rPr lang="en-US" dirty="0" err="1"/>
              <a:t>boleh</a:t>
            </a:r>
            <a:r>
              <a:rPr lang="en-US" dirty="0"/>
              <a:t> </a:t>
            </a:r>
            <a:r>
              <a:rPr lang="en-US" dirty="0" err="1"/>
              <a:t>dilupakan</a:t>
            </a:r>
            <a:r>
              <a:rPr lang="en-US" dirty="0"/>
              <a:t> </a:t>
            </a:r>
            <a:r>
              <a:rPr lang="en-US" dirty="0" err="1"/>
              <a:t>adalah</a:t>
            </a:r>
            <a:r>
              <a:rPr lang="en-US" dirty="0"/>
              <a:t> </a:t>
            </a:r>
            <a:r>
              <a:rPr lang="en-US" dirty="0" err="1"/>
              <a:t>tempat</a:t>
            </a:r>
            <a:r>
              <a:rPr lang="en-US" dirty="0"/>
              <a:t> </a:t>
            </a:r>
            <a:r>
              <a:rPr lang="en-US" dirty="0" err="1"/>
              <a:t>penelitian</a:t>
            </a:r>
            <a:r>
              <a:rPr lang="en-US" dirty="0"/>
              <a:t>, dan </a:t>
            </a:r>
            <a:r>
              <a:rPr lang="en-US" dirty="0" err="1"/>
              <a:t>usahakan</a:t>
            </a:r>
            <a:r>
              <a:rPr lang="en-US" dirty="0"/>
              <a:t> </a:t>
            </a:r>
            <a:r>
              <a:rPr lang="en-US" dirty="0" err="1"/>
              <a:t>untuk</a:t>
            </a:r>
            <a:r>
              <a:rPr lang="en-US" dirty="0"/>
              <a:t> </a:t>
            </a:r>
            <a:r>
              <a:rPr lang="en-US" dirty="0" err="1"/>
              <a:t>memberikan</a:t>
            </a:r>
            <a:r>
              <a:rPr lang="en-US" dirty="0"/>
              <a:t> </a:t>
            </a:r>
            <a:r>
              <a:rPr lang="en-US" dirty="0" err="1"/>
              <a:t>alasan</a:t>
            </a:r>
            <a:r>
              <a:rPr lang="en-US" dirty="0"/>
              <a:t> yang </a:t>
            </a:r>
            <a:r>
              <a:rPr lang="en-US" dirty="0" err="1" smtClean="0"/>
              <a:t>logis</a:t>
            </a:r>
            <a:r>
              <a:rPr lang="en-US" dirty="0" smtClean="0"/>
              <a:t> dan </a:t>
            </a:r>
            <a:r>
              <a:rPr lang="en-US" dirty="0" err="1"/>
              <a:t>ilmiah</a:t>
            </a:r>
            <a:r>
              <a:rPr lang="en-US" dirty="0"/>
              <a:t> </a:t>
            </a:r>
            <a:r>
              <a:rPr lang="en-US" dirty="0" err="1"/>
              <a:t>mengapa</a:t>
            </a:r>
            <a:r>
              <a:rPr lang="en-US" dirty="0"/>
              <a:t> </a:t>
            </a:r>
            <a:r>
              <a:rPr lang="en-US" dirty="0" err="1"/>
              <a:t>tempat</a:t>
            </a:r>
            <a:r>
              <a:rPr lang="en-US" dirty="0"/>
              <a:t> </a:t>
            </a:r>
            <a:r>
              <a:rPr lang="en-US" dirty="0" err="1"/>
              <a:t>tersebut</a:t>
            </a:r>
            <a:r>
              <a:rPr lang="en-US" dirty="0"/>
              <a:t> </a:t>
            </a:r>
            <a:r>
              <a:rPr lang="en-US" dirty="0" err="1"/>
              <a:t>dipilih</a:t>
            </a:r>
            <a:r>
              <a:rPr lang="en-US" dirty="0"/>
              <a:t> </a:t>
            </a:r>
            <a:r>
              <a:rPr lang="en-US" dirty="0" err="1"/>
              <a:t>sebagai</a:t>
            </a:r>
            <a:r>
              <a:rPr lang="en-US" dirty="0"/>
              <a:t> </a:t>
            </a:r>
            <a:r>
              <a:rPr lang="en-US" dirty="0" err="1"/>
              <a:t>lokasi</a:t>
            </a:r>
            <a:r>
              <a:rPr lang="en-US" dirty="0"/>
              <a:t> </a:t>
            </a:r>
            <a:r>
              <a:rPr lang="en-US" dirty="0" err="1"/>
              <a:t>penelitian</a:t>
            </a:r>
            <a:r>
              <a:rPr lang="en-US" dirty="0"/>
              <a:t>.</a:t>
            </a:r>
            <a:endParaRPr lang="fi-FI" dirty="0" smtClean="0"/>
          </a:p>
        </p:txBody>
      </p:sp>
      <p:sp>
        <p:nvSpPr>
          <p:cNvPr id="5" name="Rectangle 4"/>
          <p:cNvSpPr/>
          <p:nvPr/>
        </p:nvSpPr>
        <p:spPr>
          <a:xfrm>
            <a:off x="7017645" y="265406"/>
            <a:ext cx="4814138" cy="400110"/>
          </a:xfrm>
          <a:prstGeom prst="rect">
            <a:avLst/>
          </a:prstGeom>
        </p:spPr>
        <p:txBody>
          <a:bodyPr wrap="none">
            <a:spAutoFit/>
          </a:bodyPr>
          <a:lstStyle/>
          <a:p>
            <a:r>
              <a:rPr lang="en-US" sz="2000" b="1" dirty="0" smtClean="0">
                <a:latin typeface="Arial" panose="020B0604020202020204" pitchFamily="34" charset="0"/>
                <a:cs typeface="Arial" panose="020B0604020202020204" pitchFamily="34" charset="0"/>
              </a:rPr>
              <a:t>Cara </a:t>
            </a:r>
            <a:r>
              <a:rPr lang="en-US" sz="2000" b="1" dirty="0" err="1" smtClean="0">
                <a:latin typeface="Arial" panose="020B0604020202020204" pitchFamily="34" charset="0"/>
                <a:cs typeface="Arial" panose="020B0604020202020204" pitchFamily="34" charset="0"/>
              </a:rPr>
              <a:t>Menyusun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Metodologi</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8688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smtClean="0"/>
              <a:t>berikut</a:t>
            </a:r>
            <a:r>
              <a:rPr lang="en-US" b="1" dirty="0" smtClean="0"/>
              <a:t>:</a:t>
            </a:r>
            <a:endParaRPr lang="en-US" b="1" dirty="0"/>
          </a:p>
        </p:txBody>
      </p:sp>
      <p:sp>
        <p:nvSpPr>
          <p:cNvPr id="2" name="Rectangle 1">
            <a:extLst>
              <a:ext uri="{FF2B5EF4-FFF2-40B4-BE49-F238E27FC236}">
                <a16:creationId xmlns:a16="http://schemas.microsoft.com/office/drawing/2014/main" id="{BCC46705-5C7E-4660-B2EB-D903433F0A69}"/>
              </a:ext>
            </a:extLst>
          </p:cNvPr>
          <p:cNvSpPr/>
          <p:nvPr/>
        </p:nvSpPr>
        <p:spPr>
          <a:xfrm>
            <a:off x="604470" y="2051852"/>
            <a:ext cx="11227313" cy="4247317"/>
          </a:xfrm>
          <a:prstGeom prst="rect">
            <a:avLst/>
          </a:prstGeom>
        </p:spPr>
        <p:txBody>
          <a:bodyPr wrap="square">
            <a:spAutoFit/>
          </a:bodyPr>
          <a:lstStyle/>
          <a:p>
            <a:pPr marL="285750" indent="-285750">
              <a:buFont typeface="Wingdings" panose="05000000000000000000" pitchFamily="2" charset="2"/>
              <a:buChar char="v"/>
            </a:pPr>
            <a:r>
              <a:rPr lang="fi-FI" dirty="0"/>
              <a:t>Data dan Pengumpulan (</a:t>
            </a:r>
            <a:r>
              <a:rPr lang="fi-FI" i="1" dirty="0"/>
              <a:t>collecting</a:t>
            </a:r>
            <a:r>
              <a:rPr lang="fi-FI" dirty="0"/>
              <a:t>) </a:t>
            </a:r>
            <a:r>
              <a:rPr lang="fi-FI" dirty="0" smtClean="0"/>
              <a:t>Data</a:t>
            </a:r>
          </a:p>
          <a:p>
            <a:pPr marL="285750" indent="-285750">
              <a:buFont typeface="Wingdings" panose="05000000000000000000" pitchFamily="2" charset="2"/>
              <a:buChar char="v"/>
            </a:pPr>
            <a:endParaRPr lang="fi-FI" dirty="0"/>
          </a:p>
          <a:p>
            <a:pPr marL="742950" lvl="1" indent="-285750">
              <a:buFont typeface="Wingdings" panose="05000000000000000000" pitchFamily="2" charset="2"/>
              <a:buChar char="Ø"/>
            </a:pPr>
            <a:r>
              <a:rPr lang="en-US" dirty="0" err="1"/>
              <a:t>Dalam</a:t>
            </a:r>
            <a:r>
              <a:rPr lang="en-US" dirty="0"/>
              <a:t> </a:t>
            </a:r>
            <a:r>
              <a:rPr lang="en-US" dirty="0" err="1"/>
              <a:t>poin</a:t>
            </a:r>
            <a:r>
              <a:rPr lang="en-US" dirty="0"/>
              <a:t> </a:t>
            </a:r>
            <a:r>
              <a:rPr lang="en-US" dirty="0" err="1"/>
              <a:t>ini</a:t>
            </a:r>
            <a:r>
              <a:rPr lang="en-US" dirty="0"/>
              <a:t>, </a:t>
            </a:r>
            <a:r>
              <a:rPr lang="en-US" dirty="0" err="1"/>
              <a:t>perlu</a:t>
            </a:r>
            <a:r>
              <a:rPr lang="en-US" dirty="0"/>
              <a:t> </a:t>
            </a:r>
            <a:r>
              <a:rPr lang="en-US" dirty="0" err="1"/>
              <a:t>diuraikan</a:t>
            </a:r>
            <a:r>
              <a:rPr lang="en-US" dirty="0"/>
              <a:t> </a:t>
            </a:r>
            <a:r>
              <a:rPr lang="en-US" dirty="0" err="1"/>
              <a:t>apakah</a:t>
            </a:r>
            <a:r>
              <a:rPr lang="en-US" dirty="0"/>
              <a:t> data </a:t>
            </a:r>
            <a:r>
              <a:rPr lang="en-US" dirty="0" err="1"/>
              <a:t>dalam</a:t>
            </a:r>
            <a:r>
              <a:rPr lang="en-US" dirty="0"/>
              <a:t> </a:t>
            </a:r>
            <a:r>
              <a:rPr lang="en-US" dirty="0" err="1"/>
              <a:t>penelitian</a:t>
            </a:r>
            <a:r>
              <a:rPr lang="en-US" dirty="0"/>
              <a:t> </a:t>
            </a:r>
            <a:r>
              <a:rPr lang="en-US" dirty="0" err="1"/>
              <a:t>adalah</a:t>
            </a:r>
            <a:r>
              <a:rPr lang="en-US" dirty="0"/>
              <a:t> data primer </a:t>
            </a:r>
            <a:r>
              <a:rPr lang="en-US" dirty="0" err="1"/>
              <a:t>atau</a:t>
            </a:r>
            <a:r>
              <a:rPr lang="en-US" dirty="0"/>
              <a:t> data </a:t>
            </a:r>
            <a:r>
              <a:rPr lang="en-US" dirty="0" err="1"/>
              <a:t>sekunder</a:t>
            </a:r>
            <a:r>
              <a:rPr lang="en-US" dirty="0"/>
              <a:t>. </a:t>
            </a:r>
            <a:endParaRPr lang="en-US" dirty="0" smtClean="0"/>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smtClean="0"/>
              <a:t>Data </a:t>
            </a:r>
            <a:r>
              <a:rPr lang="en-US" dirty="0"/>
              <a:t>primer </a:t>
            </a:r>
            <a:r>
              <a:rPr lang="en-US" dirty="0" err="1"/>
              <a:t>adalah</a:t>
            </a:r>
            <a:r>
              <a:rPr lang="en-US" dirty="0"/>
              <a:t> data yang </a:t>
            </a:r>
            <a:r>
              <a:rPr lang="en-US" dirty="0" err="1"/>
              <a:t>diperoleh</a:t>
            </a:r>
            <a:r>
              <a:rPr lang="en-US" dirty="0"/>
              <a:t> </a:t>
            </a:r>
            <a:r>
              <a:rPr lang="en-US" dirty="0" err="1"/>
              <a:t>melalui</a:t>
            </a:r>
            <a:r>
              <a:rPr lang="en-US" dirty="0"/>
              <a:t> </a:t>
            </a:r>
            <a:r>
              <a:rPr lang="en-US" dirty="0" err="1"/>
              <a:t>pengukuran</a:t>
            </a:r>
            <a:r>
              <a:rPr lang="en-US" dirty="0"/>
              <a:t> </a:t>
            </a:r>
            <a:r>
              <a:rPr lang="en-US" dirty="0" err="1"/>
              <a:t>langsung</a:t>
            </a:r>
            <a:r>
              <a:rPr lang="en-US" dirty="0"/>
              <a:t> </a:t>
            </a:r>
            <a:r>
              <a:rPr lang="en-US" dirty="0" err="1"/>
              <a:t>oleh</a:t>
            </a:r>
            <a:r>
              <a:rPr lang="en-US" dirty="0"/>
              <a:t> </a:t>
            </a:r>
            <a:r>
              <a:rPr lang="en-US" dirty="0" err="1"/>
              <a:t>peneliti</a:t>
            </a:r>
            <a:r>
              <a:rPr lang="en-US" dirty="0"/>
              <a:t> yang </a:t>
            </a:r>
            <a:r>
              <a:rPr lang="en-US" dirty="0" err="1"/>
              <a:t>bukan</a:t>
            </a:r>
            <a:r>
              <a:rPr lang="en-US" dirty="0"/>
              <a:t> </a:t>
            </a:r>
            <a:r>
              <a:rPr lang="en-US" dirty="0" err="1"/>
              <a:t>berasal</a:t>
            </a:r>
            <a:r>
              <a:rPr lang="en-US" dirty="0"/>
              <a:t> </a:t>
            </a:r>
            <a:r>
              <a:rPr lang="en-US" dirty="0" err="1"/>
              <a:t>dari</a:t>
            </a:r>
            <a:r>
              <a:rPr lang="en-US" dirty="0"/>
              <a:t> data yang </a:t>
            </a:r>
            <a:r>
              <a:rPr lang="en-US" dirty="0" err="1"/>
              <a:t>telah</a:t>
            </a:r>
            <a:r>
              <a:rPr lang="en-US" dirty="0"/>
              <a:t> </a:t>
            </a:r>
            <a:r>
              <a:rPr lang="en-US" dirty="0" err="1" smtClean="0"/>
              <a:t>ada</a:t>
            </a:r>
            <a:r>
              <a:rPr lang="en-US" dirty="0" smtClean="0"/>
              <a:t>.</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smtClean="0"/>
              <a:t>Data </a:t>
            </a:r>
            <a:r>
              <a:rPr lang="en-US" dirty="0" err="1"/>
              <a:t>sekunder</a:t>
            </a:r>
            <a:r>
              <a:rPr lang="en-US" dirty="0"/>
              <a:t> </a:t>
            </a:r>
            <a:r>
              <a:rPr lang="en-US" dirty="0" err="1"/>
              <a:t>adalah</a:t>
            </a:r>
            <a:r>
              <a:rPr lang="en-US" dirty="0"/>
              <a:t> data yang </a:t>
            </a:r>
            <a:r>
              <a:rPr lang="en-US" dirty="0" err="1"/>
              <a:t>dikumpulkan</a:t>
            </a:r>
            <a:r>
              <a:rPr lang="en-US" dirty="0"/>
              <a:t> </a:t>
            </a:r>
            <a:r>
              <a:rPr lang="en-US" dirty="0" err="1"/>
              <a:t>oleh</a:t>
            </a:r>
            <a:r>
              <a:rPr lang="en-US" dirty="0"/>
              <a:t> </a:t>
            </a:r>
            <a:r>
              <a:rPr lang="en-US" dirty="0" err="1"/>
              <a:t>pihak</a:t>
            </a:r>
            <a:r>
              <a:rPr lang="en-US" dirty="0"/>
              <a:t> lain dan </a:t>
            </a:r>
            <a:r>
              <a:rPr lang="en-US" dirty="0" err="1"/>
              <a:t>telah</a:t>
            </a:r>
            <a:r>
              <a:rPr lang="en-US" dirty="0"/>
              <a:t> </a:t>
            </a:r>
            <a:r>
              <a:rPr lang="en-US" dirty="0" err="1"/>
              <a:t>didokumentasikan</a:t>
            </a:r>
            <a:r>
              <a:rPr lang="en-US" dirty="0"/>
              <a:t> </a:t>
            </a:r>
            <a:r>
              <a:rPr lang="en-US" dirty="0" err="1"/>
              <a:t>sehingga</a:t>
            </a:r>
            <a:r>
              <a:rPr lang="en-US" dirty="0"/>
              <a:t> </a:t>
            </a:r>
            <a:r>
              <a:rPr lang="en-US" dirty="0" err="1"/>
              <a:t>dapat</a:t>
            </a:r>
            <a:r>
              <a:rPr lang="en-US" dirty="0"/>
              <a:t> </a:t>
            </a:r>
            <a:r>
              <a:rPr lang="en-US" dirty="0" err="1"/>
              <a:t>digunakan</a:t>
            </a:r>
            <a:r>
              <a:rPr lang="en-US" dirty="0"/>
              <a:t> </a:t>
            </a:r>
            <a:r>
              <a:rPr lang="en-US" dirty="0" err="1"/>
              <a:t>oleh</a:t>
            </a:r>
            <a:r>
              <a:rPr lang="en-US" dirty="0"/>
              <a:t> </a:t>
            </a:r>
            <a:r>
              <a:rPr lang="en-US" dirty="0" err="1"/>
              <a:t>pihak</a:t>
            </a:r>
            <a:r>
              <a:rPr lang="en-US" dirty="0"/>
              <a:t> lain (</a:t>
            </a:r>
            <a:r>
              <a:rPr lang="en-US" dirty="0" err="1"/>
              <a:t>peneliti</a:t>
            </a:r>
            <a:r>
              <a:rPr lang="en-US" dirty="0" smtClean="0"/>
              <a:t>).</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smtClean="0"/>
              <a:t> </a:t>
            </a:r>
            <a:r>
              <a:rPr lang="en-US" dirty="0" err="1"/>
              <a:t>Perlu</a:t>
            </a:r>
            <a:r>
              <a:rPr lang="en-US" dirty="0"/>
              <a:t> </a:t>
            </a:r>
            <a:r>
              <a:rPr lang="en-US" dirty="0" err="1"/>
              <a:t>juga</a:t>
            </a:r>
            <a:r>
              <a:rPr lang="en-US" dirty="0"/>
              <a:t> </a:t>
            </a:r>
            <a:r>
              <a:rPr lang="en-US" dirty="0" err="1"/>
              <a:t>diuraikan</a:t>
            </a:r>
            <a:r>
              <a:rPr lang="en-US" dirty="0"/>
              <a:t> data-data </a:t>
            </a:r>
            <a:r>
              <a:rPr lang="en-US" dirty="0" err="1"/>
              <a:t>apa</a:t>
            </a:r>
            <a:r>
              <a:rPr lang="en-US" dirty="0"/>
              <a:t> </a:t>
            </a:r>
            <a:r>
              <a:rPr lang="en-US" dirty="0" err="1"/>
              <a:t>saja</a:t>
            </a:r>
            <a:r>
              <a:rPr lang="en-US" dirty="0"/>
              <a:t> yang </a:t>
            </a:r>
            <a:r>
              <a:rPr lang="en-US" dirty="0" err="1"/>
              <a:t>digunakan</a:t>
            </a:r>
            <a:r>
              <a:rPr lang="en-US" dirty="0"/>
              <a:t> </a:t>
            </a:r>
            <a:r>
              <a:rPr lang="en-US" dirty="0" err="1"/>
              <a:t>dalam</a:t>
            </a:r>
            <a:r>
              <a:rPr lang="en-US" dirty="0"/>
              <a:t> </a:t>
            </a:r>
            <a:r>
              <a:rPr lang="en-US" dirty="0" err="1"/>
              <a:t>penelitian</a:t>
            </a:r>
            <a:r>
              <a:rPr lang="en-US" dirty="0"/>
              <a:t> </a:t>
            </a:r>
            <a:r>
              <a:rPr lang="en-US" dirty="0" err="1"/>
              <a:t>secara</a:t>
            </a:r>
            <a:r>
              <a:rPr lang="en-US" dirty="0"/>
              <a:t> </a:t>
            </a:r>
            <a:r>
              <a:rPr lang="en-US" dirty="0" err="1"/>
              <a:t>jelas</a:t>
            </a:r>
            <a:r>
              <a:rPr lang="en-US" dirty="0"/>
              <a:t>. </a:t>
            </a:r>
            <a:endParaRPr lang="en-US" dirty="0" smtClean="0"/>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err="1" smtClean="0"/>
              <a:t>Dalam</a:t>
            </a:r>
            <a:r>
              <a:rPr lang="en-US" dirty="0" smtClean="0"/>
              <a:t> </a:t>
            </a:r>
            <a:r>
              <a:rPr lang="en-US" dirty="0" err="1"/>
              <a:t>pengumpulan</a:t>
            </a:r>
            <a:r>
              <a:rPr lang="en-US" dirty="0"/>
              <a:t> data, </a:t>
            </a:r>
            <a:r>
              <a:rPr lang="en-US" dirty="0" err="1"/>
              <a:t>perlu</a:t>
            </a:r>
            <a:r>
              <a:rPr lang="en-US" dirty="0"/>
              <a:t> </a:t>
            </a:r>
            <a:r>
              <a:rPr lang="en-US" dirty="0" err="1"/>
              <a:t>diuraikan</a:t>
            </a:r>
            <a:r>
              <a:rPr lang="en-US" dirty="0"/>
              <a:t> </a:t>
            </a:r>
            <a:r>
              <a:rPr lang="en-US" dirty="0" err="1"/>
              <a:t>bagaimana</a:t>
            </a:r>
            <a:r>
              <a:rPr lang="en-US" dirty="0"/>
              <a:t> </a:t>
            </a:r>
            <a:r>
              <a:rPr lang="en-US" dirty="0" err="1"/>
              <a:t>cara</a:t>
            </a:r>
            <a:r>
              <a:rPr lang="en-US" dirty="0"/>
              <a:t> </a:t>
            </a:r>
            <a:r>
              <a:rPr lang="en-US" dirty="0" err="1"/>
              <a:t>peneliti</a:t>
            </a:r>
            <a:r>
              <a:rPr lang="en-US" dirty="0"/>
              <a:t> </a:t>
            </a:r>
            <a:r>
              <a:rPr lang="en-US" dirty="0" err="1"/>
              <a:t>memperoleh</a:t>
            </a:r>
            <a:r>
              <a:rPr lang="en-US" dirty="0"/>
              <a:t> dan </a:t>
            </a:r>
            <a:r>
              <a:rPr lang="en-US" dirty="0" err="1"/>
              <a:t>mengumpulkan</a:t>
            </a:r>
            <a:r>
              <a:rPr lang="en-US" dirty="0"/>
              <a:t> data, </a:t>
            </a:r>
            <a:r>
              <a:rPr lang="en-US" dirty="0" smtClean="0"/>
              <a:t> </a:t>
            </a:r>
            <a:r>
              <a:rPr lang="en-US" dirty="0" err="1" smtClean="0"/>
              <a:t>serta</a:t>
            </a:r>
            <a:r>
              <a:rPr lang="en-US" dirty="0" smtClean="0"/>
              <a:t> </a:t>
            </a:r>
            <a:r>
              <a:rPr lang="en-US" dirty="0" err="1" smtClean="0"/>
              <a:t>menggunakan</a:t>
            </a:r>
            <a:r>
              <a:rPr lang="en-US" dirty="0" smtClean="0"/>
              <a:t> </a:t>
            </a:r>
            <a:r>
              <a:rPr lang="en-US" dirty="0"/>
              <a:t>media </a:t>
            </a:r>
            <a:r>
              <a:rPr lang="en-US" dirty="0" err="1" smtClean="0"/>
              <a:t>apa</a:t>
            </a:r>
            <a:r>
              <a:rPr lang="en-US" dirty="0"/>
              <a:t> </a:t>
            </a:r>
            <a:r>
              <a:rPr lang="en-US" dirty="0" err="1" smtClean="0"/>
              <a:t>saja</a:t>
            </a:r>
            <a:r>
              <a:rPr lang="en-US" dirty="0" smtClean="0"/>
              <a:t>.</a:t>
            </a:r>
          </a:p>
          <a:p>
            <a:pPr lvl="1"/>
            <a:endParaRPr lang="en-US" dirty="0"/>
          </a:p>
        </p:txBody>
      </p:sp>
      <p:sp>
        <p:nvSpPr>
          <p:cNvPr id="5" name="Rectangle 4"/>
          <p:cNvSpPr/>
          <p:nvPr/>
        </p:nvSpPr>
        <p:spPr>
          <a:xfrm>
            <a:off x="7017645" y="265406"/>
            <a:ext cx="4814138" cy="400110"/>
          </a:xfrm>
          <a:prstGeom prst="rect">
            <a:avLst/>
          </a:prstGeom>
        </p:spPr>
        <p:txBody>
          <a:bodyPr wrap="none">
            <a:spAutoFit/>
          </a:bodyPr>
          <a:lstStyle/>
          <a:p>
            <a:r>
              <a:rPr lang="en-US" sz="2000" b="1" dirty="0" smtClean="0">
                <a:latin typeface="Arial" panose="020B0604020202020204" pitchFamily="34" charset="0"/>
                <a:cs typeface="Arial" panose="020B0604020202020204" pitchFamily="34" charset="0"/>
              </a:rPr>
              <a:t>Cara </a:t>
            </a:r>
            <a:r>
              <a:rPr lang="en-US" sz="2000" b="1" dirty="0" err="1" smtClean="0">
                <a:latin typeface="Arial" panose="020B0604020202020204" pitchFamily="34" charset="0"/>
                <a:cs typeface="Arial" panose="020B0604020202020204" pitchFamily="34" charset="0"/>
              </a:rPr>
              <a:t>Menyusun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Metodologi</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358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83280" y="283879"/>
            <a:ext cx="2832827" cy="400110"/>
          </a:xfrm>
          <a:prstGeom prst="rect">
            <a:avLst/>
          </a:prstGeom>
        </p:spPr>
        <p:txBody>
          <a:bodyPr wrap="none">
            <a:spAutoFit/>
          </a:bodyPr>
          <a:lstStyle/>
          <a:p>
            <a:r>
              <a:rPr lang="en-US" sz="2000" b="1" dirty="0" err="1" smtClean="0">
                <a:latin typeface="Arial" panose="020B0604020202020204" pitchFamily="34" charset="0"/>
                <a:cs typeface="Arial" panose="020B0604020202020204" pitchFamily="34" charset="0"/>
              </a:rPr>
              <a:t>Metodologi</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smtClean="0"/>
              <a:t>berikut</a:t>
            </a:r>
            <a:r>
              <a:rPr lang="en-US" b="1" dirty="0" smtClean="0"/>
              <a:t>:</a:t>
            </a:r>
            <a:endParaRPr lang="en-US" b="1" dirty="0"/>
          </a:p>
        </p:txBody>
      </p:sp>
      <p:sp>
        <p:nvSpPr>
          <p:cNvPr id="2" name="Rectangle 1">
            <a:extLst>
              <a:ext uri="{FF2B5EF4-FFF2-40B4-BE49-F238E27FC236}">
                <a16:creationId xmlns:a16="http://schemas.microsoft.com/office/drawing/2014/main" id="{BCC46705-5C7E-4660-B2EB-D903433F0A69}"/>
              </a:ext>
            </a:extLst>
          </p:cNvPr>
          <p:cNvSpPr/>
          <p:nvPr/>
        </p:nvSpPr>
        <p:spPr>
          <a:xfrm>
            <a:off x="604470" y="1654689"/>
            <a:ext cx="11227313" cy="4801314"/>
          </a:xfrm>
          <a:prstGeom prst="rect">
            <a:avLst/>
          </a:prstGeom>
        </p:spPr>
        <p:txBody>
          <a:bodyPr wrap="square">
            <a:spAutoFit/>
          </a:bodyPr>
          <a:lstStyle/>
          <a:p>
            <a:pPr marL="285750" indent="-285750">
              <a:buFont typeface="Wingdings" panose="05000000000000000000" pitchFamily="2" charset="2"/>
              <a:buChar char="v"/>
            </a:pPr>
            <a:r>
              <a:rPr lang="fi-FI" dirty="0" smtClean="0"/>
              <a:t>Lanjutan Data </a:t>
            </a:r>
            <a:r>
              <a:rPr lang="fi-FI" dirty="0"/>
              <a:t>dan Pengumpulan (</a:t>
            </a:r>
            <a:r>
              <a:rPr lang="fi-FI" i="1" dirty="0"/>
              <a:t>collecting</a:t>
            </a:r>
            <a:r>
              <a:rPr lang="fi-FI" dirty="0"/>
              <a:t>) </a:t>
            </a:r>
            <a:r>
              <a:rPr lang="fi-FI" dirty="0" smtClean="0"/>
              <a:t>Data</a:t>
            </a:r>
          </a:p>
          <a:p>
            <a:pPr marL="285750" indent="-285750">
              <a:buFont typeface="Wingdings" panose="05000000000000000000" pitchFamily="2" charset="2"/>
              <a:buChar char="v"/>
            </a:pPr>
            <a:endParaRPr lang="fi-FI" dirty="0"/>
          </a:p>
          <a:p>
            <a:pPr marL="742950" lvl="1" indent="-285750">
              <a:buFont typeface="Wingdings" panose="05000000000000000000" pitchFamily="2" charset="2"/>
              <a:buChar char="Ø"/>
            </a:pPr>
            <a:r>
              <a:rPr lang="fi-FI" dirty="0" smtClean="0"/>
              <a:t>Pengumpulan </a:t>
            </a:r>
            <a:r>
              <a:rPr lang="fi-FI" dirty="0"/>
              <a:t>data dapat dilakukan dengan instrumen (media) kuisioner yaitu serangkain pertanyaan untuk dijawab responden</a:t>
            </a:r>
            <a:r>
              <a:rPr lang="fi-FI" dirty="0" smtClean="0"/>
              <a:t>, atau </a:t>
            </a:r>
            <a:r>
              <a:rPr lang="fi-FI" dirty="0"/>
              <a:t>instrumen alat pengukur lainnya (seperti alat pengukur kondisi fisik suatu benda). </a:t>
            </a:r>
            <a:endParaRPr lang="fi-FI" dirty="0" smtClean="0"/>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smtClean="0"/>
              <a:t>Pengumpulan data dapat </a:t>
            </a:r>
            <a:r>
              <a:rPr lang="fi-FI" dirty="0"/>
              <a:t>juga </a:t>
            </a:r>
            <a:r>
              <a:rPr lang="fi-FI" dirty="0" smtClean="0"/>
              <a:t>menggunakan </a:t>
            </a:r>
            <a:r>
              <a:rPr lang="fi-FI" dirty="0"/>
              <a:t>teknik wawancara, yaitu data diambil bersadarkan wawancara peneliti terhadap responden. Dalam hal ini, peneliti melakukan wawancara berdasarkan panduan wawancara yang telah disusun untuk penelitian. </a:t>
            </a:r>
            <a:r>
              <a:rPr lang="fi-FI" dirty="0" smtClean="0"/>
              <a:t>  Apabila </a:t>
            </a:r>
            <a:r>
              <a:rPr lang="fi-FI" dirty="0"/>
              <a:t>panduan wawancara yang digunakan hanyalah bersifat pertanyaan dasar dan responden diharapkan dapat menjawab secara mengembang, maka </a:t>
            </a:r>
            <a:r>
              <a:rPr lang="fi-FI" dirty="0" smtClean="0"/>
              <a:t>teknik </a:t>
            </a:r>
            <a:r>
              <a:rPr lang="fi-FI" dirty="0"/>
              <a:t>ini disebut dengan wawancara mendalam (</a:t>
            </a:r>
            <a:r>
              <a:rPr lang="fi-FI" i="1" dirty="0"/>
              <a:t>circumstantial interview</a:t>
            </a:r>
            <a:r>
              <a:rPr lang="fi-FI" dirty="0" smtClean="0"/>
              <a:t>).</a:t>
            </a:r>
          </a:p>
          <a:p>
            <a:pPr marL="742950" lvl="1" indent="-285750">
              <a:buFont typeface="Wingdings" panose="05000000000000000000" pitchFamily="2" charset="2"/>
              <a:buChar char="Ø"/>
            </a:pPr>
            <a:endParaRPr lang="fi-FI" dirty="0"/>
          </a:p>
          <a:p>
            <a:pPr marL="742950" lvl="1" indent="-285750">
              <a:buFont typeface="Wingdings" panose="05000000000000000000" pitchFamily="2" charset="2"/>
              <a:buChar char="Ø"/>
            </a:pPr>
            <a:r>
              <a:rPr lang="fi-FI" dirty="0" smtClean="0"/>
              <a:t> </a:t>
            </a:r>
            <a:r>
              <a:rPr lang="fi-FI" dirty="0"/>
              <a:t>Apabila data yang digunakan adalah data sekunder, maka pada umumnya pengumpulan data yang dilakukan adalah dengan dokumentasi dan observasi. </a:t>
            </a:r>
            <a:r>
              <a:rPr lang="fi-FI" dirty="0" smtClean="0"/>
              <a:t> Dokumentasi </a:t>
            </a:r>
            <a:r>
              <a:rPr lang="fi-FI" dirty="0"/>
              <a:t>adalah memanfaatkan dokumen yang sudah ada, dan dalam hal ini perlu diuraikan dokumen apa saja secara jelas, sedangkan observasi adalah pengamatan kualitatif secara langsung oleh peneliti untuk mengambil data-data berdasarkan kondisi tertentu sesuai dengan maksud penelitian. </a:t>
            </a:r>
            <a:r>
              <a:rPr lang="fi-FI" dirty="0" smtClean="0"/>
              <a:t> Sebagai </a:t>
            </a:r>
            <a:r>
              <a:rPr lang="fi-FI" dirty="0"/>
              <a:t>contoh observasi disini adalah tindakan peneliti mengamati perilaku siswa saat dilaksanakannya penelitian.</a:t>
            </a:r>
            <a:endParaRPr lang="fi-FI" dirty="0" smtClean="0"/>
          </a:p>
        </p:txBody>
      </p:sp>
    </p:spTree>
    <p:extLst>
      <p:ext uri="{BB962C8B-B14F-4D97-AF65-F5344CB8AC3E}">
        <p14:creationId xmlns:p14="http://schemas.microsoft.com/office/powerpoint/2010/main" val="2791009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83280" y="283879"/>
            <a:ext cx="2832827" cy="400110"/>
          </a:xfrm>
          <a:prstGeom prst="rect">
            <a:avLst/>
          </a:prstGeom>
        </p:spPr>
        <p:txBody>
          <a:bodyPr wrap="none">
            <a:spAutoFit/>
          </a:bodyPr>
          <a:lstStyle/>
          <a:p>
            <a:r>
              <a:rPr lang="en-US" sz="2000" b="1" dirty="0" err="1" smtClean="0">
                <a:latin typeface="Arial" panose="020B0604020202020204" pitchFamily="34" charset="0"/>
                <a:cs typeface="Arial" panose="020B0604020202020204" pitchFamily="34" charset="0"/>
              </a:rPr>
              <a:t>Metodologi</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Penelitian</a:t>
            </a:r>
            <a:endParaRPr lang="en-US" sz="2000" b="1" i="1" dirty="0">
              <a:solidFill>
                <a:srgbClr val="333333"/>
              </a:solidFill>
              <a:effectLst/>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2F94CBE-817A-463A-A537-C8B35BD46CC7}"/>
              </a:ext>
            </a:extLst>
          </p:cNvPr>
          <p:cNvSpPr/>
          <p:nvPr/>
        </p:nvSpPr>
        <p:spPr>
          <a:xfrm>
            <a:off x="604470" y="1118600"/>
            <a:ext cx="9740257" cy="369332"/>
          </a:xfrm>
          <a:prstGeom prst="rect">
            <a:avLst/>
          </a:prstGeom>
        </p:spPr>
        <p:txBody>
          <a:bodyPr wrap="square">
            <a:spAutoFit/>
          </a:bodyPr>
          <a:lstStyle/>
          <a:p>
            <a:r>
              <a:rPr lang="en-US" b="1" dirty="0" err="1"/>
              <a:t>Dalam</a:t>
            </a:r>
            <a:r>
              <a:rPr lang="en-US" b="1" dirty="0"/>
              <a:t> </a:t>
            </a:r>
            <a:r>
              <a:rPr lang="en-US" b="1" dirty="0" err="1"/>
              <a:t>menyusun</a:t>
            </a:r>
            <a:r>
              <a:rPr lang="en-US" b="1" dirty="0"/>
              <a:t> </a:t>
            </a:r>
            <a:r>
              <a:rPr lang="en-US" b="1" dirty="0" err="1"/>
              <a:t>metodologi</a:t>
            </a:r>
            <a:r>
              <a:rPr lang="en-US" b="1" dirty="0"/>
              <a:t> (</a:t>
            </a:r>
            <a:r>
              <a:rPr lang="en-US" b="1" dirty="0" err="1"/>
              <a:t>metode</a:t>
            </a:r>
            <a:r>
              <a:rPr lang="en-US" b="1" dirty="0"/>
              <a:t>) </a:t>
            </a:r>
            <a:r>
              <a:rPr lang="en-US" b="1" dirty="0" err="1"/>
              <a:t>penelitian</a:t>
            </a:r>
            <a:r>
              <a:rPr lang="en-US" b="1" dirty="0"/>
              <a:t>, </a:t>
            </a:r>
            <a:r>
              <a:rPr lang="en-US" b="1" dirty="0" err="1"/>
              <a:t>perlu</a:t>
            </a:r>
            <a:r>
              <a:rPr lang="en-US" b="1" dirty="0"/>
              <a:t> </a:t>
            </a:r>
            <a:r>
              <a:rPr lang="en-US" b="1" dirty="0" err="1"/>
              <a:t>dimasukkan</a:t>
            </a:r>
            <a:r>
              <a:rPr lang="en-US" b="1" dirty="0"/>
              <a:t> </a:t>
            </a:r>
            <a:r>
              <a:rPr lang="en-US" b="1" dirty="0" err="1"/>
              <a:t>hal-hal</a:t>
            </a:r>
            <a:r>
              <a:rPr lang="en-US" b="1" dirty="0"/>
              <a:t> </a:t>
            </a:r>
            <a:r>
              <a:rPr lang="en-US" b="1" dirty="0" err="1"/>
              <a:t>sebagai</a:t>
            </a:r>
            <a:r>
              <a:rPr lang="en-US" b="1" dirty="0"/>
              <a:t> </a:t>
            </a:r>
            <a:r>
              <a:rPr lang="en-US" b="1" dirty="0" err="1" smtClean="0"/>
              <a:t>berikut</a:t>
            </a:r>
            <a:r>
              <a:rPr lang="en-US" b="1" dirty="0" smtClean="0"/>
              <a:t>:</a:t>
            </a:r>
            <a:endParaRPr lang="en-US" b="1" dirty="0"/>
          </a:p>
        </p:txBody>
      </p:sp>
      <p:sp>
        <p:nvSpPr>
          <p:cNvPr id="2" name="Rectangle 1">
            <a:extLst>
              <a:ext uri="{FF2B5EF4-FFF2-40B4-BE49-F238E27FC236}">
                <a16:creationId xmlns:a16="http://schemas.microsoft.com/office/drawing/2014/main" id="{BCC46705-5C7E-4660-B2EB-D903433F0A69}"/>
              </a:ext>
            </a:extLst>
          </p:cNvPr>
          <p:cNvSpPr/>
          <p:nvPr/>
        </p:nvSpPr>
        <p:spPr>
          <a:xfrm>
            <a:off x="604470" y="1580797"/>
            <a:ext cx="11227313" cy="5078313"/>
          </a:xfrm>
          <a:prstGeom prst="rect">
            <a:avLst/>
          </a:prstGeom>
        </p:spPr>
        <p:txBody>
          <a:bodyPr wrap="square">
            <a:spAutoFit/>
          </a:bodyPr>
          <a:lstStyle/>
          <a:p>
            <a:pPr marL="285750" indent="-285750">
              <a:buFont typeface="Wingdings" panose="05000000000000000000" pitchFamily="2" charset="2"/>
              <a:buChar char="v"/>
            </a:pPr>
            <a:r>
              <a:rPr lang="fi-FI" dirty="0"/>
              <a:t>Populasi, Sampel, dan </a:t>
            </a:r>
            <a:r>
              <a:rPr lang="fi-FI" i="1" dirty="0" smtClean="0"/>
              <a:t>Sampling</a:t>
            </a:r>
          </a:p>
          <a:p>
            <a:pPr marL="285750" indent="-285750">
              <a:buFont typeface="Wingdings" panose="05000000000000000000" pitchFamily="2" charset="2"/>
              <a:buChar char="v"/>
            </a:pPr>
            <a:endParaRPr lang="fi-FI" dirty="0"/>
          </a:p>
          <a:p>
            <a:pPr marL="742950" lvl="1" indent="-285750">
              <a:buFont typeface="Wingdings" panose="05000000000000000000" pitchFamily="2" charset="2"/>
              <a:buChar char="Ø"/>
            </a:pPr>
            <a:r>
              <a:rPr lang="fi-FI" dirty="0"/>
              <a:t>Penelitian yang melibatkan banyak data akan menjadi sulit dilaksanakan atau tidak efektif apabila </a:t>
            </a:r>
            <a:r>
              <a:rPr lang="fi-FI" dirty="0" smtClean="0"/>
              <a:t>dilakukan </a:t>
            </a:r>
            <a:r>
              <a:rPr lang="fi-FI" dirty="0"/>
              <a:t>dengan menggunakan </a:t>
            </a:r>
            <a:r>
              <a:rPr lang="fi-FI" dirty="0" smtClean="0"/>
              <a:t>seluruh </a:t>
            </a:r>
            <a:r>
              <a:rPr lang="fi-FI" dirty="0"/>
              <a:t>data yang ada. </a:t>
            </a:r>
            <a:r>
              <a:rPr lang="fi-FI" dirty="0" smtClean="0"/>
              <a:t> Apabila </a:t>
            </a:r>
            <a:r>
              <a:rPr lang="fi-FI" dirty="0"/>
              <a:t>jumlah data yang diteliti kurang dari 100 atau dirasa masih mudah untuk diambil semuanya, maka sebaiknya seluruh data tersebut digunakan, sedangkan apabila jumlah data lebih dari 100 atau dirasa akan banyak kesulitan apabila digunakan seluruhnya, maka sebaiknya dilakukan </a:t>
            </a:r>
            <a:r>
              <a:rPr lang="fi-FI" i="1" dirty="0"/>
              <a:t>sampling</a:t>
            </a:r>
            <a:r>
              <a:rPr lang="fi-FI" dirty="0" smtClean="0"/>
              <a:t>.  </a:t>
            </a:r>
            <a:r>
              <a:rPr lang="fi-FI" dirty="0"/>
              <a:t>Populasi merupakan seluruh unit yang dikaji dalam penelitian. </a:t>
            </a:r>
            <a:r>
              <a:rPr lang="fi-FI" dirty="0" smtClean="0"/>
              <a:t> Sedangkan </a:t>
            </a:r>
            <a:r>
              <a:rPr lang="fi-FI" dirty="0"/>
              <a:t>sampel adalah sebagian dari populasi yang digunakan sebagai data dalam penelitian. </a:t>
            </a:r>
            <a:r>
              <a:rPr lang="fi-FI" dirty="0" smtClean="0"/>
              <a:t> Sampel </a:t>
            </a:r>
            <a:r>
              <a:rPr lang="fi-FI" dirty="0"/>
              <a:t>ini haruslah representatif atau mewakili, yaitu satu sampel diambil pada data yang sekiranya memiliki kesamaan sifat dengan data lainnya (sampel diambil </a:t>
            </a:r>
            <a:r>
              <a:rPr lang="fi-FI" dirty="0" smtClean="0"/>
              <a:t>dari </a:t>
            </a:r>
            <a:r>
              <a:rPr lang="fi-FI" dirty="0"/>
              <a:t>kelompok yang homogen). </a:t>
            </a:r>
            <a:r>
              <a:rPr lang="fi-FI" dirty="0" smtClean="0"/>
              <a:t> Cara </a:t>
            </a:r>
            <a:r>
              <a:rPr lang="fi-FI" dirty="0"/>
              <a:t>pengambilan sampel agar memenuhi kriteria representatif ini disebut sebagai </a:t>
            </a:r>
            <a:r>
              <a:rPr lang="fi-FI" i="1" dirty="0"/>
              <a:t>sampling</a:t>
            </a:r>
            <a:r>
              <a:rPr lang="fi-FI" dirty="0"/>
              <a:t>. </a:t>
            </a:r>
            <a:r>
              <a:rPr lang="fi-FI" dirty="0" smtClean="0"/>
              <a:t> Terdapat </a:t>
            </a:r>
            <a:r>
              <a:rPr lang="fi-FI" dirty="0"/>
              <a:t>beragam teknik </a:t>
            </a:r>
            <a:r>
              <a:rPr lang="fi-FI" i="1" dirty="0"/>
              <a:t>sampling</a:t>
            </a:r>
            <a:r>
              <a:rPr lang="fi-FI" dirty="0"/>
              <a:t> atau pengambiulan sampel, yaitu</a:t>
            </a:r>
            <a:r>
              <a:rPr lang="fi-FI" dirty="0" smtClean="0"/>
              <a:t>:</a:t>
            </a:r>
          </a:p>
          <a:p>
            <a:pPr marL="742950" lvl="1" indent="-285750">
              <a:buFont typeface="Wingdings" panose="05000000000000000000" pitchFamily="2" charset="2"/>
              <a:buChar char="Ø"/>
            </a:pPr>
            <a:endParaRPr lang="fi-FI" dirty="0"/>
          </a:p>
          <a:p>
            <a:pPr marL="1200150" lvl="2" indent="-285750">
              <a:buFont typeface="Wingdings" panose="05000000000000000000" pitchFamily="2" charset="2"/>
              <a:buChar char="ü"/>
            </a:pPr>
            <a:r>
              <a:rPr lang="en-US" i="1" dirty="0"/>
              <a:t>Random sampling</a:t>
            </a:r>
            <a:r>
              <a:rPr lang="en-US" dirty="0"/>
              <a:t>, </a:t>
            </a:r>
            <a:r>
              <a:rPr lang="en-US" dirty="0" err="1"/>
              <a:t>yaitu</a:t>
            </a:r>
            <a:r>
              <a:rPr lang="en-US" dirty="0"/>
              <a:t> </a:t>
            </a:r>
            <a:r>
              <a:rPr lang="en-US" dirty="0" err="1"/>
              <a:t>sampel</a:t>
            </a:r>
            <a:r>
              <a:rPr lang="en-US" dirty="0"/>
              <a:t> </a:t>
            </a:r>
            <a:r>
              <a:rPr lang="en-US" dirty="0" err="1"/>
              <a:t>diambil</a:t>
            </a:r>
            <a:r>
              <a:rPr lang="en-US" dirty="0"/>
              <a:t> </a:t>
            </a:r>
            <a:r>
              <a:rPr lang="en-US" dirty="0" err="1"/>
              <a:t>secara</a:t>
            </a:r>
            <a:r>
              <a:rPr lang="en-US" dirty="0"/>
              <a:t> </a:t>
            </a:r>
            <a:r>
              <a:rPr lang="en-US" dirty="0" err="1"/>
              <a:t>acak</a:t>
            </a:r>
            <a:r>
              <a:rPr lang="en-US" dirty="0"/>
              <a:t> </a:t>
            </a:r>
            <a:r>
              <a:rPr lang="en-US" dirty="0" err="1"/>
              <a:t>dari</a:t>
            </a:r>
            <a:r>
              <a:rPr lang="en-US" dirty="0"/>
              <a:t> </a:t>
            </a:r>
            <a:r>
              <a:rPr lang="en-US" dirty="0" err="1"/>
              <a:t>populasi</a:t>
            </a:r>
            <a:r>
              <a:rPr lang="en-US" dirty="0"/>
              <a:t> yang </a:t>
            </a:r>
            <a:r>
              <a:rPr lang="en-US" dirty="0" err="1"/>
              <a:t>heterogen</a:t>
            </a:r>
            <a:r>
              <a:rPr lang="en-US" dirty="0"/>
              <a:t> </a:t>
            </a:r>
            <a:r>
              <a:rPr lang="en-US" dirty="0" err="1"/>
              <a:t>atau</a:t>
            </a:r>
            <a:r>
              <a:rPr lang="en-US" dirty="0"/>
              <a:t> </a:t>
            </a:r>
            <a:r>
              <a:rPr lang="en-US" dirty="0" err="1"/>
              <a:t>memiliki</a:t>
            </a:r>
            <a:r>
              <a:rPr lang="en-US" dirty="0"/>
              <a:t> </a:t>
            </a:r>
            <a:r>
              <a:rPr lang="en-US" dirty="0" err="1"/>
              <a:t>variasi</a:t>
            </a:r>
            <a:r>
              <a:rPr lang="en-US" dirty="0"/>
              <a:t> </a:t>
            </a:r>
            <a:r>
              <a:rPr lang="en-US" dirty="0" err="1"/>
              <a:t>sifat</a:t>
            </a:r>
            <a:r>
              <a:rPr lang="en-US" dirty="0"/>
              <a:t> yang </a:t>
            </a:r>
            <a:r>
              <a:rPr lang="en-US" dirty="0" err="1"/>
              <a:t>besar</a:t>
            </a:r>
            <a:r>
              <a:rPr lang="en-US" dirty="0"/>
              <a:t>. </a:t>
            </a:r>
            <a:r>
              <a:rPr lang="en-US" dirty="0" smtClean="0"/>
              <a:t> </a:t>
            </a:r>
            <a:r>
              <a:rPr lang="en-US" dirty="0" err="1" smtClean="0"/>
              <a:t>Teknik</a:t>
            </a:r>
            <a:r>
              <a:rPr lang="en-US" dirty="0" smtClean="0"/>
              <a:t> </a:t>
            </a:r>
            <a:r>
              <a:rPr lang="en-US" dirty="0" err="1"/>
              <a:t>ini</a:t>
            </a:r>
            <a:r>
              <a:rPr lang="en-US" dirty="0"/>
              <a:t> </a:t>
            </a:r>
            <a:r>
              <a:rPr lang="en-US" dirty="0" err="1"/>
              <a:t>merupakan</a:t>
            </a:r>
            <a:r>
              <a:rPr lang="en-US" dirty="0"/>
              <a:t> </a:t>
            </a:r>
            <a:r>
              <a:rPr lang="en-US" dirty="0" err="1"/>
              <a:t>pengambilan</a:t>
            </a:r>
            <a:r>
              <a:rPr lang="en-US" dirty="0"/>
              <a:t> </a:t>
            </a:r>
            <a:r>
              <a:rPr lang="en-US" dirty="0" err="1"/>
              <a:t>secara</a:t>
            </a:r>
            <a:r>
              <a:rPr lang="en-US" dirty="0"/>
              <a:t> </a:t>
            </a:r>
            <a:r>
              <a:rPr lang="en-US" dirty="0" err="1"/>
              <a:t>acak</a:t>
            </a:r>
            <a:r>
              <a:rPr lang="en-US" dirty="0"/>
              <a:t>, </a:t>
            </a:r>
            <a:r>
              <a:rPr lang="en-US" dirty="0" err="1"/>
              <a:t>tidak</a:t>
            </a:r>
            <a:r>
              <a:rPr lang="en-US" dirty="0"/>
              <a:t> </a:t>
            </a:r>
            <a:r>
              <a:rPr lang="en-US" dirty="0" err="1"/>
              <a:t>memilih</a:t>
            </a:r>
            <a:r>
              <a:rPr lang="en-US" dirty="0"/>
              <a:t>, agar </a:t>
            </a:r>
            <a:r>
              <a:rPr lang="en-US" dirty="0" err="1"/>
              <a:t>memperoleh</a:t>
            </a:r>
            <a:r>
              <a:rPr lang="en-US" dirty="0"/>
              <a:t> </a:t>
            </a:r>
            <a:r>
              <a:rPr lang="en-US" dirty="0" err="1"/>
              <a:t>sampel</a:t>
            </a:r>
            <a:r>
              <a:rPr lang="en-US" dirty="0"/>
              <a:t> yang </a:t>
            </a:r>
            <a:r>
              <a:rPr lang="en-US" dirty="0" err="1"/>
              <a:t>merata</a:t>
            </a:r>
            <a:r>
              <a:rPr lang="en-US" dirty="0"/>
              <a:t>. </a:t>
            </a:r>
            <a:r>
              <a:rPr lang="en-US" dirty="0" smtClean="0"/>
              <a:t> </a:t>
            </a:r>
            <a:r>
              <a:rPr lang="en-US" dirty="0" err="1" smtClean="0"/>
              <a:t>Dengan</a:t>
            </a:r>
            <a:r>
              <a:rPr lang="en-US" dirty="0" smtClean="0"/>
              <a:t> </a:t>
            </a:r>
            <a:r>
              <a:rPr lang="en-US" dirty="0" err="1"/>
              <a:t>teknik</a:t>
            </a:r>
            <a:r>
              <a:rPr lang="en-US" dirty="0"/>
              <a:t> random, </a:t>
            </a:r>
            <a:r>
              <a:rPr lang="en-US" dirty="0" err="1"/>
              <a:t>seluruh</a:t>
            </a:r>
            <a:r>
              <a:rPr lang="en-US" dirty="0"/>
              <a:t> </a:t>
            </a:r>
            <a:r>
              <a:rPr lang="en-US" dirty="0" err="1"/>
              <a:t>anggota</a:t>
            </a:r>
            <a:r>
              <a:rPr lang="en-US" dirty="0"/>
              <a:t> </a:t>
            </a:r>
            <a:r>
              <a:rPr lang="en-US" dirty="0" err="1"/>
              <a:t>populasi</a:t>
            </a:r>
            <a:r>
              <a:rPr lang="en-US" dirty="0"/>
              <a:t> </a:t>
            </a:r>
            <a:r>
              <a:rPr lang="en-US" dirty="0" err="1"/>
              <a:t>memiliki</a:t>
            </a:r>
            <a:r>
              <a:rPr lang="en-US" dirty="0"/>
              <a:t> </a:t>
            </a:r>
            <a:r>
              <a:rPr lang="en-US" dirty="0" err="1"/>
              <a:t>peluang</a:t>
            </a:r>
            <a:r>
              <a:rPr lang="en-US" dirty="0"/>
              <a:t> yang </a:t>
            </a:r>
            <a:r>
              <a:rPr lang="en-US" dirty="0" err="1"/>
              <a:t>sama</a:t>
            </a:r>
            <a:r>
              <a:rPr lang="en-US" dirty="0"/>
              <a:t> </a:t>
            </a:r>
            <a:r>
              <a:rPr lang="en-US" dirty="0" err="1"/>
              <a:t>untuk</a:t>
            </a:r>
            <a:r>
              <a:rPr lang="en-US" dirty="0"/>
              <a:t> </a:t>
            </a:r>
            <a:r>
              <a:rPr lang="en-US" dirty="0" err="1"/>
              <a:t>terpilih</a:t>
            </a:r>
            <a:r>
              <a:rPr lang="en-US" dirty="0"/>
              <a:t>. </a:t>
            </a:r>
            <a:r>
              <a:rPr lang="en-US" dirty="0" smtClean="0"/>
              <a:t> </a:t>
            </a:r>
            <a:r>
              <a:rPr lang="en-US" dirty="0" err="1" smtClean="0"/>
              <a:t>Teknik</a:t>
            </a:r>
            <a:r>
              <a:rPr lang="en-US" dirty="0" smtClean="0"/>
              <a:t> </a:t>
            </a:r>
            <a:r>
              <a:rPr lang="en-US" dirty="0"/>
              <a:t>random </a:t>
            </a:r>
            <a:r>
              <a:rPr lang="en-US" dirty="0" err="1"/>
              <a:t>ini</a:t>
            </a:r>
            <a:r>
              <a:rPr lang="en-US" dirty="0"/>
              <a:t> </a:t>
            </a:r>
            <a:r>
              <a:rPr lang="en-US" dirty="0" err="1"/>
              <a:t>dapat</a:t>
            </a:r>
            <a:r>
              <a:rPr lang="en-US" dirty="0"/>
              <a:t> </a:t>
            </a:r>
            <a:r>
              <a:rPr lang="en-US" dirty="0" err="1"/>
              <a:t>dilakukan</a:t>
            </a:r>
            <a:r>
              <a:rPr lang="en-US" dirty="0"/>
              <a:t> </a:t>
            </a:r>
            <a:r>
              <a:rPr lang="en-US" dirty="0" err="1"/>
              <a:t>seperti</a:t>
            </a:r>
            <a:r>
              <a:rPr lang="en-US" dirty="0"/>
              <a:t> </a:t>
            </a:r>
            <a:r>
              <a:rPr lang="en-US" dirty="0" err="1"/>
              <a:t>dengan</a:t>
            </a:r>
            <a:r>
              <a:rPr lang="en-US" dirty="0"/>
              <a:t> </a:t>
            </a:r>
            <a:r>
              <a:rPr lang="en-US" dirty="0" err="1" smtClean="0"/>
              <a:t>diundi</a:t>
            </a:r>
            <a:r>
              <a:rPr lang="en-US" dirty="0" smtClean="0"/>
              <a:t> </a:t>
            </a:r>
            <a:r>
              <a:rPr lang="en-US" dirty="0" err="1"/>
              <a:t>atau</a:t>
            </a:r>
            <a:r>
              <a:rPr lang="en-US" dirty="0"/>
              <a:t> </a:t>
            </a:r>
            <a:r>
              <a:rPr lang="en-US" dirty="0" err="1"/>
              <a:t>pemilihan</a:t>
            </a:r>
            <a:r>
              <a:rPr lang="en-US" dirty="0"/>
              <a:t> </a:t>
            </a:r>
            <a:r>
              <a:rPr lang="en-US" dirty="0" err="1"/>
              <a:t>secara</a:t>
            </a:r>
            <a:r>
              <a:rPr lang="en-US" dirty="0"/>
              <a:t> </a:t>
            </a:r>
            <a:r>
              <a:rPr lang="en-US" dirty="0" err="1"/>
              <a:t>acak</a:t>
            </a:r>
            <a:r>
              <a:rPr lang="en-US" dirty="0"/>
              <a:t> </a:t>
            </a:r>
            <a:r>
              <a:rPr lang="en-US" dirty="0" err="1"/>
              <a:t>dengan</a:t>
            </a:r>
            <a:r>
              <a:rPr lang="en-US" dirty="0"/>
              <a:t> media </a:t>
            </a:r>
            <a:r>
              <a:rPr lang="en-US" dirty="0" err="1"/>
              <a:t>lainnya</a:t>
            </a:r>
            <a:r>
              <a:rPr lang="en-US" dirty="0"/>
              <a:t>.</a:t>
            </a:r>
            <a:endParaRPr lang="fi-FI" dirty="0" smtClean="0"/>
          </a:p>
        </p:txBody>
      </p:sp>
    </p:spTree>
    <p:extLst>
      <p:ext uri="{BB962C8B-B14F-4D97-AF65-F5344CB8AC3E}">
        <p14:creationId xmlns:p14="http://schemas.microsoft.com/office/powerpoint/2010/main" val="27191332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1533</TotalTime>
  <Words>2039</Words>
  <Application>Microsoft Office PowerPoint</Application>
  <PresentationFormat>Widescreen</PresentationFormat>
  <Paragraphs>134</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Handoyo Widi Nugroho</cp:lastModifiedBy>
  <cp:revision>220</cp:revision>
  <dcterms:created xsi:type="dcterms:W3CDTF">2020-03-26T06:53:50Z</dcterms:created>
  <dcterms:modified xsi:type="dcterms:W3CDTF">2020-10-12T07:32:11Z</dcterms:modified>
</cp:coreProperties>
</file>