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291" r:id="rId3"/>
    <p:sldId id="321" r:id="rId4"/>
    <p:sldId id="309" r:id="rId5"/>
    <p:sldId id="310" r:id="rId6"/>
    <p:sldId id="315" r:id="rId7"/>
    <p:sldId id="316" r:id="rId8"/>
    <p:sldId id="317" r:id="rId9"/>
    <p:sldId id="318" r:id="rId10"/>
    <p:sldId id="322" r:id="rId11"/>
    <p:sldId id="311" r:id="rId12"/>
    <p:sldId id="323" r:id="rId13"/>
    <p:sldId id="304" r:id="rId14"/>
    <p:sldId id="312" r:id="rId15"/>
    <p:sldId id="319" r:id="rId16"/>
    <p:sldId id="325" r:id="rId17"/>
    <p:sldId id="326" r:id="rId18"/>
    <p:sldId id="327" r:id="rId19"/>
    <p:sldId id="328" r:id="rId20"/>
    <p:sldId id="324" r:id="rId21"/>
    <p:sldId id="331" r:id="rId22"/>
    <p:sldId id="332" r:id="rId23"/>
    <p:sldId id="333" r:id="rId24"/>
    <p:sldId id="329" r:id="rId25"/>
    <p:sldId id="313" r:id="rId26"/>
    <p:sldId id="314" r:id="rId27"/>
    <p:sldId id="320" r:id="rId28"/>
    <p:sldId id="330" r:id="rId29"/>
    <p:sldId id="334" r:id="rId30"/>
    <p:sldId id="335" r:id="rId31"/>
    <p:sldId id="337" r:id="rId32"/>
    <p:sldId id="338" r:id="rId33"/>
    <p:sldId id="339" r:id="rId34"/>
    <p:sldId id="336" r:id="rId35"/>
    <p:sldId id="274" r:id="rId36"/>
  </p:sldIdLst>
  <p:sldSz cx="9144000" cy="6858000" type="screen4x3"/>
  <p:notesSz cx="6761163" cy="9942513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4656" autoAdjust="0"/>
  </p:normalViewPr>
  <p:slideViewPr>
    <p:cSldViewPr>
      <p:cViewPr varScale="1">
        <p:scale>
          <a:sx n="64" d="100"/>
          <a:sy n="64" d="100"/>
        </p:scale>
        <p:origin x="145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I.1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I.1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2F1AD13-CA47-49F7-A8AD-713F69A359E8}" type="datetime1">
              <a:rPr lang="id-ID" smtClean="0"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5DD0B4-E8D9-4F25-AF82-11F30EDCEA92}" type="datetime1">
              <a:rPr lang="id-ID" smtClean="0"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DA60480-F1D8-46E8-95C6-0C72B2EF9CE2}" type="datetime1">
              <a:rPr lang="id-ID" smtClean="0"/>
              <a:t>12/10/2023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EA395C3-19F2-4EAF-ACD4-FD15506A9DC3}" type="datetime1">
              <a:rPr lang="id-ID" smtClean="0"/>
              <a:t>12/10/2023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FC76AE-9254-477F-A541-AA8248BADCA4}" type="datetime1">
              <a:rPr lang="id-ID" smtClean="0"/>
              <a:t>12/10/2023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1B58918-46A8-4508-8CC7-0DF725631CA6}" type="datetime1">
              <a:rPr lang="id-ID" smtClean="0"/>
              <a:t>12/10/2023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D804E4-66F3-43FD-BD01-54DA0C0A59D5}" type="datetime1">
              <a:rPr lang="id-ID" smtClean="0"/>
              <a:t>12/10/2023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78ADB7-5E36-4855-8288-A5B153232FE3}" type="datetime1">
              <a:rPr lang="id-ID" smtClean="0"/>
              <a:t>12/10/2023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F53CEF-FCCB-4D72-B655-C02AC178E95C}" type="datetime1">
              <a:rPr lang="id-ID" smtClean="0"/>
              <a:t>12/10/2023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967E04A-195B-4385-949E-F87778B8D9D2}" type="datetime1">
              <a:rPr lang="id-ID" smtClean="0"/>
              <a:t>12/10/2023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TEKNIK PENCARIAN &amp; PELACAKAN</a:t>
            </a: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BUTA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6121617-CB26-4424-95B9-E8ACFE3630AB}" type="datetime1">
              <a:rPr lang="id-ID" sz="1200" smtClean="0">
                <a:latin typeface="Arial" panose="020B0604020202020204" pitchFamily="34" charset="0"/>
                <a:cs typeface="Arial" panose="020B0604020202020204" pitchFamily="34" charset="0"/>
              </a:rPr>
              <a:t>12/10/2023</a:t>
            </a:fld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987824" y="6356350"/>
            <a:ext cx="3384376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Kode MK :TIF19212,  MK : Kecerdasan Buatan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81E70-DC21-2F72-F526-3A68F453D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TEKNIK – TEKNIK PENCARIAN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E827D57-71CC-2417-DF73-C9683B5B8B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17638"/>
            <a:ext cx="8229599" cy="4747666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747CB5-E6D1-B591-3BF5-5AB707449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60480-F1D8-46E8-95C6-0C72B2EF9CE2}" type="datetime1">
              <a:rPr lang="id-ID" smtClean="0"/>
              <a:t>12/10/2023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735488-C3FB-C167-98D6-87D9A242A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364104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TEKNIK – TEKNIK PENCARIAN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just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dirty="0">
                <a:latin typeface="Arial" pitchFamily="34" charset="0"/>
                <a:cs typeface="Arial" pitchFamily="34" charset="0"/>
              </a:rPr>
              <a:t>Blind Search/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Pencarian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buta</a:t>
            </a:r>
            <a:r>
              <a:rPr lang="en-US" dirty="0">
                <a:latin typeface="Arial" pitchFamily="34" charset="0"/>
                <a:cs typeface="Arial" pitchFamily="34" charset="0"/>
              </a:rPr>
              <a:t> :</a:t>
            </a:r>
          </a:p>
          <a:p>
            <a:pPr marL="465138" indent="0" algn="just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Breadth-First Search (BFS) dan Depth-First Search (DFS)</a:t>
            </a:r>
          </a:p>
          <a:p>
            <a:pPr marL="406400" indent="-406400" algn="just">
              <a:lnSpc>
                <a:spcPct val="150000"/>
              </a:lnSpc>
              <a:spcBef>
                <a:spcPts val="600"/>
              </a:spcBef>
              <a:buNone/>
              <a:tabLst>
                <a:tab pos="406400" algn="l"/>
              </a:tabLst>
            </a:pPr>
            <a:r>
              <a:rPr lang="en-US" dirty="0">
                <a:latin typeface="Arial" pitchFamily="34" charset="0"/>
                <a:cs typeface="Arial" pitchFamily="34" charset="0"/>
              </a:rPr>
              <a:t>2. 	Heuristic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Serarch</a:t>
            </a:r>
            <a:r>
              <a:rPr lang="en-US" dirty="0">
                <a:latin typeface="Arial" pitchFamily="34" charset="0"/>
                <a:cs typeface="Arial" pitchFamily="34" charset="0"/>
              </a:rPr>
              <a:t>/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Pencarian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Terbimbing</a:t>
            </a:r>
            <a:r>
              <a:rPr lang="en-US" dirty="0">
                <a:latin typeface="Arial" pitchFamily="34" charset="0"/>
                <a:cs typeface="Arial" pitchFamily="34" charset="0"/>
              </a:rPr>
              <a:t> : </a:t>
            </a:r>
          </a:p>
          <a:p>
            <a:pPr marL="465138" indent="0" algn="just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Pendakian</a:t>
            </a:r>
            <a:r>
              <a:rPr lang="en-US" dirty="0">
                <a:latin typeface="Arial" pitchFamily="34" charset="0"/>
                <a:cs typeface="Arial" pitchFamily="34" charset="0"/>
              </a:rPr>
              <a:t> Bukit (Hill Climbing) dan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Pencarian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Terbaik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Pertama</a:t>
            </a:r>
            <a:r>
              <a:rPr lang="en-US" dirty="0">
                <a:latin typeface="Arial" pitchFamily="34" charset="0"/>
                <a:cs typeface="Arial" pitchFamily="34" charset="0"/>
              </a:rPr>
              <a:t> (Best First Search)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B7771-15DC-4029-B806-40D7B8EC0A3A}" type="datetime1">
              <a:rPr lang="id-ID" smtClean="0"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71800" y="6356350"/>
            <a:ext cx="3456384" cy="365125"/>
          </a:xfr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125528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075EABF-81D4-672D-654A-96FDE78B6B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548680"/>
            <a:ext cx="8363271" cy="5328592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797A3D-D263-21DD-E2CB-B5C90F8C4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60480-F1D8-46E8-95C6-0C72B2EF9CE2}" type="datetime1">
              <a:rPr lang="id-ID" smtClean="0"/>
              <a:t>12/10/2023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3DCA02-92BB-E465-3755-3CBFD2E31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475064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990600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BREADTH FIRST SEARCH </a:t>
            </a:r>
            <a:br>
              <a:rPr lang="en-US" sz="4000" dirty="0">
                <a:latin typeface="Arial" pitchFamily="34" charset="0"/>
                <a:cs typeface="Arial" pitchFamily="34" charset="0"/>
              </a:rPr>
            </a:br>
            <a:r>
              <a:rPr lang="en-US" sz="27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700" dirty="0" err="1">
                <a:latin typeface="Arial" pitchFamily="34" charset="0"/>
                <a:cs typeface="Arial" pitchFamily="34" charset="0"/>
              </a:rPr>
              <a:t>Pencarian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latin typeface="Arial" pitchFamily="34" charset="0"/>
                <a:cs typeface="Arial" pitchFamily="34" charset="0"/>
              </a:rPr>
              <a:t>Melebar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latin typeface="Arial" pitchFamily="34" charset="0"/>
                <a:cs typeface="Arial" pitchFamily="34" charset="0"/>
              </a:rPr>
              <a:t>Pertama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772816"/>
            <a:ext cx="8401080" cy="4585142"/>
          </a:xfrm>
        </p:spPr>
        <p:txBody>
          <a:bodyPr>
            <a:normAutofit/>
          </a:bodyPr>
          <a:lstStyle/>
          <a:p>
            <a:pPr algn="just"/>
            <a:r>
              <a:rPr lang="en-US" sz="2400" dirty="0" err="1">
                <a:latin typeface="Arial" pitchFamily="34" charset="0"/>
                <a:cs typeface="Arial" pitchFamily="34" charset="0"/>
              </a:rPr>
              <a:t>Semua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node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level 	n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akan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dikunjungi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terlebih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dahulu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sebelum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mengunjungi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sv-SE" sz="2400" dirty="0">
                <a:latin typeface="Arial" pitchFamily="34" charset="0"/>
                <a:cs typeface="Arial" pitchFamily="34" charset="0"/>
              </a:rPr>
              <a:t>Mulai dari node akar terus ke level ke-1 dari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kiri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kanan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kemudian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berpindah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level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berikutnya</a:t>
            </a:r>
            <a:endParaRPr lang="it-IT" sz="24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400" dirty="0" err="1">
                <a:latin typeface="Arial" pitchFamily="34" charset="0"/>
                <a:cs typeface="Arial" pitchFamily="34" charset="0"/>
              </a:rPr>
              <a:t>Jika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satu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level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belum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ditemukan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solusi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maka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pencarian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dilanjutkan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level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berikutnya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dst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…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sampai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solusi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terpenuhi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400" dirty="0" err="1">
                <a:latin typeface="Arial" pitchFamily="34" charset="0"/>
                <a:cs typeface="Arial" pitchFamily="34" charset="0"/>
              </a:rPr>
              <a:t>Membutuhkan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memori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besar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sulit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diimplementasikan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dunia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nyata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9CADDFC3-7FBE-4BBB-839E-5C5175990256}" type="datetime1">
              <a:rPr lang="id-ID" smtClean="0"/>
              <a:t>12/10/2023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15816" y="6356350"/>
            <a:ext cx="3456384" cy="365125"/>
          </a:xfr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032528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990600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BREADTH FIRST SEARCH </a:t>
            </a:r>
            <a:br>
              <a:rPr lang="en-US" sz="4000" dirty="0">
                <a:latin typeface="Arial" pitchFamily="34" charset="0"/>
                <a:cs typeface="Arial" pitchFamily="34" charset="0"/>
              </a:rPr>
            </a:br>
            <a:r>
              <a:rPr lang="en-US" sz="27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700" dirty="0" err="1">
                <a:latin typeface="Arial" pitchFamily="34" charset="0"/>
                <a:cs typeface="Arial" pitchFamily="34" charset="0"/>
              </a:rPr>
              <a:t>Pencarian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latin typeface="Arial" pitchFamily="34" charset="0"/>
                <a:cs typeface="Arial" pitchFamily="34" charset="0"/>
              </a:rPr>
              <a:t>Melebar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latin typeface="Arial" pitchFamily="34" charset="0"/>
                <a:cs typeface="Arial" pitchFamily="34" charset="0"/>
              </a:rPr>
              <a:t>Pertama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772816"/>
            <a:ext cx="8401080" cy="4585142"/>
          </a:xfrm>
        </p:spPr>
        <p:txBody>
          <a:bodyPr>
            <a:normAutofit/>
          </a:bodyPr>
          <a:lstStyle/>
          <a:p>
            <a:pPr algn="just"/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Keuntungan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:</a:t>
            </a:r>
          </a:p>
          <a:p>
            <a:pPr algn="just">
              <a:buNone/>
            </a:pPr>
            <a:r>
              <a:rPr lang="fi-FI" sz="2400" dirty="0">
                <a:latin typeface="Arial" pitchFamily="34" charset="0"/>
                <a:cs typeface="Arial" pitchFamily="34" charset="0"/>
              </a:rPr>
              <a:t>	-  Tidak akan menemui jalan buntu</a:t>
            </a:r>
          </a:p>
          <a:p>
            <a:pPr marL="623888" indent="-277813" algn="just">
              <a:buFontTx/>
              <a:buChar char="-"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Jika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ada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satu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solusi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maka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breadth-first search </a:t>
            </a:r>
            <a:r>
              <a:rPr lang="en-US" sz="2400" i="1" dirty="0" err="1">
                <a:latin typeface="Arial" pitchFamily="34" charset="0"/>
                <a:cs typeface="Arial" pitchFamily="34" charset="0"/>
              </a:rPr>
              <a:t>akan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   </a:t>
            </a:r>
            <a:r>
              <a:rPr lang="fi-FI" sz="2400" dirty="0">
                <a:latin typeface="Arial" pitchFamily="34" charset="0"/>
                <a:cs typeface="Arial" pitchFamily="34" charset="0"/>
              </a:rPr>
              <a:t>menemukannya</a:t>
            </a:r>
          </a:p>
          <a:p>
            <a:pPr marL="682625" indent="-336550" algn="just">
              <a:buFontTx/>
              <a:buChar char="-"/>
            </a:pPr>
            <a:r>
              <a:rPr lang="fi-FI" sz="2400" dirty="0">
                <a:latin typeface="Arial" pitchFamily="34" charset="0"/>
                <a:cs typeface="Arial" pitchFamily="34" charset="0"/>
              </a:rPr>
              <a:t>jika ada lebih dari satu solusi, maka solusi minimum akan ditemukan.</a:t>
            </a:r>
          </a:p>
          <a:p>
            <a:pPr algn="just"/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Kelemahan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:</a:t>
            </a:r>
          </a:p>
          <a:p>
            <a:pPr marL="623888" indent="-277813" algn="just">
              <a:buFontTx/>
              <a:buChar char="-"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Membutuhkan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memori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cukup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banyak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623888" indent="-277813" algn="just">
              <a:buFontTx/>
              <a:buChar char="-"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Membutuhkan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waktu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cukup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lama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9FE30CAE-F287-4A7D-AA0F-F1C6393F6D34}" type="datetime1">
              <a:rPr lang="id-ID" smtClean="0"/>
              <a:t>12/10/2023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43808" y="6356350"/>
            <a:ext cx="3456384" cy="365125"/>
          </a:xfr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582947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990600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BREADTH FIRST SEARCH </a:t>
            </a:r>
            <a:br>
              <a:rPr lang="en-US" sz="4000" dirty="0">
                <a:latin typeface="Arial" pitchFamily="34" charset="0"/>
                <a:cs typeface="Arial" pitchFamily="34" charset="0"/>
              </a:rPr>
            </a:br>
            <a:r>
              <a:rPr lang="en-US" sz="27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700" dirty="0" err="1">
                <a:latin typeface="Arial" pitchFamily="34" charset="0"/>
                <a:cs typeface="Arial" pitchFamily="34" charset="0"/>
              </a:rPr>
              <a:t>Pencarian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latin typeface="Arial" pitchFamily="34" charset="0"/>
                <a:cs typeface="Arial" pitchFamily="34" charset="0"/>
              </a:rPr>
              <a:t>Melebar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latin typeface="Arial" pitchFamily="34" charset="0"/>
                <a:cs typeface="Arial" pitchFamily="34" charset="0"/>
              </a:rPr>
              <a:t>Pertama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9FE30CAE-F287-4A7D-AA0F-F1C6393F6D34}" type="datetime1">
              <a:rPr lang="id-ID" smtClean="0"/>
              <a:t>12/10/2023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43808" y="6356350"/>
            <a:ext cx="3456384" cy="365125"/>
          </a:xfr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7" name="Picture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1680" y="1916832"/>
            <a:ext cx="4994101" cy="3610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2011944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722C0B4-0A80-BA21-859F-15F0CBC7C1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404664"/>
            <a:ext cx="8640960" cy="5832648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7DC82F-E480-3797-5A65-48B19FE3C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60480-F1D8-46E8-95C6-0C72B2EF9CE2}" type="datetime1">
              <a:rPr lang="id-ID" smtClean="0"/>
              <a:t>12/10/2023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59B94E-E855-FB49-CD47-A5B3629FD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679183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6C633-D0C6-D5DD-912D-44CBC812C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Kasus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F9FC8A6-8662-7B2D-6E6D-87B9A3F796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17638"/>
            <a:ext cx="8363271" cy="4819673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5DED92-20FD-9E1B-0822-7EBD36BC8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60480-F1D8-46E8-95C6-0C72B2EF9CE2}" type="datetime1">
              <a:rPr lang="id-ID" smtClean="0"/>
              <a:t>12/10/2023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B5AABE-3CAF-4F69-6CC2-4264476FC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710180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9D5973E-2807-8F63-A907-90BFEFCCBB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1124744"/>
            <a:ext cx="8525497" cy="4680520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78AC00-777E-8143-B788-FDFF48E0E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60480-F1D8-46E8-95C6-0C72B2EF9CE2}" type="datetime1">
              <a:rPr lang="id-ID" smtClean="0"/>
              <a:t>12/10/2023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4446AD-3BA9-F4CC-636A-06E981539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203043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DDA37-8BCC-1256-DEEB-E156F2D2F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Terbentuk</a:t>
            </a:r>
            <a:r>
              <a:rPr lang="en-US" dirty="0"/>
              <a:t> 8 Operator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E6C6DF9-A759-E3D8-EB9B-BB51650FB5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17638"/>
            <a:ext cx="8229600" cy="4938712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69131E-0756-49E9-7E93-0293D5A79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60480-F1D8-46E8-95C6-0C72B2EF9CE2}" type="datetime1">
              <a:rPr lang="id-ID" smtClean="0"/>
              <a:t>12/10/2023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EC13D8-9011-3323-9D55-544ADD1C2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71869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err="1">
                <a:latin typeface="Arial" pitchFamily="34" charset="0"/>
                <a:cs typeface="Arial" pitchFamily="34" charset="0"/>
              </a:rPr>
              <a:t>Konsep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Pencarian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dirty="0" err="1">
                <a:latin typeface="Arial" pitchFamily="34" charset="0"/>
                <a:cs typeface="Arial" pitchFamily="34" charset="0"/>
              </a:rPr>
              <a:t>Empat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Teknik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Pemecahan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Masalah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pPr lvl="0"/>
            <a:r>
              <a:rPr lang="en-US" dirty="0" err="1">
                <a:latin typeface="Arial" pitchFamily="34" charset="0"/>
                <a:cs typeface="Arial" pitchFamily="34" charset="0"/>
              </a:rPr>
              <a:t>Teknik</a:t>
            </a:r>
            <a:r>
              <a:rPr lang="en-US" dirty="0">
                <a:latin typeface="Arial" pitchFamily="34" charset="0"/>
                <a:cs typeface="Arial" pitchFamily="34" charset="0"/>
              </a:rPr>
              <a:t> –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Teknik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Pencarian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dirty="0">
                <a:latin typeface="Arial" pitchFamily="34" charset="0"/>
                <a:cs typeface="Arial" pitchFamily="34" charset="0"/>
              </a:rPr>
              <a:t>Breadth First Search :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Pendahuluan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Algoritma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Keuntungan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Kelemahan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Analsis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Ruang</a:t>
            </a:r>
            <a:r>
              <a:rPr lang="en-US" dirty="0">
                <a:latin typeface="Arial" pitchFamily="34" charset="0"/>
                <a:cs typeface="Arial" pitchFamily="34" charset="0"/>
              </a:rPr>
              <a:t> dan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Waktu</a:t>
            </a:r>
            <a:r>
              <a:rPr lang="en-US" dirty="0">
                <a:latin typeface="Arial" pitchFamily="34" charset="0"/>
                <a:cs typeface="Arial" pitchFamily="34" charset="0"/>
              </a:rPr>
              <a:t>  </a:t>
            </a:r>
          </a:p>
          <a:p>
            <a:pPr lvl="0"/>
            <a:r>
              <a:rPr lang="en-US" dirty="0">
                <a:latin typeface="Arial" pitchFamily="34" charset="0"/>
                <a:cs typeface="Arial" pitchFamily="34" charset="0"/>
              </a:rPr>
              <a:t>Depth First Search :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Pendahuluan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Algoritma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Keuntungan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Kelemahan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Analsis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Ruang</a:t>
            </a:r>
            <a:r>
              <a:rPr lang="en-US" dirty="0">
                <a:latin typeface="Arial" pitchFamily="34" charset="0"/>
                <a:cs typeface="Arial" pitchFamily="34" charset="0"/>
              </a:rPr>
              <a:t> dan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Waktu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4D60D-8F34-4263-9222-6BA4948D3766}" type="datetime1">
              <a:rPr lang="id-ID" smtClean="0"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43808" y="6356350"/>
            <a:ext cx="3384376" cy="365125"/>
          </a:xfr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8F541-CA2D-45CB-0E55-A27476810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2FE5B1A-A4C3-29AD-CF7C-CE2CC8905E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17638"/>
            <a:ext cx="8229600" cy="4819674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665533-99C3-4485-6FE9-E0137198D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60480-F1D8-46E8-95C6-0C72B2EF9CE2}" type="datetime1">
              <a:rPr lang="id-ID" smtClean="0"/>
              <a:t>12/10/2023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74836A-5B64-02FD-6A7B-4F5733B3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512842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43901-EF60-EC28-2439-73242AD1E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 </a:t>
            </a:r>
            <a:r>
              <a:rPr lang="en-US" dirty="0" err="1"/>
              <a:t>Puzzel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70F0605-C6CC-95C9-808F-683C539CF4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585" y="1268760"/>
            <a:ext cx="7416824" cy="4896544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4847F5-1C98-2DB8-2FE9-0763C5842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60480-F1D8-46E8-95C6-0C72B2EF9CE2}" type="datetime1">
              <a:rPr lang="id-ID" smtClean="0"/>
              <a:t>12/10/2023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B28094-66FF-E5F2-28EF-E20CB5A8F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62216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92F13-85E1-D59F-5189-4A3E0F554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6"/>
          </a:xfrm>
        </p:spPr>
        <p:txBody>
          <a:bodyPr/>
          <a:lstStyle/>
          <a:p>
            <a:r>
              <a:rPr lang="en-US" dirty="0" err="1"/>
              <a:t>Tentukan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CC26F0A-D0B4-F3AB-0FEA-AD96F50277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052515"/>
            <a:ext cx="8229600" cy="2520502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2B317-119E-0181-4F0A-4DA240DFE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60480-F1D8-46E8-95C6-0C72B2EF9CE2}" type="datetime1">
              <a:rPr lang="id-ID" smtClean="0"/>
              <a:t>12/10/2023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A2D8D-D556-0E4D-33B7-B0BCB15F0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DEA4483-DDEA-9CC4-C050-1EE999BF2F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1456" y="3716810"/>
            <a:ext cx="4546848" cy="252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149828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71675-6038-3546-AE19-E0EAB2E6B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Langkah: </a:t>
            </a:r>
            <a:r>
              <a:rPr lang="en-US" dirty="0" err="1"/>
              <a:t>gunakan</a:t>
            </a:r>
            <a:r>
              <a:rPr lang="en-US" dirty="0"/>
              <a:t> operator - </a:t>
            </a:r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inisial</a:t>
            </a:r>
            <a:r>
              <a:rPr lang="en-US" dirty="0"/>
              <a:t> state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BA7C23E-3A5D-1B16-7086-74295EA30A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28800"/>
            <a:ext cx="8229599" cy="4608512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866529-646F-F1D8-7A95-58BEFDE38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60480-F1D8-46E8-95C6-0C72B2EF9CE2}" type="datetime1">
              <a:rPr lang="id-ID" smtClean="0"/>
              <a:t>12/10/2023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A704B1-F12F-7623-15D3-75A8EBA5E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135615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EBD6B-51BA-6DE6-2C14-465D6F6D7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43D234B-C242-4FCF-2B7A-0A7719A445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196752"/>
            <a:ext cx="8229600" cy="4896544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45F7E1-CBDB-5A22-382F-E0947CB7B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60480-F1D8-46E8-95C6-0C72B2EF9CE2}" type="datetime1">
              <a:rPr lang="id-ID" smtClean="0"/>
              <a:t>12/10/2023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EC5BF7-B869-C8F3-657C-300634368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704485"/>
      </p:ext>
    </p:extLst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22176"/>
            <a:ext cx="8686800" cy="990600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DEPTH FIRST SEARCH </a:t>
            </a:r>
            <a:br>
              <a:rPr lang="en-US" sz="4000" dirty="0">
                <a:latin typeface="Arial" pitchFamily="34" charset="0"/>
                <a:cs typeface="Arial" pitchFamily="34" charset="0"/>
              </a:rPr>
            </a:br>
            <a:r>
              <a:rPr lang="en-US" sz="27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700" dirty="0" err="1">
                <a:latin typeface="Arial" pitchFamily="34" charset="0"/>
                <a:cs typeface="Arial" pitchFamily="34" charset="0"/>
              </a:rPr>
              <a:t>Pencarian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latin typeface="Arial" pitchFamily="34" charset="0"/>
                <a:cs typeface="Arial" pitchFamily="34" charset="0"/>
              </a:rPr>
              <a:t>Kedalam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latin typeface="Arial" pitchFamily="34" charset="0"/>
                <a:cs typeface="Arial" pitchFamily="34" charset="0"/>
              </a:rPr>
              <a:t>Pertama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988840"/>
            <a:ext cx="8401080" cy="436911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en-US" dirty="0" err="1">
                <a:latin typeface="Arial" pitchFamily="34" charset="0"/>
                <a:cs typeface="Arial" pitchFamily="34" charset="0"/>
              </a:rPr>
              <a:t>Pencarian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dilakukan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semua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anaknya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en-US" dirty="0" err="1">
                <a:latin typeface="Arial" pitchFamily="34" charset="0"/>
                <a:cs typeface="Arial" pitchFamily="34" charset="0"/>
              </a:rPr>
              <a:t>Pencarian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dimulai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dirty="0">
                <a:latin typeface="Arial" pitchFamily="34" charset="0"/>
                <a:cs typeface="Arial" pitchFamily="34" charset="0"/>
              </a:rPr>
              <a:t> node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akar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level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lebih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tinggi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en-US" dirty="0">
                <a:latin typeface="Arial" pitchFamily="34" charset="0"/>
                <a:cs typeface="Arial" pitchFamily="34" charset="0"/>
              </a:rPr>
              <a:t>Proses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ini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diulangi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terus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hingga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ditemukannya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solusi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7E41D326-AA57-41D2-957C-F3811BD3F65D}" type="datetime1">
              <a:rPr lang="id-ID" smtClean="0"/>
              <a:t>12/10/2023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43808" y="6356350"/>
            <a:ext cx="3456384" cy="365125"/>
          </a:xfr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63536"/>
      </p:ext>
    </p:extLst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990600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DEPTH FIRST SEARCH </a:t>
            </a:r>
            <a:br>
              <a:rPr lang="en-US" sz="4000" dirty="0">
                <a:latin typeface="Arial" pitchFamily="34" charset="0"/>
                <a:cs typeface="Arial" pitchFamily="34" charset="0"/>
              </a:rPr>
            </a:br>
            <a:r>
              <a:rPr lang="en-US" sz="27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700" dirty="0" err="1">
                <a:latin typeface="Arial" pitchFamily="34" charset="0"/>
                <a:cs typeface="Arial" pitchFamily="34" charset="0"/>
              </a:rPr>
              <a:t>Pencarian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latin typeface="Arial" pitchFamily="34" charset="0"/>
                <a:cs typeface="Arial" pitchFamily="34" charset="0"/>
              </a:rPr>
              <a:t>Kedalam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latin typeface="Arial" pitchFamily="34" charset="0"/>
                <a:cs typeface="Arial" pitchFamily="34" charset="0"/>
              </a:rPr>
              <a:t>Pertama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72816"/>
            <a:ext cx="8219256" cy="417646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Keuntungan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:	</a:t>
            </a:r>
          </a:p>
          <a:p>
            <a:pPr algn="just"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  -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Membutuhkan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memori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relatif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kecil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  -	Akan </a:t>
            </a:r>
            <a:r>
              <a:rPr lang="fi-FI" sz="2400" dirty="0">
                <a:latin typeface="Arial" pitchFamily="34" charset="0"/>
                <a:cs typeface="Arial" pitchFamily="34" charset="0"/>
              </a:rPr>
              <a:t>menemukan solusi tanpa harus menguji lebih banyak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Kelemahan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:</a:t>
            </a:r>
          </a:p>
          <a:p>
            <a:pPr algn="just">
              <a:buFontTx/>
              <a:buChar char="-"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Memungkinkan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tidak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ditemukannya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tujuan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diharapkan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buFontTx/>
              <a:buChar char="-"/>
            </a:pPr>
            <a:r>
              <a:rPr lang="fi-FI" sz="2400" dirty="0">
                <a:latin typeface="Arial" pitchFamily="34" charset="0"/>
                <a:cs typeface="Arial" pitchFamily="34" charset="0"/>
              </a:rPr>
              <a:t>Hanya akan menemukan 1 solusi pada setiap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pencarian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17E6F5D5-4151-4D73-98EE-02B1ABAB72B4}" type="datetime1">
              <a:rPr lang="id-ID" smtClean="0"/>
              <a:t>12/10/2023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87824" y="6356350"/>
            <a:ext cx="3528392" cy="365125"/>
          </a:xfr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415362"/>
      </p:ext>
    </p:extLst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990600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DEPTH FIRST SEARCH </a:t>
            </a:r>
            <a:br>
              <a:rPr lang="en-US" sz="4000" dirty="0">
                <a:latin typeface="Arial" pitchFamily="34" charset="0"/>
                <a:cs typeface="Arial" pitchFamily="34" charset="0"/>
              </a:rPr>
            </a:br>
            <a:r>
              <a:rPr lang="en-US" sz="27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700" dirty="0" err="1">
                <a:latin typeface="Arial" pitchFamily="34" charset="0"/>
                <a:cs typeface="Arial" pitchFamily="34" charset="0"/>
              </a:rPr>
              <a:t>Pencarian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latin typeface="Arial" pitchFamily="34" charset="0"/>
                <a:cs typeface="Arial" pitchFamily="34" charset="0"/>
              </a:rPr>
              <a:t>Kedalam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>
                <a:latin typeface="Arial" pitchFamily="34" charset="0"/>
                <a:cs typeface="Arial" pitchFamily="34" charset="0"/>
              </a:rPr>
              <a:t>Pertama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17E6F5D5-4151-4D73-98EE-02B1ABAB72B4}" type="datetime1">
              <a:rPr lang="id-ID" smtClean="0"/>
              <a:t>12/10/2023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87824" y="6356350"/>
            <a:ext cx="3528392" cy="365125"/>
          </a:xfr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7" name="Picture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696" y="1916832"/>
            <a:ext cx="4468644" cy="3389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72490219"/>
      </p:ext>
    </p:extLst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06FE8-E070-FB2B-F4A1-B430490B9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DFS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C9BA2F5-16B2-0ECE-AC65-125418F513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1844824"/>
            <a:ext cx="4392488" cy="3744416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29F146-4445-B853-DCD2-D3360C94A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60480-F1D8-46E8-95C6-0C72B2EF9CE2}" type="datetime1">
              <a:rPr lang="id-ID" smtClean="0"/>
              <a:t>12/10/2023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9F31D4-DC77-6B66-FC1C-0AB87ADC4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34942421-73F8-E66E-768A-7F9CB4C393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497"/>
          <a:stretch/>
        </p:blipFill>
        <p:spPr>
          <a:xfrm>
            <a:off x="4788024" y="2338822"/>
            <a:ext cx="4104456" cy="325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733934"/>
      </p:ext>
    </p:extLst>
  </p:cSld>
  <p:clrMapOvr>
    <a:masterClrMapping/>
  </p:clrMapOvr>
  <p:transition spd="slow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A1DB1-2109-C18E-D398-0E771E0C4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AD1E74-569E-2788-F490-9C44B574E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60480-F1D8-46E8-95C6-0C72B2EF9CE2}" type="datetime1">
              <a:rPr lang="id-ID" smtClean="0"/>
              <a:t>12/10/2023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DD30B6-D355-B89C-835F-35145DBDF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792C45A7-1ABD-4A21-56A4-847A69DB64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4001"/>
          <a:stretch/>
        </p:blipFill>
        <p:spPr>
          <a:xfrm>
            <a:off x="409731" y="1417638"/>
            <a:ext cx="4114800" cy="4171601"/>
          </a:xfr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04B471B-B47B-D973-280B-FCC4092391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660"/>
          <a:stretch/>
        </p:blipFill>
        <p:spPr>
          <a:xfrm>
            <a:off x="4848225" y="1417638"/>
            <a:ext cx="4114800" cy="4171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734034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DCE8C-6289-13D7-B92A-EFEB788AD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n-US" dirty="0" err="1"/>
              <a:t>Tebak</a:t>
            </a:r>
            <a:r>
              <a:rPr lang="en-US" dirty="0"/>
              <a:t> </a:t>
            </a:r>
            <a:r>
              <a:rPr lang="en-US" dirty="0" err="1"/>
              <a:t>sedang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……???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CED8509-3E46-1E8A-3F48-F3BBFE24EF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052736"/>
            <a:ext cx="8229600" cy="5184576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9E379E-D790-8ADA-C3DA-059DE6898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60480-F1D8-46E8-95C6-0C72B2EF9CE2}" type="datetime1">
              <a:rPr lang="id-ID" smtClean="0"/>
              <a:t>12/10/2023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E036C2-82B0-6D43-A4F6-213C3DC3E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637399"/>
      </p:ext>
    </p:extLst>
  </p:cSld>
  <p:clrMapOvr>
    <a:masterClrMapping/>
  </p:clrMapOvr>
  <p:transition spd="slow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D1E68-12AB-707A-4F44-3600B422F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 State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A4B9206-8AE6-CEC6-688C-C7DEA0FA34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6" y="1417638"/>
            <a:ext cx="7704856" cy="4819674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A48F6D-0DA6-A989-B9C1-4E3A67522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60480-F1D8-46E8-95C6-0C72B2EF9CE2}" type="datetime1">
              <a:rPr lang="id-ID" smtClean="0"/>
              <a:t>12/10/2023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FE930-4414-AE06-50B8-9241A59DD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360939"/>
      </p:ext>
    </p:extLst>
  </p:cSld>
  <p:clrMapOvr>
    <a:masterClrMapping/>
  </p:clrMapOvr>
  <p:transition spd="slow"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6C633-D0C6-D5DD-912D-44CBC812C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: </a:t>
            </a:r>
            <a:r>
              <a:rPr lang="en-US" dirty="0" err="1"/>
              <a:t>Selesaikan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model </a:t>
            </a:r>
            <a:br>
              <a:rPr lang="en-US" dirty="0"/>
            </a:br>
            <a:r>
              <a:rPr lang="en-US" dirty="0"/>
              <a:t>DFS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F9FC8A6-8662-7B2D-6E6D-87B9A3F796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17638"/>
            <a:ext cx="8363271" cy="4819673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5DED92-20FD-9E1B-0822-7EBD36BC8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60480-F1D8-46E8-95C6-0C72B2EF9CE2}" type="datetime1">
              <a:rPr lang="id-ID" smtClean="0"/>
              <a:t>12/10/2023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B5AABE-3CAF-4F69-6CC2-4264476FC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293104"/>
      </p:ext>
    </p:extLst>
  </p:cSld>
  <p:clrMapOvr>
    <a:masterClrMapping/>
  </p:clrMapOvr>
  <p:transition spd="slow"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9D5973E-2807-8F63-A907-90BFEFCCBB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1124744"/>
            <a:ext cx="8525497" cy="4680520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78AC00-777E-8143-B788-FDFF48E0E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60480-F1D8-46E8-95C6-0C72B2EF9CE2}" type="datetime1">
              <a:rPr lang="id-ID" smtClean="0"/>
              <a:t>12/10/2023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4446AD-3BA9-F4CC-636A-06E981539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652446"/>
      </p:ext>
    </p:extLst>
  </p:cSld>
  <p:clrMapOvr>
    <a:masterClrMapping/>
  </p:clrMapOvr>
  <p:transition spd="slow"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DDA37-8BCC-1256-DEEB-E156F2D2F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Terbentuk</a:t>
            </a:r>
            <a:r>
              <a:rPr lang="en-US" dirty="0"/>
              <a:t> 8 Operator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E6C6DF9-A759-E3D8-EB9B-BB51650FB5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17638"/>
            <a:ext cx="8229600" cy="4938712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69131E-0756-49E9-7E93-0293D5A79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60480-F1D8-46E8-95C6-0C72B2EF9CE2}" type="datetime1">
              <a:rPr lang="id-ID" smtClean="0"/>
              <a:t>12/10/2023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EC13D8-9011-3323-9D55-544ADD1C2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324264"/>
      </p:ext>
    </p:extLst>
  </p:cSld>
  <p:clrMapOvr>
    <a:masterClrMapping/>
  </p:clrMapOvr>
  <p:transition spd="slow">
    <p:fade thruBlk="1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64654-54D6-2F0B-FB79-A2C111A31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0A61A-9AEE-E6AC-A74E-ECDB389209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884148-F2C1-F34E-AF5B-89DF4619A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60480-F1D8-46E8-95C6-0C72B2EF9CE2}" type="datetime1">
              <a:rPr lang="id-ID" smtClean="0"/>
              <a:t>12/10/2023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426FD1-77A4-4D51-6804-4835613C6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168535"/>
      </p:ext>
    </p:extLst>
  </p:cSld>
  <p:clrMapOvr>
    <a:masterClrMapping/>
  </p:clrMapOvr>
  <p:transition spd="slow">
    <p:fade thruBlk="1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4000" b="1" dirty="0"/>
              <a:t>	</a:t>
            </a:r>
          </a:p>
          <a:p>
            <a:pPr algn="ctr">
              <a:buNone/>
            </a:pPr>
            <a:endParaRPr lang="en-US" sz="4000" b="1" dirty="0"/>
          </a:p>
          <a:p>
            <a:pPr algn="ctr">
              <a:buNone/>
            </a:pPr>
            <a:endParaRPr lang="en-US" sz="4000" b="1" dirty="0"/>
          </a:p>
          <a:p>
            <a:pPr algn="ctr">
              <a:buNone/>
            </a:pPr>
            <a:r>
              <a:rPr lang="id-ID" sz="4000" b="1" dirty="0">
                <a:sym typeface="Wingdings" panose="05000000000000000000" pitchFamily="2" charset="2"/>
              </a:rPr>
              <a:t> </a:t>
            </a: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F093-B8BD-446E-BAAC-6E429D841E07}" type="datetime1">
              <a:rPr lang="id-ID" smtClean="0"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KONSEP PENCARIAN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en-US" dirty="0" err="1">
                <a:latin typeface="Arial" pitchFamily="34" charset="0"/>
                <a:cs typeface="Arial" pitchFamily="34" charset="0"/>
              </a:rPr>
              <a:t>Pencarian</a:t>
            </a:r>
            <a:r>
              <a:rPr lang="en-US" dirty="0">
                <a:latin typeface="Arial" pitchFamily="34" charset="0"/>
                <a:cs typeface="Arial" pitchFamily="34" charset="0"/>
              </a:rPr>
              <a:t> : proses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mencari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solusi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en-US" dirty="0" err="1">
                <a:latin typeface="Arial" pitchFamily="34" charset="0"/>
                <a:cs typeface="Arial" pitchFamily="34" charset="0"/>
              </a:rPr>
              <a:t>Ruang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Keadaan</a:t>
            </a:r>
            <a:r>
              <a:rPr lang="en-US" dirty="0">
                <a:latin typeface="Arial" pitchFamily="34" charset="0"/>
                <a:cs typeface="Arial" pitchFamily="34" charset="0"/>
              </a:rPr>
              <a:t> :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berisi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semua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keadaan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en-US" dirty="0" err="1">
                <a:latin typeface="Arial" pitchFamily="34" charset="0"/>
                <a:cs typeface="Arial" pitchFamily="34" charset="0"/>
              </a:rPr>
              <a:t>Solusi</a:t>
            </a:r>
            <a:r>
              <a:rPr lang="en-US" dirty="0">
                <a:latin typeface="Arial" pitchFamily="34" charset="0"/>
                <a:cs typeface="Arial" pitchFamily="34" charset="0"/>
              </a:rPr>
              <a:t> :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suatu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lintasan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keadaan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awal</a:t>
            </a:r>
            <a:r>
              <a:rPr lang="en-US" dirty="0">
                <a:latin typeface="Arial" pitchFamily="34" charset="0"/>
                <a:cs typeface="Arial" pitchFamily="34" charset="0"/>
              </a:rPr>
              <a:t> –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keadaan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tujuan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en-US" dirty="0" err="1">
                <a:latin typeface="Arial" pitchFamily="34" charset="0"/>
                <a:cs typeface="Arial" pitchFamily="34" charset="0"/>
              </a:rPr>
              <a:t>Kondisi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pencarian</a:t>
            </a:r>
            <a:r>
              <a:rPr lang="en-US" dirty="0">
                <a:latin typeface="Arial" pitchFamily="34" charset="0"/>
                <a:cs typeface="Arial" pitchFamily="34" charset="0"/>
              </a:rPr>
              <a:t> : </a:t>
            </a:r>
          </a:p>
          <a:p>
            <a:pPr marL="0" lvl="0" indent="0" algn="just"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    -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Keadaan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sekarang</a:t>
            </a:r>
            <a:r>
              <a:rPr lang="en-US" dirty="0">
                <a:latin typeface="Arial" pitchFamily="34" charset="0"/>
                <a:cs typeface="Arial" pitchFamily="34" charset="0"/>
              </a:rPr>
              <a:t>/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awal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marL="0" lvl="0" indent="0" algn="just"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    -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Keadaan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Tujuan-solusi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marL="0" lvl="0" indent="0" algn="just"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    -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Biaya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nilai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F9CFB-8974-428B-B2A5-DE24060E5046}" type="datetime1">
              <a:rPr lang="id-ID" smtClean="0"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71800" y="6356350"/>
            <a:ext cx="3384376" cy="365125"/>
          </a:xfr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30246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EMPAT TEKNIK PEMECAHAN MASALAH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DF595-E7D2-49D7-84C6-36CEBA403E54}" type="datetime1">
              <a:rPr lang="id-ID" smtClean="0"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15817" y="6356350"/>
            <a:ext cx="3383094" cy="365125"/>
          </a:xfrm>
        </p:spPr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  <p:sp>
        <p:nvSpPr>
          <p:cNvPr id="7" name="Text Box 21"/>
          <p:cNvSpPr txBox="1">
            <a:spLocks noChangeArrowheads="1"/>
          </p:cNvSpPr>
          <p:nvPr/>
        </p:nvSpPr>
        <p:spPr bwMode="auto">
          <a:xfrm>
            <a:off x="3260436" y="1643050"/>
            <a:ext cx="2447925" cy="676292"/>
          </a:xfrm>
          <a:prstGeom prst="rect">
            <a:avLst/>
          </a:prstGeom>
          <a:gradFill rotWithShape="0">
            <a:gsLst>
              <a:gs pos="0">
                <a:srgbClr val="92CDDC"/>
              </a:gs>
              <a:gs pos="50000">
                <a:srgbClr val="4BACC6"/>
              </a:gs>
              <a:gs pos="100000">
                <a:srgbClr val="92CDDC"/>
              </a:gs>
            </a:gsLst>
            <a:lin ang="5400000" scaled="1"/>
          </a:gradFill>
          <a:ln w="12700">
            <a:solidFill>
              <a:srgbClr val="4BACC6"/>
            </a:solidFill>
            <a:miter lim="800000"/>
            <a:headEnd/>
            <a:tailEnd/>
          </a:ln>
          <a:effectLst>
            <a:outerShdw dist="28398" dir="3806097" algn="ctr" rotWithShape="0">
              <a:srgbClr val="205867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ARTIFICIAL INTELLIGENCE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Text Box 22"/>
          <p:cNvSpPr txBox="1">
            <a:spLocks noChangeArrowheads="1"/>
          </p:cNvSpPr>
          <p:nvPr/>
        </p:nvSpPr>
        <p:spPr bwMode="auto">
          <a:xfrm>
            <a:off x="841086" y="3290892"/>
            <a:ext cx="1381125" cy="381000"/>
          </a:xfrm>
          <a:prstGeom prst="rect">
            <a:avLst/>
          </a:prstGeom>
          <a:solidFill>
            <a:srgbClr val="9BBB59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SEARCHING</a:t>
            </a:r>
            <a:endParaRPr kumimoji="0" lang="id-ID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id-ID" sz="1600" b="1" dirty="0">
                <a:latin typeface="Calibri" pitchFamily="34" charset="0"/>
              </a:rPr>
              <a:t>Teknik Pencarian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" name="Text Box 23"/>
          <p:cNvSpPr txBox="1">
            <a:spLocks noChangeArrowheads="1"/>
          </p:cNvSpPr>
          <p:nvPr/>
        </p:nvSpPr>
        <p:spPr bwMode="auto">
          <a:xfrm>
            <a:off x="2803236" y="3262317"/>
            <a:ext cx="1381125" cy="381000"/>
          </a:xfrm>
          <a:prstGeom prst="rect">
            <a:avLst/>
          </a:prstGeom>
          <a:solidFill>
            <a:srgbClr val="9BBB59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REASONING</a:t>
            </a:r>
            <a:endParaRPr kumimoji="0" lang="id-ID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id-ID" sz="1600" b="1" dirty="0">
                <a:latin typeface="Calibri" pitchFamily="34" charset="0"/>
              </a:rPr>
              <a:t>Teknik PEnalaran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Text Box 24"/>
          <p:cNvSpPr txBox="1">
            <a:spLocks noChangeArrowheads="1"/>
          </p:cNvSpPr>
          <p:nvPr/>
        </p:nvSpPr>
        <p:spPr bwMode="auto">
          <a:xfrm>
            <a:off x="4917786" y="3262317"/>
            <a:ext cx="1381125" cy="381000"/>
          </a:xfrm>
          <a:prstGeom prst="rect">
            <a:avLst/>
          </a:prstGeom>
          <a:solidFill>
            <a:srgbClr val="9BBB59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PLANNING</a:t>
            </a:r>
            <a:endParaRPr kumimoji="0" lang="id-ID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id-ID" b="1" dirty="0">
                <a:latin typeface="Calibri" pitchFamily="34" charset="0"/>
              </a:rPr>
              <a:t>Sub Masalah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Text Box 25"/>
          <p:cNvSpPr txBox="1">
            <a:spLocks noChangeArrowheads="1"/>
          </p:cNvSpPr>
          <p:nvPr/>
        </p:nvSpPr>
        <p:spPr bwMode="auto">
          <a:xfrm>
            <a:off x="6860886" y="3243267"/>
            <a:ext cx="1381125" cy="381000"/>
          </a:xfrm>
          <a:prstGeom prst="rect">
            <a:avLst/>
          </a:prstGeom>
          <a:solidFill>
            <a:srgbClr val="9BBB59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LEARNING</a:t>
            </a:r>
            <a:endParaRPr kumimoji="0" lang="id-ID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id-ID" sz="1600" b="1" dirty="0">
                <a:latin typeface="Calibri" pitchFamily="34" charset="0"/>
              </a:rPr>
              <a:t>Teknik Pembelajaran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" name="Text Box 26"/>
          <p:cNvSpPr txBox="1">
            <a:spLocks noChangeArrowheads="1"/>
          </p:cNvSpPr>
          <p:nvPr/>
        </p:nvSpPr>
        <p:spPr bwMode="auto">
          <a:xfrm>
            <a:off x="357158" y="4424367"/>
            <a:ext cx="1998403" cy="1457325"/>
          </a:xfrm>
          <a:prstGeom prst="rect">
            <a:avLst/>
          </a:prstGeom>
          <a:solidFill>
            <a:srgbClr val="C0504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BLIND/UN-INFORMED SEARCH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METODE PENCARIAN HEURISTIK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FUNGSI HEURISTIK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Text Box 27"/>
          <p:cNvSpPr txBox="1">
            <a:spLocks noChangeArrowheads="1"/>
          </p:cNvSpPr>
          <p:nvPr/>
        </p:nvSpPr>
        <p:spPr bwMode="auto">
          <a:xfrm>
            <a:off x="2571736" y="4424367"/>
            <a:ext cx="1864014" cy="1433525"/>
          </a:xfrm>
          <a:prstGeom prst="rect">
            <a:avLst/>
          </a:prstGeom>
          <a:solidFill>
            <a:srgbClr val="C0504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PROPORTIONAL LOGIC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FIRST ORDER LOGIC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FUZZY SYSTEMS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" name="Text Box 28"/>
          <p:cNvSpPr txBox="1">
            <a:spLocks noChangeArrowheads="1"/>
          </p:cNvSpPr>
          <p:nvPr/>
        </p:nvSpPr>
        <p:spPr bwMode="auto">
          <a:xfrm>
            <a:off x="4746336" y="4433892"/>
            <a:ext cx="1897366" cy="1424000"/>
          </a:xfrm>
          <a:prstGeom prst="rect">
            <a:avLst/>
          </a:prstGeom>
          <a:solidFill>
            <a:srgbClr val="C0504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GOAL STACK PLANNING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CONSTRAINT POSTING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" name="Text Box 29"/>
          <p:cNvSpPr txBox="1">
            <a:spLocks noChangeArrowheads="1"/>
          </p:cNvSpPr>
          <p:nvPr/>
        </p:nvSpPr>
        <p:spPr bwMode="auto">
          <a:xfrm>
            <a:off x="6822786" y="4405317"/>
            <a:ext cx="1892618" cy="1452575"/>
          </a:xfrm>
          <a:prstGeom prst="rect">
            <a:avLst/>
          </a:prstGeom>
          <a:solidFill>
            <a:srgbClr val="C0504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DECISION TREE LEARNING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NEURAL NETWORK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GENETIC ALGORITHM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16" name="AutoShape 30"/>
          <p:cNvCxnSpPr>
            <a:cxnSpLocks noChangeShapeType="1"/>
          </p:cNvCxnSpPr>
          <p:nvPr/>
        </p:nvCxnSpPr>
        <p:spPr bwMode="auto">
          <a:xfrm>
            <a:off x="4451061" y="2319342"/>
            <a:ext cx="0" cy="4667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17" name="AutoShape 31"/>
          <p:cNvCxnSpPr>
            <a:cxnSpLocks noChangeShapeType="1"/>
          </p:cNvCxnSpPr>
          <p:nvPr/>
        </p:nvCxnSpPr>
        <p:spPr bwMode="auto">
          <a:xfrm>
            <a:off x="1498311" y="2786067"/>
            <a:ext cx="621982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18" name="AutoShape 32"/>
          <p:cNvCxnSpPr>
            <a:cxnSpLocks noChangeShapeType="1"/>
          </p:cNvCxnSpPr>
          <p:nvPr/>
        </p:nvCxnSpPr>
        <p:spPr bwMode="auto">
          <a:xfrm>
            <a:off x="1498311" y="2786067"/>
            <a:ext cx="0" cy="4762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9" name="AutoShape 33"/>
          <p:cNvCxnSpPr>
            <a:cxnSpLocks noChangeShapeType="1"/>
          </p:cNvCxnSpPr>
          <p:nvPr/>
        </p:nvCxnSpPr>
        <p:spPr bwMode="auto">
          <a:xfrm>
            <a:off x="3498561" y="2795592"/>
            <a:ext cx="0" cy="4762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20" name="AutoShape 34"/>
          <p:cNvCxnSpPr>
            <a:cxnSpLocks noChangeShapeType="1"/>
          </p:cNvCxnSpPr>
          <p:nvPr/>
        </p:nvCxnSpPr>
        <p:spPr bwMode="auto">
          <a:xfrm>
            <a:off x="5565486" y="2786067"/>
            <a:ext cx="0" cy="4762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21" name="AutoShape 35"/>
          <p:cNvCxnSpPr>
            <a:cxnSpLocks noChangeShapeType="1"/>
          </p:cNvCxnSpPr>
          <p:nvPr/>
        </p:nvCxnSpPr>
        <p:spPr bwMode="auto">
          <a:xfrm>
            <a:off x="7708611" y="2795592"/>
            <a:ext cx="0" cy="4762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22" name="AutoShape 36"/>
          <p:cNvCxnSpPr>
            <a:cxnSpLocks noChangeShapeType="1"/>
          </p:cNvCxnSpPr>
          <p:nvPr/>
        </p:nvCxnSpPr>
        <p:spPr bwMode="auto">
          <a:xfrm>
            <a:off x="1498311" y="3719517"/>
            <a:ext cx="0" cy="6858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23" name="AutoShape 37"/>
          <p:cNvCxnSpPr>
            <a:cxnSpLocks noChangeShapeType="1"/>
          </p:cNvCxnSpPr>
          <p:nvPr/>
        </p:nvCxnSpPr>
        <p:spPr bwMode="auto">
          <a:xfrm>
            <a:off x="3498561" y="3709992"/>
            <a:ext cx="0" cy="6858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24" name="AutoShape 38"/>
          <p:cNvCxnSpPr>
            <a:cxnSpLocks noChangeShapeType="1"/>
          </p:cNvCxnSpPr>
          <p:nvPr/>
        </p:nvCxnSpPr>
        <p:spPr bwMode="auto">
          <a:xfrm>
            <a:off x="5565486" y="3719517"/>
            <a:ext cx="0" cy="6858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25" name="AutoShape 39"/>
          <p:cNvCxnSpPr>
            <a:cxnSpLocks noChangeShapeType="1"/>
          </p:cNvCxnSpPr>
          <p:nvPr/>
        </p:nvCxnSpPr>
        <p:spPr bwMode="auto">
          <a:xfrm>
            <a:off x="7708611" y="3671892"/>
            <a:ext cx="0" cy="6858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4128808351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SEARCHING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err="1">
                <a:latin typeface="Arial" pitchFamily="34" charset="0"/>
                <a:cs typeface="Arial" pitchFamily="34" charset="0"/>
              </a:rPr>
              <a:t>Teknik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pencarian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yaitu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teknik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penyelesaian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masalah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mempresentasikan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masalah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ruang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keadaan</a:t>
            </a:r>
            <a:r>
              <a:rPr lang="en-US" dirty="0">
                <a:latin typeface="Arial" pitchFamily="34" charset="0"/>
                <a:cs typeface="Arial" pitchFamily="34" charset="0"/>
              </a:rPr>
              <a:t> (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state</a:t>
            </a:r>
            <a:r>
              <a:rPr lang="en-US" dirty="0">
                <a:latin typeface="Arial" pitchFamily="34" charset="0"/>
                <a:cs typeface="Arial" pitchFamily="34" charset="0"/>
              </a:rPr>
              <a:t>)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secara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sistematis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melakukan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pembangkitan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pengujian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state-state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initial state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sampai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ditemukan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suatu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goal state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  <a:endParaRPr lang="id-ID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dirty="0">
                <a:latin typeface="Arial" pitchFamily="34" charset="0"/>
                <a:cs typeface="Arial" pitchFamily="34" charset="0"/>
              </a:rPr>
              <a:t>Searching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digunakan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pencarian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rute</a:t>
            </a:r>
            <a:r>
              <a:rPr lang="en-US" dirty="0">
                <a:latin typeface="Arial" pitchFamily="34" charset="0"/>
                <a:cs typeface="Arial" pitchFamily="34" charset="0"/>
              </a:rPr>
              <a:t> optimum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memandu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seseorang</a:t>
            </a:r>
            <a:r>
              <a:rPr lang="en-US" dirty="0">
                <a:latin typeface="Arial" pitchFamily="34" charset="0"/>
                <a:cs typeface="Arial" pitchFamily="34" charset="0"/>
              </a:rPr>
              <a:t> di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perjalanan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misal</a:t>
            </a:r>
            <a:r>
              <a:rPr lang="en-US" dirty="0">
                <a:latin typeface="Arial" pitchFamily="34" charset="0"/>
                <a:cs typeface="Arial" pitchFamily="34" charset="0"/>
              </a:rPr>
              <a:t> di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swedia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setiap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taksi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dilengkapi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GPS (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Global Positioning System</a:t>
            </a:r>
            <a:r>
              <a:rPr lang="en-US" dirty="0">
                <a:latin typeface="Arial" pitchFamily="34" charset="0"/>
                <a:cs typeface="Arial" pitchFamily="34" charset="0"/>
              </a:rPr>
              <a:t>)</a:t>
            </a:r>
            <a:r>
              <a:rPr lang="id-ID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60480-F1D8-46E8-95C6-0C72B2EF9CE2}" type="datetime1">
              <a:rPr lang="id-ID" smtClean="0"/>
              <a:t>12/10/2023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187094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REASONING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Teknik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penalaran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yaitu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teknik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penyelesaian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masalah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merepresentasikan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masalah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kedalam</a:t>
            </a:r>
            <a:r>
              <a:rPr lang="en-US" dirty="0">
                <a:latin typeface="Arial" pitchFamily="34" charset="0"/>
                <a:cs typeface="Arial" pitchFamily="34" charset="0"/>
              </a:rPr>
              <a:t> logic (mathematics tools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digunakan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merepresentasikan</a:t>
            </a:r>
            <a:r>
              <a:rPr lang="en-US" dirty="0">
                <a:latin typeface="Arial" pitchFamily="34" charset="0"/>
                <a:cs typeface="Arial" pitchFamily="34" charset="0"/>
              </a:rPr>
              <a:t> dan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memanipulasi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fakta</a:t>
            </a:r>
            <a:r>
              <a:rPr lang="en-US" dirty="0">
                <a:latin typeface="Arial" pitchFamily="34" charset="0"/>
                <a:cs typeface="Arial" pitchFamily="34" charset="0"/>
              </a:rPr>
              <a:t> dan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aturan</a:t>
            </a:r>
            <a:r>
              <a:rPr lang="en-US" dirty="0">
                <a:latin typeface="Arial" pitchFamily="34" charset="0"/>
                <a:cs typeface="Arial" pitchFamily="34" charset="0"/>
              </a:rPr>
              <a:t>). Reasoning : software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permainan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catur</a:t>
            </a:r>
            <a:r>
              <a:rPr lang="en-US" dirty="0">
                <a:latin typeface="Arial" pitchFamily="34" charset="0"/>
                <a:cs typeface="Arial" pitchFamily="34" charset="0"/>
              </a:rPr>
              <a:t> HITECH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adalah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sistem</a:t>
            </a:r>
            <a:r>
              <a:rPr lang="en-US" dirty="0">
                <a:latin typeface="Arial" pitchFamily="34" charset="0"/>
                <a:cs typeface="Arial" pitchFamily="34" charset="0"/>
              </a:rPr>
              <a:t> AI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pertama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yg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berhasil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mengalahkan</a:t>
            </a:r>
            <a:r>
              <a:rPr lang="en-US" dirty="0">
                <a:latin typeface="Arial" pitchFamily="34" charset="0"/>
                <a:cs typeface="Arial" pitchFamily="34" charset="0"/>
              </a:rPr>
              <a:t> grandmaster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dunia</a:t>
            </a:r>
            <a:r>
              <a:rPr lang="en-US" dirty="0">
                <a:latin typeface="Arial" pitchFamily="34" charset="0"/>
                <a:cs typeface="Arial" pitchFamily="34" charset="0"/>
              </a:rPr>
              <a:t> Arnold Danker</a:t>
            </a:r>
            <a:r>
              <a:rPr lang="id-ID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60480-F1D8-46E8-95C6-0C72B2EF9CE2}" type="datetime1">
              <a:rPr lang="id-ID" smtClean="0"/>
              <a:t>12/10/2023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452050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PLANNING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Suatu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metode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penyelesaian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masalah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cara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memecah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masalah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>
                <a:latin typeface="Arial" pitchFamily="34" charset="0"/>
                <a:cs typeface="Arial" pitchFamily="34" charset="0"/>
              </a:rPr>
              <a:t> sub-sub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masalah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lebih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kecil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menyelesaikan</a:t>
            </a:r>
            <a:r>
              <a:rPr lang="en-US" dirty="0">
                <a:latin typeface="Arial" pitchFamily="34" charset="0"/>
                <a:cs typeface="Arial" pitchFamily="34" charset="0"/>
              </a:rPr>
              <a:t> sub-sub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masalah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satu</a:t>
            </a:r>
            <a:r>
              <a:rPr lang="en-US" dirty="0">
                <a:latin typeface="Arial" pitchFamily="34" charset="0"/>
                <a:cs typeface="Arial" pitchFamily="34" charset="0"/>
              </a:rPr>
              <a:t> demi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satu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kemudian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menggabungkan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solusi-solusi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dirty="0">
                <a:latin typeface="Arial" pitchFamily="34" charset="0"/>
                <a:cs typeface="Arial" pitchFamily="34" charset="0"/>
              </a:rPr>
              <a:t> sub-sub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masalah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tersebut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menjadi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sebuah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solusi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lengkap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tetap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mengingat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menangani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interaksi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terdapat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latin typeface="Arial" pitchFamily="34" charset="0"/>
                <a:cs typeface="Arial" pitchFamily="34" charset="0"/>
              </a:rPr>
              <a:t> sub-sub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masalah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tersebut</a:t>
            </a:r>
            <a:r>
              <a:rPr lang="en-US" dirty="0">
                <a:latin typeface="Arial" pitchFamily="34" charset="0"/>
                <a:cs typeface="Arial" pitchFamily="34" charset="0"/>
              </a:rPr>
              <a:t>. Planning :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dunia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manufaktur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robotik</a:t>
            </a:r>
            <a:r>
              <a:rPr lang="en-US" dirty="0">
                <a:latin typeface="Arial" pitchFamily="34" charset="0"/>
                <a:cs typeface="Arial" pitchFamily="34" charset="0"/>
              </a:rPr>
              <a:t>. Software Optimum –AIV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adalah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suatu</a:t>
            </a:r>
            <a:r>
              <a:rPr lang="en-US" dirty="0">
                <a:latin typeface="Arial" pitchFamily="34" charset="0"/>
                <a:cs typeface="Arial" pitchFamily="34" charset="0"/>
              </a:rPr>
              <a:t> planner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digunakan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oleh</a:t>
            </a:r>
            <a:r>
              <a:rPr lang="en-US" dirty="0">
                <a:latin typeface="Arial" pitchFamily="34" charset="0"/>
                <a:cs typeface="Arial" pitchFamily="34" charset="0"/>
              </a:rPr>
              <a:t> European Space Agency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perakitan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pesawat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terbang</a:t>
            </a:r>
            <a:endParaRPr lang="id-ID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60480-F1D8-46E8-95C6-0C72B2EF9CE2}" type="datetime1">
              <a:rPr lang="id-ID" smtClean="0"/>
              <a:t>12/10/2023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366678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Secara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otomatis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menemukan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aturan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diharapkan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bisa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berlaku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umum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dirty="0">
                <a:latin typeface="Arial" pitchFamily="34" charset="0"/>
                <a:cs typeface="Arial" pitchFamily="34" charset="0"/>
              </a:rPr>
              <a:t> data-data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belum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pernah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kita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ketahui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Learning :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digunakan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bidang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transportasi</a:t>
            </a:r>
            <a:r>
              <a:rPr lang="en-US" dirty="0">
                <a:latin typeface="Arial" pitchFamily="34" charset="0"/>
                <a:cs typeface="Arial" pitchFamily="34" charset="0"/>
              </a:rPr>
              <a:t>. Software ALVINN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digunakan</a:t>
            </a:r>
            <a:r>
              <a:rPr lang="en-US" dirty="0">
                <a:latin typeface="Arial" pitchFamily="34" charset="0"/>
                <a:cs typeface="Arial" pitchFamily="34" charset="0"/>
              </a:rPr>
              <a:t> pada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sebuah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mobil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tanpa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dikemudikan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manusia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latin typeface="Arial" pitchFamily="34" charset="0"/>
                <a:cs typeface="Arial" pitchFamily="34" charset="0"/>
                <a:sym typeface="Wingdings"/>
              </a:rPr>
              <a:t></a:t>
            </a:r>
            <a:r>
              <a:rPr lang="en-US" dirty="0">
                <a:latin typeface="Arial" pitchFamily="34" charset="0"/>
                <a:cs typeface="Arial" pitchFamily="34" charset="0"/>
              </a:rPr>
              <a:t> dg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menggunakan</a:t>
            </a:r>
            <a:r>
              <a:rPr lang="en-US" dirty="0">
                <a:latin typeface="Arial" pitchFamily="34" charset="0"/>
                <a:cs typeface="Arial" pitchFamily="34" charset="0"/>
              </a:rPr>
              <a:t> JST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yg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dilatih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berbagai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gambar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kondisi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jalan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raya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yg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ditangkap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kamera</a:t>
            </a:r>
            <a:r>
              <a:rPr lang="en-US" dirty="0">
                <a:latin typeface="Arial" pitchFamily="34" charset="0"/>
                <a:cs typeface="Arial" pitchFamily="34" charset="0"/>
              </a:rPr>
              <a:t> pada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mobil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  <a:endParaRPr lang="id-ID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60480-F1D8-46E8-95C6-0C72B2EF9CE2}" type="datetime1">
              <a:rPr lang="id-ID" smtClean="0"/>
              <a:t>12/10/2023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Kode MK :TIF19212,  MK : Kecerdasan Buatan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077737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2758</TotalTime>
  <Words>1025</Words>
  <Application>Microsoft Office PowerPoint</Application>
  <PresentationFormat>On-screen Show (4:3)</PresentationFormat>
  <Paragraphs>165</Paragraphs>
  <Slides>35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Calibri</vt:lpstr>
      <vt:lpstr>Times New Roman</vt:lpstr>
      <vt:lpstr>Office Theme</vt:lpstr>
      <vt:lpstr>PowerPoint Presentation</vt:lpstr>
      <vt:lpstr>OUTLINE</vt:lpstr>
      <vt:lpstr>Tebak sedang apa……???</vt:lpstr>
      <vt:lpstr>KONSEP PENCARIAN</vt:lpstr>
      <vt:lpstr>EMPAT TEKNIK PEMECAHAN MASALAH</vt:lpstr>
      <vt:lpstr>SEARCHING</vt:lpstr>
      <vt:lpstr>REASONING</vt:lpstr>
      <vt:lpstr>PLANNING</vt:lpstr>
      <vt:lpstr>LEARNING</vt:lpstr>
      <vt:lpstr>TEKNIK – TEKNIK PENCARIAN</vt:lpstr>
      <vt:lpstr>TEKNIK – TEKNIK PENCARIAN</vt:lpstr>
      <vt:lpstr>PowerPoint Presentation</vt:lpstr>
      <vt:lpstr>BREADTH FIRST SEARCH  (Pencarian Melebar Pertama)</vt:lpstr>
      <vt:lpstr>BREADTH FIRST SEARCH  (Pencarian Melebar Pertama)</vt:lpstr>
      <vt:lpstr>BREADTH FIRST SEARCH  (Pencarian Melebar Pertama)</vt:lpstr>
      <vt:lpstr>PowerPoint Presentation</vt:lpstr>
      <vt:lpstr>Studi Kasus</vt:lpstr>
      <vt:lpstr>PowerPoint Presentation</vt:lpstr>
      <vt:lpstr>Terbentuk 8 Operator</vt:lpstr>
      <vt:lpstr>PowerPoint Presentation</vt:lpstr>
      <vt:lpstr>Studi Kasus Puzzel</vt:lpstr>
      <vt:lpstr>Tentukan</vt:lpstr>
      <vt:lpstr>Langkah: gunakan operator - mulai dari inisial state</vt:lpstr>
      <vt:lpstr>Goal</vt:lpstr>
      <vt:lpstr>DEPTH FIRST SEARCH  (Pencarian Kedalam Pertama)</vt:lpstr>
      <vt:lpstr>DEPTH FIRST SEARCH  (Pencarian Kedalam Pertama)</vt:lpstr>
      <vt:lpstr>DEPTH FIRST SEARCH  (Pencarian Kedalam Pertama)</vt:lpstr>
      <vt:lpstr>Prinsip kerja DFS</vt:lpstr>
      <vt:lpstr>PowerPoint Presentation</vt:lpstr>
      <vt:lpstr>Goal State</vt:lpstr>
      <vt:lpstr>Studi Kasus: Selesaikan dengan model  DFS</vt:lpstr>
      <vt:lpstr>PowerPoint Presentation</vt:lpstr>
      <vt:lpstr>Terbentuk 8 Operator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Yulif</dc:creator>
  <cp:lastModifiedBy>Nurjoko Nurjoko</cp:lastModifiedBy>
  <cp:revision>432</cp:revision>
  <cp:lastPrinted>2015-09-17T08:41:14Z</cp:lastPrinted>
  <dcterms:created xsi:type="dcterms:W3CDTF">2010-04-18T12:06:30Z</dcterms:created>
  <dcterms:modified xsi:type="dcterms:W3CDTF">2023-10-12T05:28:35Z</dcterms:modified>
</cp:coreProperties>
</file>