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99" r:id="rId3"/>
    <p:sldId id="301" r:id="rId4"/>
    <p:sldId id="302" r:id="rId5"/>
    <p:sldId id="303" r:id="rId6"/>
    <p:sldId id="304" r:id="rId7"/>
    <p:sldId id="312" r:id="rId8"/>
    <p:sldId id="305" r:id="rId9"/>
    <p:sldId id="307" r:id="rId10"/>
    <p:sldId id="308" r:id="rId11"/>
    <p:sldId id="309" r:id="rId12"/>
    <p:sldId id="310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00" r:id="rId21"/>
  </p:sldIdLst>
  <p:sldSz cx="9144000" cy="6858000" type="screen4x3"/>
  <p:notesSz cx="7045325" cy="9345613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PENGERTIAN WISATA BUDAYA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PENGEMBANGAN WISATA BUDAYA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C3E827D-F9A9-35EB-B3A3-C21A3B539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980728"/>
            <a:ext cx="7704856" cy="5145435"/>
          </a:xfrm>
        </p:spPr>
        <p:txBody>
          <a:bodyPr/>
          <a:lstStyle/>
          <a:p>
            <a:pPr marL="0" indent="0" algn="l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5. </a:t>
            </a: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Mengunjungi Museum dan Galeri Seni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Contoh: Museum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Louvre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 di Paris,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British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 Museum di London, atau Museum Nasional Indonesia di Jakarta.</a:t>
            </a:r>
          </a:p>
          <a:p>
            <a:pPr marL="0" indent="0" algn="l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6. </a:t>
            </a: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Mengalami Kehidupan Masyarakat Lokal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Contoh: Tinggal di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homestay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, mengikuti kegiatan sehari-hari masyarakat, atau berpartisipasi dalam ritual adat.</a:t>
            </a:r>
          </a:p>
          <a:p>
            <a:pPr marL="0" indent="0" algn="l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7. </a:t>
            </a: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Menikmati Kuliner Tradisional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Contoh: Mencoba masakan lokal seperti sushi di Jepang,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tacos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 di Meksiko, atau rendang di Indonesia.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3623659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A7DEB00-39ED-CF3D-01EE-9EAA24C96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764704"/>
            <a:ext cx="7344816" cy="5361459"/>
          </a:xfrm>
        </p:spPr>
        <p:txBody>
          <a:bodyPr/>
          <a:lstStyle/>
          <a:p>
            <a:pPr marL="0" indent="0" algn="ctr">
              <a:buNone/>
            </a:pPr>
            <a:r>
              <a:rPr lang="id-ID" sz="3200" b="1" dirty="0"/>
              <a:t>Pengembangan Wisata Budaya</a:t>
            </a:r>
          </a:p>
          <a:p>
            <a:r>
              <a:rPr lang="id-ID" b="1" dirty="0"/>
              <a:t>Pengembangan wisata budaya</a:t>
            </a:r>
            <a:r>
              <a:rPr lang="id-ID" dirty="0"/>
              <a:t> adalah upaya untuk meningkatkan daya tarik, keberlanjutan, dan manfaat wisata berbasis budaya dengan tetap menjaga nilai-nilai asli suatu tradisi atau warisan budaya. Pengembangan ini mencakup berbagai aspek, mulai dari </a:t>
            </a:r>
            <a:r>
              <a:rPr lang="id-ID" b="1" dirty="0"/>
              <a:t>pelestarian budaya, peningkatan infrastruktur, keterlibatan masyarakat, hingga promosi yang tepat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3404058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C6B7716-7C65-AE0D-F965-C52B5ECD6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764704"/>
            <a:ext cx="7920880" cy="536145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sz="3300" b="1" dirty="0"/>
              <a:t>1. Prinsip Pengembangan Wisata Budaya</a:t>
            </a:r>
          </a:p>
          <a:p>
            <a:r>
              <a:rPr lang="id-ID" dirty="0"/>
              <a:t>Agar wisata budaya berkembang dengan baik, perlu memperhatikan beberapa prinsip berikut:</a:t>
            </a:r>
          </a:p>
          <a:p>
            <a:r>
              <a:rPr lang="id-ID" dirty="0"/>
              <a:t>✅ </a:t>
            </a:r>
            <a:r>
              <a:rPr lang="id-ID" b="1" dirty="0"/>
              <a:t>Pelestarian Budaya</a:t>
            </a:r>
            <a:r>
              <a:rPr lang="id-ID" dirty="0"/>
              <a:t> → Menjaga keaslian tradisi, adat, dan kesenian lokal.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Pemberdayaan Masyarakat Lokal</a:t>
            </a:r>
            <a:r>
              <a:rPr lang="id-ID" dirty="0"/>
              <a:t> → Masyarakat harus berperan aktif dalam mengelola wisata budaya.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Keberlanjutan (</a:t>
            </a:r>
            <a:r>
              <a:rPr lang="id-ID" b="1" dirty="0" err="1"/>
              <a:t>Sustainability</a:t>
            </a:r>
            <a:r>
              <a:rPr lang="id-ID" b="1" dirty="0"/>
              <a:t>)</a:t>
            </a:r>
            <a:r>
              <a:rPr lang="id-ID" dirty="0"/>
              <a:t> → Pariwisata harus mempertimbangkan aspek lingkungan, sosial, dan ekonomi agar tetap lestari.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 err="1"/>
              <a:t>Otentisitas</a:t>
            </a:r>
            <a:r>
              <a:rPr lang="id-ID" b="1" dirty="0"/>
              <a:t> dan Edukasi</a:t>
            </a:r>
            <a:r>
              <a:rPr lang="id-ID" dirty="0"/>
              <a:t> → Menawarkan pengalaman yang asli dan memberikan pemahaman mendalam kepada wisatawan.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Adaptasi terhadap Tren Wisata</a:t>
            </a:r>
            <a:r>
              <a:rPr lang="id-ID" dirty="0"/>
              <a:t> → Menggunakan teknologi dan inovasi untuk meningkatkan daya tarik wisata tanpa menghilangkan esensi budaya.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6610906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A747A12-805C-F174-F10A-B87C7F42A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620688"/>
            <a:ext cx="7776864" cy="5505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sz="3800" b="1" dirty="0"/>
              <a:t>2. Strategi Pengembangan Wisata Budaya</a:t>
            </a:r>
          </a:p>
          <a:p>
            <a:pPr marL="0" indent="0">
              <a:buNone/>
            </a:pPr>
            <a:r>
              <a:rPr lang="id-ID" b="1" dirty="0"/>
              <a:t>A. Pelestarian dan Revitalisasi Budaya</a:t>
            </a:r>
          </a:p>
          <a:p>
            <a:r>
              <a:rPr lang="id-ID" dirty="0"/>
              <a:t>🔹 </a:t>
            </a:r>
            <a:r>
              <a:rPr lang="id-ID" b="1" dirty="0"/>
              <a:t>Menghidupkan kembali tradisi yang hampir punah</a:t>
            </a:r>
            <a:r>
              <a:rPr lang="id-ID" dirty="0"/>
              <a:t> dengan mendokumentasikan dan memperkenalkannya kepada wisatawan.</a:t>
            </a:r>
            <a:br>
              <a:rPr lang="id-ID" dirty="0"/>
            </a:br>
            <a:r>
              <a:rPr lang="id-ID" dirty="0"/>
              <a:t>🔹 </a:t>
            </a:r>
            <a:r>
              <a:rPr lang="id-ID" b="1" dirty="0"/>
              <a:t>Melibatkan seniman dan budayawan</a:t>
            </a:r>
            <a:r>
              <a:rPr lang="id-ID" dirty="0"/>
              <a:t> dalam mempertahankan dan mengembangkan warisan budaya.</a:t>
            </a:r>
            <a:br>
              <a:rPr lang="id-ID" dirty="0"/>
            </a:br>
            <a:r>
              <a:rPr lang="id-ID" dirty="0"/>
              <a:t>🔹 </a:t>
            </a:r>
            <a:r>
              <a:rPr lang="id-ID" b="1" dirty="0"/>
              <a:t>Mengembangkan desa wisata budaya</a:t>
            </a:r>
            <a:r>
              <a:rPr lang="id-ID" dirty="0"/>
              <a:t> sebagai pusat pelestarian dan interaksi wisatawan dengan masyarakat lokal.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Contoh: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Pelatihan pembuatan batik di Yogyakarta</a:t>
            </a:r>
            <a:r>
              <a:rPr lang="id-ID" dirty="0"/>
              <a:t> bagi wisatawan sebagai bagian dari pelestarian budaya.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Desa Wisata Sade (Lombok)</a:t>
            </a:r>
            <a:r>
              <a:rPr lang="id-ID" dirty="0"/>
              <a:t> yang mempertahankan rumah adat dan tradisi tenun Sasak.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17185432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E90733E-CB31-3983-46F8-913C0DEFA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764704"/>
            <a:ext cx="8075240" cy="536145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b="1" dirty="0"/>
              <a:t>B. Peningkatan Infrastruktur dan Aksesibilitas</a:t>
            </a:r>
          </a:p>
          <a:p>
            <a:r>
              <a:rPr lang="id-ID" dirty="0"/>
              <a:t>🔹 Membangun fasilitas </a:t>
            </a:r>
            <a:r>
              <a:rPr lang="id-ID" b="1" dirty="0"/>
              <a:t>jalan, transportasi, dan akomodasi</a:t>
            </a:r>
            <a:r>
              <a:rPr lang="id-ID" dirty="0"/>
              <a:t> yang memudahkan wisatawan mengunjungi destinasi budaya.</a:t>
            </a:r>
            <a:br>
              <a:rPr lang="id-ID" dirty="0"/>
            </a:br>
            <a:r>
              <a:rPr lang="id-ID" dirty="0"/>
              <a:t>🔹 Menyediakan </a:t>
            </a:r>
            <a:r>
              <a:rPr lang="id-ID" b="1" dirty="0"/>
              <a:t>pusat informasi budaya</a:t>
            </a:r>
            <a:r>
              <a:rPr lang="id-ID" dirty="0"/>
              <a:t> agar wisatawan memahami sejarah dan makna budaya sebelum berkunjung.</a:t>
            </a:r>
            <a:br>
              <a:rPr lang="id-ID" dirty="0"/>
            </a:br>
            <a:r>
              <a:rPr lang="id-ID" dirty="0"/>
              <a:t>🔹 Meningkatkan kualitas </a:t>
            </a:r>
            <a:r>
              <a:rPr lang="id-ID" b="1" dirty="0"/>
              <a:t>fasilitas publik</a:t>
            </a:r>
            <a:r>
              <a:rPr lang="id-ID" dirty="0"/>
              <a:t> tanpa merusak keaslian situs budaya.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Contoh: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Revitalisasi Kota Tua Jakarta</a:t>
            </a:r>
            <a:r>
              <a:rPr lang="id-ID" dirty="0"/>
              <a:t> agar lebih nyaman dikunjungi wisatawan.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Pengembangan jalur wisata sejarah di Solo dan Yogyakarta</a:t>
            </a:r>
            <a:r>
              <a:rPr lang="id-ID" dirty="0"/>
              <a:t> dengan transportasi yang terintegrasi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538645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6D982EB-67CC-A539-C26B-7EBDB2A29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620688"/>
            <a:ext cx="8363272" cy="55054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d-ID" sz="3300" b="1" dirty="0"/>
              <a:t>C. Keterlibatan Masyarakat Lokal</a:t>
            </a:r>
          </a:p>
          <a:p>
            <a:r>
              <a:rPr lang="id-ID" dirty="0"/>
              <a:t>🔹 Melibatkan masyarakat sebagai </a:t>
            </a:r>
            <a:r>
              <a:rPr lang="id-ID" b="1" dirty="0"/>
              <a:t>pemandu wisata budaya</a:t>
            </a:r>
            <a:r>
              <a:rPr lang="id-ID" dirty="0"/>
              <a:t> yang bisa berbagi kisah dan sejarah daerahnya.</a:t>
            </a:r>
            <a:br>
              <a:rPr lang="id-ID" dirty="0"/>
            </a:br>
            <a:r>
              <a:rPr lang="id-ID" dirty="0"/>
              <a:t>🔹 Mendorong masyarakat untuk </a:t>
            </a:r>
            <a:r>
              <a:rPr lang="id-ID" b="1" dirty="0"/>
              <a:t>menyediakan produk wisata berbasis budaya</a:t>
            </a:r>
            <a:r>
              <a:rPr lang="id-ID" dirty="0"/>
              <a:t>, seperti kuliner khas, kerajinan tangan, dan atraksi budaya.</a:t>
            </a:r>
            <a:br>
              <a:rPr lang="id-ID" dirty="0"/>
            </a:br>
            <a:r>
              <a:rPr lang="id-ID" dirty="0"/>
              <a:t>🔹 Menyelenggarakan </a:t>
            </a:r>
            <a:r>
              <a:rPr lang="id-ID" b="1" dirty="0"/>
              <a:t>pelatihan pariwisata</a:t>
            </a:r>
            <a:r>
              <a:rPr lang="id-ID" dirty="0"/>
              <a:t> bagi masyarakat agar mereka bisa mengelola wisata budaya secara profesional.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Contoh: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Desa Wisata </a:t>
            </a:r>
            <a:r>
              <a:rPr lang="id-ID" b="1" dirty="0" err="1"/>
              <a:t>Nglanggeran</a:t>
            </a:r>
            <a:r>
              <a:rPr lang="id-ID" b="1" dirty="0"/>
              <a:t> (Gunung Kidul)</a:t>
            </a:r>
            <a:r>
              <a:rPr lang="id-ID" dirty="0"/>
              <a:t> dikelola langsung oleh masyarakat dengan konsep pariwisata berbasis budaya dan alam.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Suku </a:t>
            </a:r>
            <a:r>
              <a:rPr lang="id-ID" b="1" dirty="0" err="1"/>
              <a:t>Baduy</a:t>
            </a:r>
            <a:r>
              <a:rPr lang="id-ID" b="1" dirty="0"/>
              <a:t> di Banten</a:t>
            </a:r>
            <a:r>
              <a:rPr lang="id-ID" dirty="0"/>
              <a:t> yang mengatur sendiri kunjungan wisatawan sesuai aturan adat mereka.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14444439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B13C87D-92F2-E397-E15F-2346CC249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76064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d-ID" b="1" dirty="0"/>
              <a:t>D. Promosi dan Digitalisasi Wisata Budaya</a:t>
            </a:r>
          </a:p>
          <a:p>
            <a:r>
              <a:rPr lang="id-ID" dirty="0"/>
              <a:t>🔹 Menggunakan </a:t>
            </a:r>
            <a:r>
              <a:rPr lang="id-ID" b="1" dirty="0"/>
              <a:t>media sosial dan platform digital</a:t>
            </a:r>
            <a:r>
              <a:rPr lang="id-ID" dirty="0"/>
              <a:t> untuk mempromosikan destinasi wisata budaya ke pasar global.</a:t>
            </a:r>
            <a:br>
              <a:rPr lang="id-ID" dirty="0"/>
            </a:br>
            <a:r>
              <a:rPr lang="id-ID" dirty="0"/>
              <a:t>🔹 Mengembangkan </a:t>
            </a:r>
            <a:r>
              <a:rPr lang="id-ID" b="1" dirty="0" err="1"/>
              <a:t>website</a:t>
            </a:r>
            <a:r>
              <a:rPr lang="id-ID" b="1" dirty="0"/>
              <a:t> dan aplikasi wisata</a:t>
            </a:r>
            <a:r>
              <a:rPr lang="id-ID" dirty="0"/>
              <a:t> yang memudahkan wisatawan mendapatkan informasi tentang budaya dan atraksi wisata.</a:t>
            </a:r>
            <a:br>
              <a:rPr lang="id-ID" dirty="0"/>
            </a:br>
            <a:r>
              <a:rPr lang="id-ID" dirty="0"/>
              <a:t>🔹 Membuat </a:t>
            </a:r>
            <a:r>
              <a:rPr lang="id-ID" b="1" dirty="0"/>
              <a:t>konten kreatif</a:t>
            </a:r>
            <a:r>
              <a:rPr lang="id-ID" dirty="0"/>
              <a:t> seperti video dokumenter, virtual </a:t>
            </a:r>
            <a:r>
              <a:rPr lang="id-ID" dirty="0" err="1"/>
              <a:t>tour</a:t>
            </a:r>
            <a:r>
              <a:rPr lang="id-ID" dirty="0"/>
              <a:t>, atau blog perjalanan yang menampilkan pengalaman wisata budaya.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Contoh: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Kampanye #DiIndonesiaAja</a:t>
            </a:r>
            <a:r>
              <a:rPr lang="id-ID" dirty="0"/>
              <a:t> dari Kementerian Pariwisata untuk mempromosikan wisata budaya di Indonesia.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Virtual </a:t>
            </a:r>
            <a:r>
              <a:rPr lang="id-ID" b="1" dirty="0" err="1"/>
              <a:t>tour</a:t>
            </a:r>
            <a:r>
              <a:rPr lang="id-ID" b="1" dirty="0"/>
              <a:t> Candi Borobudur</a:t>
            </a:r>
            <a:r>
              <a:rPr lang="id-ID" dirty="0"/>
              <a:t> yang memungkinkan wisatawan dari berbagai belahan dunia untuk menjelajahi situs sejarah ini secara digital.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82293161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E187F06-1313-4411-5D03-4B8F2AC50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4334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b="1" dirty="0"/>
              <a:t>E. Pengelolaan Wisata Budaya yang Berkelanjutan</a:t>
            </a:r>
          </a:p>
          <a:p>
            <a:r>
              <a:rPr lang="id-ID" dirty="0"/>
              <a:t>🔹 Menyusun </a:t>
            </a:r>
            <a:r>
              <a:rPr lang="id-ID" b="1" dirty="0"/>
              <a:t>kebijakan yang melindungi warisan budaya dari eksploitasi wisata massal</a:t>
            </a:r>
            <a:r>
              <a:rPr lang="id-ID" dirty="0"/>
              <a:t>.</a:t>
            </a:r>
            <a:br>
              <a:rPr lang="id-ID" dirty="0"/>
            </a:br>
            <a:r>
              <a:rPr lang="id-ID" dirty="0"/>
              <a:t>🔹 Membatasi jumlah wisatawan di lokasi budaya yang rentan kerusakan.</a:t>
            </a:r>
            <a:br>
              <a:rPr lang="id-ID" dirty="0"/>
            </a:br>
            <a:r>
              <a:rPr lang="id-ID" dirty="0"/>
              <a:t>🔹 Mendorong wisatawan untuk mengikuti </a:t>
            </a:r>
            <a:r>
              <a:rPr lang="id-ID" b="1" dirty="0"/>
              <a:t>kode etik wisata budaya</a:t>
            </a:r>
            <a:r>
              <a:rPr lang="id-ID" dirty="0"/>
              <a:t>, seperti berpakaian sopan saat mengunjungi tempat suci atau menghormati adat setempat.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Contoh: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Pembatasan jumlah wisatawan yang naik ke struktur Candi Borobudur</a:t>
            </a:r>
            <a:r>
              <a:rPr lang="id-ID" dirty="0"/>
              <a:t> untuk mencegah kerusakan.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Zona sakral di Bali</a:t>
            </a:r>
            <a:r>
              <a:rPr lang="id-ID" dirty="0"/>
              <a:t> yang tidak boleh dimasuki oleh wisatawan tanpa izin khusus.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71006249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42505AD-8AD0-6E39-EDB8-81DCC4B68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764704"/>
            <a:ext cx="7848872" cy="5472608"/>
          </a:xfrm>
        </p:spPr>
        <p:txBody>
          <a:bodyPr>
            <a:normAutofit fontScale="77500" lnSpcReduction="20000"/>
          </a:bodyPr>
          <a:lstStyle/>
          <a:p>
            <a:r>
              <a:rPr lang="id-ID" sz="3600" b="1" dirty="0"/>
              <a:t>3. Manfaat Pengembangan Wisata Budaya</a:t>
            </a:r>
          </a:p>
          <a:p>
            <a:endParaRPr lang="en-US" dirty="0"/>
          </a:p>
          <a:p>
            <a:r>
              <a:rPr lang="id-ID" dirty="0"/>
              <a:t>✅ </a:t>
            </a:r>
            <a:r>
              <a:rPr lang="id-ID" b="1" dirty="0"/>
              <a:t>Bagi Masyarakat Lokal:</a:t>
            </a:r>
            <a:br>
              <a:rPr lang="id-ID" dirty="0"/>
            </a:br>
            <a:r>
              <a:rPr lang="id-ID" dirty="0"/>
              <a:t>✔️ Menjadi sumber pendapatan dan menciptakan lapangan kerja.</a:t>
            </a:r>
            <a:br>
              <a:rPr lang="id-ID" dirty="0"/>
            </a:br>
            <a:r>
              <a:rPr lang="id-ID" dirty="0"/>
              <a:t>✔️ Meningkatkan kesadaran masyarakat terhadap pentingnya melestarikan budaya.</a:t>
            </a:r>
            <a:br>
              <a:rPr lang="id-ID" dirty="0"/>
            </a:br>
            <a:r>
              <a:rPr lang="id-ID" dirty="0"/>
              <a:t>✔️ Memperkuat identitas dan kebanggaan terhadap warisan budaya mereka.</a:t>
            </a:r>
          </a:p>
          <a:p>
            <a:r>
              <a:rPr lang="id-ID" dirty="0"/>
              <a:t>✅ </a:t>
            </a:r>
            <a:r>
              <a:rPr lang="id-ID" b="1" dirty="0"/>
              <a:t>Bagi Wisatawan:</a:t>
            </a:r>
            <a:br>
              <a:rPr lang="id-ID" dirty="0"/>
            </a:br>
            <a:r>
              <a:rPr lang="id-ID" dirty="0"/>
              <a:t>✔️ Memberikan pengalaman yang lebih bermakna dan edukatif.</a:t>
            </a:r>
            <a:br>
              <a:rPr lang="id-ID" dirty="0"/>
            </a:br>
            <a:r>
              <a:rPr lang="id-ID" dirty="0"/>
              <a:t>✔️ Memperluas wawasan tentang keberagaman budaya di dunia.</a:t>
            </a:r>
          </a:p>
          <a:p>
            <a:r>
              <a:rPr lang="id-ID" dirty="0"/>
              <a:t>✅ </a:t>
            </a:r>
            <a:r>
              <a:rPr lang="id-ID" b="1" dirty="0"/>
              <a:t>Bagi Negara:</a:t>
            </a:r>
            <a:br>
              <a:rPr lang="id-ID" dirty="0"/>
            </a:br>
            <a:r>
              <a:rPr lang="id-ID" dirty="0"/>
              <a:t>✔️ Menjadi daya tarik wisata yang meningkatkan pendapatan devisa.</a:t>
            </a:r>
            <a:br>
              <a:rPr lang="id-ID" dirty="0"/>
            </a:br>
            <a:r>
              <a:rPr lang="id-ID" dirty="0"/>
              <a:t>✔️ Memperkenalkan kebudayaan nasional ke dunia internasional.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19236079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AE110BF-B02C-E231-F283-5FB2D377E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692696"/>
            <a:ext cx="8064896" cy="543346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d-ID" b="1" dirty="0"/>
              <a:t>Kesimpulan</a:t>
            </a:r>
          </a:p>
          <a:p>
            <a:r>
              <a:rPr lang="id-ID" dirty="0"/>
              <a:t>Pengembangan wisata budaya harus dilakukan dengan </a:t>
            </a:r>
            <a:r>
              <a:rPr lang="id-ID" b="1" dirty="0"/>
              <a:t>seimbang</a:t>
            </a:r>
            <a:r>
              <a:rPr lang="id-ID" dirty="0"/>
              <a:t>, yaitu antara </a:t>
            </a:r>
            <a:r>
              <a:rPr lang="id-ID" b="1" dirty="0"/>
              <a:t>meningkatkan daya tarik wisata dan melestarikan budaya lokal</a:t>
            </a:r>
            <a:r>
              <a:rPr lang="id-ID" dirty="0"/>
              <a:t>. Dengan melibatkan masyarakat, memanfaatkan teknologi, dan menerapkan prinsip keberlanjutan, wisata budaya dapat terus berkembang tanpa kehilangan keasliannya.</a:t>
            </a:r>
          </a:p>
          <a:p>
            <a:r>
              <a:rPr lang="id-ID" dirty="0"/>
              <a:t>🔹 </a:t>
            </a:r>
            <a:r>
              <a:rPr lang="id-ID" b="1" dirty="0"/>
              <a:t>Kunci Sukses Pengembangan Wisata Budaya:</a:t>
            </a:r>
            <a:br>
              <a:rPr lang="id-ID" dirty="0"/>
            </a:br>
            <a:r>
              <a:rPr lang="id-ID" dirty="0"/>
              <a:t>✅ Menjaga keaslian budaya.</a:t>
            </a:r>
            <a:br>
              <a:rPr lang="id-ID" dirty="0"/>
            </a:br>
            <a:r>
              <a:rPr lang="id-ID" dirty="0"/>
              <a:t>✅ Memberdayakan masyarakat lokal.</a:t>
            </a:r>
            <a:br>
              <a:rPr lang="id-ID" dirty="0"/>
            </a:br>
            <a:r>
              <a:rPr lang="id-ID" dirty="0"/>
              <a:t>✅ Menggunakan strategi promosi yang tepat.</a:t>
            </a:r>
            <a:br>
              <a:rPr lang="id-ID" dirty="0"/>
            </a:br>
            <a:r>
              <a:rPr lang="id-ID" dirty="0"/>
              <a:t>✅ Mengelola wisata dengan konsep berkelanjutan.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8859109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04664"/>
            <a:ext cx="822960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PENGERTIAN WISATA BUDAYA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196752"/>
            <a:ext cx="7776864" cy="4929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id-ID" b="1" i="0" dirty="0">
                <a:solidFill>
                  <a:srgbClr val="404040"/>
                </a:solidFill>
                <a:effectLst/>
              </a:rPr>
              <a:t>Wisata budaya</a:t>
            </a:r>
            <a:r>
              <a:rPr lang="id-ID" b="0" i="0" dirty="0">
                <a:solidFill>
                  <a:srgbClr val="404040"/>
                </a:solidFill>
                <a:effectLst/>
              </a:rPr>
              <a:t> adalah jenis pariwisata yang fokus pada </a:t>
            </a:r>
            <a:r>
              <a:rPr lang="id-ID" b="1" i="0" dirty="0">
                <a:solidFill>
                  <a:srgbClr val="404040"/>
                </a:solidFill>
                <a:effectLst/>
              </a:rPr>
              <a:t>pengalaman dan interaksi dengan budaya</a:t>
            </a:r>
            <a:r>
              <a:rPr lang="id-ID" b="0" i="0" dirty="0">
                <a:solidFill>
                  <a:srgbClr val="404040"/>
                </a:solidFill>
                <a:effectLst/>
              </a:rPr>
              <a:t>, tradisi, sejarah, seni, dan warisan suatu masyarakat atau destinasi. </a:t>
            </a:r>
            <a:r>
              <a:rPr lang="id-ID" b="1" i="0" dirty="0">
                <a:solidFill>
                  <a:srgbClr val="404040"/>
                </a:solidFill>
                <a:effectLst/>
              </a:rPr>
              <a:t>Tujuannya adalah </a:t>
            </a:r>
            <a:r>
              <a:rPr lang="id-ID" b="0" i="0" dirty="0">
                <a:solidFill>
                  <a:srgbClr val="404040"/>
                </a:solidFill>
                <a:effectLst/>
              </a:rPr>
              <a:t>untuk memahami, menghargai, dan menikmati kekayaan budaya yang dimiliki oleh suatu tempat, baik itu berupa bangunan bersejarah, ritual adat, seni pertunjukan, kuliner khas, atau cara hidup masyarakat setempat. </a:t>
            </a:r>
            <a:r>
              <a:rPr lang="id-ID" b="1" i="0" dirty="0">
                <a:solidFill>
                  <a:srgbClr val="404040"/>
                </a:solidFill>
                <a:effectLst/>
              </a:rPr>
              <a:t>Wisata budaya </a:t>
            </a:r>
            <a:r>
              <a:rPr lang="id-ID" b="0" i="0" dirty="0" err="1">
                <a:solidFill>
                  <a:srgbClr val="404040"/>
                </a:solidFill>
                <a:effectLst/>
              </a:rPr>
              <a:t>seringkali</a:t>
            </a:r>
            <a:r>
              <a:rPr lang="id-ID" b="0" i="0" dirty="0">
                <a:solidFill>
                  <a:srgbClr val="404040"/>
                </a:solidFill>
                <a:effectLst/>
              </a:rPr>
              <a:t> melibatkan pembelajaran dan penghayatan terhadap nilai-nilai, kepercayaan, dan praktik budaya yang unik.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3509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59632" y="1052736"/>
            <a:ext cx="6768752" cy="47811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Wisata budaya</a:t>
            </a:r>
            <a:r>
              <a:rPr lang="id-ID" dirty="0">
                <a:solidFill>
                  <a:schemeClr val="tx1"/>
                </a:solidFill>
              </a:rPr>
              <a:t> adalah jenis pariwisata yang berfokus pada eksplorasi, pengalaman, dan apresiasi terhadap </a:t>
            </a:r>
            <a:r>
              <a:rPr lang="id-ID" b="1" dirty="0">
                <a:solidFill>
                  <a:schemeClr val="tx1"/>
                </a:solidFill>
              </a:rPr>
              <a:t>warisan budaya, tradisi, seni, serta cara hidup suatu masyarakat</a:t>
            </a:r>
            <a:r>
              <a:rPr lang="id-ID" dirty="0">
                <a:solidFill>
                  <a:schemeClr val="tx1"/>
                </a:solidFill>
              </a:rPr>
              <a:t>. Wisata ini memungkinkan wisatawan untuk memahami lebih dalam tentang nilai-nilai budaya lokal melalui berbagai aktivitas, seperti mengunjungi situs bersejarah, menyaksikan pertunjukan seni, serta berpartisipasi dalam tradisi atau festival lokal.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F729FE3-2D7C-FC1F-F775-8199435AE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620688"/>
            <a:ext cx="7776864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 err="1"/>
              <a:t>Ciri-Ciri</a:t>
            </a:r>
            <a:r>
              <a:rPr lang="id-ID" b="1" dirty="0"/>
              <a:t> Wisata Budaya</a:t>
            </a:r>
          </a:p>
          <a:p>
            <a:r>
              <a:rPr lang="id-ID" b="1" dirty="0"/>
              <a:t>Berorientasi pada budaya lokal</a:t>
            </a:r>
            <a:r>
              <a:rPr lang="id-ID" dirty="0"/>
              <a:t> → Mengangkat keunikan adat istiadat, tradisi, seni, dan sejarah suatu daerah.</a:t>
            </a:r>
          </a:p>
          <a:p>
            <a:r>
              <a:rPr lang="id-ID" b="1" dirty="0"/>
              <a:t>Edukasi dan pengalaman</a:t>
            </a:r>
            <a:r>
              <a:rPr lang="id-ID" dirty="0"/>
              <a:t> → Memberikan wawasan bagi wisatawan tentang budaya setempat.</a:t>
            </a:r>
          </a:p>
          <a:p>
            <a:r>
              <a:rPr lang="id-ID" b="1" dirty="0"/>
              <a:t>Interaksi dengan masyarakat lokal</a:t>
            </a:r>
            <a:r>
              <a:rPr lang="id-ID" dirty="0"/>
              <a:t> → Wisatawan dapat berinteraksi langsung dengan penduduk untuk memahami budaya mereka.</a:t>
            </a:r>
          </a:p>
          <a:p>
            <a:r>
              <a:rPr lang="id-ID" b="1" dirty="0"/>
              <a:t>Bersifat otentik</a:t>
            </a:r>
            <a:r>
              <a:rPr lang="id-ID" dirty="0"/>
              <a:t> → Mempertahankan keaslian budaya tanpa perubahan yang berlebihan demi komersialisasi.</a:t>
            </a:r>
          </a:p>
          <a:p>
            <a:r>
              <a:rPr lang="id-ID" b="1" dirty="0"/>
              <a:t>Berkelanjutan</a:t>
            </a:r>
            <a:r>
              <a:rPr lang="id-ID" dirty="0"/>
              <a:t> → Bertujuan untuk melestarikan budaya dan memberikan manfaat bagi masyarakat lokal.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2100375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D27332A-C2A5-943A-EACF-9DEC176B9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764704"/>
            <a:ext cx="7056784" cy="5361459"/>
          </a:xfrm>
        </p:spPr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id-ID" sz="3800" b="1" i="0" dirty="0" err="1">
                <a:solidFill>
                  <a:srgbClr val="404040"/>
                </a:solidFill>
                <a:effectLst/>
                <a:latin typeface="Inter"/>
              </a:rPr>
              <a:t>Ciri-Ciri</a:t>
            </a:r>
            <a:r>
              <a:rPr lang="id-ID" sz="3800" b="1" i="0" dirty="0">
                <a:solidFill>
                  <a:srgbClr val="404040"/>
                </a:solidFill>
                <a:effectLst/>
                <a:latin typeface="Inter"/>
              </a:rPr>
              <a:t> Wisata Budaya</a:t>
            </a:r>
          </a:p>
          <a:p>
            <a:pPr algn="l"/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Fokus pada Budaya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Aktivitas wisata berpusat pada elemen-elemen budaya seperti sejarah, seni, arsitektur, tradisi, dan adat istiadat.</a:t>
            </a:r>
          </a:p>
          <a:p>
            <a:pPr algn="l">
              <a:spcBef>
                <a:spcPts val="300"/>
              </a:spcBef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Interaksi dengan Masyarakat Lokal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Wisatawan berinteraksi langsung dengan masyarakat setempat untuk memahami budaya mereka.</a:t>
            </a:r>
          </a:p>
          <a:p>
            <a:pPr algn="l">
              <a:spcBef>
                <a:spcPts val="300"/>
              </a:spcBef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Pembelajaran dan Penghayatan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Wisatawan tidak hanya menikmati, tetapi juga belajar tentang makna dan nilai di balik budaya yang mereka lihat.</a:t>
            </a:r>
          </a:p>
          <a:p>
            <a:pPr algn="l">
              <a:spcBef>
                <a:spcPts val="300"/>
              </a:spcBef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Keaslian (</a:t>
            </a:r>
            <a:r>
              <a:rPr lang="id-ID" b="1" i="0" dirty="0" err="1">
                <a:solidFill>
                  <a:srgbClr val="404040"/>
                </a:solidFill>
                <a:effectLst/>
                <a:latin typeface="Inter"/>
              </a:rPr>
              <a:t>Authenticity</a:t>
            </a: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)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Wisata budaya menekankan pada pengalaman yang autentik, bukan yang dibuat-buat atau dikomersialkan secara berlebihan.</a:t>
            </a:r>
          </a:p>
          <a:p>
            <a:pPr algn="l">
              <a:spcBef>
                <a:spcPts val="300"/>
              </a:spcBef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Pelestarian Budaya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Wisata budaya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seringkali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 bertujuan untuk melestarikan dan mempromosikan warisan budaya.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4078904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08FB762-1CDE-DA3F-2E5F-EC0254E5A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836712"/>
            <a:ext cx="7632848" cy="5289451"/>
          </a:xfrm>
        </p:spPr>
        <p:txBody>
          <a:bodyPr>
            <a:normAutofit fontScale="85000" lnSpcReduction="20000"/>
          </a:bodyPr>
          <a:lstStyle/>
          <a:p>
            <a:r>
              <a:rPr lang="id-ID" sz="3800" b="1" dirty="0"/>
              <a:t>Contoh Wisata Budaya di Indonesia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Mengunjungi Candi Borobudur dan Prambanan</a:t>
            </a:r>
            <a:r>
              <a:rPr lang="id-ID" dirty="0"/>
              <a:t> → Wisata sejarah dan religi yang mengenalkan budaya Hindu-Buddha di Indonesia.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Menonton Tari Kecak di Bali</a:t>
            </a:r>
            <a:r>
              <a:rPr lang="id-ID" dirty="0"/>
              <a:t> → Memahami seni pertunjukan tradisional yang berasal dari ritual sakral.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Mengikuti Upacara </a:t>
            </a:r>
            <a:r>
              <a:rPr lang="id-ID" b="1" dirty="0" err="1"/>
              <a:t>Kasada</a:t>
            </a:r>
            <a:r>
              <a:rPr lang="id-ID" b="1" dirty="0"/>
              <a:t> di Gunung Bromo</a:t>
            </a:r>
            <a:r>
              <a:rPr lang="id-ID" dirty="0"/>
              <a:t> → Mengenal tradisi suku Tengger dalam memberikan sesaji kepada Sang Hyang Widhi.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Mengunjungi Desa Adat </a:t>
            </a:r>
            <a:r>
              <a:rPr lang="id-ID" b="1" dirty="0" err="1"/>
              <a:t>Baduy</a:t>
            </a:r>
            <a:r>
              <a:rPr lang="id-ID" b="1" dirty="0"/>
              <a:t> (Banten) dan Wae Rebo (Flores)</a:t>
            </a:r>
            <a:r>
              <a:rPr lang="id-ID" dirty="0"/>
              <a:t> → Merasakan kehidupan masyarakat adat yang masih mempertahankan tradisi leluhur.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Festival Pasola di Sumba</a:t>
            </a:r>
            <a:r>
              <a:rPr lang="id-ID" dirty="0"/>
              <a:t> → Atraksi budaya berupa pertarungan berkuda yang memiliki makna spiritual bagi masyarakat setempat.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966206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C3C8F1-71F0-2957-B613-9F93724DB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8B5C9AC-7361-C0B8-CE95-93FB043F7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836712"/>
            <a:ext cx="7344816" cy="5289451"/>
          </a:xfrm>
        </p:spPr>
        <p:txBody>
          <a:bodyPr>
            <a:normAutofit fontScale="85000" lnSpcReduction="20000"/>
          </a:bodyPr>
          <a:lstStyle/>
          <a:p>
            <a:r>
              <a:rPr lang="id-ID" sz="3800" b="1" dirty="0"/>
              <a:t>Contoh Wisata Budaya di Indonesia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Mengunjungi Candi Borobudur dan Prambanan</a:t>
            </a:r>
            <a:r>
              <a:rPr lang="id-ID" dirty="0"/>
              <a:t> → Wisata sejarah dan religi yang mengenalkan budaya Hindu-Buddha di Indonesia.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Menonton Tari Kecak di Bali</a:t>
            </a:r>
            <a:r>
              <a:rPr lang="id-ID" dirty="0"/>
              <a:t> → Memahami seni pertunjukan tradisional yang berasal dari ritual sakral.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Mengikuti Upacara </a:t>
            </a:r>
            <a:r>
              <a:rPr lang="id-ID" b="1" dirty="0" err="1"/>
              <a:t>Kasada</a:t>
            </a:r>
            <a:r>
              <a:rPr lang="id-ID" b="1" dirty="0"/>
              <a:t> di Gunung Bromo</a:t>
            </a:r>
            <a:r>
              <a:rPr lang="id-ID" dirty="0"/>
              <a:t> → Mengenal tradisi suku Tengger dalam memberikan sesaji kepada Sang Hyang Widhi.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Mengunjungi Desa Adat </a:t>
            </a:r>
            <a:r>
              <a:rPr lang="id-ID" b="1" dirty="0" err="1"/>
              <a:t>Baduy</a:t>
            </a:r>
            <a:r>
              <a:rPr lang="id-ID" b="1" dirty="0"/>
              <a:t> (Banten) dan Wae Rebo (Flores)</a:t>
            </a:r>
            <a:r>
              <a:rPr lang="id-ID" dirty="0"/>
              <a:t> → Merasakan kehidupan masyarakat adat yang masih mempertahankan tradisi leluhur.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Festival Pasola di Sumba</a:t>
            </a:r>
            <a:r>
              <a:rPr lang="id-ID" dirty="0"/>
              <a:t> → Atraksi budaya berupa pertarungan berkuda yang memiliki makna spiritual bagi masyarakat setempat.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1998569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4966EFA-0804-1238-4FCF-11E1012038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548680"/>
            <a:ext cx="7920880" cy="5577483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id-ID" sz="5100" b="1" i="0" dirty="0">
                <a:solidFill>
                  <a:srgbClr val="404040"/>
                </a:solidFill>
                <a:effectLst/>
                <a:latin typeface="Inter"/>
              </a:rPr>
              <a:t>Contoh Aktivitas Wisata Budaya</a:t>
            </a:r>
          </a:p>
          <a:p>
            <a:pPr algn="l">
              <a:spcAft>
                <a:spcPts val="300"/>
              </a:spcAft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Mengunjungi Situs Sejarah dan Budaya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Contoh: Candi Borobudur,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Machu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Picchu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, atau Piramida Mesir.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Menyaksikan Seni Pertunjukan Tradisional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Contoh: Tari Kecak di Bali, Wayang Kulit di Jawa, atau Opera Peking di Tiongkok.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Mengikuti Festival Budaya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Contoh: Festival Loi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Krathong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 di Thailand, Karnaval di Rio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de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Janeiro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, atau Festival Diwali di India.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Mempelajari Kerajinan Tangan Tradisional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Contoh: Membatik di Yogyakarta, membuat keramik di Jepang, atau menenun di Peru.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Mengunjungi Museum dan Galeri Seni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Contoh: Museum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Louvre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 di Paris,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British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 Museum di London, atau Museum Nasional Indonesia di Jakarta.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Mengalami Kehidupan Masyarakat Lokal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Contoh: Tinggal di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homestay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, mengikuti kegiatan sehari-hari masyarakat, atau berpartisipasi dalam ritual adat.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Menikmati Kuliner Tradisional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Contoh: Mencoba masakan lokal seperti sushi di Jepang,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tacos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 di Meksiko, atau rendang di Indonesia.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3151941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913BBCA-0F21-8531-E548-0B45F663A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836712"/>
            <a:ext cx="7488832" cy="5289451"/>
          </a:xfrm>
        </p:spPr>
        <p:txBody>
          <a:bodyPr>
            <a:normAutofit/>
          </a:bodyPr>
          <a:lstStyle/>
          <a:p>
            <a:pPr algn="l"/>
            <a:r>
              <a:rPr lang="id-ID" sz="3200" b="1" i="0" dirty="0">
                <a:solidFill>
                  <a:srgbClr val="404040"/>
                </a:solidFill>
                <a:effectLst/>
                <a:latin typeface="Inter"/>
              </a:rPr>
              <a:t>Contoh Aktivitas Wisata Budaya</a:t>
            </a:r>
          </a:p>
          <a:p>
            <a:pPr algn="l">
              <a:spcAft>
                <a:spcPts val="300"/>
              </a:spcAft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Mengunjungi Situs Sejarah dan Budaya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Contoh: Candi Borobudur,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Machu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Picchu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, atau Piramida Mesir.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Menyaksikan Seni Pertunjukan Tradisional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Contoh: Tari Kecak di Bali, Wayang Kulit di Jawa, atau Opera Peking di Tiongkok.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Mengikuti Festival Budaya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Contoh: Festival Loi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Krathong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 di Thailand, Karnaval di Rio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de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Janeiro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, atau Festival Diwali di India.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Mempelajari Kerajinan Tangan Tradisional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1192726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3536</TotalTime>
  <Words>1605</Words>
  <Application>Microsoft Office PowerPoint</Application>
  <PresentationFormat>Tampilan Layar (4:3)</PresentationFormat>
  <Paragraphs>107</Paragraphs>
  <Slides>20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20</vt:i4>
      </vt:variant>
    </vt:vector>
  </HeadingPairs>
  <TitlesOfParts>
    <vt:vector size="27" baseType="lpstr">
      <vt:lpstr>Arial</vt:lpstr>
      <vt:lpstr>Calibri</vt:lpstr>
      <vt:lpstr>Cambria</vt:lpstr>
      <vt:lpstr>Inter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2025-03-08T23:19:36Z</dcterms:modified>
</cp:coreProperties>
</file>