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Lst>
  <p:notesMasterIdLst>
    <p:notesMasterId r:id="rId49"/>
  </p:notesMasterIdLst>
  <p:sldIdLst>
    <p:sldId id="256" r:id="rId14"/>
    <p:sldId id="257" r:id="rId15"/>
    <p:sldId id="258" r:id="rId16"/>
    <p:sldId id="259" r:id="rId17"/>
    <p:sldId id="260" r:id="rId18"/>
    <p:sldId id="261" r:id="rId19"/>
    <p:sldId id="262" r:id="rId20"/>
    <p:sldId id="263" r:id="rId21"/>
    <p:sldId id="264" r:id="rId22"/>
    <p:sldId id="265" r:id="rId23"/>
    <p:sldId id="290"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Lst>
  <p:sldSz cx="9144000" cy="6858000" type="screen4x3"/>
  <p:notesSz cx="6761163"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KW2V00F6AXsLqxsGfKIcjtyGm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30525"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29050" y="0"/>
            <a:ext cx="2930525"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4037"/>
            <a:ext cx="2930525"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9" name="Google Shape;179;p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notes"/>
          <p:cNvSpPr txBox="1"/>
          <p:nvPr/>
        </p:nvSpPr>
        <p:spPr>
          <a:xfrm>
            <a:off x="3829050" y="0"/>
            <a:ext cx="2930525" cy="496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3" name="Google Shape;263;p11: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1:notes"/>
          <p:cNvSpPr txBox="1"/>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3" name="Google Shape;273;p12: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2:notes"/>
          <p:cNvSpPr txBox="1"/>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3: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5" name="Google Shape;305;p15: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5:notes"/>
          <p:cNvSpPr txBox="1"/>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896938"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5" name="Google Shape;315;p1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6:notes"/>
          <p:cNvSpPr txBox="1"/>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7: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8: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9: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1: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1: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2: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4: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4: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5: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5: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6: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6: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7: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8: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8: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9: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0: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0: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1: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1: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2: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3: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3: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4: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4: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9" name="Google Shape;219;p6: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txBox="1"/>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9" name="Google Shape;229;p7:notes"/>
          <p:cNvSpPr txBox="1">
            <a:spLocks noGrp="1"/>
          </p:cNvSpPr>
          <p:nvPr>
            <p:ph type="body" idx="1"/>
          </p:nvPr>
        </p:nvSpPr>
        <p:spPr>
          <a:xfrm>
            <a:off x="676275" y="4722812"/>
            <a:ext cx="5408612" cy="447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7:notes"/>
          <p:cNvSpPr txBox="1"/>
          <p:nvPr/>
        </p:nvSpPr>
        <p:spPr>
          <a:xfrm>
            <a:off x="3829050" y="9444037"/>
            <a:ext cx="2930525"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8: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76275" y="4722812"/>
            <a:ext cx="54086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896937"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5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Google Shape;145;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6" name="Google Shape;146;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9" name="Google Shape;159;p5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p5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3" name="Google Shape;173;p5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3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3" name="Google Shape;73;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4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 name="Google Shape;88;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2" name="Google Shape;102;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3" name="Google Shape;103;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 name="Google Shape;104;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5" name="Google Shape;10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14"/>
        <p:cNvGrpSpPr/>
        <p:nvPr/>
      </p:nvGrpSpPr>
      <p:grpSpPr>
        <a:xfrm>
          <a:off x="0" y="0"/>
          <a:ext cx="0" cy="0"/>
          <a:chOff x="0" y="0"/>
          <a:chExt cx="0" cy="0"/>
        </a:xfrm>
      </p:grpSpPr>
      <p:sp>
        <p:nvSpPr>
          <p:cNvPr id="115" name="Google Shape;115;p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5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5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0" name="Google Shape;130;p5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1" name="Google Shape;13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35"/>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Revisi: 00</a:t>
            </a:r>
            <a:endParaRPr/>
          </a:p>
        </p:txBody>
      </p:sp>
      <p:sp>
        <p:nvSpPr>
          <p:cNvPr id="11" name="Google Shape;11;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52"/>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121" name="Google Shape;121;p52"/>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122" name="Google Shape;122;p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23" name="Google Shape;123;p5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4"/>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136" name="Google Shape;136;p54"/>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137" name="Google Shape;137;p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38" name="Google Shape;138;p5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Google Shape;141;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56"/>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151" name="Google Shape;151;p56"/>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152" name="Google Shape;152;p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53" name="Google Shape;153;p5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Google Shape;155;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8"/>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165" name="Google Shape;165;p58"/>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166" name="Google Shape;166;p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67" name="Google Shape;167;p5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Google Shape;169;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0" name="Google Shape;170;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
        <p:cNvGrpSpPr/>
        <p:nvPr/>
      </p:nvGrpSpPr>
      <p:grpSpPr>
        <a:xfrm>
          <a:off x="0" y="0"/>
          <a:ext cx="0" cy="0"/>
          <a:chOff x="0" y="0"/>
          <a:chExt cx="0" cy="0"/>
        </a:xfrm>
      </p:grpSpPr>
      <p:sp>
        <p:nvSpPr>
          <p:cNvPr id="18" name="Google Shape;18;p37"/>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Revisi: 00</a:t>
            </a:r>
            <a:endParaRPr/>
          </a:p>
        </p:txBody>
      </p:sp>
      <p:sp>
        <p:nvSpPr>
          <p:cNvPr id="19" name="Google Shape;19;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20" name="Google Shape;20;p3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2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200"/>
              <a:buFont typeface="Calibri"/>
              <a:buNone/>
              <a:defRPr sz="1200" b="0" i="0" u="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39"/>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31" name="Google Shape;31;p39"/>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32" name="Google Shape;32;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33" name="Google Shape;33;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
        <p:cNvGrpSpPr/>
        <p:nvPr/>
      </p:nvGrpSpPr>
      <p:grpSpPr>
        <a:xfrm>
          <a:off x="0" y="0"/>
          <a:ext cx="0" cy="0"/>
          <a:chOff x="0" y="0"/>
          <a:chExt cx="0" cy="0"/>
        </a:xfrm>
      </p:grpSpPr>
      <p:sp>
        <p:nvSpPr>
          <p:cNvPr id="44" name="Google Shape;44;p41"/>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45" name="Google Shape;45;p41"/>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46" name="Google Shape;46;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47" name="Google Shape;47;p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57" name="Google Shape;57;p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59" name="Google Shape;59;p43"/>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60" name="Google Shape;60;p43"/>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44"/>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63" name="Google Shape;63;p44"/>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64" name="Google Shape;64;p44"/>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65" name="Google Shape;65;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66" name="Google Shape;66;p4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2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46"/>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78" name="Google Shape;78;p46"/>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79" name="Google Shape;79;p46"/>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80" name="Google Shape;80;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81" name="Google Shape;81;p4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48"/>
          <p:cNvSpPr txBox="1"/>
          <p:nvPr/>
        </p:nvSpPr>
        <p:spPr>
          <a:xfrm>
            <a:off x="6553200" y="6362700"/>
            <a:ext cx="2133600" cy="2778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Versi : 01</a:t>
            </a:r>
            <a:endParaRPr/>
          </a:p>
        </p:txBody>
      </p:sp>
      <p:sp>
        <p:nvSpPr>
          <p:cNvPr id="93" name="Google Shape;93;p48"/>
          <p:cNvSpPr txBox="1"/>
          <p:nvPr/>
        </p:nvSpPr>
        <p:spPr>
          <a:xfrm>
            <a:off x="323850" y="404812"/>
            <a:ext cx="165576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I.</a:t>
            </a:r>
            <a:fld id="{00000000-1234-1234-1234-123412341234}" type="slidenum">
              <a:rPr lang="en-US" sz="1200" b="1" i="0" u="none">
                <a:solidFill>
                  <a:schemeClr val="dk1"/>
                </a:solidFill>
                <a:latin typeface="Arial"/>
                <a:ea typeface="Arial"/>
                <a:cs typeface="Arial"/>
                <a:sym typeface="Arial"/>
              </a:rPr>
              <a:t>‹#›</a:t>
            </a:fld>
            <a:endParaRPr/>
          </a:p>
        </p:txBody>
      </p:sp>
      <p:sp>
        <p:nvSpPr>
          <p:cNvPr id="94" name="Google Shape;94;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95" name="Google Shape;95;p4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10" name="Google Shape;110;p5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Google Shape;11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1"/>
          <p:cNvSpPr/>
          <p:nvPr/>
        </p:nvSpPr>
        <p:spPr>
          <a:xfrm>
            <a:off x="0" y="2571744"/>
            <a:ext cx="91440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1B10"/>
              </a:buClr>
              <a:buSzPts val="3600"/>
              <a:buFont typeface="Arial"/>
              <a:buNone/>
            </a:pPr>
            <a:r>
              <a:rPr lang="en-US" sz="3600" b="0" i="0" u="none" strike="noStrike" cap="none">
                <a:solidFill>
                  <a:srgbClr val="1D1B10"/>
                </a:solidFill>
                <a:latin typeface="Arial"/>
                <a:ea typeface="Arial"/>
                <a:cs typeface="Arial"/>
                <a:sym typeface="Arial"/>
              </a:rPr>
              <a:t>Membentuk Positioning Merek</a:t>
            </a:r>
            <a:endParaRPr sz="3600" b="0" i="0" u="none" strike="noStrike" cap="none">
              <a:solidFill>
                <a:srgbClr val="1D1B1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3600"/>
              <a:buFont typeface="Cambria"/>
              <a:buNone/>
            </a:pPr>
            <a:r>
              <a:rPr lang="en-US" sz="3600" b="1" i="0" u="none" strike="noStrike" cap="none">
                <a:solidFill>
                  <a:srgbClr val="002060"/>
                </a:solidFill>
                <a:latin typeface="Cambria"/>
                <a:ea typeface="Cambria"/>
                <a:cs typeface="Cambria"/>
                <a:sym typeface="Cambria"/>
              </a:rPr>
              <a:t>PERTEMUAN KE 1</a:t>
            </a:r>
            <a:r>
              <a:rPr lang="en-US" sz="3600" b="1">
                <a:solidFill>
                  <a:srgbClr val="002060"/>
                </a:solidFill>
                <a:latin typeface="Cambria"/>
                <a:ea typeface="Cambria"/>
                <a:cs typeface="Cambria"/>
                <a:sym typeface="Cambria"/>
              </a:rPr>
              <a:t>4</a:t>
            </a:r>
            <a:endParaRPr sz="3600" b="0" i="0" u="none" strike="noStrike" cap="none">
              <a:solidFill>
                <a:srgbClr val="002060"/>
              </a:solidFill>
              <a:latin typeface="Cambria"/>
              <a:ea typeface="Cambria"/>
              <a:cs typeface="Cambria"/>
              <a:sym typeface="Cambria"/>
            </a:endParaRPr>
          </a:p>
        </p:txBody>
      </p:sp>
      <p:pic>
        <p:nvPicPr>
          <p:cNvPr id="183" name="Google Shape;183;p1" descr="D:\Picture\logo ibi small.gif"/>
          <p:cNvPicPr preferRelativeResize="0"/>
          <p:nvPr/>
        </p:nvPicPr>
        <p:blipFill rotWithShape="1">
          <a:blip r:embed="rId4">
            <a:alphaModFix/>
          </a:blip>
          <a:srcRect/>
          <a:stretch/>
        </p:blipFill>
        <p:spPr>
          <a:xfrm>
            <a:off x="7715250" y="142875"/>
            <a:ext cx="1244600" cy="1244600"/>
          </a:xfrm>
          <a:prstGeom prst="rect">
            <a:avLst/>
          </a:prstGeom>
          <a:noFill/>
          <a:ln>
            <a:noFill/>
          </a:ln>
        </p:spPr>
      </p:pic>
      <p:sp>
        <p:nvSpPr>
          <p:cNvPr id="184" name="Google Shape;184;p1"/>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17/9/2015</a:t>
            </a:r>
            <a:endParaRPr/>
          </a:p>
        </p:txBody>
      </p:sp>
      <p:sp>
        <p:nvSpPr>
          <p:cNvPr id="185" name="Google Shape;185;p1"/>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MAN1100445 Manajemen Pemasaran</a:t>
            </a:r>
            <a:endParaRPr/>
          </a:p>
          <a:p>
            <a:pPr marL="0" marR="0" lvl="0" indent="0" algn="l" rtl="0">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txBox="1">
            <a:spLocks noGrp="1"/>
          </p:cNvSpPr>
          <p:nvPr>
            <p:ph type="body" idx="1"/>
          </p:nvPr>
        </p:nvSpPr>
        <p:spPr>
          <a:xfrm>
            <a:off x="457200" y="1292225"/>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POD antara Adidas dengan Nike:</a:t>
            </a:r>
            <a:endParaRPr sz="2400" b="0" i="0" u="none" strike="noStrike" cap="none">
              <a:solidFill>
                <a:schemeClr val="dk1"/>
              </a:solidFill>
              <a:latin typeface="Times New Roman"/>
              <a:ea typeface="Times New Roman"/>
              <a:cs typeface="Times New Roman"/>
              <a:sym typeface="Times New Roman"/>
            </a:endParaRPr>
          </a:p>
          <a:p>
            <a:pPr marL="0" marR="0" lvl="0" indent="-15240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Times New Roman"/>
                <a:ea typeface="Times New Roman"/>
                <a:cs typeface="Times New Roman"/>
                <a:sym typeface="Times New Roman"/>
              </a:rPr>
              <a:t>Variasi dan perpaduan warna yang dilakukan oleh Nike lebih banyak sedangkanAdidas lebih sedikit dari series yang dikeluarkan.</a:t>
            </a:r>
            <a:endParaRPr/>
          </a:p>
          <a:p>
            <a:pPr marL="0" marR="0" lvl="0" indent="-15240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Times New Roman"/>
                <a:ea typeface="Times New Roman"/>
                <a:cs typeface="Times New Roman"/>
                <a:sym typeface="Times New Roman"/>
              </a:rPr>
              <a:t>Design yang ditonjolkan oleh produk yang dikeluarkan oleh masing masing Apparelrelative berbeda walaupun jenis sepaatu yang sama seperti sepatu lari dan sepatu bola.</a:t>
            </a:r>
            <a:endParaRPr/>
          </a:p>
          <a:p>
            <a:pPr marL="0" marR="0" lvl="0" indent="-15240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Times New Roman"/>
                <a:ea typeface="Times New Roman"/>
                <a:cs typeface="Times New Roman"/>
                <a:sym typeface="Times New Roman"/>
              </a:rPr>
              <a:t>Kelebihan yang ditonjolkan dari beberapa produk juga berbeda seperti bahan sepatu milik Adidas lebih menonjolkan kekohan sedangkan nike keringanan.</a:t>
            </a:r>
            <a:endParaRPr/>
          </a:p>
        </p:txBody>
      </p:sp>
      <p:sp>
        <p:nvSpPr>
          <p:cNvPr id="258" name="Google Shape;258;p10"/>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259" name="Google Shape;259;p10"/>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Kode MK :</a:t>
            </a:r>
            <a:endParaRPr/>
          </a:p>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MK :</a:t>
            </a:r>
            <a:endParaRPr/>
          </a:p>
        </p:txBody>
      </p:sp>
      <p:sp>
        <p:nvSpPr>
          <p:cNvPr id="260" name="Google Shape;260;p10"/>
          <p:cNvSpPr txBox="1"/>
          <p:nvPr/>
        </p:nvSpPr>
        <p:spPr>
          <a:xfrm>
            <a:off x="457200" y="609600"/>
            <a:ext cx="8229600" cy="6842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POP (Point of Parity) dan POD (Point of Different)</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4A434-334A-4F72-B583-39994BDF9840}"/>
              </a:ext>
            </a:extLst>
          </p:cNvPr>
          <p:cNvSpPr>
            <a:spLocks noGrp="1"/>
          </p:cNvSpPr>
          <p:nvPr>
            <p:ph type="body" idx="1"/>
          </p:nvPr>
        </p:nvSpPr>
        <p:spPr/>
        <p:txBody>
          <a:bodyPr/>
          <a:lstStyle/>
          <a:p>
            <a:pPr algn="ctr"/>
            <a:endParaRPr lang="en-US" sz="4400" dirty="0"/>
          </a:p>
          <a:p>
            <a:pPr algn="ctr"/>
            <a:r>
              <a:rPr lang="en-US" sz="4400"/>
              <a:t>TERIMAKASIH</a:t>
            </a:r>
          </a:p>
          <a:p>
            <a:pPr marL="114300" indent="0" algn="ctr">
              <a:buNone/>
            </a:pPr>
            <a:r>
              <a:rPr lang="en-US" sz="4400" dirty="0"/>
              <a:t>End For 13rd Meeting</a:t>
            </a:r>
            <a:endParaRPr lang="en-ID" sz="4400" dirty="0"/>
          </a:p>
        </p:txBody>
      </p:sp>
    </p:spTree>
    <p:extLst>
      <p:ext uri="{BB962C8B-B14F-4D97-AF65-F5344CB8AC3E}">
        <p14:creationId xmlns:p14="http://schemas.microsoft.com/office/powerpoint/2010/main" val="404863482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Mengembangkan Strategi Positioning</a:t>
            </a:r>
            <a:endParaRPr/>
          </a:p>
        </p:txBody>
      </p:sp>
      <p:sp>
        <p:nvSpPr>
          <p:cNvPr id="267" name="Google Shape;267;p11"/>
          <p:cNvSpPr txBox="1">
            <a:spLocks noGrp="1"/>
          </p:cNvSpPr>
          <p:nvPr>
            <p:ph type="body" idx="1"/>
          </p:nvPr>
        </p:nvSpPr>
        <p:spPr>
          <a:xfrm>
            <a:off x="609600" y="1524000"/>
            <a:ext cx="8229600" cy="5026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Cara-Cara Untuk dapat melakukan Positioning:</a:t>
            </a:r>
            <a:endParaRPr/>
          </a:p>
          <a:p>
            <a:pPr marL="0" marR="0" lvl="0" indent="-177800" algn="l" rtl="0">
              <a:lnSpc>
                <a:spcPct val="100000"/>
              </a:lnSpc>
              <a:spcBef>
                <a:spcPts val="560"/>
              </a:spcBef>
              <a:spcAft>
                <a:spcPts val="0"/>
              </a:spcAft>
              <a:buClr>
                <a:schemeClr val="dk1"/>
              </a:buClr>
              <a:buSzPts val="2800"/>
              <a:buFont typeface="Calibri"/>
              <a:buAutoNum type="arabicPeriod"/>
            </a:pPr>
            <a:r>
              <a:rPr lang="en-US" sz="2800" b="0" i="0" u="none">
                <a:solidFill>
                  <a:schemeClr val="dk1"/>
                </a:solidFill>
                <a:latin typeface="Arial"/>
                <a:ea typeface="Arial"/>
                <a:cs typeface="Arial"/>
                <a:sym typeface="Arial"/>
              </a:rPr>
              <a:t>Penentuan Keanggotaan Kategori</a:t>
            </a:r>
            <a:endParaRPr/>
          </a:p>
          <a:p>
            <a:pPr marL="0" marR="0" lvl="0" indent="-177800" algn="l" rtl="0">
              <a:lnSpc>
                <a:spcPct val="100000"/>
              </a:lnSpc>
              <a:spcBef>
                <a:spcPts val="560"/>
              </a:spcBef>
              <a:spcAft>
                <a:spcPts val="0"/>
              </a:spcAft>
              <a:buClr>
                <a:schemeClr val="dk1"/>
              </a:buClr>
              <a:buSzPts val="2800"/>
              <a:buFont typeface="Calibri"/>
              <a:buAutoNum type="arabicPeriod"/>
            </a:pPr>
            <a:r>
              <a:rPr lang="en-US" sz="2800" b="0" i="0" u="none">
                <a:solidFill>
                  <a:schemeClr val="dk1"/>
                </a:solidFill>
                <a:latin typeface="Arial"/>
                <a:ea typeface="Arial"/>
                <a:cs typeface="Arial"/>
                <a:sym typeface="Arial"/>
              </a:rPr>
              <a:t>Mendefinisikan asosiasi titik-perbedaan (POD) dan asosiasi titik-paritas (POP) dengan tepat </a:t>
            </a:r>
            <a:endParaRPr/>
          </a:p>
          <a:p>
            <a:pPr marL="0" marR="0" lvl="0" indent="-177800" algn="l" rtl="0">
              <a:lnSpc>
                <a:spcPct val="100000"/>
              </a:lnSpc>
              <a:spcBef>
                <a:spcPts val="560"/>
              </a:spcBef>
              <a:spcAft>
                <a:spcPts val="0"/>
              </a:spcAft>
              <a:buClr>
                <a:schemeClr val="dk1"/>
              </a:buClr>
              <a:buSzPts val="2800"/>
              <a:buFont typeface="Calibri"/>
              <a:buAutoNum type="arabicPeriod"/>
            </a:pPr>
            <a:r>
              <a:rPr lang="en-US" sz="2800" b="0" i="0" u="none">
                <a:solidFill>
                  <a:schemeClr val="dk1"/>
                </a:solidFill>
                <a:latin typeface="Arial"/>
                <a:ea typeface="Arial"/>
                <a:cs typeface="Arial"/>
                <a:sym typeface="Arial"/>
              </a:rPr>
              <a:t>Menetapkan keanggotaan kategori</a:t>
            </a:r>
            <a:endParaRPr/>
          </a:p>
          <a:p>
            <a:pPr marL="0" marR="0" lvl="0" indent="-177800" algn="l" rtl="0">
              <a:lnSpc>
                <a:spcPct val="100000"/>
              </a:lnSpc>
              <a:spcBef>
                <a:spcPts val="560"/>
              </a:spcBef>
              <a:spcAft>
                <a:spcPts val="0"/>
              </a:spcAft>
              <a:buClr>
                <a:schemeClr val="dk1"/>
              </a:buClr>
              <a:buSzPts val="2800"/>
              <a:buFont typeface="Calibri"/>
              <a:buAutoNum type="arabicPeriod"/>
            </a:pPr>
            <a:r>
              <a:rPr lang="en-US" sz="2800" b="0" i="0" u="none">
                <a:solidFill>
                  <a:schemeClr val="dk1"/>
                </a:solidFill>
                <a:latin typeface="Arial"/>
                <a:ea typeface="Arial"/>
                <a:cs typeface="Arial"/>
                <a:sym typeface="Arial"/>
              </a:rPr>
              <a:t>Memilih POD dan POP</a:t>
            </a:r>
            <a:endParaRPr/>
          </a:p>
          <a:p>
            <a:pPr marL="0" marR="0" lvl="0" indent="-177800" algn="l" rtl="0">
              <a:lnSpc>
                <a:spcPct val="100000"/>
              </a:lnSpc>
              <a:spcBef>
                <a:spcPts val="560"/>
              </a:spcBef>
              <a:spcAft>
                <a:spcPts val="0"/>
              </a:spcAft>
              <a:buClr>
                <a:schemeClr val="dk1"/>
              </a:buClr>
              <a:buSzPts val="2800"/>
              <a:buFont typeface="Calibri"/>
              <a:buAutoNum type="arabicPeriod"/>
            </a:pPr>
            <a:r>
              <a:rPr lang="en-US" sz="2800" b="0" i="0" u="none">
                <a:solidFill>
                  <a:schemeClr val="dk1"/>
                </a:solidFill>
                <a:latin typeface="Arial"/>
                <a:ea typeface="Arial"/>
                <a:cs typeface="Arial"/>
                <a:sym typeface="Arial"/>
              </a:rPr>
              <a:t>Menciptakan POD dan POP</a:t>
            </a:r>
            <a:endParaRPr/>
          </a:p>
        </p:txBody>
      </p:sp>
      <p:sp>
        <p:nvSpPr>
          <p:cNvPr id="268" name="Google Shape;268;p11"/>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endParaRPr/>
          </a:p>
        </p:txBody>
      </p:sp>
      <p:sp>
        <p:nvSpPr>
          <p:cNvPr id="269" name="Google Shape;269;p1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12</a:t>
            </a:fld>
            <a:endParaRPr/>
          </a:p>
        </p:txBody>
      </p:sp>
      <p:sp>
        <p:nvSpPr>
          <p:cNvPr id="270" name="Google Shape;270;p11"/>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MAN1100445 Manajemen Pemasaran</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Strategi Diferensiasi</a:t>
            </a:r>
            <a:endParaRPr/>
          </a:p>
        </p:txBody>
      </p:sp>
      <p:sp>
        <p:nvSpPr>
          <p:cNvPr id="277" name="Google Shape;277;p12"/>
          <p:cNvSpPr txBox="1">
            <a:spLocks noGrp="1"/>
          </p:cNvSpPr>
          <p:nvPr>
            <p:ph type="body" idx="1"/>
          </p:nvPr>
        </p:nvSpPr>
        <p:spPr>
          <a:xfrm>
            <a:off x="457200" y="1527175"/>
            <a:ext cx="8229600" cy="26638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Keunggulan kompetitif : kemampuan perusahaan untuk bekerja dalam satu atau lebih cara yang tidak dapat atau tidak akan disamai oleh pesaing </a:t>
            </a:r>
            <a:r>
              <a:rPr lang="en-US" sz="2400" b="1" i="0" u="none">
                <a:solidFill>
                  <a:schemeClr val="dk1"/>
                </a:solidFill>
                <a:latin typeface="Arial"/>
                <a:ea typeface="Arial"/>
                <a:cs typeface="Arial"/>
                <a:sym typeface="Arial"/>
              </a:rPr>
              <a:t>(Michael Porter)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Keunggulan kompetitif harus bertahan lama</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Keunggulan kompetitif diterjemahkan menjadi keunggulan pelanggan</a:t>
            </a:r>
            <a:endParaRPr/>
          </a:p>
        </p:txBody>
      </p:sp>
      <p:sp>
        <p:nvSpPr>
          <p:cNvPr id="278" name="Google Shape;278;p12"/>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endParaRPr/>
          </a:p>
        </p:txBody>
      </p:sp>
      <p:sp>
        <p:nvSpPr>
          <p:cNvPr id="279" name="Google Shape;279;p1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13</a:t>
            </a:fld>
            <a:endParaRPr/>
          </a:p>
        </p:txBody>
      </p:sp>
      <p:sp>
        <p:nvSpPr>
          <p:cNvPr id="280" name="Google Shape;280;p12"/>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MAN1100445 Manajemen Pemasaran</a:t>
            </a:r>
            <a:endParaRPr/>
          </a:p>
        </p:txBody>
      </p:sp>
      <p:pic>
        <p:nvPicPr>
          <p:cNvPr id="281" name="Google Shape;281;p12"/>
          <p:cNvPicPr preferRelativeResize="0"/>
          <p:nvPr/>
        </p:nvPicPr>
        <p:blipFill rotWithShape="1">
          <a:blip r:embed="rId3">
            <a:alphaModFix/>
          </a:blip>
          <a:srcRect l="12500" t="28378" r="8331" b="38467"/>
          <a:stretch/>
        </p:blipFill>
        <p:spPr>
          <a:xfrm>
            <a:off x="4992687" y="4059237"/>
            <a:ext cx="3121025" cy="755650"/>
          </a:xfrm>
          <a:prstGeom prst="rect">
            <a:avLst/>
          </a:prstGeom>
          <a:noFill/>
          <a:ln>
            <a:noFill/>
          </a:ln>
        </p:spPr>
      </p:pic>
      <p:pic>
        <p:nvPicPr>
          <p:cNvPr id="282" name="Google Shape;282;p12"/>
          <p:cNvPicPr preferRelativeResize="0"/>
          <p:nvPr/>
        </p:nvPicPr>
        <p:blipFill rotWithShape="1">
          <a:blip r:embed="rId4">
            <a:alphaModFix/>
          </a:blip>
          <a:srcRect l="6666" t="33332" r="5000" b="35553"/>
          <a:stretch/>
        </p:blipFill>
        <p:spPr>
          <a:xfrm>
            <a:off x="892175" y="4127500"/>
            <a:ext cx="2940050" cy="776287"/>
          </a:xfrm>
          <a:prstGeom prst="rect">
            <a:avLst/>
          </a:prstGeom>
          <a:noFill/>
          <a:ln>
            <a:noFill/>
          </a:ln>
        </p:spPr>
      </p:pic>
      <p:pic>
        <p:nvPicPr>
          <p:cNvPr id="283" name="Google Shape;283;p12"/>
          <p:cNvPicPr preferRelativeResize="0"/>
          <p:nvPr/>
        </p:nvPicPr>
        <p:blipFill rotWithShape="1">
          <a:blip r:embed="rId5">
            <a:alphaModFix/>
          </a:blip>
          <a:srcRect l="2499" t="33703" r="3332" b="32220"/>
          <a:stretch/>
        </p:blipFill>
        <p:spPr>
          <a:xfrm>
            <a:off x="2362200" y="4903787"/>
            <a:ext cx="4419600" cy="900112"/>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3"/>
          <p:cNvSpPr txBox="1">
            <a:spLocks noGrp="1"/>
          </p:cNvSpPr>
          <p:nvPr>
            <p:ph type="body" idx="1"/>
          </p:nvPr>
        </p:nvSpPr>
        <p:spPr>
          <a:xfrm>
            <a:off x="381000" y="304800"/>
            <a:ext cx="83820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Dimensi diferensiasi :</a:t>
            </a:r>
            <a:endParaRPr/>
          </a:p>
          <a:p>
            <a:pPr marL="354012" marR="0" lvl="1" indent="-263523" algn="l" rtl="0">
              <a:lnSpc>
                <a:spcPct val="100000"/>
              </a:lnSpc>
              <a:spcBef>
                <a:spcPts val="420"/>
              </a:spcBef>
              <a:spcAft>
                <a:spcPts val="0"/>
              </a:spcAft>
              <a:buClr>
                <a:schemeClr val="dk1"/>
              </a:buClr>
              <a:buSzPts val="2100"/>
              <a:buFont typeface="Calibri"/>
              <a:buAutoNum type="arabicPeriod"/>
            </a:pPr>
            <a:r>
              <a:rPr lang="en-US" sz="2100" b="0" i="0" u="none" strike="noStrike" cap="none">
                <a:solidFill>
                  <a:schemeClr val="dk1"/>
                </a:solidFill>
                <a:latin typeface="Arial"/>
                <a:ea typeface="Arial"/>
                <a:cs typeface="Arial"/>
                <a:sym typeface="Arial"/>
              </a:rPr>
              <a:t>Diferensiasi personel : Perusahaan dapat memperoleh keunggulan bersaing yang kuat dengan mempekerjakan dan melatih orang-orang lebih baik. Personalia yang terlatih menunjukkan enam karakteristik, kemampuan : memiliki keahlian dan pengetahuan yang diperlukan. Kesopanan , ramah, menghormati dan penuh perhatian. Kreadibilitas, dapat dipercaya. Dapat diandalkan, memberikan pelayanan serta konsisten dan akurat. Cepat tanggap, cepat menanggapi permintaan dan permasalahan konsumen. Komunikasi, berusaha memahami pelanggan dan berkomunikasi dengan jelas. </a:t>
            </a:r>
            <a:endParaRPr/>
          </a:p>
        </p:txBody>
      </p:sp>
      <p:sp>
        <p:nvSpPr>
          <p:cNvPr id="289" name="Google Shape;289;p13"/>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290" name="Google Shape;290;p13"/>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Kode MK :</a:t>
            </a:r>
            <a:endParaRPr/>
          </a:p>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MK :</a:t>
            </a:r>
            <a:endParaRPr/>
          </a:p>
        </p:txBody>
      </p:sp>
      <p:pic>
        <p:nvPicPr>
          <p:cNvPr id="291" name="Google Shape;291;p13"/>
          <p:cNvPicPr preferRelativeResize="0"/>
          <p:nvPr/>
        </p:nvPicPr>
        <p:blipFill rotWithShape="1">
          <a:blip r:embed="rId3">
            <a:alphaModFix/>
          </a:blip>
          <a:srcRect/>
          <a:stretch/>
        </p:blipFill>
        <p:spPr>
          <a:xfrm>
            <a:off x="5791200" y="4184650"/>
            <a:ext cx="2246312" cy="1790700"/>
          </a:xfrm>
          <a:prstGeom prst="rect">
            <a:avLst/>
          </a:prstGeom>
          <a:noFill/>
          <a:ln>
            <a:noFill/>
          </a:ln>
        </p:spPr>
      </p:pic>
      <p:pic>
        <p:nvPicPr>
          <p:cNvPr id="292" name="Google Shape;292;p13"/>
          <p:cNvPicPr preferRelativeResize="0"/>
          <p:nvPr/>
        </p:nvPicPr>
        <p:blipFill rotWithShape="1">
          <a:blip r:embed="rId4">
            <a:alphaModFix/>
          </a:blip>
          <a:srcRect/>
          <a:stretch/>
        </p:blipFill>
        <p:spPr>
          <a:xfrm>
            <a:off x="1143000" y="4181475"/>
            <a:ext cx="4191000" cy="1533525"/>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txBox="1">
            <a:spLocks noGrp="1"/>
          </p:cNvSpPr>
          <p:nvPr>
            <p:ph type="body" idx="1"/>
          </p:nvPr>
        </p:nvSpPr>
        <p:spPr>
          <a:xfrm>
            <a:off x="304800" y="228600"/>
            <a:ext cx="8229600" cy="589915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Diferensiasi saluran: </a:t>
            </a:r>
            <a:endParaRPr/>
          </a:p>
          <a:p>
            <a:pPr marL="0" marR="0" lvl="1"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Perusahan –perusahaan dapat mencapai keunggulan bersaing melalui cara mereka merancang saluran distribusi, terutama yang menyangkut jangkauan, keahlian, dan kinerja saluran saluran tersebut.</a:t>
            </a:r>
            <a:endParaRPr/>
          </a:p>
          <a:p>
            <a:pPr marL="0" marR="0" lvl="1"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1"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1"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1"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1"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Diferensiasi citra : </a:t>
            </a:r>
            <a:endParaRPr/>
          </a:p>
          <a:p>
            <a:pPr marL="0" marR="0" lvl="1"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Para pembeli memiliki tanggapan berbeda terhadap citra perusahaan atau merek. Identitas dan citra perlu dibedakan. Identitas terdiri dari berbagai cara yang dimaksudkan oleh perusahaan untuk mengidentifikasi atau memposisikan diri atau produknya. </a:t>
            </a:r>
            <a:endParaRPr sz="2800" b="0" i="0" u="none" strike="noStrike" cap="none">
              <a:solidFill>
                <a:schemeClr val="dk1"/>
              </a:solidFill>
              <a:latin typeface="Times New Roman"/>
              <a:ea typeface="Times New Roman"/>
              <a:cs typeface="Times New Roman"/>
              <a:sym typeface="Times New Roman"/>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298" name="Google Shape;298;p14"/>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299" name="Google Shape;299;p14"/>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Kode MK :</a:t>
            </a:r>
            <a:endParaRPr/>
          </a:p>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MK :</a:t>
            </a:r>
            <a:endParaRPr/>
          </a:p>
        </p:txBody>
      </p:sp>
      <p:pic>
        <p:nvPicPr>
          <p:cNvPr id="300" name="Google Shape;300;p14"/>
          <p:cNvPicPr preferRelativeResize="0"/>
          <p:nvPr/>
        </p:nvPicPr>
        <p:blipFill rotWithShape="1">
          <a:blip r:embed="rId3">
            <a:alphaModFix/>
          </a:blip>
          <a:srcRect/>
          <a:stretch/>
        </p:blipFill>
        <p:spPr>
          <a:xfrm>
            <a:off x="4179887" y="1600200"/>
            <a:ext cx="3363912" cy="1257300"/>
          </a:xfrm>
          <a:prstGeom prst="rect">
            <a:avLst/>
          </a:prstGeom>
          <a:noFill/>
          <a:ln>
            <a:noFill/>
          </a:ln>
        </p:spPr>
      </p:pic>
      <p:pic>
        <p:nvPicPr>
          <p:cNvPr id="301" name="Google Shape;301;p14"/>
          <p:cNvPicPr preferRelativeResize="0"/>
          <p:nvPr/>
        </p:nvPicPr>
        <p:blipFill rotWithShape="1">
          <a:blip r:embed="rId4">
            <a:alphaModFix/>
          </a:blip>
          <a:srcRect/>
          <a:stretch/>
        </p:blipFill>
        <p:spPr>
          <a:xfrm>
            <a:off x="762000" y="1735137"/>
            <a:ext cx="2978150" cy="1108075"/>
          </a:xfrm>
          <a:prstGeom prst="rect">
            <a:avLst/>
          </a:prstGeom>
          <a:noFill/>
          <a:ln>
            <a:noFill/>
          </a:ln>
        </p:spPr>
      </p:pic>
      <p:pic>
        <p:nvPicPr>
          <p:cNvPr id="302" name="Google Shape;302;p14"/>
          <p:cNvPicPr preferRelativeResize="0"/>
          <p:nvPr/>
        </p:nvPicPr>
        <p:blipFill rotWithShape="1">
          <a:blip r:embed="rId5">
            <a:alphaModFix/>
          </a:blip>
          <a:srcRect/>
          <a:stretch/>
        </p:blipFill>
        <p:spPr>
          <a:xfrm>
            <a:off x="6946900" y="4152900"/>
            <a:ext cx="1739900" cy="247650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Siklus Hidup Produk: Pandangan Strategis</a:t>
            </a:r>
            <a:endParaRPr/>
          </a:p>
        </p:txBody>
      </p:sp>
      <p:sp>
        <p:nvSpPr>
          <p:cNvPr id="309" name="Google Shape;309;p15"/>
          <p:cNvSpPr txBox="1">
            <a:spLocks noGrp="1"/>
          </p:cNvSpPr>
          <p:nvPr>
            <p:ph type="body" idx="1"/>
          </p:nvPr>
        </p:nvSpPr>
        <p:spPr>
          <a:xfrm>
            <a:off x="457200" y="1447800"/>
            <a:ext cx="8229600" cy="4267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400"/>
              <a:buFont typeface="Calibri"/>
              <a:buAutoNum type="arabicPeriod"/>
            </a:pPr>
            <a:r>
              <a:rPr lang="en-US" sz="2400" b="0" i="0" u="none">
                <a:solidFill>
                  <a:schemeClr val="dk1"/>
                </a:solidFill>
                <a:latin typeface="Arial"/>
                <a:ea typeface="Arial"/>
                <a:cs typeface="Arial"/>
                <a:sym typeface="Arial"/>
              </a:rPr>
              <a:t>Produk Mempunyai Usia yang terbatas</a:t>
            </a:r>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a:solidFill>
                  <a:schemeClr val="dk1"/>
                </a:solidFill>
                <a:latin typeface="Arial"/>
                <a:ea typeface="Arial"/>
                <a:cs typeface="Arial"/>
                <a:sym typeface="Arial"/>
              </a:rPr>
              <a:t>Penjualan produk melalui tahapan berbeda-beda. Setiap tahap mempunyai tantangan, peluang dan masalah yang berbeda bagi penjual</a:t>
            </a:r>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a:solidFill>
                  <a:schemeClr val="dk1"/>
                </a:solidFill>
                <a:latin typeface="Arial"/>
                <a:ea typeface="Arial"/>
                <a:cs typeface="Arial"/>
                <a:sym typeface="Arial"/>
              </a:rPr>
              <a:t>Laba naik dan turun pada berbagai tahap siklus hidup produk</a:t>
            </a:r>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a:solidFill>
                  <a:schemeClr val="dk1"/>
                </a:solidFill>
                <a:latin typeface="Arial"/>
                <a:ea typeface="Arial"/>
                <a:cs typeface="Arial"/>
                <a:sym typeface="Arial"/>
              </a:rPr>
              <a:t>Produk memerlukan strategi pemasaran, keuangan, manufaktur, pembelian dan SDM yang berbeda dalam setiap tahap siklus hidup</a:t>
            </a:r>
            <a:endParaRPr/>
          </a:p>
        </p:txBody>
      </p:sp>
      <p:sp>
        <p:nvSpPr>
          <p:cNvPr id="310" name="Google Shape;310;p15"/>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endParaRPr/>
          </a:p>
        </p:txBody>
      </p:sp>
      <p:sp>
        <p:nvSpPr>
          <p:cNvPr id="311" name="Google Shape;311;p1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16</a:t>
            </a:fld>
            <a:endParaRPr/>
          </a:p>
        </p:txBody>
      </p:sp>
      <p:sp>
        <p:nvSpPr>
          <p:cNvPr id="312" name="Google Shape;312;p15"/>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MAN1100445 Manajemen Pemasaran</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6"/>
          <p:cNvSpPr txBox="1">
            <a:spLocks noGrp="1"/>
          </p:cNvSpPr>
          <p:nvPr>
            <p:ph type="title"/>
          </p:nvPr>
        </p:nvSpPr>
        <p:spPr>
          <a:xfrm>
            <a:off x="469900" y="182562"/>
            <a:ext cx="8229600" cy="10366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Gambaran Siklus Hidup Produk</a:t>
            </a:r>
            <a:endParaRPr/>
          </a:p>
        </p:txBody>
      </p:sp>
      <p:pic>
        <p:nvPicPr>
          <p:cNvPr id="319" name="Google Shape;319;p16" descr="C:\Users\Acer\Contacts\Desktop\IMG_20140729_0011.jpg"/>
          <p:cNvPicPr preferRelativeResize="0"/>
          <p:nvPr/>
        </p:nvPicPr>
        <p:blipFill rotWithShape="1">
          <a:blip r:embed="rId3">
            <a:alphaModFix/>
          </a:blip>
          <a:srcRect/>
          <a:stretch/>
        </p:blipFill>
        <p:spPr>
          <a:xfrm>
            <a:off x="762000" y="1066800"/>
            <a:ext cx="7418387" cy="5091112"/>
          </a:xfrm>
          <a:prstGeom prst="rect">
            <a:avLst/>
          </a:prstGeom>
          <a:noFill/>
          <a:ln>
            <a:noFill/>
          </a:ln>
        </p:spPr>
      </p:pic>
      <p:sp>
        <p:nvSpPr>
          <p:cNvPr id="320" name="Google Shape;320;p16"/>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endParaRPr/>
          </a:p>
        </p:txBody>
      </p:sp>
      <p:sp>
        <p:nvSpPr>
          <p:cNvPr id="321" name="Google Shape;321;p1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17</a:t>
            </a:fld>
            <a:endParaRPr/>
          </a:p>
        </p:txBody>
      </p:sp>
      <p:sp>
        <p:nvSpPr>
          <p:cNvPr id="322" name="Google Shape;322;p16"/>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MAN1100445 Manajemen Pemasaran</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7"/>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17/9/2015</a:t>
            </a:r>
            <a:endParaRPr/>
          </a:p>
        </p:txBody>
      </p:sp>
      <p:sp>
        <p:nvSpPr>
          <p:cNvPr id="328" name="Google Shape;328;p17"/>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Kode MK : MK :</a:t>
            </a:r>
            <a:endParaRPr/>
          </a:p>
        </p:txBody>
      </p:sp>
      <p:pic>
        <p:nvPicPr>
          <p:cNvPr id="329" name="Google Shape;329;p17" descr="C:\Users\Acer\Contacts\Desktop\IMG_20140729_0012.jpg"/>
          <p:cNvPicPr preferRelativeResize="0"/>
          <p:nvPr/>
        </p:nvPicPr>
        <p:blipFill rotWithShape="1">
          <a:blip r:embed="rId3">
            <a:alphaModFix/>
          </a:blip>
          <a:srcRect l="34545" t="14285" r="31816"/>
          <a:stretch/>
        </p:blipFill>
        <p:spPr>
          <a:xfrm>
            <a:off x="3810000" y="2971800"/>
            <a:ext cx="5029200" cy="3262312"/>
          </a:xfrm>
          <a:prstGeom prst="rect">
            <a:avLst/>
          </a:prstGeom>
          <a:noFill/>
          <a:ln>
            <a:noFill/>
          </a:ln>
        </p:spPr>
      </p:pic>
      <p:pic>
        <p:nvPicPr>
          <p:cNvPr id="330" name="Google Shape;330;p17" descr="C:\Users\Acer\Contacts\Desktop\IMG_20140729_0012.jpg"/>
          <p:cNvPicPr preferRelativeResize="0"/>
          <p:nvPr/>
        </p:nvPicPr>
        <p:blipFill rotWithShape="1">
          <a:blip r:embed="rId3">
            <a:alphaModFix/>
          </a:blip>
          <a:srcRect t="19860" r="66450" b="-1032"/>
          <a:stretch/>
        </p:blipFill>
        <p:spPr>
          <a:xfrm>
            <a:off x="727075" y="76200"/>
            <a:ext cx="4911725" cy="3024187"/>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17/9/2015</a:t>
            </a:r>
            <a:endParaRPr/>
          </a:p>
        </p:txBody>
      </p:sp>
      <p:sp>
        <p:nvSpPr>
          <p:cNvPr id="336" name="Google Shape;336;p18"/>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Kode MK : MK :</a:t>
            </a:r>
            <a:endParaRPr/>
          </a:p>
        </p:txBody>
      </p:sp>
      <p:pic>
        <p:nvPicPr>
          <p:cNvPr id="337" name="Google Shape;337;p18" descr="C:\Users\Acer\Contacts\Desktop\IMG_20140729_0012.jpg"/>
          <p:cNvPicPr preferRelativeResize="0"/>
          <p:nvPr/>
        </p:nvPicPr>
        <p:blipFill rotWithShape="1">
          <a:blip r:embed="rId3">
            <a:alphaModFix/>
          </a:blip>
          <a:srcRect l="69090" t="14860"/>
          <a:stretch/>
        </p:blipFill>
        <p:spPr>
          <a:xfrm>
            <a:off x="1528762" y="1143000"/>
            <a:ext cx="5759450" cy="40386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Mahasiswa mampu mengembangkan dan mengkomunikasikan berbagai strategi positioning, diferensiasi dan siklus hidup produk</a:t>
            </a:r>
            <a:endParaRPr/>
          </a:p>
        </p:txBody>
      </p:sp>
      <p:sp>
        <p:nvSpPr>
          <p:cNvPr id="191" name="Google Shape;191;p2"/>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192" name="Google Shape;192;p2"/>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Kode MK :</a:t>
            </a:r>
            <a:endParaRPr/>
          </a:p>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MK :</a:t>
            </a:r>
            <a:endParaRPr/>
          </a:p>
        </p:txBody>
      </p:sp>
      <p:sp>
        <p:nvSpPr>
          <p:cNvPr id="193" name="Google Shape;193;p2"/>
          <p:cNvSpPr txBox="1"/>
          <p:nvPr/>
        </p:nvSpPr>
        <p:spPr>
          <a:xfrm>
            <a:off x="457200" y="731837"/>
            <a:ext cx="8229600" cy="8683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Capaian Pembelajaran</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Siklus Hidup Gaya, Mode, dan Fad</a:t>
            </a:r>
            <a:endParaRPr/>
          </a:p>
        </p:txBody>
      </p:sp>
      <p:pic>
        <p:nvPicPr>
          <p:cNvPr id="343" name="Google Shape;343;p19" descr="Scan10059.JPG"/>
          <p:cNvPicPr preferRelativeResize="0">
            <a:picLocks noGrp="1"/>
          </p:cNvPicPr>
          <p:nvPr>
            <p:ph type="body" idx="1"/>
          </p:nvPr>
        </p:nvPicPr>
        <p:blipFill rotWithShape="1">
          <a:blip r:embed="rId3">
            <a:alphaModFix/>
          </a:blip>
          <a:srcRect/>
          <a:stretch/>
        </p:blipFill>
        <p:spPr>
          <a:xfrm>
            <a:off x="304800" y="1752600"/>
            <a:ext cx="8534400" cy="3614737"/>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17/9/2015</a:t>
            </a:r>
            <a:endParaRPr/>
          </a:p>
        </p:txBody>
      </p:sp>
      <p:sp>
        <p:nvSpPr>
          <p:cNvPr id="349" name="Google Shape;349;p20"/>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Kode MK : MK :</a:t>
            </a:r>
            <a:endParaRPr/>
          </a:p>
        </p:txBody>
      </p:sp>
      <p:pic>
        <p:nvPicPr>
          <p:cNvPr id="350" name="Google Shape;350;p20"/>
          <p:cNvPicPr preferRelativeResize="0"/>
          <p:nvPr/>
        </p:nvPicPr>
        <p:blipFill rotWithShape="1">
          <a:blip r:embed="rId3">
            <a:alphaModFix/>
          </a:blip>
          <a:srcRect l="-1" t="18751" r="1276" b="18748"/>
          <a:stretch/>
        </p:blipFill>
        <p:spPr>
          <a:xfrm>
            <a:off x="4418012" y="304800"/>
            <a:ext cx="4189412" cy="2651125"/>
          </a:xfrm>
          <a:prstGeom prst="rect">
            <a:avLst/>
          </a:prstGeom>
          <a:noFill/>
          <a:ln>
            <a:noFill/>
          </a:ln>
        </p:spPr>
      </p:pic>
      <p:pic>
        <p:nvPicPr>
          <p:cNvPr id="351" name="Google Shape;351;p20"/>
          <p:cNvPicPr preferRelativeResize="0"/>
          <p:nvPr/>
        </p:nvPicPr>
        <p:blipFill rotWithShape="1">
          <a:blip r:embed="rId4">
            <a:alphaModFix/>
          </a:blip>
          <a:srcRect/>
          <a:stretch/>
        </p:blipFill>
        <p:spPr>
          <a:xfrm>
            <a:off x="4430712" y="3581400"/>
            <a:ext cx="4459287" cy="2508250"/>
          </a:xfrm>
          <a:prstGeom prst="rect">
            <a:avLst/>
          </a:prstGeom>
          <a:noFill/>
          <a:ln>
            <a:noFill/>
          </a:ln>
        </p:spPr>
      </p:pic>
      <p:pic>
        <p:nvPicPr>
          <p:cNvPr id="352" name="Google Shape;352;p20"/>
          <p:cNvPicPr preferRelativeResize="0"/>
          <p:nvPr/>
        </p:nvPicPr>
        <p:blipFill rotWithShape="1">
          <a:blip r:embed="rId5">
            <a:alphaModFix/>
          </a:blip>
          <a:srcRect/>
          <a:stretch/>
        </p:blipFill>
        <p:spPr>
          <a:xfrm>
            <a:off x="457200" y="1630362"/>
            <a:ext cx="3835400" cy="3643312"/>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Strategi Pemasaran : </a:t>
            </a:r>
            <a:br>
              <a:rPr lang="en-US" sz="24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Tahap Pengenalan dan Keunggulan Pelopor</a:t>
            </a:r>
            <a:endParaRPr/>
          </a:p>
        </p:txBody>
      </p:sp>
      <p:sp>
        <p:nvSpPr>
          <p:cNvPr id="358" name="Google Shape;358;p2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Pelopor pasar mendapatkan keunggulan terbesar, namun bukan hal yang pasti</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Pengguna : inovator</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Keunggulan pelopor :</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Diingat namanya</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Menetapkan atribut kelas produk</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Menangkap lebih banyak pengguna</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Keunggulan produsen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a:solidFill>
                  <a:schemeClr val="dk1"/>
                </a:solidFill>
                <a:latin typeface="Times New Roman"/>
                <a:ea typeface="Times New Roman"/>
                <a:cs typeface="Times New Roman"/>
                <a:sym typeface="Times New Roman"/>
              </a:rPr>
              <a:t>Kelemahan pelopor yang gagal :</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Produk yang kasar</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Diposisikan salah</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Muncul sebelum ada permintaan kuat</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Kehabisan sumber daya inovator</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Kurang daya saing melawan pesaing besar</a:t>
            </a:r>
            <a:endParaRPr/>
          </a:p>
          <a:p>
            <a:pPr marL="742950" marR="0" lvl="1" indent="-285750" algn="l" rtl="0">
              <a:lnSpc>
                <a:spcPct val="8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Ketidakkompetenan manajerial</a:t>
            </a:r>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pic>
        <p:nvPicPr>
          <p:cNvPr id="359" name="Google Shape;359;p21" descr="Scan10060.JPG"/>
          <p:cNvPicPr preferRelativeResize="0"/>
          <p:nvPr/>
        </p:nvPicPr>
        <p:blipFill rotWithShape="1">
          <a:blip r:embed="rId3">
            <a:alphaModFix/>
          </a:blip>
          <a:srcRect/>
          <a:stretch/>
        </p:blipFill>
        <p:spPr>
          <a:xfrm>
            <a:off x="5410200" y="2133600"/>
            <a:ext cx="3505200" cy="2965450"/>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Strategi Pemasaran : </a:t>
            </a:r>
            <a:br>
              <a:rPr lang="en-US" sz="24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Tahap Pengenalan dan Keunggulan Pelopor</a:t>
            </a:r>
            <a:endParaRPr/>
          </a:p>
        </p:txBody>
      </p:sp>
      <p:sp>
        <p:nvSpPr>
          <p:cNvPr id="365" name="Google Shape;365;p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600"/>
              <a:buFont typeface="Arial"/>
              <a:buChar char="•"/>
            </a:pPr>
            <a:r>
              <a:rPr lang="en-US" sz="2600" b="0" i="0" u="none">
                <a:solidFill>
                  <a:schemeClr val="dk1"/>
                </a:solidFill>
                <a:latin typeface="Times New Roman"/>
                <a:ea typeface="Times New Roman"/>
                <a:cs typeface="Times New Roman"/>
                <a:sym typeface="Times New Roman"/>
              </a:rPr>
              <a:t>Pelopor :</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Penemu</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Pelopor produk</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Pelopor pasar</a:t>
            </a:r>
            <a:endParaRPr/>
          </a:p>
          <a:p>
            <a:pPr marL="342900" marR="0" lvl="0" indent="-342900" algn="l" rtl="0">
              <a:lnSpc>
                <a:spcPct val="90000"/>
              </a:lnSpc>
              <a:spcBef>
                <a:spcPts val="520"/>
              </a:spcBef>
              <a:spcAft>
                <a:spcPts val="0"/>
              </a:spcAft>
              <a:buClr>
                <a:schemeClr val="dk1"/>
              </a:buClr>
              <a:buSzPts val="2600"/>
              <a:buFont typeface="Arial"/>
              <a:buChar char="•"/>
            </a:pPr>
            <a:r>
              <a:rPr lang="en-US" sz="2600" b="0" i="0" u="none">
                <a:solidFill>
                  <a:schemeClr val="dk1"/>
                </a:solidFill>
                <a:latin typeface="Times New Roman"/>
                <a:ea typeface="Times New Roman"/>
                <a:cs typeface="Times New Roman"/>
                <a:sym typeface="Times New Roman"/>
              </a:rPr>
              <a:t>Lima faktor memeperkuat kepemimpinan pasar jangka panjang :</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Visi pasar massal</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Kegigihan</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Inovasi tanpa henti</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Komitmen keuangan</a:t>
            </a:r>
            <a:endParaRPr/>
          </a:p>
          <a:p>
            <a:pPr marL="742950" marR="0" lvl="1" indent="-285750" algn="l" rtl="0">
              <a:lnSpc>
                <a:spcPct val="90000"/>
              </a:lnSpc>
              <a:spcBef>
                <a:spcPts val="440"/>
              </a:spcBef>
              <a:spcAft>
                <a:spcPts val="0"/>
              </a:spcAft>
              <a:buClr>
                <a:schemeClr val="dk1"/>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Peningkatan aset				</a:t>
            </a:r>
            <a:endParaRPr/>
          </a:p>
          <a:p>
            <a:pPr marL="342900" marR="0" lvl="0" indent="-203200" algn="l" rtl="0">
              <a:spcBef>
                <a:spcPts val="440"/>
              </a:spcBef>
              <a:spcAft>
                <a:spcPts val="0"/>
              </a:spcAft>
              <a:buClr>
                <a:schemeClr val="dk1"/>
              </a:buClr>
              <a:buSzPts val="2200"/>
              <a:buFont typeface="Arial"/>
              <a:buNone/>
            </a:pP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Strategi Pemasaran : </a:t>
            </a:r>
            <a:br>
              <a:rPr lang="en-US" sz="24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Tahap Pertumbuhan </a:t>
            </a:r>
            <a:endParaRPr/>
          </a:p>
        </p:txBody>
      </p:sp>
      <p:sp>
        <p:nvSpPr>
          <p:cNvPr id="371" name="Google Shape;371;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Tanda : peningkatan pesat dalam penjualan</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Pengguna : pengadopsi awal</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Beberapa strategi yang diterapkan :</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Memperbaiki kualitas atau menambah fitur dan memperbaiki gaya</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Menambah model baru dan produk petarung</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Memasuki segmen baru</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Meningkatkan cakupan distribusi </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Iklan preferensi produk</a:t>
            </a:r>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Menurunkan harga</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Strategi Pemasaran : </a:t>
            </a:r>
            <a:br>
              <a:rPr lang="en-US" sz="24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Tahap Kedewasaan  </a:t>
            </a:r>
            <a:endParaRPr/>
          </a:p>
        </p:txBody>
      </p:sp>
      <p:sp>
        <p:nvSpPr>
          <p:cNvPr id="377" name="Google Shape;377;p2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00"/>
              <a:buFont typeface="Arial"/>
              <a:buChar char="•"/>
            </a:pPr>
            <a:r>
              <a:rPr lang="en-US" sz="2700" b="0" i="0" u="none">
                <a:solidFill>
                  <a:schemeClr val="dk1"/>
                </a:solidFill>
                <a:latin typeface="Times New Roman"/>
                <a:ea typeface="Times New Roman"/>
                <a:cs typeface="Times New Roman"/>
                <a:sym typeface="Times New Roman"/>
              </a:rPr>
              <a:t>Pengguna :  Mayoritas menengah</a:t>
            </a:r>
            <a:endParaRPr/>
          </a:p>
          <a:p>
            <a:pPr marL="342900" marR="0" lvl="0" indent="-342900" algn="l" rtl="0">
              <a:lnSpc>
                <a:spcPct val="80000"/>
              </a:lnSpc>
              <a:spcBef>
                <a:spcPts val="540"/>
              </a:spcBef>
              <a:spcAft>
                <a:spcPts val="0"/>
              </a:spcAft>
              <a:buClr>
                <a:schemeClr val="dk1"/>
              </a:buClr>
              <a:buSzPts val="2700"/>
              <a:buFont typeface="Arial"/>
              <a:buChar char="•"/>
            </a:pPr>
            <a:r>
              <a:rPr lang="en-US" sz="2700" b="0" i="0" u="none">
                <a:solidFill>
                  <a:schemeClr val="dk1"/>
                </a:solidFill>
                <a:latin typeface="Times New Roman"/>
                <a:ea typeface="Times New Roman"/>
                <a:cs typeface="Times New Roman"/>
                <a:sym typeface="Times New Roman"/>
              </a:rPr>
              <a:t>Tahap dimana sebagian besar produk berada</a:t>
            </a:r>
            <a:endParaRPr/>
          </a:p>
          <a:p>
            <a:pPr marL="342900" marR="0" lvl="0" indent="-342900" algn="l" rtl="0">
              <a:lnSpc>
                <a:spcPct val="80000"/>
              </a:lnSpc>
              <a:spcBef>
                <a:spcPts val="540"/>
              </a:spcBef>
              <a:spcAft>
                <a:spcPts val="0"/>
              </a:spcAft>
              <a:buClr>
                <a:schemeClr val="dk1"/>
              </a:buClr>
              <a:buSzPts val="2700"/>
              <a:buFont typeface="Arial"/>
              <a:buChar char="•"/>
            </a:pPr>
            <a:r>
              <a:rPr lang="en-US" sz="2700" b="0" i="0" u="none">
                <a:solidFill>
                  <a:schemeClr val="dk1"/>
                </a:solidFill>
                <a:latin typeface="Times New Roman"/>
                <a:ea typeface="Times New Roman"/>
                <a:cs typeface="Times New Roman"/>
                <a:sym typeface="Times New Roman"/>
              </a:rPr>
              <a:t>Terbagi lagi menjadi tiga fase :</a:t>
            </a:r>
            <a:endParaRPr/>
          </a:p>
          <a:p>
            <a:pPr marL="971550" marR="0" lvl="1" indent="-514350" algn="l" rtl="0">
              <a:lnSpc>
                <a:spcPct val="8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Pertumbuhan : Tingkat pertumbuhan penjualan mulai menurun</a:t>
            </a:r>
            <a:endParaRPr/>
          </a:p>
          <a:p>
            <a:pPr marL="971550" marR="0" lvl="1" indent="-514350" algn="l" rtl="0">
              <a:lnSpc>
                <a:spcPct val="8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Kestabilan : penjualan per kapita mendatar karena kejenuhan pasar</a:t>
            </a:r>
            <a:endParaRPr/>
          </a:p>
          <a:p>
            <a:pPr marL="971550" marR="0" lvl="1" indent="-514350" algn="l" rtl="0">
              <a:lnSpc>
                <a:spcPct val="8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Kedewasaan terkikis :  tingkat penjualan absolut menurun</a:t>
            </a:r>
            <a:endParaRPr/>
          </a:p>
          <a:p>
            <a:pPr marL="342900" marR="0" lvl="0" indent="-342900" algn="l" rtl="0">
              <a:lnSpc>
                <a:spcPct val="80000"/>
              </a:lnSpc>
              <a:spcBef>
                <a:spcPts val="540"/>
              </a:spcBef>
              <a:spcAft>
                <a:spcPts val="0"/>
              </a:spcAft>
              <a:buClr>
                <a:schemeClr val="dk1"/>
              </a:buClr>
              <a:buSzPts val="2700"/>
              <a:buFont typeface="Arial"/>
              <a:buChar char="•"/>
            </a:pPr>
            <a:r>
              <a:rPr lang="en-US" sz="2700" b="0" i="0" u="none">
                <a:solidFill>
                  <a:schemeClr val="dk1"/>
                </a:solidFill>
                <a:latin typeface="Times New Roman"/>
                <a:ea typeface="Times New Roman"/>
                <a:cs typeface="Times New Roman"/>
                <a:sym typeface="Times New Roman"/>
              </a:rPr>
              <a:t>Pada akhirnya, industri akan terdiri dari pesaing yang mapan yang digerakkan usaha mendapatkan atau mempertahankan pangsa pasar</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Strategi Pemasaran : </a:t>
            </a:r>
            <a:br>
              <a:rPr lang="en-US" sz="24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Tahap Kedewasaan  </a:t>
            </a:r>
            <a:endParaRPr/>
          </a:p>
        </p:txBody>
      </p:sp>
      <p:sp>
        <p:nvSpPr>
          <p:cNvPr id="383" name="Google Shape;383;p25"/>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000"/>
              <a:buFont typeface="Arial"/>
              <a:buChar char="•"/>
            </a:pPr>
            <a:r>
              <a:rPr lang="en-US" sz="3000" b="0" i="0" u="none">
                <a:solidFill>
                  <a:schemeClr val="dk1"/>
                </a:solidFill>
                <a:latin typeface="Times New Roman"/>
                <a:ea typeface="Times New Roman"/>
                <a:cs typeface="Times New Roman"/>
                <a:sym typeface="Times New Roman"/>
              </a:rPr>
              <a:t>Tiga cara bermanfaat yang berpotensi mengubah arah jalannya merek :</a:t>
            </a:r>
            <a:endParaRPr/>
          </a:p>
          <a:p>
            <a:pPr marL="971550" marR="0" lvl="1" indent="-514350" algn="l" rtl="0">
              <a:lnSpc>
                <a:spcPct val="80000"/>
              </a:lnSpc>
              <a:spcBef>
                <a:spcPts val="520"/>
              </a:spcBef>
              <a:spcAft>
                <a:spcPts val="0"/>
              </a:spcAft>
              <a:buClr>
                <a:schemeClr val="dk1"/>
              </a:buClr>
              <a:buSzPts val="2600"/>
              <a:buFont typeface="Arial"/>
              <a:buAutoNum type="arabicPeriod"/>
            </a:pPr>
            <a:r>
              <a:rPr lang="en-US" sz="2600" b="0" i="0" u="none" strike="noStrike" cap="none">
                <a:solidFill>
                  <a:schemeClr val="dk1"/>
                </a:solidFill>
                <a:latin typeface="Times New Roman"/>
                <a:ea typeface="Times New Roman"/>
                <a:cs typeface="Times New Roman"/>
                <a:sym typeface="Times New Roman"/>
              </a:rPr>
              <a:t>Modifikasi pasar : usaha memperluas pasar</a:t>
            </a:r>
            <a:endParaRPr/>
          </a:p>
          <a:p>
            <a:pPr marL="971550" marR="0" lvl="1" indent="-514350" algn="l" rtl="0">
              <a:lnSpc>
                <a:spcPct val="80000"/>
              </a:lnSpc>
              <a:spcBef>
                <a:spcPts val="520"/>
              </a:spcBef>
              <a:spcAft>
                <a:spcPts val="0"/>
              </a:spcAft>
              <a:buClr>
                <a:schemeClr val="dk1"/>
              </a:buClr>
              <a:buSzPts val="2600"/>
              <a:buFont typeface="Arial"/>
              <a:buAutoNum type="arabicPeriod"/>
            </a:pPr>
            <a:r>
              <a:rPr lang="en-US" sz="2600" b="0" i="0" u="none" strike="noStrike" cap="none">
                <a:solidFill>
                  <a:schemeClr val="dk1"/>
                </a:solidFill>
                <a:latin typeface="Times New Roman"/>
                <a:ea typeface="Times New Roman"/>
                <a:cs typeface="Times New Roman"/>
                <a:sym typeface="Times New Roman"/>
              </a:rPr>
              <a:t>Modifikasi produk : </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Perbaikan kualitas</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Perbaikan fitur</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Perbaikan gaya</a:t>
            </a:r>
            <a:endParaRPr/>
          </a:p>
          <a:p>
            <a:pPr marL="971550" marR="0" lvl="1" indent="-514350" algn="l" rtl="0">
              <a:lnSpc>
                <a:spcPct val="80000"/>
              </a:lnSpc>
              <a:spcBef>
                <a:spcPts val="520"/>
              </a:spcBef>
              <a:spcAft>
                <a:spcPts val="0"/>
              </a:spcAft>
              <a:buClr>
                <a:schemeClr val="dk1"/>
              </a:buClr>
              <a:buSzPts val="2600"/>
              <a:buFont typeface="Arial"/>
              <a:buAutoNum type="arabicPeriod"/>
            </a:pPr>
            <a:r>
              <a:rPr lang="en-US" sz="2600" b="0" i="0" u="none" strike="noStrike" cap="none">
                <a:solidFill>
                  <a:schemeClr val="dk1"/>
                </a:solidFill>
                <a:latin typeface="Times New Roman"/>
                <a:ea typeface="Times New Roman"/>
                <a:cs typeface="Times New Roman"/>
                <a:sym typeface="Times New Roman"/>
              </a:rPr>
              <a:t>Modifikasi program pemasaran :</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Harga</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Distribusi</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Iklan</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Promosi penjualan</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Penjualan pribadi</a:t>
            </a:r>
            <a:endParaRPr/>
          </a:p>
          <a:p>
            <a:pPr marL="1371600" marR="0" lvl="2" indent="-514350" algn="l" rtl="0">
              <a:lnSpc>
                <a:spcPct val="80000"/>
              </a:lnSpc>
              <a:spcBef>
                <a:spcPts val="440"/>
              </a:spcBef>
              <a:spcAft>
                <a:spcPts val="0"/>
              </a:spcAft>
              <a:buClr>
                <a:schemeClr val="dk1"/>
              </a:buClr>
              <a:buSzPts val="2200"/>
              <a:buFont typeface="Arial"/>
              <a:buAutoNum type="arabicPeriod"/>
            </a:pPr>
            <a:r>
              <a:rPr lang="en-US" sz="2200" b="0" i="0" u="none" strike="noStrike" cap="none">
                <a:solidFill>
                  <a:schemeClr val="dk1"/>
                </a:solidFill>
                <a:latin typeface="Times New Roman"/>
                <a:ea typeface="Times New Roman"/>
                <a:cs typeface="Times New Roman"/>
                <a:sym typeface="Times New Roman"/>
              </a:rPr>
              <a:t>Layanan</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Strategi Pemasaran : </a:t>
            </a: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Tahap</a:t>
            </a:r>
            <a:r>
              <a:rPr lang="en-US" sz="2800" b="1" i="0" u="none">
                <a:solidFill>
                  <a:schemeClr val="dk1"/>
                </a:solidFill>
                <a:latin typeface="Arial"/>
                <a:ea typeface="Arial"/>
                <a:cs typeface="Arial"/>
                <a:sym typeface="Arial"/>
              </a:rPr>
              <a:t> Penurunan   </a:t>
            </a:r>
            <a:endParaRPr/>
          </a:p>
        </p:txBody>
      </p:sp>
      <p:sp>
        <p:nvSpPr>
          <p:cNvPr id="389" name="Google Shape;389;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Pengguna : orang yang lambat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Alasan penjualan menurun :</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Kemajuan teknologi</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Perubahan selera konsumen</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Peningkatan persaingan domestik dan luar negeri</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Akibat penjualan menurun :</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Kelebihan kapasitas</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Peningkatan pemotongan harga</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Pengikisan laba</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Strategi Pemasaran : </a:t>
            </a:r>
            <a:br>
              <a:rPr lang="en-US" sz="28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Tahap Penurunan   </a:t>
            </a:r>
            <a:endParaRPr/>
          </a:p>
        </p:txBody>
      </p:sp>
      <p:sp>
        <p:nvSpPr>
          <p:cNvPr id="395" name="Google Shape;395;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sz="2800" b="0" i="0" u="none">
                <a:solidFill>
                  <a:schemeClr val="dk1"/>
                </a:solidFill>
                <a:latin typeface="Times New Roman"/>
                <a:ea typeface="Times New Roman"/>
                <a:cs typeface="Times New Roman"/>
                <a:sym typeface="Times New Roman"/>
              </a:rPr>
              <a:t>Strategi menghadapi penurunan :</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Times New Roman"/>
                <a:ea typeface="Times New Roman"/>
                <a:cs typeface="Times New Roman"/>
                <a:sym typeface="Times New Roman"/>
              </a:rPr>
              <a:t>Meninggalkan pasar :</a:t>
            </a:r>
            <a:endParaRPr/>
          </a:p>
          <a:p>
            <a:pPr marL="914400" marR="0" lvl="1" indent="-5143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Memanen</a:t>
            </a:r>
            <a:endParaRPr/>
          </a:p>
          <a:p>
            <a:pPr marL="914400" marR="0" lvl="1" indent="-5143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Melakukan divestasi</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Times New Roman"/>
                <a:ea typeface="Times New Roman"/>
                <a:cs typeface="Times New Roman"/>
                <a:sym typeface="Times New Roman"/>
              </a:rPr>
              <a:t>Penyusutan secara selektif</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Times New Roman"/>
                <a:ea typeface="Times New Roman"/>
                <a:cs typeface="Times New Roman"/>
                <a:sym typeface="Times New Roman"/>
              </a:rPr>
              <a:t>Memperkuat investasi</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Times New Roman"/>
                <a:ea typeface="Times New Roman"/>
                <a:cs typeface="Times New Roman"/>
                <a:sym typeface="Times New Roman"/>
              </a:rPr>
              <a:t>Menambahkan nilai pada penawaran awal</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28" descr="C:\Users\Acer\Contacts\Desktop\IMG_20140729_0014.jpg"/>
          <p:cNvPicPr preferRelativeResize="0"/>
          <p:nvPr/>
        </p:nvPicPr>
        <p:blipFill rotWithShape="1">
          <a:blip r:embed="rId3">
            <a:alphaModFix/>
          </a:blip>
          <a:srcRect l="2859" t="4794" r="3131" b="10272"/>
          <a:stretch/>
        </p:blipFill>
        <p:spPr>
          <a:xfrm>
            <a:off x="0" y="0"/>
            <a:ext cx="9144000" cy="685800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Mengembangkan dan Mengomunikasikan </a:t>
            </a: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Strategi Positioning</a:t>
            </a:r>
            <a:endParaRPr/>
          </a:p>
        </p:txBody>
      </p:sp>
      <p:sp>
        <p:nvSpPr>
          <p:cNvPr id="199" name="Google Shape;199;p3"/>
          <p:cNvSpPr txBox="1">
            <a:spLocks noGrp="1"/>
          </p:cNvSpPr>
          <p:nvPr>
            <p:ph type="body" idx="1"/>
          </p:nvPr>
        </p:nvSpPr>
        <p:spPr>
          <a:xfrm>
            <a:off x="465137" y="156845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imes New Roman"/>
                <a:ea typeface="Times New Roman"/>
                <a:cs typeface="Times New Roman"/>
                <a:sym typeface="Times New Roman"/>
              </a:rPr>
              <a:t>Strategi Pemasaran :</a:t>
            </a:r>
            <a:endParaRPr/>
          </a:p>
          <a:p>
            <a:pPr marL="742950" marR="0" lvl="1" indent="-285750" algn="ctr"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Menemukan beragam kebutuhan dan kelompok</a:t>
            </a:r>
            <a:endParaRPr/>
          </a:p>
          <a:p>
            <a:pPr marL="742950" marR="0" lvl="1" indent="-285750" algn="ctr"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742950" marR="0" lvl="1" indent="-285750" algn="ctr"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742950" marR="0" lvl="1" indent="-285750" algn="ctr"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Membidik yang dapat dipenuhi secara superior</a:t>
            </a:r>
            <a:endParaRPr/>
          </a:p>
          <a:p>
            <a:pPr marL="742950" marR="0" lvl="1" indent="-285750" algn="ctr"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742950" marR="0" lvl="1" indent="-285750" algn="ctr"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742950" marR="0" lvl="1" indent="-285750" algn="ctr"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Memposisikan penawaran</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00" name="Google Shape;200;p3"/>
          <p:cNvSpPr/>
          <p:nvPr/>
        </p:nvSpPr>
        <p:spPr>
          <a:xfrm>
            <a:off x="4432300" y="2590800"/>
            <a:ext cx="762000" cy="819150"/>
          </a:xfrm>
          <a:prstGeom prst="downArrow">
            <a:avLst>
              <a:gd name="adj1" fmla="val 11553"/>
              <a:gd name="adj2" fmla="val 50000"/>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p3"/>
          <p:cNvSpPr/>
          <p:nvPr/>
        </p:nvSpPr>
        <p:spPr>
          <a:xfrm>
            <a:off x="4432300" y="3962400"/>
            <a:ext cx="762000" cy="685800"/>
          </a:xfrm>
          <a:prstGeom prst="downArrow">
            <a:avLst>
              <a:gd name="adj1" fmla="val 10800"/>
              <a:gd name="adj2" fmla="val 50000"/>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Google Shape;202;p3"/>
          <p:cNvSpPr txBox="1"/>
          <p:nvPr/>
        </p:nvSpPr>
        <p:spPr>
          <a:xfrm>
            <a:off x="563562" y="2111375"/>
            <a:ext cx="42703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Calibri"/>
              <a:buNone/>
            </a:pPr>
            <a:r>
              <a:rPr lang="en-US" sz="4000" b="1" i="0" u="none">
                <a:solidFill>
                  <a:srgbClr val="FF0000"/>
                </a:solidFill>
                <a:latin typeface="Calibri"/>
                <a:ea typeface="Calibri"/>
                <a:cs typeface="Calibri"/>
                <a:sym typeface="Calibri"/>
              </a:rPr>
              <a:t>S</a:t>
            </a:r>
            <a:endParaRPr/>
          </a:p>
        </p:txBody>
      </p:sp>
      <p:sp>
        <p:nvSpPr>
          <p:cNvPr id="203" name="Google Shape;203;p3"/>
          <p:cNvSpPr txBox="1"/>
          <p:nvPr/>
        </p:nvSpPr>
        <p:spPr>
          <a:xfrm>
            <a:off x="533400" y="3124200"/>
            <a:ext cx="42703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Calibri"/>
              <a:buNone/>
            </a:pPr>
            <a:r>
              <a:rPr lang="en-US" sz="4000" b="1" i="0" u="none">
                <a:solidFill>
                  <a:srgbClr val="FF0000"/>
                </a:solidFill>
                <a:latin typeface="Calibri"/>
                <a:ea typeface="Calibri"/>
                <a:cs typeface="Calibri"/>
                <a:sym typeface="Calibri"/>
              </a:rPr>
              <a:t>T</a:t>
            </a:r>
            <a:endParaRPr/>
          </a:p>
        </p:txBody>
      </p:sp>
      <p:sp>
        <p:nvSpPr>
          <p:cNvPr id="204" name="Google Shape;204;p3"/>
          <p:cNvSpPr txBox="1"/>
          <p:nvPr/>
        </p:nvSpPr>
        <p:spPr>
          <a:xfrm>
            <a:off x="533400" y="4168775"/>
            <a:ext cx="427037"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Calibri"/>
              <a:buNone/>
            </a:pPr>
            <a:r>
              <a:rPr lang="en-US" sz="4000" b="1" i="0" u="none">
                <a:solidFill>
                  <a:srgbClr val="FF0000"/>
                </a:solidFill>
                <a:latin typeface="Calibri"/>
                <a:ea typeface="Calibri"/>
                <a:cs typeface="Calibri"/>
                <a:sym typeface="Calibri"/>
              </a:rPr>
              <a:t>P</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Evolusi Pasar </a:t>
            </a:r>
            <a:endParaRPr/>
          </a:p>
        </p:txBody>
      </p:sp>
      <p:sp>
        <p:nvSpPr>
          <p:cNvPr id="406" name="Google Shape;406;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Positioning produk juga berubah sesuai evolusi pasar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Evolusi Pasar :</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Kemunculan</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Pertumbuhan</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Kedewasaan</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Penurunan</a:t>
            </a:r>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Evolusi Pasar :</a:t>
            </a:r>
            <a:br>
              <a:rPr lang="en-US" sz="2400" b="1" i="0" u="none">
                <a:solidFill>
                  <a:schemeClr val="dk1"/>
                </a:solidFill>
                <a:latin typeface="Arial"/>
                <a:ea typeface="Arial"/>
                <a:cs typeface="Arial"/>
                <a:sym typeface="Arial"/>
              </a:rPr>
            </a:br>
            <a:r>
              <a:rPr lang="en-US" sz="2400" b="1" i="0" u="none">
                <a:solidFill>
                  <a:schemeClr val="dk1"/>
                </a:solidFill>
                <a:latin typeface="Arial"/>
                <a:ea typeface="Arial"/>
                <a:cs typeface="Arial"/>
                <a:sym typeface="Arial"/>
              </a:rPr>
              <a:t>Tahap Kemunculan</a:t>
            </a:r>
            <a:endParaRPr/>
          </a:p>
        </p:txBody>
      </p:sp>
      <p:sp>
        <p:nvSpPr>
          <p:cNvPr id="412" name="Google Shape;412;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Sebelum pasar terwujud, pasar ada sebagai pasar laten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Strategi pemenuhan preferensi :</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Strategi ceruk tunggal</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Strategi banyak ceruk</a:t>
            </a:r>
            <a:endParaRPr/>
          </a:p>
          <a:p>
            <a:pPr marL="971550" marR="0" lvl="1" indent="-514350" algn="l" rtl="0">
              <a:lnSpc>
                <a:spcPct val="100000"/>
              </a:lnSpc>
              <a:spcBef>
                <a:spcPts val="480"/>
              </a:spcBef>
              <a:spcAft>
                <a:spcPts val="0"/>
              </a:spcAft>
              <a:buClr>
                <a:schemeClr val="dk1"/>
              </a:buClr>
              <a:buSzPts val="2400"/>
              <a:buFont typeface="Arial"/>
              <a:buAutoNum type="arabicPeriod"/>
            </a:pPr>
            <a:r>
              <a:rPr lang="en-US" sz="2400" b="0" i="0" u="none" strike="noStrike" cap="none">
                <a:solidFill>
                  <a:schemeClr val="dk1"/>
                </a:solidFill>
                <a:latin typeface="Times New Roman"/>
                <a:ea typeface="Times New Roman"/>
                <a:cs typeface="Times New Roman"/>
                <a:sym typeface="Times New Roman"/>
              </a:rPr>
              <a:t>Strategi pasar masal</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Evolusi Pasar :</a:t>
            </a:r>
            <a:br>
              <a:rPr lang="en-US" sz="28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Tahap Pertumbuhan </a:t>
            </a:r>
            <a:endParaRPr/>
          </a:p>
        </p:txBody>
      </p:sp>
      <p:sp>
        <p:nvSpPr>
          <p:cNvPr id="418" name="Google Shape;418;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Ditandai masuknya perusahaan baru :</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Perusahaan kecil : menghindar dan meluncurkan produk di sudut pasar</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Perusahaan besar : </a:t>
            </a:r>
            <a:endParaRPr/>
          </a:p>
          <a:p>
            <a:pPr marL="1143000" marR="0" lvl="2" indent="-2286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meluncurkan produk di pusat dan menantang pelopor</a:t>
            </a:r>
            <a:endParaRPr/>
          </a:p>
          <a:p>
            <a:pPr marL="1143000" marR="0" lvl="2" indent="-2286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Strategi banyak ceruk dan mengelilingi serta mengkotakkan pelopor</a:t>
            </a:r>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Evolusi Pasar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Tahap Kedewasaan</a:t>
            </a:r>
            <a:endParaRPr/>
          </a:p>
        </p:txBody>
      </p:sp>
      <p:pic>
        <p:nvPicPr>
          <p:cNvPr id="424" name="Google Shape;424;p32" descr="Scan10062.JPG"/>
          <p:cNvPicPr preferRelativeResize="0">
            <a:picLocks noGrp="1"/>
          </p:cNvPicPr>
          <p:nvPr>
            <p:ph type="body" idx="1"/>
          </p:nvPr>
        </p:nvPicPr>
        <p:blipFill rotWithShape="1">
          <a:blip r:embed="rId3">
            <a:alphaModFix/>
          </a:blip>
          <a:srcRect r="-3333" b="46741"/>
          <a:stretch/>
        </p:blipFill>
        <p:spPr>
          <a:xfrm>
            <a:off x="762000" y="1946275"/>
            <a:ext cx="3581400" cy="3802062"/>
          </a:xfrm>
          <a:prstGeom prst="rect">
            <a:avLst/>
          </a:prstGeom>
          <a:noFill/>
          <a:ln>
            <a:noFill/>
          </a:ln>
        </p:spPr>
      </p:pic>
      <p:pic>
        <p:nvPicPr>
          <p:cNvPr id="425" name="Google Shape;425;p32" descr="Scan10062.JPG"/>
          <p:cNvPicPr preferRelativeResize="0"/>
          <p:nvPr/>
        </p:nvPicPr>
        <p:blipFill rotWithShape="1">
          <a:blip r:embed="rId3">
            <a:alphaModFix/>
          </a:blip>
          <a:srcRect t="49302" r="3009" b="-326"/>
          <a:stretch/>
        </p:blipFill>
        <p:spPr>
          <a:xfrm>
            <a:off x="4724400" y="1946275"/>
            <a:ext cx="3352800" cy="3633787"/>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Evolusi Pasar :</a:t>
            </a:r>
            <a:br>
              <a:rPr lang="en-US" sz="3200" b="1" i="0" u="none">
                <a:solidFill>
                  <a:schemeClr val="dk1"/>
                </a:solidFill>
                <a:latin typeface="Arial"/>
                <a:ea typeface="Arial"/>
                <a:cs typeface="Arial"/>
                <a:sym typeface="Arial"/>
              </a:rPr>
            </a:br>
            <a:r>
              <a:rPr lang="en-US" sz="3200" b="1" i="0" u="none">
                <a:solidFill>
                  <a:schemeClr val="dk1"/>
                </a:solidFill>
                <a:latin typeface="Arial"/>
                <a:ea typeface="Arial"/>
                <a:cs typeface="Arial"/>
                <a:sym typeface="Arial"/>
              </a:rPr>
              <a:t>Tahap Penurunan </a:t>
            </a:r>
            <a:endParaRPr/>
          </a:p>
        </p:txBody>
      </p:sp>
      <p:sp>
        <p:nvSpPr>
          <p:cNvPr id="431" name="Google Shape;431;p3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Times New Roman"/>
                <a:ea typeface="Times New Roman"/>
                <a:cs typeface="Times New Roman"/>
                <a:sym typeface="Times New Roman"/>
              </a:rPr>
              <a:t>Penyebab :</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Total tingkat kebutuhan masyarakat menurun</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Teknologi baru</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title" idx="4294967295"/>
          </p:nvPr>
        </p:nvSpPr>
        <p:spPr>
          <a:xfrm>
            <a:off x="457200" y="26035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a:solidFill>
                <a:schemeClr val="dk1"/>
              </a:solidFill>
              <a:latin typeface="Arial"/>
              <a:ea typeface="Arial"/>
              <a:cs typeface="Arial"/>
              <a:sym typeface="Arial"/>
            </a:endParaRPr>
          </a:p>
        </p:txBody>
      </p:sp>
      <p:sp>
        <p:nvSpPr>
          <p:cNvPr id="437" name="Google Shape;437;p3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4000"/>
              <a:buFont typeface="Arial"/>
              <a:buNone/>
            </a:pPr>
            <a:r>
              <a:rPr lang="en-US" sz="4000" b="1" i="0" u="none">
                <a:solidFill>
                  <a:schemeClr val="dk1"/>
                </a:solidFill>
                <a:latin typeface="Times New Roman"/>
                <a:ea typeface="Times New Roman"/>
                <a:cs typeface="Times New Roman"/>
                <a:sym typeface="Times New Roman"/>
              </a:rPr>
              <a:t>	</a:t>
            </a:r>
            <a:endParaRPr/>
          </a:p>
          <a:p>
            <a:pPr marL="342900" marR="0" lvl="0" indent="-342900" algn="ctr" rtl="0">
              <a:lnSpc>
                <a:spcPct val="100000"/>
              </a:lnSpc>
              <a:spcBef>
                <a:spcPts val="800"/>
              </a:spcBef>
              <a:spcAft>
                <a:spcPts val="0"/>
              </a:spcAft>
              <a:buClr>
                <a:schemeClr val="dk1"/>
              </a:buClr>
              <a:buSzPts val="4000"/>
              <a:buFont typeface="Arial"/>
              <a:buNone/>
            </a:pPr>
            <a:endParaRPr sz="4000" b="1" i="0" u="none">
              <a:solidFill>
                <a:schemeClr val="dk1"/>
              </a:solidFill>
              <a:latin typeface="Times New Roman"/>
              <a:ea typeface="Times New Roman"/>
              <a:cs typeface="Times New Roman"/>
              <a:sym typeface="Times New Roman"/>
            </a:endParaRPr>
          </a:p>
          <a:p>
            <a:pPr marL="342900" marR="0" lvl="0" indent="-342900" algn="ctr" rtl="0">
              <a:lnSpc>
                <a:spcPct val="100000"/>
              </a:lnSpc>
              <a:spcBef>
                <a:spcPts val="800"/>
              </a:spcBef>
              <a:spcAft>
                <a:spcPts val="0"/>
              </a:spcAft>
              <a:buClr>
                <a:schemeClr val="dk1"/>
              </a:buClr>
              <a:buSzPts val="4000"/>
              <a:buFont typeface="Arial"/>
              <a:buNone/>
            </a:pPr>
            <a:endParaRPr sz="4000" b="1" i="0" u="none">
              <a:solidFill>
                <a:schemeClr val="dk1"/>
              </a:solidFill>
              <a:latin typeface="Times New Roman"/>
              <a:ea typeface="Times New Roman"/>
              <a:cs typeface="Times New Roman"/>
              <a:sym typeface="Times New Roman"/>
            </a:endParaRPr>
          </a:p>
          <a:p>
            <a:pPr marL="342900" marR="0" lvl="0" indent="-342900" algn="ctr" rtl="0">
              <a:lnSpc>
                <a:spcPct val="100000"/>
              </a:lnSpc>
              <a:spcBef>
                <a:spcPts val="800"/>
              </a:spcBef>
              <a:spcAft>
                <a:spcPts val="0"/>
              </a:spcAft>
              <a:buClr>
                <a:schemeClr val="dk1"/>
              </a:buClr>
              <a:buSzPts val="4000"/>
              <a:buFont typeface="Arial"/>
              <a:buNone/>
            </a:pPr>
            <a:r>
              <a:rPr lang="en-US" sz="4000" b="1" i="0" u="none">
                <a:solidFill>
                  <a:schemeClr val="dk1"/>
                </a:solidFill>
                <a:latin typeface="Times New Roman"/>
                <a:ea typeface="Times New Roman"/>
                <a:cs typeface="Times New Roman"/>
                <a:sym typeface="Times New Roman"/>
              </a:rPr>
              <a:t>☺ END ☺</a:t>
            </a:r>
            <a:endParaRPr/>
          </a:p>
        </p:txBody>
      </p:sp>
      <p:sp>
        <p:nvSpPr>
          <p:cNvPr id="438" name="Google Shape;438;p34"/>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439" name="Google Shape;439;p34"/>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MAN1100445 Manajemen Pemasaran</a:t>
            </a:r>
            <a:endParaRPr/>
          </a:p>
          <a:p>
            <a:pPr marL="0" marR="0" lvl="0" indent="0" algn="l" rtl="0">
              <a:lnSpc>
                <a:spcPct val="100000"/>
              </a:lnSpc>
              <a:spcBef>
                <a:spcPts val="0"/>
              </a:spcBef>
              <a:spcAft>
                <a:spcPts val="0"/>
              </a:spcAft>
              <a:buNone/>
            </a:pPr>
            <a:endParaRPr sz="1200" b="0" i="0" u="none">
              <a:solidFill>
                <a:schemeClr val="dk1"/>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Positioning</a:t>
            </a:r>
            <a:endParaRPr/>
          </a:p>
        </p:txBody>
      </p:sp>
      <p:sp>
        <p:nvSpPr>
          <p:cNvPr id="210" name="Google Shape;210;p4"/>
          <p:cNvSpPr txBox="1">
            <a:spLocks noGrp="1"/>
          </p:cNvSpPr>
          <p:nvPr>
            <p:ph type="body" idx="1"/>
          </p:nvPr>
        </p:nvSpPr>
        <p:spPr>
          <a:xfrm>
            <a:off x="457200" y="1295400"/>
            <a:ext cx="8229600" cy="45259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800"/>
              <a:buFont typeface="Arial"/>
              <a:buNone/>
            </a:pPr>
            <a:r>
              <a:rPr lang="en-US" sz="2800" b="0" i="0" u="none">
                <a:solidFill>
                  <a:schemeClr val="dk1"/>
                </a:solidFill>
                <a:latin typeface="Times New Roman"/>
                <a:ea typeface="Times New Roman"/>
                <a:cs typeface="Times New Roman"/>
                <a:sym typeface="Times New Roman"/>
              </a:rPr>
              <a:t>“ Tindakan merancang penawaran dan citra perusahaan agar mendapatkan tempat khusus dalam pikiran pasar sasaran”</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a:solidFill>
                  <a:schemeClr val="dk1"/>
                </a:solidFill>
                <a:latin typeface="Times New Roman"/>
                <a:ea typeface="Times New Roman"/>
                <a:cs typeface="Times New Roman"/>
                <a:sym typeface="Times New Roman"/>
              </a:rPr>
              <a:t>Tujuan : </a:t>
            </a:r>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a:solidFill>
                  <a:schemeClr val="dk1"/>
                </a:solidFill>
                <a:latin typeface="Times New Roman"/>
                <a:ea typeface="Times New Roman"/>
                <a:cs typeface="Times New Roman"/>
                <a:sym typeface="Times New Roman"/>
              </a:rPr>
              <a:t>	Menempatkan merek dalam pikiran konsumen untuk memaksimalkan manfaat potensial bagi perusahaan</a:t>
            </a:r>
            <a:endParaRPr/>
          </a:p>
          <a:p>
            <a:pPr marL="342900" marR="0" lvl="0" indent="-342900" algn="l" rtl="0">
              <a:lnSpc>
                <a:spcPct val="90000"/>
              </a:lnSpc>
              <a:spcBef>
                <a:spcPts val="560"/>
              </a:spcBef>
              <a:spcAft>
                <a:spcPts val="0"/>
              </a:spcAft>
              <a:buClr>
                <a:schemeClr val="dk1"/>
              </a:buClr>
              <a:buSzPts val="2800"/>
              <a:buFont typeface="Arial"/>
              <a:buNone/>
            </a:pPr>
            <a:endParaRPr sz="28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a:solidFill>
                  <a:schemeClr val="dk1"/>
                </a:solidFill>
                <a:latin typeface="Times New Roman"/>
                <a:ea typeface="Times New Roman"/>
                <a:cs typeface="Times New Roman"/>
                <a:sym typeface="Times New Roman"/>
              </a:rPr>
              <a:t>Hasil :</a:t>
            </a:r>
            <a:endParaRPr/>
          </a:p>
          <a:p>
            <a:pPr marL="342900" marR="0" lvl="0" indent="-342900" algn="l" rtl="0">
              <a:lnSpc>
                <a:spcPct val="90000"/>
              </a:lnSpc>
              <a:spcBef>
                <a:spcPts val="560"/>
              </a:spcBef>
              <a:spcAft>
                <a:spcPts val="0"/>
              </a:spcAft>
              <a:buClr>
                <a:schemeClr val="dk1"/>
              </a:buClr>
              <a:buSzPts val="2800"/>
              <a:buFont typeface="Arial"/>
              <a:buNone/>
            </a:pPr>
            <a:r>
              <a:rPr lang="en-US" sz="2800" b="0" i="0" u="none">
                <a:solidFill>
                  <a:schemeClr val="dk1"/>
                </a:solidFill>
                <a:latin typeface="Times New Roman"/>
                <a:ea typeface="Times New Roman"/>
                <a:cs typeface="Times New Roman"/>
                <a:sym typeface="Times New Roman"/>
              </a:rPr>
              <a:t>	Proposisi nilai yang terfokus pada pelanggan</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Contoh Proposisi Nilai</a:t>
            </a:r>
            <a:endParaRPr/>
          </a:p>
        </p:txBody>
      </p:sp>
      <p:pic>
        <p:nvPicPr>
          <p:cNvPr id="216" name="Google Shape;216;p5" descr="Scan10056.JPG"/>
          <p:cNvPicPr preferRelativeResize="0">
            <a:picLocks noGrp="1"/>
          </p:cNvPicPr>
          <p:nvPr>
            <p:ph type="body" idx="1"/>
          </p:nvPr>
        </p:nvPicPr>
        <p:blipFill rotWithShape="1">
          <a:blip r:embed="rId3">
            <a:alphaModFix/>
          </a:blip>
          <a:srcRect l="1910" t="5999" r="1911" b="8000"/>
          <a:stretch/>
        </p:blipFill>
        <p:spPr>
          <a:xfrm>
            <a:off x="152400" y="1828800"/>
            <a:ext cx="8829675" cy="25146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Strategi Positioning :</a:t>
            </a:r>
            <a:br>
              <a:rPr lang="en-US" sz="28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Point of Difference (POD)</a:t>
            </a:r>
            <a:endParaRPr/>
          </a:p>
        </p:txBody>
      </p:sp>
      <p:sp>
        <p:nvSpPr>
          <p:cNvPr id="223" name="Google Shape;223;p6"/>
          <p:cNvSpPr txBox="1">
            <a:spLocks noGrp="1"/>
          </p:cNvSpPr>
          <p:nvPr>
            <p:ph type="body" idx="1"/>
          </p:nvPr>
        </p:nvSpPr>
        <p:spPr>
          <a:xfrm>
            <a:off x="457200" y="1830387"/>
            <a:ext cx="8229600" cy="3732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Point Of Differentiation (POD) </a:t>
            </a:r>
            <a:r>
              <a:rPr lang="en-US" sz="2400" b="0" i="0" u="none">
                <a:solidFill>
                  <a:schemeClr val="dk1"/>
                </a:solidFill>
                <a:latin typeface="Arial"/>
                <a:ea typeface="Arial"/>
                <a:cs typeface="Arial"/>
                <a:sym typeface="Arial"/>
              </a:rPr>
              <a:t>adalah atribut/manfaat yang secara kuat diasosiasikan konsumen pada suatu merek, dinilai positif dan diyakini tidak dapat ditemukan kesamaannya pada merek pesaing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POD harus mendemonstrasikan keunggulan yang jelas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Asosiasi bisa berupa semua jenis atribut , manfaat atau emosi</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Misal: Apple (desain), Nike (Kinerja), Lexus (Kualitas)</a:t>
            </a:r>
            <a:endParaRPr/>
          </a:p>
        </p:txBody>
      </p:sp>
      <p:sp>
        <p:nvSpPr>
          <p:cNvPr id="224" name="Google Shape;224;p6"/>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endParaRPr/>
          </a:p>
        </p:txBody>
      </p:sp>
      <p:sp>
        <p:nvSpPr>
          <p:cNvPr id="225" name="Google Shape;225;p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6</a:t>
            </a:fld>
            <a:endParaRPr/>
          </a:p>
        </p:txBody>
      </p:sp>
      <p:sp>
        <p:nvSpPr>
          <p:cNvPr id="226" name="Google Shape;226;p6"/>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MAN1100445 Manajemen Pemasaran</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Strategi Positioning :</a:t>
            </a:r>
            <a:br>
              <a:rPr lang="en-US" sz="2800" b="1" i="0" u="none">
                <a:solidFill>
                  <a:schemeClr val="dk1"/>
                </a:solidFill>
                <a:latin typeface="Arial"/>
                <a:ea typeface="Arial"/>
                <a:cs typeface="Arial"/>
                <a:sym typeface="Arial"/>
              </a:rPr>
            </a:br>
            <a:r>
              <a:rPr lang="en-US" sz="2800" b="1" i="0" u="none">
                <a:solidFill>
                  <a:schemeClr val="dk1"/>
                </a:solidFill>
                <a:latin typeface="Arial"/>
                <a:ea typeface="Arial"/>
                <a:cs typeface="Arial"/>
                <a:sym typeface="Arial"/>
              </a:rPr>
              <a:t>point of Parity (POP)</a:t>
            </a:r>
            <a:endParaRPr/>
          </a:p>
        </p:txBody>
      </p:sp>
      <p:sp>
        <p:nvSpPr>
          <p:cNvPr id="233" name="Google Shape;233;p7"/>
          <p:cNvSpPr txBox="1">
            <a:spLocks noGrp="1"/>
          </p:cNvSpPr>
          <p:nvPr>
            <p:ph type="body" idx="1"/>
          </p:nvPr>
        </p:nvSpPr>
        <p:spPr>
          <a:xfrm>
            <a:off x="457200" y="1830387"/>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Point Of Parity (POP) </a:t>
            </a:r>
            <a:r>
              <a:rPr lang="en-US" sz="2400" b="0" i="0" u="none">
                <a:solidFill>
                  <a:schemeClr val="dk1"/>
                </a:solidFill>
                <a:latin typeface="Arial"/>
                <a:ea typeface="Arial"/>
                <a:cs typeface="Arial"/>
                <a:sym typeface="Arial"/>
              </a:rPr>
              <a:t>adalah asosiasi yang tidak mesti unik untuk merek, tetapi dapat dimiliki bersama merek lain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Titik paritas kategori : asosiasi yang dipandang esensial oleh konsumen untuk penawaran sah dan kredibel untuk produk/jasa tertentu. Dengan kata lain, </a:t>
            </a:r>
            <a:r>
              <a:rPr lang="en-US" sz="2400" b="1" i="0" u="none">
                <a:solidFill>
                  <a:schemeClr val="dk1"/>
                </a:solidFill>
                <a:latin typeface="Arial"/>
                <a:ea typeface="Arial"/>
                <a:cs typeface="Arial"/>
                <a:sym typeface="Arial"/>
              </a:rPr>
              <a:t>merepresentasikan kondisi yang diperlukan – tapi belum memadai  untuk pilihan merek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Titik paritas kompetitif : asosiasi yang dirancang untuk </a:t>
            </a:r>
            <a:r>
              <a:rPr lang="en-US" sz="2400" b="1" i="0" u="none">
                <a:solidFill>
                  <a:schemeClr val="dk1"/>
                </a:solidFill>
                <a:latin typeface="Arial"/>
                <a:ea typeface="Arial"/>
                <a:cs typeface="Arial"/>
                <a:sym typeface="Arial"/>
              </a:rPr>
              <a:t>menegasikan</a:t>
            </a:r>
            <a:r>
              <a:rPr lang="en-US" sz="2400" b="0" i="0" u="none">
                <a:solidFill>
                  <a:schemeClr val="dk1"/>
                </a:solidFill>
                <a:latin typeface="Arial"/>
                <a:ea typeface="Arial"/>
                <a:cs typeface="Arial"/>
                <a:sym typeface="Arial"/>
              </a:rPr>
              <a:t> titik perbedaan pesaing</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endParaRPr/>
          </a:p>
        </p:txBody>
      </p:sp>
      <p:sp>
        <p:nvSpPr>
          <p:cNvPr id="234" name="Google Shape;234;p7"/>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t>
            </a:r>
            <a:endParaRPr/>
          </a:p>
        </p:txBody>
      </p:sp>
      <p:sp>
        <p:nvSpPr>
          <p:cNvPr id="235" name="Google Shape;235;p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7</a:t>
            </a:fld>
            <a:endParaRPr/>
          </a:p>
        </p:txBody>
      </p:sp>
      <p:sp>
        <p:nvSpPr>
          <p:cNvPr id="236" name="Google Shape;236;p7"/>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MAN1100445 Manajemen Pemasaran</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242" name="Google Shape;242;p8"/>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Kode MK :</a:t>
            </a:r>
            <a:endParaRPr/>
          </a:p>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MK :</a:t>
            </a:r>
            <a:endParaRPr/>
          </a:p>
        </p:txBody>
      </p:sp>
      <p:pic>
        <p:nvPicPr>
          <p:cNvPr id="243" name="Google Shape;243;p8"/>
          <p:cNvPicPr preferRelativeResize="0"/>
          <p:nvPr/>
        </p:nvPicPr>
        <p:blipFill rotWithShape="1">
          <a:blip r:embed="rId3">
            <a:alphaModFix/>
          </a:blip>
          <a:srcRect l="6060" t="6059" r="6059" b="3030"/>
          <a:stretch/>
        </p:blipFill>
        <p:spPr>
          <a:xfrm>
            <a:off x="4191000" y="560387"/>
            <a:ext cx="4714875" cy="5334000"/>
          </a:xfrm>
          <a:prstGeom prst="rect">
            <a:avLst/>
          </a:prstGeom>
          <a:noFill/>
          <a:ln>
            <a:noFill/>
          </a:ln>
        </p:spPr>
      </p:pic>
      <p:pic>
        <p:nvPicPr>
          <p:cNvPr id="244" name="Google Shape;244;p8"/>
          <p:cNvPicPr preferRelativeResize="0"/>
          <p:nvPr/>
        </p:nvPicPr>
        <p:blipFill rotWithShape="1">
          <a:blip r:embed="rId4">
            <a:alphaModFix/>
          </a:blip>
          <a:srcRect/>
          <a:stretch/>
        </p:blipFill>
        <p:spPr>
          <a:xfrm>
            <a:off x="152400" y="1676400"/>
            <a:ext cx="3879850" cy="3103562"/>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txBox="1">
            <a:spLocks noGrp="1"/>
          </p:cNvSpPr>
          <p:nvPr>
            <p:ph type="body" idx="1"/>
          </p:nvPr>
        </p:nvSpPr>
        <p:spPr>
          <a:xfrm>
            <a:off x="457200" y="1292225"/>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POP antara Adidas dengan Nike:</a:t>
            </a:r>
            <a:endParaRPr sz="2400" b="0" i="0" u="none" strike="noStrike" cap="none">
              <a:solidFill>
                <a:schemeClr val="dk1"/>
              </a:solidFill>
              <a:latin typeface="Times New Roman"/>
              <a:ea typeface="Times New Roman"/>
              <a:cs typeface="Times New Roman"/>
              <a:sym typeface="Times New Roman"/>
            </a:endParaRPr>
          </a:p>
          <a:p>
            <a:pPr marL="0" marR="0" lvl="0" indent="-15240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Times New Roman"/>
                <a:ea typeface="Times New Roman"/>
                <a:cs typeface="Times New Roman"/>
                <a:sym typeface="Times New Roman"/>
              </a:rPr>
              <a:t>Barang yang ditawarkan relative sama. Sepatu olahraga, baju dan celana olahraga,bola olahraga, asesoris olahraga, dll.</a:t>
            </a:r>
            <a:endParaRPr/>
          </a:p>
          <a:p>
            <a:pPr marL="0" marR="0" lvl="0" indent="-15240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Times New Roman"/>
                <a:ea typeface="Times New Roman"/>
                <a:cs typeface="Times New Roman"/>
                <a:sym typeface="Times New Roman"/>
              </a:rPr>
              <a:t>Cara pemasarannya hampir sama menggunakan Atlet olahraga yang di sponsori olehAdidas dan Nike. Atlit yang disponsori Nike: Christiano Ronaldo, Sergia Ramos,Thiago Silva. Atlit yang disponsori Adidas: Gareth Bale, Lionel Messi, Suarez.</a:t>
            </a:r>
            <a:endParaRPr/>
          </a:p>
          <a:p>
            <a:pPr marL="0" marR="0" lvl="0" indent="-15240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Times New Roman"/>
                <a:ea typeface="Times New Roman"/>
                <a:cs typeface="Times New Roman"/>
                <a:sym typeface="Times New Roman"/>
              </a:rPr>
              <a:t>Website yang dimiliki oleh Adidas dan Nike sama-sama menampilkan semua produk yang ditawarkan dan letak dari store yang dimiliki oleh masing-masing brand</a:t>
            </a:r>
            <a:endParaRPr/>
          </a:p>
        </p:txBody>
      </p:sp>
      <p:sp>
        <p:nvSpPr>
          <p:cNvPr id="250" name="Google Shape;250;p9"/>
          <p:cNvSpPr txBox="1"/>
          <p:nvPr/>
        </p:nvSpPr>
        <p:spPr>
          <a:xfrm>
            <a:off x="457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17/9/2015</a:t>
            </a:r>
            <a:endParaRPr/>
          </a:p>
        </p:txBody>
      </p:sp>
      <p:sp>
        <p:nvSpPr>
          <p:cNvPr id="251" name="Google Shape;251;p9"/>
          <p:cNvSpPr txBox="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Kode MK :</a:t>
            </a:r>
            <a:endParaRPr/>
          </a:p>
          <a:p>
            <a:pPr marL="0" marR="0" lvl="0" indent="0" algn="ctr"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MK :</a:t>
            </a:r>
            <a:endParaRPr/>
          </a:p>
        </p:txBody>
      </p:sp>
      <p:sp>
        <p:nvSpPr>
          <p:cNvPr id="252" name="Google Shape;252;p9"/>
          <p:cNvSpPr txBox="1"/>
          <p:nvPr/>
        </p:nvSpPr>
        <p:spPr>
          <a:xfrm>
            <a:off x="457200" y="609600"/>
            <a:ext cx="8229600" cy="6842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POP (Point of Parity) dan POD (Point of Different)</a:t>
            </a:r>
            <a:endParaRPr/>
          </a:p>
        </p:txBody>
      </p:sp>
    </p:spTree>
  </p:cSld>
  <p:clrMapOvr>
    <a:masterClrMapping/>
  </p:clrMapOvr>
  <p:transition>
    <p:fade/>
  </p:transition>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On-screen Show (4:3)</PresentationFormat>
  <Paragraphs>232</Paragraphs>
  <Slides>35</Slides>
  <Notes>34</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35</vt:i4>
      </vt:variant>
    </vt:vector>
  </HeadingPairs>
  <TitlesOfParts>
    <vt:vector size="52" baseType="lpstr">
      <vt:lpstr>Arial</vt:lpstr>
      <vt:lpstr>Calibri</vt:lpstr>
      <vt:lpstr>Cambria</vt:lpstr>
      <vt:lpstr>Times New Roman</vt:lpstr>
      <vt:lpstr>1_Office Theme</vt:lpstr>
      <vt:lpstr>2_Office Theme</vt:lpstr>
      <vt:lpstr>12_Office Theme</vt:lpstr>
      <vt:lpstr>7_Office Theme</vt:lpstr>
      <vt:lpstr>Office Theme</vt:lpstr>
      <vt:lpstr>3_Office Theme</vt:lpstr>
      <vt:lpstr>4_Office Theme</vt:lpstr>
      <vt:lpstr>5_Office Theme</vt:lpstr>
      <vt:lpstr>6_Office Theme</vt:lpstr>
      <vt:lpstr>8_Office Theme</vt:lpstr>
      <vt:lpstr>9_Office Theme</vt:lpstr>
      <vt:lpstr>10_Office Theme</vt:lpstr>
      <vt:lpstr>11_Office Theme</vt:lpstr>
      <vt:lpstr>PowerPoint Presentation</vt:lpstr>
      <vt:lpstr>PowerPoint Presentation</vt:lpstr>
      <vt:lpstr>Mengembangkan dan Mengomunikasikan  Strategi Positioning</vt:lpstr>
      <vt:lpstr>Positioning</vt:lpstr>
      <vt:lpstr>Contoh Proposisi Nilai</vt:lpstr>
      <vt:lpstr>Strategi Positioning : Point of Difference (POD)</vt:lpstr>
      <vt:lpstr>Strategi Positioning : point of Parity (POP)</vt:lpstr>
      <vt:lpstr>PowerPoint Presentation</vt:lpstr>
      <vt:lpstr>PowerPoint Presentation</vt:lpstr>
      <vt:lpstr>PowerPoint Presentation</vt:lpstr>
      <vt:lpstr>PowerPoint Presentation</vt:lpstr>
      <vt:lpstr>Mengembangkan Strategi Positioning</vt:lpstr>
      <vt:lpstr>Strategi Diferensiasi</vt:lpstr>
      <vt:lpstr>PowerPoint Presentation</vt:lpstr>
      <vt:lpstr>PowerPoint Presentation</vt:lpstr>
      <vt:lpstr>Siklus Hidup Produk: Pandangan Strategis</vt:lpstr>
      <vt:lpstr>Gambaran Siklus Hidup Produk</vt:lpstr>
      <vt:lpstr>PowerPoint Presentation</vt:lpstr>
      <vt:lpstr>PowerPoint Presentation</vt:lpstr>
      <vt:lpstr>Siklus Hidup Gaya, Mode, dan Fad</vt:lpstr>
      <vt:lpstr>PowerPoint Presentation</vt:lpstr>
      <vt:lpstr>Strategi Pemasaran :  Tahap Pengenalan dan Keunggulan Pelopor</vt:lpstr>
      <vt:lpstr>Strategi Pemasaran :  Tahap Pengenalan dan Keunggulan Pelopor</vt:lpstr>
      <vt:lpstr>Strategi Pemasaran :  Tahap Pertumbuhan </vt:lpstr>
      <vt:lpstr>Strategi Pemasaran :  Tahap Kedewasaan  </vt:lpstr>
      <vt:lpstr>Strategi Pemasaran :  Tahap Kedewasaan  </vt:lpstr>
      <vt:lpstr>Strategi Pemasaran :  Tahap Penurunan   </vt:lpstr>
      <vt:lpstr>Strategi Pemasaran :  Tahap Penurunan   </vt:lpstr>
      <vt:lpstr>PowerPoint Presentation</vt:lpstr>
      <vt:lpstr>Evolusi Pasar </vt:lpstr>
      <vt:lpstr>Evolusi Pasar : Tahap Kemunculan</vt:lpstr>
      <vt:lpstr>Evolusi Pasar : Tahap Pertumbuhan </vt:lpstr>
      <vt:lpstr>Evolusi Pasar : Tahap Kedewasaan</vt:lpstr>
      <vt:lpstr>Evolusi Pasar : Tahap Penurunan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CTC</dc:creator>
  <cp:lastModifiedBy>novita sari</cp:lastModifiedBy>
  <cp:revision>1</cp:revision>
  <dcterms:created xsi:type="dcterms:W3CDTF">2010-04-18T12:06:30Z</dcterms:created>
  <dcterms:modified xsi:type="dcterms:W3CDTF">2021-12-27T06:22:40Z</dcterms:modified>
</cp:coreProperties>
</file>