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4" r:id="rId7"/>
    <p:sldId id="265" r:id="rId8"/>
    <p:sldId id="266" r:id="rId9"/>
    <p:sldId id="261" r:id="rId10"/>
    <p:sldId id="262" r:id="rId11"/>
    <p:sldId id="263"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Open Sans" panose="020B0604020202020204" charset="0"/>
      <p:regular r:id="rId17"/>
    </p:embeddedFont>
    <p:embeddedFont>
      <p:font typeface="Open Sans Bold Bold" panose="020B0604020202020204" charset="0"/>
      <p:regular r:id="rId18"/>
    </p:embeddedFont>
    <p:embeddedFont>
      <p:font typeface="Open Sauce" panose="020B0604020202020204" charset="0"/>
      <p:regular r:id="rId19"/>
    </p:embeddedFont>
    <p:embeddedFont>
      <p:font typeface="Tahoma" panose="020B0604030504040204" pitchFamily="34" charset="0"/>
      <p:regular r:id="rId20"/>
      <p:bold r:id="rId21"/>
    </p:embeddedFont>
    <p:embeddedFont>
      <p:font typeface="Tahoma Bold" panose="020B080403050404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1" d="100"/>
          <a:sy n="41" d="100"/>
        </p:scale>
        <p:origin x="972"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PERTEMUAN KE: 10</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8508869" y="5912433"/>
            <a:ext cx="8750431" cy="1235658"/>
          </a:xfrm>
          <a:prstGeom prst="rect">
            <a:avLst/>
          </a:prstGeom>
        </p:spPr>
        <p:txBody>
          <a:bodyPr lIns="0" tIns="0" rIns="0" bIns="0" rtlCol="0" anchor="t">
            <a:spAutoFit/>
          </a:bodyPr>
          <a:lstStyle/>
          <a:p>
            <a:pPr algn="r">
              <a:lnSpc>
                <a:spcPts val="9307"/>
              </a:lnSpc>
            </a:pPr>
            <a:r>
              <a:rPr lang="en-US" sz="8863" spc="124">
                <a:solidFill>
                  <a:srgbClr val="FFFFFF"/>
                </a:solidFill>
                <a:latin typeface="Open Sans Bold Bold"/>
              </a:rPr>
              <a:t>KULIAH</a:t>
            </a:r>
          </a:p>
        </p:txBody>
      </p:sp>
      <p:sp>
        <p:nvSpPr>
          <p:cNvPr id="13" name="TextBox 13"/>
          <p:cNvSpPr txBox="1"/>
          <p:nvPr/>
        </p:nvSpPr>
        <p:spPr>
          <a:xfrm>
            <a:off x="1028700" y="4562475"/>
            <a:ext cx="16230600" cy="1192634"/>
          </a:xfrm>
          <a:prstGeom prst="rect">
            <a:avLst/>
          </a:prstGeom>
        </p:spPr>
        <p:txBody>
          <a:bodyPr wrap="square" lIns="0" tIns="0" rIns="0" bIns="0" rtlCol="0" anchor="t">
            <a:spAutoFit/>
          </a:bodyPr>
          <a:lstStyle/>
          <a:p>
            <a:pPr algn="r">
              <a:lnSpc>
                <a:spcPts val="9307"/>
              </a:lnSpc>
            </a:pPr>
            <a:r>
              <a:rPr lang="en-US" sz="8863" spc="124" dirty="0">
                <a:solidFill>
                  <a:srgbClr val="FFDE59"/>
                </a:solidFill>
                <a:latin typeface="Open Sans Bold Bold"/>
              </a:rPr>
              <a:t>UNSUPERVISED LEARNING</a:t>
            </a:r>
          </a:p>
        </p:txBody>
      </p:sp>
      <p:sp>
        <p:nvSpPr>
          <p:cNvPr id="14" name="TextBox 14"/>
          <p:cNvSpPr txBox="1"/>
          <p:nvPr/>
        </p:nvSpPr>
        <p:spPr>
          <a:xfrm>
            <a:off x="8508869" y="740628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OLEH: NENI PURWATI</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a:solidFill>
                  <a:srgbClr val="FFFFFF"/>
                </a:solidFill>
                <a:latin typeface="Open Sauce"/>
              </a:rPr>
              <a:t>DATA SCIENCE DARMAJAYA</a:t>
            </a:r>
          </a:p>
          <a:p>
            <a:pPr algn="r">
              <a:lnSpc>
                <a:spcPts val="3079"/>
              </a:lnSpc>
              <a:spcBef>
                <a:spcPct val="0"/>
              </a:spcBef>
            </a:pPr>
            <a:r>
              <a:rPr lang="en-US" sz="2199" spc="204">
                <a:solidFill>
                  <a:srgbClr val="FFFFFF"/>
                </a:solidFill>
                <a:latin typeface="Open Sauce"/>
              </a:rPr>
              <a:t> “YOUR BEST FUTURE IN DATA”</a:t>
            </a:r>
          </a:p>
        </p:txBody>
      </p:sp>
      <p:sp>
        <p:nvSpPr>
          <p:cNvPr id="18" name="TextBox 12">
            <a:extLst>
              <a:ext uri="{FF2B5EF4-FFF2-40B4-BE49-F238E27FC236}">
                <a16:creationId xmlns:a16="http://schemas.microsoft.com/office/drawing/2014/main" id="{B98B7DCD-E896-4039-BF59-9217F00E117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1" y="2221558"/>
            <a:ext cx="7161912" cy="626745"/>
          </a:xfrm>
          <a:prstGeom prst="rect">
            <a:avLst/>
          </a:prstGeom>
        </p:spPr>
        <p:txBody>
          <a:bodyPr lIns="0" tIns="0" rIns="0" bIns="0" rtlCol="0" anchor="t">
            <a:spAutoFit/>
          </a:bodyPr>
          <a:lstStyle/>
          <a:p>
            <a:pPr>
              <a:lnSpc>
                <a:spcPts val="4799"/>
              </a:lnSpc>
              <a:spcBef>
                <a:spcPct val="0"/>
              </a:spcBef>
            </a:pPr>
            <a:r>
              <a:rPr lang="en-US" sz="4799">
                <a:solidFill>
                  <a:srgbClr val="F6F3E4"/>
                </a:solidFill>
                <a:latin typeface="Tahoma Bold"/>
              </a:rPr>
              <a:t>REFERENCES</a:t>
            </a:r>
          </a:p>
        </p:txBody>
      </p:sp>
      <p:sp>
        <p:nvSpPr>
          <p:cNvPr id="14" name="TextBox 14"/>
          <p:cNvSpPr txBox="1"/>
          <p:nvPr/>
        </p:nvSpPr>
        <p:spPr>
          <a:xfrm>
            <a:off x="2442600" y="3637851"/>
            <a:ext cx="14667435" cy="3488134"/>
          </a:xfrm>
          <a:prstGeom prst="rect">
            <a:avLst/>
          </a:prstGeom>
        </p:spPr>
        <p:txBody>
          <a:bodyPr lIns="0" tIns="0" rIns="0" bIns="0" rtlCol="0" anchor="t">
            <a:spAutoFit/>
          </a:bodyPr>
          <a:lstStyle/>
          <a:p>
            <a:pPr>
              <a:lnSpc>
                <a:spcPts val="3400"/>
              </a:lnSpc>
            </a:pPr>
            <a:r>
              <a:rPr lang="en-US" sz="3400" dirty="0">
                <a:solidFill>
                  <a:srgbClr val="F6F3E4"/>
                </a:solidFill>
                <a:latin typeface="Tahoma"/>
              </a:rPr>
              <a:t>Stuart J. Russell, Peter </a:t>
            </a:r>
            <a:r>
              <a:rPr lang="en-US" sz="3400" dirty="0" err="1">
                <a:solidFill>
                  <a:srgbClr val="F6F3E4"/>
                </a:solidFill>
                <a:latin typeface="Tahoma"/>
              </a:rPr>
              <a:t>Norvig</a:t>
            </a:r>
            <a:r>
              <a:rPr lang="en-US" sz="3400" dirty="0">
                <a:solidFill>
                  <a:srgbClr val="F6F3E4"/>
                </a:solidFill>
                <a:latin typeface="Tahoma"/>
              </a:rPr>
              <a:t>, 2020, Artiﬁcial Intelligence A Modern Approach Third Edition, PRENTICE HALL </a:t>
            </a:r>
          </a:p>
          <a:p>
            <a:pPr>
              <a:lnSpc>
                <a:spcPts val="3400"/>
              </a:lnSpc>
            </a:pPr>
            <a:endParaRPr lang="en-US" sz="3400" dirty="0">
              <a:solidFill>
                <a:srgbClr val="F6F3E4"/>
              </a:solidFill>
              <a:latin typeface="Tahoma"/>
            </a:endParaRPr>
          </a:p>
          <a:p>
            <a:pPr>
              <a:lnSpc>
                <a:spcPts val="3400"/>
              </a:lnSpc>
            </a:pPr>
            <a:r>
              <a:rPr lang="en-US" sz="3400" dirty="0" err="1">
                <a:solidFill>
                  <a:srgbClr val="F6F3E4"/>
                </a:solidFill>
                <a:latin typeface="Tahoma"/>
              </a:rPr>
              <a:t>Charu</a:t>
            </a:r>
            <a:r>
              <a:rPr lang="en-US" sz="3400" dirty="0">
                <a:solidFill>
                  <a:srgbClr val="F6F3E4"/>
                </a:solidFill>
                <a:latin typeface="Tahoma"/>
              </a:rPr>
              <a:t> C. Aggarwal, 2021, Artiﬁcial Intelligence a Textbook, Springer. </a:t>
            </a:r>
          </a:p>
          <a:p>
            <a:pPr>
              <a:lnSpc>
                <a:spcPts val="3400"/>
              </a:lnSpc>
            </a:pPr>
            <a:endParaRPr lang="en-US" sz="3400" dirty="0">
              <a:solidFill>
                <a:srgbClr val="F6F3E4"/>
              </a:solidFill>
              <a:latin typeface="Tahoma"/>
            </a:endParaRPr>
          </a:p>
          <a:p>
            <a:pPr>
              <a:lnSpc>
                <a:spcPts val="3400"/>
              </a:lnSpc>
            </a:pPr>
            <a:r>
              <a:rPr lang="en-US" sz="3400" dirty="0">
                <a:solidFill>
                  <a:srgbClr val="F6F3E4"/>
                </a:solidFill>
                <a:latin typeface="Tahoma"/>
              </a:rPr>
              <a:t>Dirk </a:t>
            </a:r>
            <a:r>
              <a:rPr lang="en-US" sz="3400" dirty="0" err="1">
                <a:solidFill>
                  <a:srgbClr val="F6F3E4"/>
                </a:solidFill>
                <a:latin typeface="Tahoma"/>
              </a:rPr>
              <a:t>Valkenborg</a:t>
            </a:r>
            <a:r>
              <a:rPr lang="en-US" sz="3400" dirty="0">
                <a:solidFill>
                  <a:srgbClr val="F6F3E4"/>
                </a:solidFill>
                <a:latin typeface="Tahoma"/>
              </a:rPr>
              <a:t>, Axel-Jan Rousseau, Melvin </a:t>
            </a:r>
            <a:r>
              <a:rPr lang="en-US" sz="3400" dirty="0" err="1">
                <a:solidFill>
                  <a:srgbClr val="F6F3E4"/>
                </a:solidFill>
                <a:latin typeface="Tahoma"/>
              </a:rPr>
              <a:t>Geubbelmans</a:t>
            </a:r>
            <a:r>
              <a:rPr lang="en-US" sz="3400" dirty="0">
                <a:solidFill>
                  <a:srgbClr val="F6F3E4"/>
                </a:solidFill>
                <a:latin typeface="Tahoma"/>
              </a:rPr>
              <a:t>, Tomasz </a:t>
            </a:r>
            <a:r>
              <a:rPr lang="en-US" sz="3400" dirty="0" err="1">
                <a:solidFill>
                  <a:srgbClr val="F6F3E4"/>
                </a:solidFill>
                <a:latin typeface="Tahoma"/>
              </a:rPr>
              <a:t>Burzykowski</a:t>
            </a:r>
            <a:r>
              <a:rPr lang="en-US" sz="3400" dirty="0">
                <a:solidFill>
                  <a:srgbClr val="F6F3E4"/>
                </a:solidFill>
                <a:latin typeface="Tahoma"/>
              </a:rPr>
              <a:t>, 2023, Unsupervised Learning, Statistics And Research Design, AJO-DO.</a:t>
            </a:r>
          </a:p>
        </p:txBody>
      </p:sp>
      <p:sp>
        <p:nvSpPr>
          <p:cNvPr id="15" name="TextBox 12">
            <a:extLst>
              <a:ext uri="{FF2B5EF4-FFF2-40B4-BE49-F238E27FC236}">
                <a16:creationId xmlns:a16="http://schemas.microsoft.com/office/drawing/2014/main" id="{28CCA68F-5A1B-4FB7-81DC-94EF219CF0F4}"/>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82088" y="2818292"/>
            <a:ext cx="7161912" cy="626745"/>
          </a:xfrm>
          <a:prstGeom prst="rect">
            <a:avLst/>
          </a:prstGeom>
        </p:spPr>
        <p:txBody>
          <a:bodyPr lIns="0" tIns="0" rIns="0" bIns="0" rtlCol="0" anchor="t">
            <a:spAutoFit/>
          </a:bodyPr>
          <a:lstStyle/>
          <a:p>
            <a:pPr>
              <a:lnSpc>
                <a:spcPts val="4799"/>
              </a:lnSpc>
              <a:spcBef>
                <a:spcPct val="0"/>
              </a:spcBef>
            </a:pPr>
            <a:r>
              <a:rPr lang="en-US" sz="4799">
                <a:solidFill>
                  <a:srgbClr val="F6F3E4"/>
                </a:solidFill>
                <a:latin typeface="Tahoma Bold"/>
              </a:rPr>
              <a:t>Learning Objectives</a:t>
            </a:r>
          </a:p>
        </p:txBody>
      </p:sp>
      <p:sp>
        <p:nvSpPr>
          <p:cNvPr id="14" name="TextBox 14"/>
          <p:cNvSpPr txBox="1"/>
          <p:nvPr/>
        </p:nvSpPr>
        <p:spPr>
          <a:xfrm>
            <a:off x="2490226" y="3887724"/>
            <a:ext cx="14667435" cy="2180084"/>
          </a:xfrm>
          <a:prstGeom prst="rect">
            <a:avLst/>
          </a:prstGeom>
        </p:spPr>
        <p:txBody>
          <a:bodyPr lIns="0" tIns="0" rIns="0" bIns="0" rtlCol="0" anchor="t">
            <a:spAutoFit/>
          </a:bodyPr>
          <a:lstStyle/>
          <a:p>
            <a:pPr marL="734064" lvl="1" indent="-367032">
              <a:lnSpc>
                <a:spcPts val="3400"/>
              </a:lnSpc>
              <a:buFont typeface="Arial"/>
              <a:buChar char="•"/>
            </a:pPr>
            <a:r>
              <a:rPr lang="en-US" sz="3400" dirty="0">
                <a:solidFill>
                  <a:srgbClr val="F6F3E4"/>
                </a:solidFill>
                <a:latin typeface="Tahoma"/>
              </a:rPr>
              <a:t>Introduction</a:t>
            </a:r>
          </a:p>
          <a:p>
            <a:pPr marL="734064" lvl="1" indent="-367032">
              <a:lnSpc>
                <a:spcPts val="3400"/>
              </a:lnSpc>
              <a:buFont typeface="Arial"/>
              <a:buChar char="•"/>
            </a:pPr>
            <a:r>
              <a:rPr lang="en-US" sz="3400" dirty="0">
                <a:solidFill>
                  <a:srgbClr val="F6F3E4"/>
                </a:solidFill>
                <a:latin typeface="Tahoma"/>
              </a:rPr>
              <a:t>Dimensionality Reduction and Matrix Factorization</a:t>
            </a:r>
          </a:p>
          <a:p>
            <a:pPr marL="734064" lvl="1" indent="-367032">
              <a:lnSpc>
                <a:spcPts val="3400"/>
              </a:lnSpc>
              <a:buFont typeface="Arial"/>
              <a:buChar char="•"/>
            </a:pPr>
            <a:r>
              <a:rPr lang="en-US" sz="3400" dirty="0">
                <a:solidFill>
                  <a:srgbClr val="F6F3E4"/>
                </a:solidFill>
                <a:latin typeface="Tahoma"/>
              </a:rPr>
              <a:t>Clustering</a:t>
            </a:r>
          </a:p>
          <a:p>
            <a:pPr marL="734064" lvl="1" indent="-367032">
              <a:lnSpc>
                <a:spcPts val="3400"/>
              </a:lnSpc>
              <a:buFont typeface="Arial"/>
              <a:buChar char="•"/>
            </a:pPr>
            <a:r>
              <a:rPr lang="en-US" sz="3400" dirty="0">
                <a:solidFill>
                  <a:srgbClr val="F6F3E4"/>
                </a:solidFill>
                <a:latin typeface="Tahoma"/>
              </a:rPr>
              <a:t>Why Unsupervised Learning Is Important</a:t>
            </a:r>
          </a:p>
          <a:p>
            <a:pPr marL="734064" lvl="1" indent="-367032">
              <a:lnSpc>
                <a:spcPts val="3400"/>
              </a:lnSpc>
              <a:buFont typeface="Arial"/>
              <a:buChar char="•"/>
            </a:pPr>
            <a:r>
              <a:rPr lang="en-US" sz="3400" dirty="0" err="1">
                <a:solidFill>
                  <a:srgbClr val="F6F3E4"/>
                </a:solidFill>
                <a:latin typeface="Tahoma"/>
              </a:rPr>
              <a:t>Contoh</a:t>
            </a:r>
            <a:endParaRPr lang="en-US" sz="3400" dirty="0">
              <a:solidFill>
                <a:srgbClr val="F6F3E4"/>
              </a:solidFill>
              <a:latin typeface="Tahoma"/>
            </a:endParaRPr>
          </a:p>
        </p:txBody>
      </p:sp>
      <p:sp>
        <p:nvSpPr>
          <p:cNvPr id="16" name="TextBox 12">
            <a:extLst>
              <a:ext uri="{FF2B5EF4-FFF2-40B4-BE49-F238E27FC236}">
                <a16:creationId xmlns:a16="http://schemas.microsoft.com/office/drawing/2014/main" id="{6B72D264-1615-4D90-AF4E-BEABC1B91DE9}"/>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56321" y="2123705"/>
            <a:ext cx="4444479"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a:t>
            </a:r>
          </a:p>
        </p:txBody>
      </p:sp>
      <p:sp>
        <p:nvSpPr>
          <p:cNvPr id="14" name="TextBox 14"/>
          <p:cNvSpPr txBox="1"/>
          <p:nvPr/>
        </p:nvSpPr>
        <p:spPr>
          <a:xfrm>
            <a:off x="1956321" y="3315519"/>
            <a:ext cx="14667435" cy="4360168"/>
          </a:xfrm>
          <a:prstGeom prst="rect">
            <a:avLst/>
          </a:prstGeom>
        </p:spPr>
        <p:txBody>
          <a:bodyPr lIns="0" tIns="0" rIns="0" bIns="0" rtlCol="0" anchor="t">
            <a:spAutoFit/>
          </a:bodyPr>
          <a:lstStyle/>
          <a:p>
            <a:pPr algn="just">
              <a:lnSpc>
                <a:spcPts val="3400"/>
              </a:lnSpc>
            </a:pPr>
            <a:r>
              <a:rPr lang="id-ID" sz="3000" dirty="0">
                <a:solidFill>
                  <a:schemeClr val="bg1"/>
                </a:solidFill>
              </a:rPr>
              <a:t>Jenis hubungan yang ditangkap oleh pembelajaran tanpa pengawasan adalah sebagai berikut: </a:t>
            </a:r>
            <a:endParaRPr lang="en-US" sz="3000" dirty="0">
              <a:solidFill>
                <a:schemeClr val="bg1"/>
              </a:solidFill>
            </a:endParaRPr>
          </a:p>
          <a:p>
            <a:pPr marL="514350" indent="-514350" algn="just">
              <a:lnSpc>
                <a:spcPts val="3400"/>
              </a:lnSpc>
              <a:buAutoNum type="arabicPeriod"/>
            </a:pPr>
            <a:r>
              <a:rPr lang="id-ID" sz="3000" dirty="0">
                <a:solidFill>
                  <a:schemeClr val="bg1"/>
                </a:solidFill>
              </a:rPr>
              <a:t>Hubungan berdasarkan baris: Dalam hal ini, kami mencoba mempelajari baris mana dari kumpulan data yang terkait erat satu sama lain. Oleh karena itu, masalahnya berkurang menjadi menemukan cluster penting dalam data. </a:t>
            </a:r>
            <a:endParaRPr lang="en-US" sz="3000" dirty="0">
              <a:solidFill>
                <a:schemeClr val="bg1"/>
              </a:solidFill>
            </a:endParaRPr>
          </a:p>
          <a:p>
            <a:pPr marL="514350" indent="-514350" algn="just">
              <a:lnSpc>
                <a:spcPts val="3400"/>
              </a:lnSpc>
              <a:buAutoNum type="arabicPeriod"/>
            </a:pPr>
            <a:r>
              <a:rPr lang="id-ID" sz="3000" dirty="0">
                <a:solidFill>
                  <a:schemeClr val="bg1"/>
                </a:solidFill>
              </a:rPr>
              <a:t>Hubungan berdasarkan kolom: Dalam hal ini, tujuannya adalah untuk membuat kumpulan data yang diwakili oleh kumpulan kolom yang lebih kecil, dengan menggunakan keterkaitan dan korelasi antar kolom kumpulan data asli. Masalah ini disebut sebagai reduksi dimensi. </a:t>
            </a:r>
            <a:endParaRPr lang="en-US" sz="3000" dirty="0">
              <a:solidFill>
                <a:schemeClr val="bg1"/>
              </a:solidFill>
            </a:endParaRPr>
          </a:p>
          <a:p>
            <a:pPr marL="514350" indent="-514350" algn="just">
              <a:lnSpc>
                <a:spcPts val="3400"/>
              </a:lnSpc>
              <a:buAutoNum type="arabicPeriod"/>
            </a:pPr>
            <a:r>
              <a:rPr lang="id-ID" sz="3000" dirty="0">
                <a:solidFill>
                  <a:schemeClr val="bg1"/>
                </a:solidFill>
              </a:rPr>
              <a:t>Menggabungkan hubungan berdasarkan baris dan kolom: Beberapa bentuk reduksi dimensi juga cocok untuk pengelompokan, karena bentuk tersebut juga menangkap hubungan antar baris. Hal ini karena </a:t>
            </a:r>
            <a:r>
              <a:rPr lang="en-US" sz="3000" dirty="0" err="1">
                <a:solidFill>
                  <a:schemeClr val="bg1"/>
                </a:solidFill>
              </a:rPr>
              <a:t>ditemukan</a:t>
            </a:r>
            <a:r>
              <a:rPr lang="en-US" sz="3000" dirty="0">
                <a:solidFill>
                  <a:schemeClr val="bg1"/>
                </a:solidFill>
              </a:rPr>
              <a:t> </a:t>
            </a:r>
            <a:r>
              <a:rPr lang="id-ID" sz="3000" dirty="0">
                <a:solidFill>
                  <a:schemeClr val="bg1"/>
                </a:solidFill>
              </a:rPr>
              <a:t>hubungan berdasarkan baris dan kolom.</a:t>
            </a:r>
            <a:endParaRPr lang="en-US" sz="3000" b="1" dirty="0">
              <a:solidFill>
                <a:schemeClr val="bg1"/>
              </a:solidFill>
              <a:latin typeface="Tahoma"/>
            </a:endParaRPr>
          </a:p>
        </p:txBody>
      </p:sp>
      <p:sp>
        <p:nvSpPr>
          <p:cNvPr id="16" name="TextBox 12">
            <a:extLst>
              <a:ext uri="{FF2B5EF4-FFF2-40B4-BE49-F238E27FC236}">
                <a16:creationId xmlns:a16="http://schemas.microsoft.com/office/drawing/2014/main" id="{C8B3B51E-8ECA-4D3F-872E-65B651C327D3}"/>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288687" y="2194725"/>
            <a:ext cx="15937956"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Dimensionality Reduction and Matrix Factorization</a:t>
            </a:r>
          </a:p>
        </p:txBody>
      </p:sp>
      <p:sp>
        <p:nvSpPr>
          <p:cNvPr id="14" name="TextBox 14"/>
          <p:cNvSpPr txBox="1"/>
          <p:nvPr/>
        </p:nvSpPr>
        <p:spPr>
          <a:xfrm>
            <a:off x="1332657" y="3214427"/>
            <a:ext cx="15583743" cy="5668218"/>
          </a:xfrm>
          <a:prstGeom prst="rect">
            <a:avLst/>
          </a:prstGeom>
        </p:spPr>
        <p:txBody>
          <a:bodyPr wrap="square" lIns="0" tIns="0" rIns="0" bIns="0" rtlCol="0" anchor="t">
            <a:spAutoFit/>
          </a:bodyPr>
          <a:lstStyle/>
          <a:p>
            <a:pPr algn="just">
              <a:lnSpc>
                <a:spcPts val="3400"/>
              </a:lnSpc>
            </a:pPr>
            <a:r>
              <a:rPr lang="id-ID" sz="3000" dirty="0">
                <a:solidFill>
                  <a:schemeClr val="bg1"/>
                </a:solidFill>
              </a:rPr>
              <a:t>Pertimbangkan data berukuran n × d</a:t>
            </a:r>
            <a:r>
              <a:rPr lang="en-US" sz="3000" dirty="0">
                <a:solidFill>
                  <a:schemeClr val="bg1"/>
                </a:solidFill>
              </a:rPr>
              <a:t> pada </a:t>
            </a:r>
            <a:r>
              <a:rPr lang="id-ID" sz="3000" dirty="0">
                <a:solidFill>
                  <a:schemeClr val="bg1"/>
                </a:solidFill>
              </a:rPr>
              <a:t>matriks D yang memiliki korelasi signifikan di antara baris atau kolom. Adanya hubungan antar baris atau kolom menyiratkan bahwa terdapat redundansi yang melekat dalam representasi data. Salah satu cara untuk menangkap redundansi data ini adalah melalui penggunaan faktorisasi matriks. Dalam faktorisasi matriks, sebuah data n × d </a:t>
            </a:r>
            <a:r>
              <a:rPr lang="en-US" sz="3000" dirty="0">
                <a:solidFill>
                  <a:schemeClr val="bg1"/>
                </a:solidFill>
              </a:rPr>
              <a:t>pada </a:t>
            </a:r>
            <a:r>
              <a:rPr lang="id-ID" sz="3000" dirty="0">
                <a:solidFill>
                  <a:schemeClr val="bg1"/>
                </a:solidFill>
              </a:rPr>
              <a:t>matriks D direpresentasikan sebagai hasil kali dua matriks yang jauh lebih kecil: </a:t>
            </a:r>
            <a:endParaRPr lang="en-US" sz="3000" dirty="0">
              <a:solidFill>
                <a:schemeClr val="bg1"/>
              </a:solidFill>
            </a:endParaRPr>
          </a:p>
          <a:p>
            <a:pPr algn="just">
              <a:lnSpc>
                <a:spcPts val="3400"/>
              </a:lnSpc>
            </a:pPr>
            <a:r>
              <a:rPr lang="id-ID" sz="3000" dirty="0">
                <a:solidFill>
                  <a:schemeClr val="bg1"/>
                </a:solidFill>
              </a:rPr>
              <a:t>T D ≈ UV </a:t>
            </a:r>
            <a:r>
              <a:rPr lang="en-US" sz="3000" dirty="0">
                <a:solidFill>
                  <a:schemeClr val="bg1"/>
                </a:solidFill>
              </a:rPr>
              <a:t>         </a:t>
            </a:r>
            <a:r>
              <a:rPr lang="id-ID" sz="3000" dirty="0">
                <a:solidFill>
                  <a:schemeClr val="bg1"/>
                </a:solidFill>
              </a:rPr>
              <a:t>(1) </a:t>
            </a:r>
            <a:endParaRPr lang="en-US" sz="3000" dirty="0">
              <a:solidFill>
                <a:schemeClr val="bg1"/>
              </a:solidFill>
            </a:endParaRPr>
          </a:p>
          <a:p>
            <a:pPr algn="just">
              <a:lnSpc>
                <a:spcPts val="3400"/>
              </a:lnSpc>
            </a:pPr>
            <a:r>
              <a:rPr lang="id-ID" sz="3000" dirty="0">
                <a:solidFill>
                  <a:schemeClr val="bg1"/>
                </a:solidFill>
              </a:rPr>
              <a:t>Matriks U berukuran n × k, dan matriks V berukuran d × k, dimana k jauh lebih kecil dari min { n, d }. Nilai k disebut sebagai pangkat faktorisasi. </a:t>
            </a:r>
            <a:r>
              <a:rPr lang="en-US" sz="3000" dirty="0">
                <a:solidFill>
                  <a:schemeClr val="bg1"/>
                </a:solidFill>
              </a:rPr>
              <a:t>D</a:t>
            </a:r>
            <a:r>
              <a:rPr lang="id-ID" sz="3000" dirty="0">
                <a:solidFill>
                  <a:schemeClr val="bg1"/>
                </a:solidFill>
              </a:rPr>
              <a:t>apat </a:t>
            </a:r>
            <a:r>
              <a:rPr lang="en-US" sz="3000" dirty="0">
                <a:solidFill>
                  <a:schemeClr val="bg1"/>
                </a:solidFill>
              </a:rPr>
              <a:t>di</a:t>
            </a:r>
            <a:r>
              <a:rPr lang="id-ID" sz="3000" dirty="0">
                <a:solidFill>
                  <a:schemeClr val="bg1"/>
                </a:solidFill>
              </a:rPr>
              <a:t>rekonstruksi matriks secara eksak menggunakan faktorisasi pangkat k = min { n, d }, dan pangkat ini disebut sebagai faktorisasi pangkat penuh. </a:t>
            </a:r>
            <a:endParaRPr lang="en-US" sz="3000" dirty="0">
              <a:solidFill>
                <a:schemeClr val="bg1"/>
              </a:solidFill>
            </a:endParaRPr>
          </a:p>
          <a:p>
            <a:pPr algn="just">
              <a:lnSpc>
                <a:spcPts val="3400"/>
              </a:lnSpc>
            </a:pPr>
            <a:r>
              <a:rPr lang="id-ID" sz="3000" dirty="0">
                <a:solidFill>
                  <a:schemeClr val="bg1"/>
                </a:solidFill>
              </a:rPr>
              <a:t>Lebih umum menggunakan nilai k yang kecil, yang disebut sebagai faktorisasi peringkat rendah, namun rekonstruksi yang tepat tidak mungkin dilakukan dalam kasus seperti itu. </a:t>
            </a:r>
            <a:r>
              <a:rPr lang="en-US" sz="3000" dirty="0">
                <a:solidFill>
                  <a:schemeClr val="bg1"/>
                </a:solidFill>
              </a:rPr>
              <a:t>D</a:t>
            </a:r>
            <a:r>
              <a:rPr lang="id-ID" sz="3000" dirty="0">
                <a:solidFill>
                  <a:schemeClr val="bg1"/>
                </a:solidFill>
              </a:rPr>
              <a:t>alam kasus seperti ini, jumlah entri di U dan V jauh lebih sedikit dibandingkan jumlah entri di D: </a:t>
            </a:r>
            <a:endParaRPr lang="en-US" sz="3000" dirty="0">
              <a:solidFill>
                <a:schemeClr val="bg1"/>
              </a:solidFill>
            </a:endParaRPr>
          </a:p>
          <a:p>
            <a:pPr algn="just">
              <a:lnSpc>
                <a:spcPts val="3400"/>
              </a:lnSpc>
            </a:pPr>
            <a:r>
              <a:rPr lang="id-ID" sz="3000" dirty="0">
                <a:solidFill>
                  <a:schemeClr val="bg1"/>
                </a:solidFill>
              </a:rPr>
              <a:t>(n + d)k </a:t>
            </a:r>
            <a:r>
              <a:rPr lang="en-US" sz="3000" dirty="0">
                <a:solidFill>
                  <a:schemeClr val="bg1"/>
                </a:solidFill>
              </a:rPr>
              <a:t>&lt;&lt; </a:t>
            </a:r>
            <a:r>
              <a:rPr lang="id-ID" sz="3000" dirty="0">
                <a:solidFill>
                  <a:schemeClr val="bg1"/>
                </a:solidFill>
              </a:rPr>
              <a:t>nd</a:t>
            </a:r>
            <a:r>
              <a:rPr lang="en-US" sz="3000" dirty="0">
                <a:solidFill>
                  <a:schemeClr val="bg1"/>
                </a:solidFill>
              </a:rPr>
              <a:t>.</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Clustering</a:t>
            </a:r>
          </a:p>
        </p:txBody>
      </p:sp>
      <p:sp>
        <p:nvSpPr>
          <p:cNvPr id="14" name="TextBox 14"/>
          <p:cNvSpPr txBox="1"/>
          <p:nvPr/>
        </p:nvSpPr>
        <p:spPr>
          <a:xfrm>
            <a:off x="1600200" y="2793366"/>
            <a:ext cx="15137855" cy="3924151"/>
          </a:xfrm>
          <a:prstGeom prst="rect">
            <a:avLst/>
          </a:prstGeom>
        </p:spPr>
        <p:txBody>
          <a:bodyPr wrap="square" lIns="0" tIns="0" rIns="0" bIns="0" rtlCol="0" anchor="t">
            <a:spAutoFit/>
          </a:bodyPr>
          <a:lstStyle/>
          <a:p>
            <a:pPr algn="just">
              <a:lnSpc>
                <a:spcPts val="3400"/>
              </a:lnSpc>
            </a:pPr>
            <a:r>
              <a:rPr lang="id-ID" sz="3000" dirty="0">
                <a:solidFill>
                  <a:schemeClr val="bg1"/>
                </a:solidFill>
              </a:rPr>
              <a:t>Masalah pengelompokan rekaman data menjadi beberapa kelompok, sehingga rekaman serupa ditempatkan dalam kelompok yang sama. Meskipun metode reduksi dimensi lebih terfokus pada hubungan antar entri matriks, pengelompokan secara khusus berfokus pada baris. Namun demikian, beberapa metode seperti faktorisasi matriks non-negatif dapat digunakan untuk pengelompokan dan reduksi dimensi. Metode pengelompokan bersifat datar atau hierarkis. Dalam pengelompokan datar, kumpulan data dipartisi menjadi sekumpulan kluster dalam satu kesempatan, dan tidak ada hubungan hierarki antar kluster. Dalam pengelompokan hierarki, cluster disusun seperti pohon sebagai taksonomi. Bagian ini akan membahas beberapa metode pengelompokan, beberapa di antaranya bersifat datar, sedangkan yang lain bersifat hierarkis.</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Why Unsupervised Learning Is Important</a:t>
            </a:r>
          </a:p>
        </p:txBody>
      </p:sp>
      <p:sp>
        <p:nvSpPr>
          <p:cNvPr id="14" name="TextBox 14"/>
          <p:cNvSpPr txBox="1"/>
          <p:nvPr/>
        </p:nvSpPr>
        <p:spPr>
          <a:xfrm>
            <a:off x="1600200" y="2793366"/>
            <a:ext cx="15137855" cy="3924151"/>
          </a:xfrm>
          <a:prstGeom prst="rect">
            <a:avLst/>
          </a:prstGeom>
        </p:spPr>
        <p:txBody>
          <a:bodyPr wrap="square" lIns="0" tIns="0" rIns="0" bIns="0" rtlCol="0" anchor="t">
            <a:spAutoFit/>
          </a:bodyPr>
          <a:lstStyle/>
          <a:p>
            <a:pPr algn="just">
              <a:lnSpc>
                <a:spcPts val="3400"/>
              </a:lnSpc>
            </a:pPr>
            <a:r>
              <a:rPr lang="id-ID" sz="3000" dirty="0">
                <a:solidFill>
                  <a:schemeClr val="bg1"/>
                </a:solidFill>
              </a:rPr>
              <a:t>Sebagian besar pembelajaran manusia dan hewan adalah pembelajaran tanpa pengawasan, yang berfungsi sebagai dasar untuk bentuk pembelajaran lainnya. Misalnya, manusia mempelajari sifat lingkungannya sepanjang waktu, saat menerima masukan sensorik dan menyimpan informasi berguna sepanjang waktu. Informasi ini kemudian digunakan untuk mempelajari tugas-tugas yang lebih khusus. Misalnya, lebih mudah bagi seseorang untuk mempelajari hukum fisika setelah mengalami bagaimana dunia bekerja melalui observasi. Pengamatan serupa juga berlaku dalam pembelajaran mesin, dimana pembelajaran tanpa pengawasan sering kali mempermudah pelaksanaan tugas-tugas khusus seperti klasifikasi. Metode tanpa pengawasan sering digunakan untuk rekayasa fitur, pra-pelatihan, dan pembelajaran semisupervisi. </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37480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err="1">
                <a:solidFill>
                  <a:srgbClr val="F6F3E4"/>
                </a:solidFill>
                <a:latin typeface="Tahoma Bold"/>
              </a:rPr>
              <a:t>Contoh</a:t>
            </a:r>
            <a:endParaRPr lang="en-US" sz="4799" dirty="0">
              <a:solidFill>
                <a:srgbClr val="F6F3E4"/>
              </a:solidFill>
              <a:latin typeface="Tahoma Bold"/>
            </a:endParaRPr>
          </a:p>
        </p:txBody>
      </p:sp>
      <p:sp>
        <p:nvSpPr>
          <p:cNvPr id="14" name="TextBox 14"/>
          <p:cNvSpPr txBox="1"/>
          <p:nvPr/>
        </p:nvSpPr>
        <p:spPr>
          <a:xfrm>
            <a:off x="1600200" y="2793366"/>
            <a:ext cx="15137855" cy="4360168"/>
          </a:xfrm>
          <a:prstGeom prst="rect">
            <a:avLst/>
          </a:prstGeom>
        </p:spPr>
        <p:txBody>
          <a:bodyPr wrap="square" lIns="0" tIns="0" rIns="0" bIns="0" rtlCol="0" anchor="t">
            <a:spAutoFit/>
          </a:bodyPr>
          <a:lstStyle/>
          <a:p>
            <a:pPr algn="just">
              <a:lnSpc>
                <a:spcPts val="3400"/>
              </a:lnSpc>
            </a:pPr>
            <a:r>
              <a:rPr lang="id-ID" sz="3000" dirty="0">
                <a:solidFill>
                  <a:schemeClr val="bg1"/>
                </a:solidFill>
              </a:rPr>
              <a:t>Plot pada Gambar </a:t>
            </a:r>
            <a:r>
              <a:rPr lang="en-US" sz="3000" dirty="0">
                <a:solidFill>
                  <a:schemeClr val="bg1"/>
                </a:solidFill>
              </a:rPr>
              <a:t>1</a:t>
            </a:r>
            <a:r>
              <a:rPr lang="id-ID" sz="3000" dirty="0">
                <a:solidFill>
                  <a:schemeClr val="bg1"/>
                </a:solidFill>
              </a:rPr>
              <a:t> menampilkan hasil PCA yang diterapkan pada 6 variabel model dari kumpulan data Konstantonis. Setiap titik mewakili subjek dalam penelitian dan diberi kode warna sesuai dengan status pengobatan pasien. Warna merah menunjukkan pasien yang telah menjalani 4 kali pencabutan gigi premolar pertama, dan warna biru berarti tidak dilakukan pencabutan. Daripada menyajikan data dalam 6 dimensi Sesuai dengan 6 variabel model, dapat menggunakan 2 PC pertama. Dari gambar tersebut dapat dilihat bahwa PC pertama (pada sumbu horizontal) mewakili 61,26% varians data asli. Pemisahan pasien yang dirawat dan tidak diobati sepanjang sumbu ini tampaknya mungkin dilakukan. Menambahkan lebih banyak dimensi dalam bentuk PC dan menambahkan lebih banyak variabel untuk membentuk kombinasi linier dapat meningkatkan kesenjangan antara pasien yang diobati dan tidak diobati.</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65236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pic>
        <p:nvPicPr>
          <p:cNvPr id="12" name="Picture 11">
            <a:extLst>
              <a:ext uri="{FF2B5EF4-FFF2-40B4-BE49-F238E27FC236}">
                <a16:creationId xmlns:a16="http://schemas.microsoft.com/office/drawing/2014/main" id="{3C314A63-C73D-4880-A31C-774AEED97A66}"/>
              </a:ext>
            </a:extLst>
          </p:cNvPr>
          <p:cNvPicPr>
            <a:picLocks noChangeAspect="1"/>
          </p:cNvPicPr>
          <p:nvPr/>
        </p:nvPicPr>
        <p:blipFill rotWithShape="1">
          <a:blip r:embed="rId10"/>
          <a:srcRect l="37718" t="15097" r="18452" b="21675"/>
          <a:stretch/>
        </p:blipFill>
        <p:spPr>
          <a:xfrm>
            <a:off x="1143000" y="2219030"/>
            <a:ext cx="8953045" cy="6398816"/>
          </a:xfrm>
          <a:prstGeom prst="rect">
            <a:avLst/>
          </a:prstGeom>
        </p:spPr>
      </p:pic>
      <p:sp>
        <p:nvSpPr>
          <p:cNvPr id="15" name="TextBox 14">
            <a:extLst>
              <a:ext uri="{FF2B5EF4-FFF2-40B4-BE49-F238E27FC236}">
                <a16:creationId xmlns:a16="http://schemas.microsoft.com/office/drawing/2014/main" id="{D6790ACE-10E5-4D84-B914-2A4A4F818CCD}"/>
              </a:ext>
            </a:extLst>
          </p:cNvPr>
          <p:cNvSpPr txBox="1"/>
          <p:nvPr/>
        </p:nvSpPr>
        <p:spPr>
          <a:xfrm>
            <a:off x="10460938" y="3619500"/>
            <a:ext cx="6607862" cy="2862322"/>
          </a:xfrm>
          <a:prstGeom prst="rect">
            <a:avLst/>
          </a:prstGeom>
          <a:noFill/>
        </p:spPr>
        <p:txBody>
          <a:bodyPr wrap="square" rtlCol="0">
            <a:spAutoFit/>
          </a:bodyPr>
          <a:lstStyle/>
          <a:p>
            <a:pPr algn="just"/>
            <a:r>
              <a:rPr lang="id-ID" sz="3000" dirty="0">
                <a:solidFill>
                  <a:schemeClr val="bg1"/>
                </a:solidFill>
              </a:rPr>
              <a:t>Gambar </a:t>
            </a:r>
            <a:r>
              <a:rPr lang="en-US" sz="3000" dirty="0">
                <a:solidFill>
                  <a:schemeClr val="bg1"/>
                </a:solidFill>
              </a:rPr>
              <a:t>1</a:t>
            </a:r>
            <a:r>
              <a:rPr lang="id-ID" sz="3000" dirty="0">
                <a:solidFill>
                  <a:schemeClr val="bg1"/>
                </a:solidFill>
              </a:rPr>
              <a:t>. Hasil PCA pada dataset Konstantonis</a:t>
            </a:r>
            <a:r>
              <a:rPr lang="en-US" sz="3000" dirty="0">
                <a:solidFill>
                  <a:schemeClr val="bg1"/>
                </a:solidFill>
              </a:rPr>
              <a:t> </a:t>
            </a:r>
            <a:r>
              <a:rPr lang="id-ID" sz="3000" dirty="0">
                <a:solidFill>
                  <a:schemeClr val="bg1"/>
                </a:solidFill>
              </a:rPr>
              <a:t>berdasarkan 6 kovariat model. Berdasarkan transformasi sederhana ini, pemisahan ringan pada pasien dengan dan tanpa pengobatan dapat diamati.</a:t>
            </a:r>
            <a:endParaRPr lang="en-ID" sz="3000" dirty="0">
              <a:solidFill>
                <a:schemeClr val="bg1"/>
              </a:solidFill>
            </a:endParaRPr>
          </a:p>
        </p:txBody>
      </p:sp>
    </p:spTree>
    <p:extLst>
      <p:ext uri="{BB962C8B-B14F-4D97-AF65-F5344CB8AC3E}">
        <p14:creationId xmlns:p14="http://schemas.microsoft.com/office/powerpoint/2010/main" val="375620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810282" y="1759208"/>
            <a:ext cx="4590518"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CONCLUSION</a:t>
            </a:r>
          </a:p>
        </p:txBody>
      </p:sp>
      <p:sp>
        <p:nvSpPr>
          <p:cNvPr id="14" name="TextBox 14"/>
          <p:cNvSpPr txBox="1"/>
          <p:nvPr/>
        </p:nvSpPr>
        <p:spPr>
          <a:xfrm>
            <a:off x="1810282" y="2957931"/>
            <a:ext cx="14667435" cy="6104235"/>
          </a:xfrm>
          <a:prstGeom prst="rect">
            <a:avLst/>
          </a:prstGeom>
        </p:spPr>
        <p:txBody>
          <a:bodyPr lIns="0" tIns="0" rIns="0" bIns="0" rtlCol="0" anchor="t">
            <a:spAutoFit/>
          </a:bodyPr>
          <a:lstStyle/>
          <a:p>
            <a:pPr algn="just">
              <a:lnSpc>
                <a:spcPts val="3400"/>
              </a:lnSpc>
            </a:pPr>
            <a:r>
              <a:rPr lang="id-ID" sz="3000" dirty="0">
                <a:solidFill>
                  <a:schemeClr val="bg1"/>
                </a:solidFill>
              </a:rPr>
              <a:t>Metode pembelajaran tanpa pengawasan menggunakan berbagai teknik untuk mengembangkan representasi terkompresi dari data. Representasi terkompresi ini dapat berbentuk kumpulan data dengan dimensi yang diperkecil, atau dapat pula berupa perwakilan berbagai cluster dalam kumpulan data tersebut. Reduksi dimensi linier merupakan salah satu bentuk faktorisasi matriks, di mana matriks data dapat direpresentasikan sebagai hasil kali dua matriks. Beberapa bentuk reduksi dimensi linier (seperti faktorisasi matriks non-negatif) berkaitan erat dengan pengelompokan. Metode tanpa pengawasan digunakan untuk berbagai jenis algoritma rekayasa fitur. Ide inti dari rekayasa fitur adalah untuk menciptakan representasi data baru yang dapat digunakan oleh algoritma terawasi yang ada secara efektif. Contohnya termasuk metode kernel dan jaringan fungsi basis radial. Seseorang juga dapat menggunakan metode tanpa pengawasan untuk meningkatkan keakuratan metode yang diawasi. Metode tanpa pengawasan dapat mempelajari keragaman titik data. Pengetahuan tentang struktur manifold</a:t>
            </a:r>
            <a:r>
              <a:rPr lang="en-US" sz="3000" dirty="0">
                <a:solidFill>
                  <a:schemeClr val="bg1"/>
                </a:solidFill>
              </a:rPr>
              <a:t>(</a:t>
            </a:r>
            <a:r>
              <a:rPr lang="en-ID" sz="3000" dirty="0" err="1">
                <a:solidFill>
                  <a:schemeClr val="bg1"/>
                </a:solidFill>
              </a:rPr>
              <a:t>distribusi</a:t>
            </a:r>
            <a:r>
              <a:rPr lang="en-ID" sz="3000" dirty="0">
                <a:solidFill>
                  <a:schemeClr val="bg1"/>
                </a:solidFill>
              </a:rPr>
              <a:t> data dan </a:t>
            </a:r>
            <a:r>
              <a:rPr lang="en-ID" sz="3000" dirty="0" err="1">
                <a:solidFill>
                  <a:schemeClr val="bg1"/>
                </a:solidFill>
              </a:rPr>
              <a:t>hubungan</a:t>
            </a:r>
            <a:r>
              <a:rPr lang="en-ID" sz="3000" dirty="0">
                <a:solidFill>
                  <a:schemeClr val="bg1"/>
                </a:solidFill>
              </a:rPr>
              <a:t> </a:t>
            </a:r>
            <a:r>
              <a:rPr lang="en-ID" sz="3000" dirty="0" err="1">
                <a:solidFill>
                  <a:schemeClr val="bg1"/>
                </a:solidFill>
              </a:rPr>
              <a:t>antara</a:t>
            </a:r>
            <a:r>
              <a:rPr lang="en-ID" sz="3000" dirty="0">
                <a:solidFill>
                  <a:schemeClr val="bg1"/>
                </a:solidFill>
              </a:rPr>
              <a:t> </a:t>
            </a:r>
            <a:r>
              <a:rPr lang="en-ID" sz="3000" dirty="0" err="1">
                <a:solidFill>
                  <a:schemeClr val="bg1"/>
                </a:solidFill>
              </a:rPr>
              <a:t>titik-titik</a:t>
            </a:r>
            <a:r>
              <a:rPr lang="en-ID" sz="3000" dirty="0">
                <a:solidFill>
                  <a:schemeClr val="bg1"/>
                </a:solidFill>
              </a:rPr>
              <a:t> data</a:t>
            </a:r>
            <a:r>
              <a:rPr lang="en-US" sz="3000" dirty="0">
                <a:solidFill>
                  <a:schemeClr val="bg1"/>
                </a:solidFill>
              </a:rPr>
              <a:t>) </a:t>
            </a:r>
            <a:r>
              <a:rPr lang="id-ID" sz="3000" dirty="0">
                <a:solidFill>
                  <a:schemeClr val="bg1"/>
                </a:solidFill>
              </a:rPr>
              <a:t>mengurangi jumlah data berlabel yang diperlukan untuk klasifikasi.</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91E924D1-8D04-4A2C-B242-8D01B1C27410}"/>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1220</Words>
  <Application>Microsoft Office PowerPoint</Application>
  <PresentationFormat>Custom</PresentationFormat>
  <Paragraphs>50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Open Sans</vt:lpstr>
      <vt:lpstr>Arial</vt:lpstr>
      <vt:lpstr>Calibri</vt:lpstr>
      <vt:lpstr>Tahoma</vt:lpstr>
      <vt:lpstr>Open Sans Bold Bold</vt:lpstr>
      <vt:lpstr>Open Sauce</vt:lpstr>
      <vt:lpstr>Tahoma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user</cp:lastModifiedBy>
  <cp:revision>15</cp:revision>
  <dcterms:created xsi:type="dcterms:W3CDTF">2006-08-16T00:00:00Z</dcterms:created>
  <dcterms:modified xsi:type="dcterms:W3CDTF">2023-12-04T03:08:08Z</dcterms:modified>
  <dc:identifier>DAFtcN56TXg</dc:identifier>
</cp:coreProperties>
</file>