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3697" y="695458"/>
            <a:ext cx="8139705" cy="3190741"/>
          </a:xfrm>
        </p:spPr>
        <p:txBody>
          <a:bodyPr/>
          <a:lstStyle/>
          <a:p>
            <a:pPr algn="ctr"/>
            <a:r>
              <a:rPr lang="id-ID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ANALISIS DATA DENGAN SPSS</a:t>
            </a:r>
            <a:endParaRPr lang="id-ID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0210" y="4246808"/>
            <a:ext cx="9418320" cy="1691640"/>
          </a:xfrm>
        </p:spPr>
        <p:txBody>
          <a:bodyPr/>
          <a:lstStyle/>
          <a:p>
            <a:endParaRPr lang="id-ID" b="1" dirty="0" smtClean="0"/>
          </a:p>
          <a:p>
            <a:r>
              <a:rPr lang="id-ID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ANALISIS </a:t>
            </a:r>
            <a:r>
              <a:rPr lang="id-ID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DATA UNTUK UJI PERSYARATAN UJI HIPOTESIS</a:t>
            </a:r>
            <a:endParaRPr lang="id-ID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5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640" t="36048" r="53399" b="44058"/>
          <a:stretch/>
        </p:blipFill>
        <p:spPr>
          <a:xfrm>
            <a:off x="373487" y="1146217"/>
            <a:ext cx="5806781" cy="197047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73488" y="300397"/>
            <a:ext cx="3863661" cy="845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b="1" dirty="0" smtClean="0"/>
          </a:p>
          <a:p>
            <a:pPr marL="0" indent="0">
              <a:buNone/>
            </a:pPr>
            <a:r>
              <a:rPr lang="id-ID" spc="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UJI HIPOTESIS (Two tailed)</a:t>
            </a:r>
            <a:endParaRPr lang="id-ID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3442" t="36752" r="53200" b="24868"/>
          <a:stretch/>
        </p:blipFill>
        <p:spPr>
          <a:xfrm>
            <a:off x="6180269" y="-1"/>
            <a:ext cx="6011731" cy="43530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12848" t="56294" r="53003" b="15889"/>
          <a:stretch/>
        </p:blipFill>
        <p:spPr>
          <a:xfrm>
            <a:off x="6038600" y="4353059"/>
            <a:ext cx="6153399" cy="25049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7402" t="9815" r="16576" b="23635"/>
          <a:stretch/>
        </p:blipFill>
        <p:spPr>
          <a:xfrm>
            <a:off x="-1051" y="3000777"/>
            <a:ext cx="6181319" cy="38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40" t="54533" r="53300" b="25396"/>
          <a:stretch/>
        </p:blipFill>
        <p:spPr>
          <a:xfrm>
            <a:off x="141668" y="141667"/>
            <a:ext cx="7471097" cy="255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03033" y="31290"/>
            <a:ext cx="3142444" cy="54825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b="1" dirty="0" smtClean="0"/>
          </a:p>
          <a:p>
            <a:pPr marL="0" indent="0">
              <a:buNone/>
            </a:pPr>
            <a:r>
              <a:rPr lang="id-ID" spc="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UJI HIPOTESIS (Paired sample t-test)</a:t>
            </a:r>
            <a:endParaRPr lang="id-ID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135" t="23547" r="50429" b="61312"/>
          <a:stretch/>
        </p:blipFill>
        <p:spPr>
          <a:xfrm>
            <a:off x="103033" y="579549"/>
            <a:ext cx="5897338" cy="1416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996229"/>
            <a:ext cx="7909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1400" b="1" u="sng" spc="4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Contoh :</a:t>
            </a:r>
          </a:p>
          <a:p>
            <a:pPr algn="just"/>
            <a:r>
              <a:rPr lang="id-ID" sz="1400" spc="4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id-ID" sz="1400" spc="4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ebua</a:t>
            </a:r>
            <a:r>
              <a:rPr lang="id-ID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id-ID" sz="1400" spc="8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id-ID" sz="1400" spc="15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id-ID" sz="1400" spc="15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li</a:t>
            </a:r>
            <a:r>
              <a:rPr lang="id-ID" sz="1400" spc="30" dirty="0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id-ID" sz="1400" spc="65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id-ID" sz="1400" spc="9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400" spc="15" dirty="0"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d-ID" sz="1400" spc="65" dirty="0"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id-ID" sz="1400" spc="15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400" spc="45" dirty="0"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id-ID" sz="1400" spc="15" dirty="0">
                <a:latin typeface="Arial" panose="020B0604020202020204" pitchFamily="34" charset="0"/>
                <a:ea typeface="Times New Roman" panose="02020603050405020304" pitchFamily="18" charset="0"/>
              </a:rPr>
              <a:t>u</a:t>
            </a:r>
            <a:r>
              <a:rPr lang="id-ID" sz="1400" spc="45" dirty="0"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id-ID" sz="1400" spc="8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u</a:t>
            </a:r>
            <a:r>
              <a:rPr lang="id-ID" sz="1400" spc="15" dirty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id-ID" sz="1400" spc="55" dirty="0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u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id-ID" sz="1400" spc="7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400" spc="45" dirty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eng</a:t>
            </a:r>
            <a:r>
              <a:rPr lang="id-ID" sz="1400" spc="15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d-ID" sz="1400" spc="55" dirty="0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id-ID" sz="1400" spc="15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id-ID" sz="1400" spc="15" dirty="0">
                <a:latin typeface="Arial" panose="020B0604020202020204" pitchFamily="34" charset="0"/>
                <a:ea typeface="Times New Roman" panose="02020603050405020304" pitchFamily="18" charset="0"/>
              </a:rPr>
              <a:t>u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d-ID" sz="1400" spc="12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400" spc="4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400" spc="1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id-ID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id-ID" sz="1400" spc="3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id-ID" sz="1400" spc="6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d-ID" sz="1400" spc="4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id-ID" sz="1400" spc="1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k </a:t>
            </a:r>
            <a:r>
              <a:rPr lang="id-ID" sz="1400" spc="4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pe</a:t>
            </a:r>
            <a:r>
              <a:rPr lang="id-ID" sz="1400" spc="4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id-ID" sz="1400" spc="1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id-ID" sz="1400" spc="4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eda</a:t>
            </a:r>
            <a:r>
              <a:rPr lang="id-ID" sz="1400" spc="5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   </a:t>
            </a:r>
            <a:r>
              <a:rPr lang="id-ID" sz="1400" spc="8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400" spc="15" dirty="0"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id-ID" sz="1400" spc="45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od</a:t>
            </a:r>
            <a:r>
              <a:rPr lang="id-ID" sz="1400" spc="15" dirty="0">
                <a:latin typeface="Arial" panose="020B0604020202020204" pitchFamily="34" charset="0"/>
                <a:ea typeface="Times New Roman" panose="02020603050405020304" pitchFamily="18" charset="0"/>
              </a:rPr>
              <a:t>u</a:t>
            </a:r>
            <a:r>
              <a:rPr lang="id-ID" sz="1400" spc="45" dirty="0"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id-ID" sz="1400" spc="30" dirty="0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id-ID" sz="1400" spc="15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id-ID" sz="1400" spc="-20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d-ID" sz="1400" spc="30" dirty="0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</a:rPr>
              <a:t>s </a:t>
            </a:r>
            <a:r>
              <a:rPr lang="id-ID" sz="1400" spc="50" dirty="0"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d-ID" sz="1400" spc="25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id-ID" sz="1400" spc="65" dirty="0">
                <a:latin typeface="Arial" panose="020B0604020202020204" pitchFamily="34" charset="0"/>
                <a:ea typeface="Times New Roman" panose="02020603050405020304" pitchFamily="18" charset="0"/>
              </a:rPr>
              <a:t>j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400" spc="1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400" spc="15" dirty="0"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id-ID" sz="1400" spc="45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ga</a:t>
            </a:r>
            <a:r>
              <a:rPr lang="id-ID" sz="1400" spc="15" dirty="0">
                <a:latin typeface="Arial" panose="020B0604020202020204" pitchFamily="34" charset="0"/>
                <a:ea typeface="Times New Roman" panose="02020603050405020304" pitchFamily="18" charset="0"/>
              </a:rPr>
              <a:t>w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d-ID" sz="1400" spc="15" dirty="0">
                <a:latin typeface="Arial" panose="020B0604020202020204" pitchFamily="34" charset="0"/>
                <a:ea typeface="Times New Roman" panose="02020603050405020304" pitchFamily="18" charset="0"/>
              </a:rPr>
              <a:t> d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d-ID" sz="1400" spc="1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400" spc="2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id-ID" sz="1400" spc="4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eb</a:t>
            </a:r>
            <a:r>
              <a:rPr lang="id-ID" sz="1400" spc="5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d-ID" sz="1400" spc="6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id-ID" sz="1400" spc="1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</a:t>
            </a:r>
            <a:r>
              <a:rPr lang="id-ID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id-ID" sz="1400" spc="2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da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</a:rPr>
              <a:t>n </a:t>
            </a:r>
            <a:r>
              <a:rPr lang="id-ID" sz="1400" spc="25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d-ID" sz="1400" spc="25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uda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id-ID" sz="1400" spc="1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id-ID" sz="1400" spc="65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id-ID" sz="1400" spc="15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d-ID" sz="1400" spc="25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d-ID" sz="1400" spc="3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400" spc="45" dirty="0"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id-ID" sz="1400" spc="15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nda</a:t>
            </a:r>
            <a:r>
              <a:rPr lang="id-ID" sz="1400" spc="25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aa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id-ID" sz="1400" spc="1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400" spc="1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id-ID" sz="1400" spc="6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d-ID" sz="1400" spc="4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na</a:t>
            </a:r>
            <a:r>
              <a:rPr lang="id-ID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s. </a:t>
            </a:r>
            <a:r>
              <a:rPr lang="id-ID" sz="1400" spc="4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id-ID" sz="1400" spc="4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d-ID" sz="1400" spc="4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id-ID" sz="1400" spc="1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id-ID" sz="1400" spc="4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400" spc="2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id-ID" sz="1400" spc="4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400" spc="4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rk</a:t>
            </a:r>
            <a:r>
              <a:rPr lang="id-ID" sz="1400" spc="4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id-ID" sz="1400" spc="9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id-ID" sz="1400" spc="9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400" spc="2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id-ID" sz="1400" spc="1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id-ID" sz="1400" spc="1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pe</a:t>
            </a:r>
            <a:r>
              <a:rPr lang="id-ID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id-ID" sz="1400" spc="12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pega</a:t>
            </a:r>
            <a:r>
              <a:rPr lang="id-ID" sz="1400" spc="15" dirty="0">
                <a:latin typeface="Arial" panose="020B0604020202020204" pitchFamily="34" charset="0"/>
                <a:ea typeface="Times New Roman" panose="02020603050405020304" pitchFamily="18" charset="0"/>
              </a:rPr>
              <a:t>w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d-ID" sz="1400" spc="12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400" spc="25" dirty="0"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an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</a:rPr>
              <a:t>g</a:t>
            </a:r>
            <a:r>
              <a:rPr lang="id-ID" sz="1400" spc="9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400" spc="15" dirty="0"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id-ID" sz="1400" spc="65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d-ID" sz="1400" spc="15" dirty="0"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il</a:t>
            </a:r>
            <a:r>
              <a:rPr lang="id-ID" sz="1400" spc="65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id-ID" sz="1400" spc="9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400" spc="2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id-ID" sz="1400" spc="4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d-ID" sz="1400" spc="4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id-ID" sz="1400" spc="1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id-ID" sz="1400" spc="1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400" spc="5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id-ID" sz="1400" spc="4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and</a:t>
            </a:r>
            <a:r>
              <a:rPr lang="id-ID" sz="1400" spc="1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id-ID" sz="1400" spc="5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id-ID" sz="1400" spc="11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400" spc="15" dirty="0"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ipe</a:t>
            </a:r>
            <a:r>
              <a:rPr lang="id-ID" sz="1400" spc="45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id-ID" sz="1400" spc="15" dirty="0"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le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id-ID" sz="1400" spc="9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ha</a:t>
            </a:r>
            <a:r>
              <a:rPr lang="id-ID" sz="1400" spc="25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id-ID" sz="1400" spc="12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400" spc="25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ebag</a:t>
            </a:r>
            <a:r>
              <a:rPr lang="id-ID" sz="1400" spc="15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</a:rPr>
              <a:t>i 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be</a:t>
            </a:r>
            <a:r>
              <a:rPr lang="id-ID" sz="1400" spc="25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id-ID" sz="1400" spc="65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d-ID" sz="1400" spc="25" dirty="0"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id-ID" sz="1400" spc="40" dirty="0">
                <a:latin typeface="Arial" panose="020B0604020202020204" pitchFamily="34" charset="0"/>
                <a:ea typeface="Times New Roman" panose="02020603050405020304" pitchFamily="18" charset="0"/>
              </a:rPr>
              <a:t>u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id-ID" sz="1400" spc="7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id-ID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60" y="2950336"/>
            <a:ext cx="3546323" cy="39194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40427" y="3041022"/>
            <a:ext cx="7371009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5285" algn="just">
              <a:lnSpc>
                <a:spcPct val="107000"/>
              </a:lnSpc>
              <a:spcBef>
                <a:spcPts val="175"/>
              </a:spcBef>
              <a:spcAft>
                <a:spcPts val="0"/>
              </a:spcAft>
            </a:pP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d-ID" spc="6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d-ID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pc="6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pc="6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id-ID" spc="7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pc="6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d-ID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pc="7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d-ID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065" marR="61595" indent="-267970" algn="just">
              <a:lnSpc>
                <a:spcPct val="107000"/>
              </a:lnSpc>
              <a:spcAft>
                <a:spcPts val="0"/>
              </a:spcAft>
            </a:pP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d-ID" spc="26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pc="6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pc="27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5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id-ID" spc="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6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beda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pc="26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pc="6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d-ID" spc="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4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d-ID" spc="4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d-ID" spc="4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d-ID" spc="2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pc="3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d-ID" spc="4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pc="3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pc="4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pc="25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pc="6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d-ID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pega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d-ID" spc="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pc="5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pc="26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pc="6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pc="9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enda</a:t>
            </a:r>
            <a:r>
              <a:rPr lang="id-ID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pc="7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pc="6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pc="6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pc="9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uda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d-ID" spc="7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pc="6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pc="9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id-ID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pc="7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pc="6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065" marR="57785" indent="-267970" algn="just">
              <a:lnSpc>
                <a:spcPct val="107000"/>
              </a:lnSpc>
              <a:spcAft>
                <a:spcPts val="0"/>
              </a:spcAft>
            </a:pPr>
            <a:r>
              <a:rPr lang="id-ID" spc="4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d-ID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pc="7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d-ID" spc="2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5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pc="26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pc="2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pc="26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d-ID" spc="4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pc="4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id-ID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d-ID" spc="4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pc="3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d-ID" spc="4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pc="3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pc="4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pc="23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pc="6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pc="2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pc="26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pc="5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pc="2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2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pc="4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</a:t>
            </a:r>
            <a:r>
              <a:rPr lang="id-ID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d-ID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d-ID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d-ID" spc="24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ibe</a:t>
            </a:r>
            <a:r>
              <a:rPr lang="id-ID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d-ID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pc="7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pc="6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pc="6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pc="9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2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pc="4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pc="2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pc="4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d-ID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pc="4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d-ID" spc="7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pc="6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pc="9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pc="9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pc="6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endParaRPr lang="id-ID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2" y="336135"/>
            <a:ext cx="5547211" cy="1209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14" y="463640"/>
            <a:ext cx="5236578" cy="1081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2" y="1730862"/>
            <a:ext cx="6195707" cy="14630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487" y="3525300"/>
            <a:ext cx="9548152" cy="1092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1005" marR="4335780" algn="just">
              <a:lnSpc>
                <a:spcPct val="107000"/>
              </a:lnSpc>
              <a:spcBef>
                <a:spcPts val="195"/>
              </a:spcBef>
              <a:spcAft>
                <a:spcPts val="0"/>
              </a:spcAft>
            </a:pPr>
            <a:r>
              <a:rPr lang="id-ID" sz="1200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5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1200" spc="10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d-ID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1005" marR="48895" algn="just">
              <a:lnSpc>
                <a:spcPts val="1030"/>
              </a:lnSpc>
              <a:spcBef>
                <a:spcPts val="15"/>
              </a:spcBef>
              <a:spcAft>
                <a:spcPts val="0"/>
              </a:spcAft>
            </a:pPr>
            <a:endParaRPr lang="id-ID" sz="1200" spc="15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1005" marR="48895" algn="just">
              <a:lnSpc>
                <a:spcPts val="1030"/>
              </a:lnSpc>
              <a:spcBef>
                <a:spcPts val="15"/>
              </a:spcBef>
              <a:spcAft>
                <a:spcPts val="0"/>
              </a:spcAft>
            </a:pPr>
            <a:r>
              <a:rPr lang="id-ID" sz="1200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id-ID" sz="1200" spc="3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id-ID" sz="1200" spc="24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d-ID" sz="1200" spc="2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d-ID" sz="1200" spc="2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id-ID" sz="1200" spc="2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d-ID" sz="1200" spc="2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5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kk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200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id-ID" sz="1200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 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-17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-r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d-ID" sz="1200" spc="2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d-ID" sz="1200" spc="2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 </a:t>
            </a:r>
            <a:r>
              <a:rPr lang="id-ID" sz="1200" spc="4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21005" marR="48895" algn="just">
              <a:lnSpc>
                <a:spcPts val="1030"/>
              </a:lnSpc>
              <a:spcBef>
                <a:spcPts val="15"/>
              </a:spcBef>
              <a:spcAft>
                <a:spcPts val="0"/>
              </a:spcAft>
            </a:pPr>
            <a:endParaRPr lang="id-ID" sz="1200" spc="4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1005" marR="48895" algn="just">
              <a:lnSpc>
                <a:spcPts val="1030"/>
              </a:lnSpc>
              <a:spcBef>
                <a:spcPts val="15"/>
              </a:spcBef>
              <a:spcAft>
                <a:spcPts val="0"/>
              </a:spcAft>
            </a:pP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1200" spc="3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d-ID" sz="1200" spc="-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3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nda</a:t>
            </a:r>
            <a:r>
              <a:rPr lang="id-ID" sz="12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1200" spc="19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15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200" spc="17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d-ID" sz="1200" spc="1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1200" spc="1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d-ID" sz="1200" spc="19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16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id-ID" sz="12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1200" spc="17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15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-16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3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21005" marR="48895" algn="just">
              <a:lnSpc>
                <a:spcPts val="1030"/>
              </a:lnSpc>
              <a:spcBef>
                <a:spcPts val="15"/>
              </a:spcBef>
              <a:spcAft>
                <a:spcPts val="0"/>
              </a:spcAft>
            </a:pPr>
            <a:endParaRPr lang="id-ID" sz="1200" spc="3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1005" marR="48895" algn="just">
              <a:lnSpc>
                <a:spcPts val="1030"/>
              </a:lnSpc>
              <a:spcBef>
                <a:spcPts val="15"/>
              </a:spcBef>
              <a:spcAft>
                <a:spcPts val="0"/>
              </a:spcAft>
            </a:pPr>
            <a:r>
              <a:rPr lang="id-ID" sz="1200" spc="3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3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z="1200" spc="2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1200" spc="2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d-ID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16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-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4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d-ID" sz="1200" spc="-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2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4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id-ID" sz="1200" spc="3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d-ID" sz="1200" spc="9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8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id-ID" sz="1200" spc="8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9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z="1200" spc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87" y="4617587"/>
            <a:ext cx="117890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1005" marR="61595" algn="just">
              <a:lnSpc>
                <a:spcPts val="1030"/>
              </a:lnSpc>
              <a:spcAft>
                <a:spcPts val="0"/>
              </a:spcAft>
            </a:pPr>
            <a:endParaRPr lang="id-ID" sz="1200" spc="15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1005" marR="61595" algn="just">
              <a:lnSpc>
                <a:spcPts val="1030"/>
              </a:lnSpc>
              <a:spcAft>
                <a:spcPts val="0"/>
              </a:spcAft>
            </a:pPr>
            <a:r>
              <a:rPr lang="id-ID" sz="1200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id-ID" sz="1200" spc="3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1200" spc="9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d-ID" sz="1200" spc="7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1200" spc="75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1005" marR="61595" algn="just">
              <a:lnSpc>
                <a:spcPts val="1030"/>
              </a:lnSpc>
              <a:spcAft>
                <a:spcPts val="0"/>
              </a:spcAft>
            </a:pPr>
            <a:endParaRPr lang="id-ID" sz="1200" spc="75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1005" marR="61595" algn="just">
              <a:lnSpc>
                <a:spcPts val="1030"/>
              </a:lnSpc>
              <a:spcAft>
                <a:spcPts val="0"/>
              </a:spcAft>
            </a:pPr>
            <a:r>
              <a:rPr lang="id-ID" sz="1200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id-ID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8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1200" spc="8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8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kk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1200" spc="10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9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d-ID" sz="1200" spc="5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10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8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x1</a:t>
            </a:r>
            <a:r>
              <a:rPr lang="id-ID" sz="1200" spc="9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1200" spc="1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d-ID" sz="1200" spc="7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d-ID" sz="1200" spc="8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4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-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4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d-ID" sz="1200" spc="-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2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4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d-ID" sz="1200" spc="3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id-ID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id-ID" sz="1200" spc="1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3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3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</a:p>
          <a:p>
            <a:pPr marL="421005" marR="61595" algn="just">
              <a:lnSpc>
                <a:spcPts val="1030"/>
              </a:lnSpc>
              <a:spcAft>
                <a:spcPts val="0"/>
              </a:spcAft>
            </a:pPr>
            <a:endParaRPr lang="id-ID" sz="1200" spc="25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1005" marR="61595" algn="just">
              <a:lnSpc>
                <a:spcPts val="1030"/>
              </a:lnSpc>
              <a:spcAft>
                <a:spcPts val="0"/>
              </a:spcAft>
            </a:pPr>
            <a:r>
              <a:rPr lang="id-ID" sz="1200" spc="2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3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gn</a:t>
            </a:r>
            <a:r>
              <a:rPr lang="id-ID" sz="1200" spc="3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ifi</a:t>
            </a:r>
            <a:r>
              <a:rPr lang="id-ID" sz="1200" spc="2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id-ID" sz="1200" spc="2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d-ID" sz="1200" spc="5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d-ID" sz="12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1200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5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5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d-ID" sz="1200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1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3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200" spc="3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1200" spc="2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d-ID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d-ID" sz="1200" spc="3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z="1200" spc="-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3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</a:t>
            </a:r>
            <a:r>
              <a:rPr lang="id-ID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z="1200" spc="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hubunga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1200" spc="19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d-ID" sz="12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-18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d-ID" sz="1200" spc="16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id-ID" sz="1200" spc="3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3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18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21005" marR="61595" algn="just">
              <a:lnSpc>
                <a:spcPts val="1030"/>
              </a:lnSpc>
              <a:spcAft>
                <a:spcPts val="0"/>
              </a:spcAft>
            </a:pPr>
            <a:endParaRPr lang="id-ID" sz="1200" spc="18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1005" marR="61595" algn="just">
              <a:lnSpc>
                <a:spcPts val="1030"/>
              </a:lnSpc>
              <a:spcAft>
                <a:spcPts val="0"/>
              </a:spcAft>
            </a:pP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d-ID" sz="1200" spc="3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odu</a:t>
            </a:r>
            <a:r>
              <a:rPr lang="id-ID" sz="1200" spc="2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z="1200" spc="1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z="1200" spc="3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2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d-ID" sz="1200" spc="3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18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d-ID" sz="1200" spc="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19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nda</a:t>
            </a:r>
            <a:r>
              <a:rPr lang="id-ID" sz="12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1200" spc="19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17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id-ID" sz="1200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d-ID" sz="1200" spc="3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odu</a:t>
            </a:r>
            <a:r>
              <a:rPr lang="id-ID" sz="1200" spc="2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z="1200" spc="3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id-ID" sz="1200" spc="2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d-ID" sz="1200" spc="3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id-ID" sz="1200" spc="22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id-ID" sz="1200" spc="2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d-ID" sz="1200" spc="2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nda</a:t>
            </a:r>
            <a:r>
              <a:rPr lang="id-ID" sz="12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id-ID" sz="1200" spc="2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id-ID" sz="1200" spc="2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1200" spc="215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1005" marR="61595" algn="just">
              <a:lnSpc>
                <a:spcPts val="1030"/>
              </a:lnSpc>
              <a:spcAft>
                <a:spcPts val="0"/>
              </a:spcAft>
            </a:pPr>
            <a:endParaRPr lang="id-ID" sz="1200" spc="215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1005" marR="61595" algn="just">
              <a:lnSpc>
                <a:spcPts val="1030"/>
              </a:lnSpc>
              <a:spcAft>
                <a:spcPts val="0"/>
              </a:spcAft>
            </a:pPr>
            <a:r>
              <a:rPr lang="id-ID" sz="1200" spc="3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d-ID" sz="1200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id-ID" sz="1200" spc="2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5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id-ID" sz="1200" spc="2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id-ID" sz="1200" spc="18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d-ID" sz="1200" spc="-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d-ID" sz="1200" spc="4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2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z="1200" spc="4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d-ID" sz="1200" spc="3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id-ID" sz="1200" spc="3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z="1200" spc="-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2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3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2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apab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gn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ifi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id-ID" sz="1200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d-ID" sz="1200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d-ID" sz="1200" spc="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5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1200" spc="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id-ID" sz="1200" spc="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1200" spc="5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1005" marR="61595" algn="just">
              <a:lnSpc>
                <a:spcPts val="1030"/>
              </a:lnSpc>
              <a:spcAft>
                <a:spcPts val="0"/>
              </a:spcAft>
            </a:pPr>
            <a:endParaRPr lang="id-ID" sz="1200" spc="5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1005" marR="61595" algn="just">
              <a:lnSpc>
                <a:spcPts val="1030"/>
              </a:lnSpc>
              <a:spcAft>
                <a:spcPts val="0"/>
              </a:spcAft>
            </a:pPr>
            <a:r>
              <a:rPr lang="id-ID" sz="1200" spc="5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2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1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12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d-ID" sz="12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2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200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200" spc="5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1200" spc="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200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1200" spc="3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d-ID" sz="1200" spc="3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d-ID" sz="12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200" spc="2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d-ID" sz="12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27114" y="2139826"/>
            <a:ext cx="821569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1005" marR="52070" algn="just">
              <a:lnSpc>
                <a:spcPts val="1020"/>
              </a:lnSpc>
              <a:spcAft>
                <a:spcPts val="0"/>
              </a:spcAft>
            </a:pPr>
            <a:r>
              <a:rPr lang="id-ID" sz="1100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id-ID" sz="11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1100" spc="1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1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d-ID" sz="1100" spc="8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100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1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100" spc="1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100" spc="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100" spc="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100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d-ID" sz="1100" spc="1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d-ID" sz="1100" spc="-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1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d-ID" sz="11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unga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1100" spc="12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11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1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100" spc="1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z="1100" spc="1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1100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d-ID" sz="11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z="1100" spc="9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</a:t>
            </a:r>
            <a:r>
              <a:rPr lang="id-ID" sz="1100" spc="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100" spc="10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d-ID" sz="1100" spc="-18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100" spc="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100" spc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d-ID" sz="1100" spc="8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21005" marR="52070" algn="just">
              <a:lnSpc>
                <a:spcPts val="1020"/>
              </a:lnSpc>
              <a:spcAft>
                <a:spcPts val="0"/>
              </a:spcAft>
            </a:pPr>
            <a:endParaRPr lang="id-ID" sz="1100" spc="85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1005" marR="52070" algn="just">
              <a:lnSpc>
                <a:spcPts val="1020"/>
              </a:lnSpc>
              <a:spcAft>
                <a:spcPts val="0"/>
              </a:spcAft>
            </a:pPr>
            <a:r>
              <a:rPr lang="id-ID" sz="1100" spc="2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100" spc="-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100" spc="4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d-ID" sz="1100" spc="-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100" spc="2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d-ID" sz="11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d-ID" sz="1100" spc="12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id-ID" sz="1100" spc="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id-ID" sz="1100" spc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100" spc="4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1100" spc="-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100" spc="2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id-ID" sz="1100" spc="45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d-ID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d-ID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100" spc="3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ti</a:t>
            </a:r>
            <a:r>
              <a:rPr lang="id-ID" sz="1100" spc="2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ng</a:t>
            </a:r>
            <a:r>
              <a:rPr lang="id-ID" sz="1100" spc="2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id-ID" sz="1100" spc="2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100" spc="4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id-ID" sz="400" dirty="0"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  <a:r>
              <a:rPr lang="id-ID" sz="1100" spc="25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id-ID" sz="1100" spc="35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gn</a:t>
            </a:r>
            <a:r>
              <a:rPr lang="id-ID" sz="1100" spc="15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d-ID" sz="1100" spc="35" dirty="0">
                <a:latin typeface="Arial" panose="020B0604020202020204" pitchFamily="34" charset="0"/>
                <a:ea typeface="Times New Roman" panose="02020603050405020304" pitchFamily="18" charset="0"/>
              </a:rPr>
              <a:t>fi</a:t>
            </a:r>
            <a:r>
              <a:rPr lang="id-ID" sz="1100" spc="25" dirty="0"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an</a:t>
            </a:r>
            <a:r>
              <a:rPr lang="id-ID" sz="1100" spc="25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d-ID" sz="1100" spc="11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</a:rPr>
              <a:t>=</a:t>
            </a:r>
            <a:r>
              <a:rPr lang="id-ID" sz="1100" spc="5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id-ID" sz="1100" spc="35" dirty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00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id-ID" sz="1100" spc="7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id-ID" sz="1100" spc="-5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nga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id-ID" sz="1100" spc="8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100" spc="45" dirty="0"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id-ID" sz="1100" spc="-5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d-ID" sz="1100" spc="30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100" spc="35" dirty="0">
                <a:latin typeface="Arial" panose="020B0604020202020204" pitchFamily="34" charset="0"/>
                <a:ea typeface="Times New Roman" panose="02020603050405020304" pitchFamily="18" charset="0"/>
              </a:rPr>
              <a:t>j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id-ID" sz="1100" spc="9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id-ID" sz="1100" spc="9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21005" marR="52070" algn="just">
              <a:lnSpc>
                <a:spcPts val="1020"/>
              </a:lnSpc>
              <a:spcAft>
                <a:spcPts val="0"/>
              </a:spcAft>
            </a:pPr>
            <a:endParaRPr lang="id-ID" sz="1100" spc="9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21005" marR="52070" algn="just">
              <a:lnSpc>
                <a:spcPts val="1020"/>
              </a:lnSpc>
              <a:spcAft>
                <a:spcPts val="0"/>
              </a:spcAft>
            </a:pPr>
            <a:r>
              <a:rPr lang="id-ID" sz="1100" spc="2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id-ID" sz="1100" spc="-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d-ID" sz="1100" spc="4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id-ID" sz="1100" spc="3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d-ID" sz="1100" spc="2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id-ID" sz="1100" spc="2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id-ID" sz="1100" spc="2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id-ID" sz="1100" spc="11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100" spc="45" dirty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r>
              <a:rPr lang="id-ID" sz="1100" spc="6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pad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100" spc="7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100" spc="35" dirty="0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100" spc="30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id-ID" sz="1100" spc="8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100" spc="25" dirty="0"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id-ID" sz="1100" spc="-5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d-ID" sz="1100" spc="45" dirty="0"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id-ID" sz="1100" spc="-5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d-ID" sz="1100" spc="30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id-ID" sz="1100" spc="25" dirty="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100" spc="25" dirty="0"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aa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id-ID" sz="1100" spc="13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95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id-ID" sz="1100" spc="8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100" spc="5" dirty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100" spc="45" dirty="0"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dapa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</a:rPr>
              <a:t>t </a:t>
            </a:r>
            <a:r>
              <a:rPr lang="id-ID" sz="1100" spc="22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id-ID" sz="1100" spc="35" dirty="0">
                <a:latin typeface="Arial" panose="020B0604020202020204" pitchFamily="34" charset="0"/>
                <a:ea typeface="Times New Roman" panose="02020603050405020304" pitchFamily="18" charset="0"/>
              </a:rPr>
              <a:t>it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100" spc="30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id-ID" sz="1100" spc="35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</a:rPr>
              <a:t>k </a:t>
            </a:r>
            <a:r>
              <a:rPr lang="id-ID" sz="1100" spc="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id-ID" sz="1100" spc="2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21005" marR="52070" algn="just">
              <a:lnSpc>
                <a:spcPts val="1020"/>
              </a:lnSpc>
              <a:spcAft>
                <a:spcPts val="0"/>
              </a:spcAft>
            </a:pPr>
            <a:endParaRPr lang="id-ID" sz="1100" spc="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21005" marR="52070" algn="just">
              <a:lnSpc>
                <a:spcPts val="1020"/>
              </a:lnSpc>
              <a:spcAft>
                <a:spcPts val="0"/>
              </a:spcAft>
            </a:pPr>
            <a:r>
              <a:rPr lang="id-ID" sz="1100" spc="2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id-ID" sz="1100" spc="-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d-ID" sz="1100" spc="2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id-ID" sz="1100" spc="3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d-ID" sz="1100" spc="5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id-ID" sz="1100" spc="2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id-ID" sz="1100" spc="-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</a:t>
            </a:r>
            <a:r>
              <a:rPr lang="id-ID" sz="1100" spc="35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id-ID" sz="1100" spc="2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 </a:t>
            </a:r>
            <a:r>
              <a:rPr lang="id-ID" sz="1100" spc="24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bah</a:t>
            </a:r>
            <a:r>
              <a:rPr lang="id-ID" sz="1100" spc="15" dirty="0">
                <a:latin typeface="Arial" panose="020B0604020202020204" pitchFamily="34" charset="0"/>
                <a:ea typeface="Times New Roman" panose="02020603050405020304" pitchFamily="18" charset="0"/>
              </a:rPr>
              <a:t>w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id-ID" sz="1100" spc="22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100" spc="35" dirty="0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id-ID" sz="1100" spc="-5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d-ID" sz="1100" spc="30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dapa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</a:rPr>
              <a:t>t </a:t>
            </a:r>
            <a:r>
              <a:rPr lang="id-ID" sz="1100" spc="23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100" spc="45" dirty="0"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id-ID" sz="1100" spc="-5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d-ID" sz="1100" spc="30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id-ID" sz="1100" spc="45" dirty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id-ID" sz="1100" spc="-5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daa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</a:rPr>
              <a:t>n  </a:t>
            </a:r>
            <a:r>
              <a:rPr lang="id-ID" sz="1100" spc="1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100" spc="25" dirty="0"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an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</a:rPr>
              <a:t>g </a:t>
            </a:r>
            <a:r>
              <a:rPr lang="id-ID" sz="1100" spc="21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100" spc="25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id-ID" sz="1100" spc="35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gn</a:t>
            </a:r>
            <a:r>
              <a:rPr lang="id-ID" sz="1100" spc="35" dirty="0">
                <a:latin typeface="Arial" panose="020B0604020202020204" pitchFamily="34" charset="0"/>
                <a:ea typeface="Times New Roman" panose="02020603050405020304" pitchFamily="18" charset="0"/>
              </a:rPr>
              <a:t>ifi</a:t>
            </a:r>
            <a:r>
              <a:rPr lang="id-ID" sz="1100" spc="25" dirty="0"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</a:rPr>
              <a:t>n </a:t>
            </a:r>
            <a:r>
              <a:rPr lang="id-ID" sz="1100" spc="23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100" spc="-5" dirty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id-ID" sz="1100" spc="35" dirty="0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100" spc="30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id-ID" sz="1100" spc="22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100" spc="30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100" spc="35" dirty="0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100" spc="-15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id-ID" sz="1100" spc="-155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21005" marR="52070" algn="just">
              <a:lnSpc>
                <a:spcPts val="1020"/>
              </a:lnSpc>
              <a:spcAft>
                <a:spcPts val="0"/>
              </a:spcAft>
            </a:pPr>
            <a:endParaRPr lang="id-ID" sz="1100" spc="-155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21005" marR="52070" algn="just">
              <a:lnSpc>
                <a:spcPts val="1020"/>
              </a:lnSpc>
              <a:spcAft>
                <a:spcPts val="0"/>
              </a:spcAft>
            </a:pPr>
            <a:r>
              <a:rPr lang="id-ID" sz="1100" spc="1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id-ID" sz="1100" spc="30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100" spc="35" dirty="0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id-ID" sz="1100" spc="30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odu</a:t>
            </a:r>
            <a:r>
              <a:rPr lang="id-ID" sz="1100" spc="25" dirty="0"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id-ID" sz="1100" spc="35" dirty="0">
                <a:latin typeface="Arial" panose="020B0604020202020204" pitchFamily="34" charset="0"/>
                <a:ea typeface="Times New Roman" panose="02020603050405020304" pitchFamily="18" charset="0"/>
              </a:rPr>
              <a:t>ti</a:t>
            </a:r>
            <a:r>
              <a:rPr lang="id-ID" sz="1100" spc="25" dirty="0"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id-ID" sz="1100" spc="50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d-ID" sz="1100" spc="35" dirty="0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id-ID" sz="1100" spc="18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100" spc="25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id-ID" sz="1100" spc="-5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d-ID" sz="1100" spc="45" dirty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id-ID" sz="1100" spc="-5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d-ID" sz="1100" spc="35" dirty="0"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u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id-ID" sz="1100" spc="22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da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id-ID" sz="1100" spc="17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100" spc="25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id-ID" sz="1100" spc="-5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d-ID" sz="1100" spc="25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uda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id-ID" sz="1100" spc="16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100" spc="55" dirty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id-ID" sz="1100" spc="-5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ndapa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id-ID" sz="1100" spc="21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100" spc="25" dirty="0"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enda</a:t>
            </a:r>
            <a:r>
              <a:rPr lang="id-ID" sz="1100" spc="30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100" spc="45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d-ID" sz="1100" dirty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id-ID" sz="1100" spc="19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id-ID" sz="1100" spc="35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d-ID" sz="1100" spc="20" dirty="0">
                <a:latin typeface="Arial" panose="020B0604020202020204" pitchFamily="34" charset="0"/>
                <a:ea typeface="Times New Roman" panose="02020603050405020304" pitchFamily="18" charset="0"/>
              </a:rPr>
              <a:t>na</a:t>
            </a:r>
            <a:r>
              <a:rPr lang="id-ID" sz="1100" spc="25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endParaRPr lang="id-ID" sz="1100" dirty="0"/>
          </a:p>
        </p:txBody>
      </p:sp>
    </p:spTree>
    <p:extLst>
      <p:ext uri="{BB962C8B-B14F-4D97-AF65-F5344CB8AC3E}">
        <p14:creationId xmlns:p14="http://schemas.microsoft.com/office/powerpoint/2010/main" val="11707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15911" y="33079"/>
            <a:ext cx="3039413" cy="89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b="1" dirty="0" smtClean="0"/>
          </a:p>
          <a:p>
            <a:pPr marL="0" indent="0">
              <a:buNone/>
            </a:pPr>
            <a:r>
              <a:rPr lang="id-ID" spc="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Tahapan UJI Hipotesis</a:t>
            </a:r>
            <a:endParaRPr lang="id-ID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1471340"/>
            <a:ext cx="2781838" cy="680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b="1" dirty="0" smtClean="0"/>
          </a:p>
          <a:p>
            <a:pPr marL="0" indent="0">
              <a:buNone/>
            </a:pPr>
            <a:r>
              <a:rPr lang="id-ID" spc="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a. Normalitas :</a:t>
            </a:r>
            <a:endParaRPr lang="id-ID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69722"/>
            <a:ext cx="6774289" cy="1118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b="1" dirty="0" smtClean="0"/>
          </a:p>
          <a:p>
            <a:r>
              <a:rPr lang="id-ID" sz="4400" spc="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Contoh Hipotesis yang akan diuji : </a:t>
            </a:r>
          </a:p>
          <a:p>
            <a:pPr marL="0" indent="0">
              <a:buNone/>
            </a:pPr>
            <a:r>
              <a:rPr lang="sv-SE" sz="4400" i="1" dirty="0" smtClean="0"/>
              <a:t>Terdapat </a:t>
            </a:r>
            <a:r>
              <a:rPr lang="sv-SE" sz="4400" i="1" dirty="0"/>
              <a:t>hubungan antara </a:t>
            </a:r>
            <a:r>
              <a:rPr lang="id-ID" sz="4400" i="1" dirty="0" smtClean="0"/>
              <a:t>Jumlah Kendaraan </a:t>
            </a:r>
            <a:r>
              <a:rPr lang="sv-SE" sz="4400" i="1" dirty="0" smtClean="0"/>
              <a:t>(x1</a:t>
            </a:r>
            <a:r>
              <a:rPr lang="sv-SE" sz="4400" i="1" dirty="0"/>
              <a:t>) dan </a:t>
            </a:r>
            <a:r>
              <a:rPr lang="id-ID" sz="4400" i="1" dirty="0" smtClean="0"/>
              <a:t>Kepdatan Lalu lintas </a:t>
            </a:r>
            <a:r>
              <a:rPr lang="sv-SE" sz="4400" i="1" dirty="0" smtClean="0"/>
              <a:t>(x2</a:t>
            </a:r>
            <a:r>
              <a:rPr lang="sv-SE" sz="4400" i="1" dirty="0"/>
              <a:t>) </a:t>
            </a:r>
            <a:r>
              <a:rPr lang="sv-SE" sz="4400" i="1" dirty="0" smtClean="0"/>
              <a:t>dengan</a:t>
            </a:r>
            <a:r>
              <a:rPr lang="id-ID" sz="4400" i="1" dirty="0" smtClean="0"/>
              <a:t> Jumlah Kecelakan(y)</a:t>
            </a:r>
            <a:endParaRPr lang="id-ID" sz="4400" spc="0" dirty="0" smtClean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id-ID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8287" t="11224" r="6678" b="18882"/>
          <a:stretch/>
        </p:blipFill>
        <p:spPr>
          <a:xfrm>
            <a:off x="0" y="2185947"/>
            <a:ext cx="4957224" cy="353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744" y="-26345"/>
            <a:ext cx="1824848" cy="33029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570" y="4191530"/>
            <a:ext cx="5442022" cy="131406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394093" y="56576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>
                <a:latin typeface="Times New Roman" panose="02020603050405020304" pitchFamily="18" charset="0"/>
              </a:rPr>
              <a:t>Pada hasil di atas diperoleh taraf signifikansi dan untuk kelompok perempuan adalah </a:t>
            </a:r>
            <a:r>
              <a:rPr lang="id-ID" dirty="0" smtClean="0">
                <a:latin typeface="Times New Roman" panose="02020603050405020304" pitchFamily="18" charset="0"/>
              </a:rPr>
              <a:t>0.200. </a:t>
            </a:r>
            <a:r>
              <a:rPr lang="id-ID" dirty="0">
                <a:latin typeface="Times New Roman" panose="02020603050405020304" pitchFamily="18" charset="0"/>
              </a:rPr>
              <a:t>dengan</a:t>
            </a:r>
          </a:p>
          <a:p>
            <a:r>
              <a:rPr lang="id-ID" dirty="0">
                <a:latin typeface="Times New Roman" panose="02020603050405020304" pitchFamily="18" charset="0"/>
              </a:rPr>
              <a:t>demikian, data berasal dari populasi yang berdistribusi normal, pada taraf signifikansi 0.05.</a:t>
            </a:r>
            <a:endParaRPr lang="id-ID" dirty="0"/>
          </a:p>
        </p:txBody>
      </p:sp>
      <p:sp>
        <p:nvSpPr>
          <p:cNvPr id="17" name="Rectangle 16"/>
          <p:cNvSpPr/>
          <p:nvPr/>
        </p:nvSpPr>
        <p:spPr>
          <a:xfrm>
            <a:off x="5552570" y="3276606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1200" dirty="0">
                <a:latin typeface="Times New Roman" panose="02020603050405020304" pitchFamily="18" charset="0"/>
              </a:rPr>
              <a:t>Jika signifikansi yang diperoleh &gt;</a:t>
            </a:r>
            <a:r>
              <a:rPr lang="id-ID" sz="1400" i="1" dirty="0">
                <a:latin typeface="Symbol,Italic"/>
              </a:rPr>
              <a:t>a </a:t>
            </a:r>
            <a:r>
              <a:rPr lang="id-ID" sz="1200" dirty="0">
                <a:latin typeface="Times New Roman" panose="02020603050405020304" pitchFamily="18" charset="0"/>
              </a:rPr>
              <a:t>, maka sampel berasal dari populasi yang</a:t>
            </a:r>
          </a:p>
          <a:p>
            <a:r>
              <a:rPr lang="id-ID" sz="1200" dirty="0">
                <a:latin typeface="Times New Roman" panose="02020603050405020304" pitchFamily="18" charset="0"/>
              </a:rPr>
              <a:t>berdistribusi normal</a:t>
            </a:r>
          </a:p>
          <a:p>
            <a:r>
              <a:rPr lang="id-ID" sz="1200" dirty="0" smtClean="0">
                <a:latin typeface="Times New Roman" panose="02020603050405020304" pitchFamily="18" charset="0"/>
              </a:rPr>
              <a:t>Jika </a:t>
            </a:r>
            <a:r>
              <a:rPr lang="id-ID" sz="1200" dirty="0">
                <a:latin typeface="Times New Roman" panose="02020603050405020304" pitchFamily="18" charset="0"/>
              </a:rPr>
              <a:t>signifikansi yang diperoleh &lt;</a:t>
            </a:r>
            <a:r>
              <a:rPr lang="id-ID" sz="1400" i="1" dirty="0">
                <a:latin typeface="Symbol,Italic"/>
              </a:rPr>
              <a:t>a </a:t>
            </a:r>
            <a:r>
              <a:rPr lang="id-ID" sz="1200" dirty="0">
                <a:latin typeface="Times New Roman" panose="02020603050405020304" pitchFamily="18" charset="0"/>
              </a:rPr>
              <a:t>, maka sampel bukan berasal dari populasi yang</a:t>
            </a:r>
          </a:p>
          <a:p>
            <a:r>
              <a:rPr lang="id-ID" sz="1200" dirty="0">
                <a:latin typeface="Times New Roman" panose="02020603050405020304" pitchFamily="18" charset="0"/>
              </a:rPr>
              <a:t>berdistribusi normal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32218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67425" y="0"/>
            <a:ext cx="2781838" cy="680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b="1" dirty="0" smtClean="0"/>
          </a:p>
          <a:p>
            <a:pPr marL="0" indent="0">
              <a:buNone/>
            </a:pPr>
            <a:r>
              <a:rPr lang="id-ID" spc="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a. Regresi :</a:t>
            </a:r>
            <a:endParaRPr lang="id-ID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8781" t="11576" r="6778" b="17121"/>
          <a:stretch/>
        </p:blipFill>
        <p:spPr>
          <a:xfrm>
            <a:off x="167425" y="680488"/>
            <a:ext cx="4520485" cy="3328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86" y="254746"/>
            <a:ext cx="3291049" cy="9558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10041" y="110623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1400" dirty="0">
                <a:latin typeface="Times New Roman" panose="02020603050405020304" pitchFamily="18" charset="0"/>
              </a:rPr>
              <a:t>Tabel di atas menunjukkan harga rata-rata (mean), standar deviasi, dan banyak data</a:t>
            </a:r>
            <a:r>
              <a:rPr lang="id-ID" dirty="0">
                <a:latin typeface="Times New Roman" panose="02020603050405020304" pitchFamily="18" charset="0"/>
              </a:rPr>
              <a:t>.</a:t>
            </a:r>
            <a:endParaRPr lang="id-ID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86" y="1613965"/>
            <a:ext cx="4478917" cy="18570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6386" y="341269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1400" dirty="0" smtClean="0">
                <a:latin typeface="Times New Roman" panose="02020603050405020304" pitchFamily="18" charset="0"/>
              </a:rPr>
              <a:t>Hasil berikutnya </a:t>
            </a:r>
            <a:r>
              <a:rPr lang="id-ID" sz="1400" dirty="0">
                <a:latin typeface="Times New Roman" panose="02020603050405020304" pitchFamily="18" charset="0"/>
              </a:rPr>
              <a:t>adalah koefisien </a:t>
            </a:r>
            <a:r>
              <a:rPr lang="id-ID" sz="1400" dirty="0" smtClean="0">
                <a:latin typeface="Times New Roman" panose="02020603050405020304" pitchFamily="18" charset="0"/>
              </a:rPr>
              <a:t>korelasi antarvariabel </a:t>
            </a:r>
            <a:endParaRPr lang="id-ID" sz="1400" dirty="0"/>
          </a:p>
        </p:txBody>
      </p:sp>
      <p:sp>
        <p:nvSpPr>
          <p:cNvPr id="13" name="Rectangle 12"/>
          <p:cNvSpPr/>
          <p:nvPr/>
        </p:nvSpPr>
        <p:spPr>
          <a:xfrm>
            <a:off x="4926386" y="374759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1400" dirty="0">
                <a:latin typeface="Times New Roman" panose="02020603050405020304" pitchFamily="18" charset="0"/>
              </a:rPr>
              <a:t>Berikutnya adalah koefisien korelasi ganda dan pengujian signifikansi koefisien korelasi</a:t>
            </a:r>
            <a:endParaRPr lang="id-ID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86" y="4227486"/>
            <a:ext cx="6360063" cy="965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2" y="4271148"/>
            <a:ext cx="4275330" cy="128939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0455" y="557885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1400" dirty="0">
                <a:latin typeface="Times New Roman" panose="02020603050405020304" pitchFamily="18" charset="0"/>
              </a:rPr>
              <a:t>Hasil di atas menunjukkan koefisien korelasi ganda R sebesar </a:t>
            </a:r>
            <a:r>
              <a:rPr lang="id-ID" sz="1400" dirty="0" smtClean="0">
                <a:latin typeface="Times New Roman" panose="02020603050405020304" pitchFamily="18" charset="0"/>
              </a:rPr>
              <a:t>0,582. </a:t>
            </a:r>
            <a:r>
              <a:rPr lang="id-ID" sz="1400" dirty="0">
                <a:latin typeface="Times New Roman" panose="02020603050405020304" pitchFamily="18" charset="0"/>
              </a:rPr>
              <a:t>Koefisien tersebut signifikan</a:t>
            </a:r>
          </a:p>
          <a:p>
            <a:r>
              <a:rPr lang="id-ID" sz="1400" dirty="0">
                <a:latin typeface="Times New Roman" panose="02020603050405020304" pitchFamily="18" charset="0"/>
              </a:rPr>
              <a:t>karena setelah diuji dengan F-test diperoleh harga F sebesar </a:t>
            </a:r>
            <a:r>
              <a:rPr lang="id-ID" sz="1400" dirty="0" smtClean="0">
                <a:latin typeface="Times New Roman" panose="02020603050405020304" pitchFamily="18" charset="0"/>
              </a:rPr>
              <a:t>3,843 </a:t>
            </a:r>
            <a:r>
              <a:rPr lang="id-ID" sz="1400" dirty="0">
                <a:latin typeface="Times New Roman" panose="02020603050405020304" pitchFamily="18" charset="0"/>
              </a:rPr>
              <a:t>dengan signifikansi </a:t>
            </a:r>
            <a:r>
              <a:rPr lang="id-ID" sz="1400" dirty="0" smtClean="0">
                <a:latin typeface="Times New Roman" panose="02020603050405020304" pitchFamily="18" charset="0"/>
              </a:rPr>
              <a:t>0,045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37491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3" y="264100"/>
            <a:ext cx="7672111" cy="15260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9193" y="1939987"/>
            <a:ext cx="9792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Times New Roman" panose="02020603050405020304" pitchFamily="18" charset="0"/>
              </a:rPr>
              <a:t>Hasil analisis menunjukkan harga konstanta besarnya </a:t>
            </a:r>
            <a:r>
              <a:rPr lang="id-ID" dirty="0" smtClean="0">
                <a:latin typeface="Times New Roman" panose="02020603050405020304" pitchFamily="18" charset="0"/>
              </a:rPr>
              <a:t>29,770; </a:t>
            </a:r>
            <a:r>
              <a:rPr lang="id-ID" dirty="0">
                <a:latin typeface="Times New Roman" panose="02020603050405020304" pitchFamily="18" charset="0"/>
              </a:rPr>
              <a:t>harga koefisien X1 </a:t>
            </a:r>
            <a:r>
              <a:rPr lang="id-ID" dirty="0" smtClean="0">
                <a:latin typeface="Times New Roman" panose="02020603050405020304" pitchFamily="18" charset="0"/>
              </a:rPr>
              <a:t>besarnya (- 0,086 )dan </a:t>
            </a:r>
            <a:r>
              <a:rPr lang="id-ID" dirty="0">
                <a:latin typeface="Times New Roman" panose="02020603050405020304" pitchFamily="18" charset="0"/>
              </a:rPr>
              <a:t>harga koefisien X2 besarnya </a:t>
            </a:r>
            <a:r>
              <a:rPr lang="id-ID" dirty="0" smtClean="0">
                <a:latin typeface="Times New Roman" panose="02020603050405020304" pitchFamily="18" charset="0"/>
              </a:rPr>
              <a:t>(-0,113). </a:t>
            </a:r>
            <a:r>
              <a:rPr lang="id-ID" dirty="0">
                <a:latin typeface="Times New Roman" panose="02020603050405020304" pitchFamily="18" charset="0"/>
              </a:rPr>
              <a:t>Semua koefisen tersebut signifikan karena masing-masing</a:t>
            </a:r>
          </a:p>
          <a:p>
            <a:r>
              <a:rPr lang="id-ID" dirty="0">
                <a:latin typeface="Times New Roman" panose="02020603050405020304" pitchFamily="18" charset="0"/>
              </a:rPr>
              <a:t>sgnifikansinya </a:t>
            </a:r>
            <a:r>
              <a:rPr lang="id-ID" dirty="0" smtClean="0">
                <a:latin typeface="Times New Roman" panose="02020603050405020304" pitchFamily="18" charset="0"/>
              </a:rPr>
              <a:t>0,00 ; 0,283 ; dan 0,462. </a:t>
            </a:r>
            <a:r>
              <a:rPr lang="id-ID" dirty="0">
                <a:latin typeface="Times New Roman" panose="02020603050405020304" pitchFamily="18" charset="0"/>
              </a:rPr>
              <a:t>Jadi persamaan garis regresinya adalah Y</a:t>
            </a:r>
            <a:r>
              <a:rPr lang="id-ID" dirty="0" smtClean="0">
                <a:latin typeface="Times New Roman" panose="02020603050405020304" pitchFamily="18" charset="0"/>
              </a:rPr>
              <a:t>= (-0,253)X1+ (-0,411)X2+29,770. </a:t>
            </a:r>
            <a:r>
              <a:rPr lang="id-ID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Korelasi </a:t>
            </a:r>
            <a:r>
              <a:rPr lang="nl-NL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parsial </a:t>
            </a:r>
            <a:r>
              <a:rPr lang="nl-NL" b="1" dirty="0">
                <a:solidFill>
                  <a:srgbClr val="C00000"/>
                </a:solidFill>
                <a:latin typeface="Times New Roman" panose="02020603050405020304" pitchFamily="18" charset="0"/>
              </a:rPr>
              <a:t>untuk X1 dan X2 besarnya masing-masing </a:t>
            </a:r>
            <a:r>
              <a:rPr lang="nl-NL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0,</a:t>
            </a:r>
            <a:r>
              <a:rPr lang="id-ID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277</a:t>
            </a:r>
            <a:r>
              <a:rPr lang="nl-NL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nl-NL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dan </a:t>
            </a:r>
            <a:r>
              <a:rPr lang="nl-NL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0,</a:t>
            </a:r>
            <a:r>
              <a:rPr lang="id-ID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191</a:t>
            </a:r>
            <a:r>
              <a:rPr lang="nl-NL" dirty="0" smtClean="0">
                <a:latin typeface="Times New Roman" panose="02020603050405020304" pitchFamily="18" charset="0"/>
              </a:rPr>
              <a:t>.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369193" y="339233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i="1" dirty="0" smtClean="0"/>
              <a:t>Sehingga dapat disimpulkan : </a:t>
            </a:r>
            <a:r>
              <a:rPr lang="sv-SE" i="1" dirty="0" smtClean="0"/>
              <a:t>Terdapat hubungan</a:t>
            </a:r>
            <a:r>
              <a:rPr lang="id-ID" i="1" dirty="0" smtClean="0"/>
              <a:t> yang </a:t>
            </a:r>
            <a:r>
              <a:rPr lang="id-ID" b="1" i="1" dirty="0" smtClean="0">
                <a:solidFill>
                  <a:srgbClr val="C00000"/>
                </a:solidFill>
              </a:rPr>
              <a:t>tidak signifikan</a:t>
            </a:r>
            <a:r>
              <a:rPr lang="sv-SE" b="1" i="1" dirty="0" smtClean="0">
                <a:solidFill>
                  <a:srgbClr val="C00000"/>
                </a:solidFill>
              </a:rPr>
              <a:t> </a:t>
            </a:r>
            <a:r>
              <a:rPr lang="sv-SE" i="1" dirty="0"/>
              <a:t>antara </a:t>
            </a:r>
            <a:r>
              <a:rPr lang="id-ID" i="1" dirty="0"/>
              <a:t>Jumlah Kendaraan </a:t>
            </a:r>
            <a:r>
              <a:rPr lang="sv-SE" i="1" dirty="0"/>
              <a:t>(x1) dan </a:t>
            </a:r>
            <a:r>
              <a:rPr lang="id-ID" i="1" dirty="0"/>
              <a:t>Kepdatan Lalu lintas </a:t>
            </a:r>
            <a:r>
              <a:rPr lang="sv-SE" i="1" dirty="0"/>
              <a:t>(x2) dengan</a:t>
            </a:r>
            <a:r>
              <a:rPr lang="id-ID" i="1" dirty="0"/>
              <a:t> Jumlah Kecelakan(y</a:t>
            </a:r>
            <a:r>
              <a:rPr lang="id-ID" i="1" dirty="0" smtClean="0"/>
              <a:t>) </a:t>
            </a:r>
            <a:endParaRPr lang="id-ID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234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559" t="17914" r="14201" b="30325"/>
          <a:stretch/>
        </p:blipFill>
        <p:spPr>
          <a:xfrm>
            <a:off x="154546" y="3071610"/>
            <a:ext cx="7585657" cy="3436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4729" t="44322" r="53300" b="31910"/>
          <a:stretch/>
        </p:blipFill>
        <p:spPr>
          <a:xfrm>
            <a:off x="0" y="0"/>
            <a:ext cx="6994753" cy="292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2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223</TotalTime>
  <Words>500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Schoolbook</vt:lpstr>
      <vt:lpstr>Symbol,Italic</vt:lpstr>
      <vt:lpstr>Times New Roman</vt:lpstr>
      <vt:lpstr>Wingdings 2</vt:lpstr>
      <vt:lpstr>View</vt:lpstr>
      <vt:lpstr>ANALISIS DATA DENGAN SPSS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DATA DENGAN SPSS</dc:title>
  <dc:creator>Windows 8.1</dc:creator>
  <cp:lastModifiedBy>Windows 8.1</cp:lastModifiedBy>
  <cp:revision>15</cp:revision>
  <dcterms:created xsi:type="dcterms:W3CDTF">2017-12-08T13:30:05Z</dcterms:created>
  <dcterms:modified xsi:type="dcterms:W3CDTF">2017-12-08T17:13:13Z</dcterms:modified>
</cp:coreProperties>
</file>