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5" r:id="rId11"/>
    <p:sldId id="304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711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91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31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532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180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393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990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50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16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387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4215" t="6701" r="4583" b="19219"/>
          <a:stretch>
            <a:fillRect/>
          </a:stretch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0786" y="136357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Teknik Visualisasi</a:t>
            </a:r>
            <a:endParaRPr lang="en-US" sz="5400" b="1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717" y="211400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smtClean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Pertemuan-3</a:t>
            </a:r>
            <a:endParaRPr lang="en-US" sz="4400" b="1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16658"/>
            <a:ext cx="4279763" cy="3456732"/>
          </a:xfrm>
          <a:prstGeom prst="rect">
            <a:avLst/>
          </a:prstGeom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Histogram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312" y="1386316"/>
            <a:ext cx="8030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/>
              <a:t>Contoh </a:t>
            </a:r>
            <a:r>
              <a:rPr lang="en-US" err="1" smtClean="0"/>
              <a:t>perbedaan visualisasi data dengan grafik batang </a:t>
            </a:r>
            <a:r>
              <a:rPr lang="en-US"/>
              <a:t>dan </a:t>
            </a:r>
            <a:r>
              <a:rPr lang="en-US" i="1" smtClean="0"/>
              <a:t>histogram.</a:t>
            </a:r>
            <a:endParaRPr lang="en-US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13" t="18319" r="13078" b="16649"/>
          <a:stretch>
            <a:fillRect/>
          </a:stretch>
        </p:blipFill>
        <p:spPr>
          <a:xfrm>
            <a:off x="5597985" y="1782972"/>
            <a:ext cx="3088815" cy="186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85" y="3043192"/>
            <a:ext cx="217170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5" t="16270" r="11697" b="16787"/>
          <a:stretch>
            <a:fillRect/>
          </a:stretch>
        </p:blipFill>
        <p:spPr>
          <a:xfrm>
            <a:off x="5597985" y="3861048"/>
            <a:ext cx="3178696" cy="19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Histogram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 smtClean="0">
                <a:solidFill>
                  <a:srgbClr val="333333"/>
                </a:solidFill>
              </a:rPr>
              <a:t>Perbedaan tampilan </a:t>
            </a:r>
            <a:r>
              <a:rPr lang="en-US">
                <a:solidFill>
                  <a:srgbClr val="333333"/>
                </a:solidFill>
              </a:rPr>
              <a:t>yang </a:t>
            </a:r>
            <a:r>
              <a:rPr lang="en-US" err="1" smtClean="0">
                <a:solidFill>
                  <a:srgbClr val="333333"/>
                </a:solidFill>
              </a:rPr>
              <a:t>disajikannya </a:t>
            </a:r>
            <a:r>
              <a:rPr lang="en-US" err="1">
                <a:solidFill>
                  <a:srgbClr val="333333"/>
                </a:solidFill>
              </a:rPr>
              <a:t>terletak pada jarak antar batang, untuk </a:t>
            </a:r>
            <a:r>
              <a:rPr lang="en-US" i="1">
                <a:solidFill>
                  <a:srgbClr val="333333"/>
                </a:solidFill>
              </a:rPr>
              <a:t>histogram</a:t>
            </a:r>
            <a:r>
              <a:rPr lang="en-US">
                <a:solidFill>
                  <a:srgbClr val="333333"/>
                </a:solidFill>
              </a:rPr>
              <a:t> berimpitan antar batangnya sedangkan untuk diagram batang ada sela diantaranya.</a:t>
            </a:r>
          </a:p>
        </p:txBody>
      </p:sp>
      <p:pic>
        <p:nvPicPr>
          <p:cNvPr id="5122" name="Picture 2" descr="ID# 12427 - Figure Stop Domino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965637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D# 21402 - Yolanda Bar Graph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942" y="1216266"/>
            <a:ext cx="1658355" cy="16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502" y="2996952"/>
            <a:ext cx="5450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Manfaat dari penggunaan </a:t>
            </a:r>
            <a:r>
              <a:rPr lang="en-US" i="1" smtClean="0">
                <a:solidFill>
                  <a:srgbClr val="333333"/>
                </a:solidFill>
              </a:rPr>
              <a:t>histogram</a:t>
            </a:r>
            <a:r>
              <a:rPr lang="en-US" smtClean="0">
                <a:solidFill>
                  <a:srgbClr val="333333"/>
                </a:solidFill>
              </a:rPr>
              <a:t> </a:t>
            </a:r>
            <a:r>
              <a:rPr lang="en-US" err="1">
                <a:solidFill>
                  <a:srgbClr val="333333"/>
                </a:solidFill>
              </a:rPr>
              <a:t>adalah untuk memberikan informasi mengenai variasi dalam proses dan membantu manajemen dalam membuat keputusan dalam upaya peningkatan proses yang berkesimbungan (</a:t>
            </a:r>
            <a:r>
              <a:rPr lang="en-US" i="1" err="1">
                <a:solidFill>
                  <a:srgbClr val="333333"/>
                </a:solidFill>
              </a:rPr>
              <a:t>Continous Process Improvement</a:t>
            </a:r>
            <a:r>
              <a:rPr lang="en-US">
                <a:solidFill>
                  <a:srgbClr val="333333"/>
                </a:solidFill>
              </a:rPr>
              <a:t>).</a:t>
            </a:r>
          </a:p>
        </p:txBody>
      </p:sp>
      <p:pic>
        <p:nvPicPr>
          <p:cNvPr id="5130" name="Picture 10" descr="ID# 21591 - Businessman Stopping Gauge - Presentation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607" y="40324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 </a:t>
            </a:r>
            <a:r>
              <a:rPr lang="en-US" sz="23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 di sesi berikutnya</a:t>
            </a:r>
            <a:endParaRPr lang="en-US" sz="23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T</a:t>
            </a:r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H</a:t>
            </a:r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A</a:t>
            </a:r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N</a:t>
            </a:r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K</a:t>
            </a:r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U</a:t>
            </a:r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O</a:t>
            </a:r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Y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Garis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Line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46751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000000"/>
                </a:solidFill>
              </a:rPr>
              <a:t>Grafik garis adalah grafik yang penyajian datanya mengunakan garis atau kurva.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2758711"/>
            <a:ext cx="41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/>
              <a:t>Grafik garis banyak digunakan untuk menggambarkan suatu perkembangan atau perubahan dari waktu ke waktu pada sebuah objek yang </a:t>
            </a:r>
            <a:r>
              <a:rPr lang="en-US" err="1" smtClean="0"/>
              <a:t>diteliti.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766" y="2829589"/>
            <a:ext cx="4234677" cy="2736304"/>
          </a:xfrm>
          <a:prstGeom prst="rect">
            <a:avLst/>
          </a:prstGeom>
        </p:spPr>
      </p:pic>
      <p:pic>
        <p:nvPicPr>
          <p:cNvPr id="1026" name="Picture 2" descr="ID# 10786 - Three Dimensional Graph Growing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789040"/>
            <a:ext cx="3527616" cy="24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7584" y="2569537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err="1" smtClean="0">
                <a:solidFill>
                  <a:srgbClr val="333333"/>
                </a:solidFill>
              </a:rPr>
              <a:t>Contoh:</a:t>
            </a:r>
            <a:endParaRPr lang="en-US" sz="1600" i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3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Garis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Line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187" y="20874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Sumbu X biasanya digunakan untuk menunjukkan waktu pengamatan. Sedangkan sumbu Y digunakan untuk menunjukkan nilai hasil pengamatan pada waktu-waktu tertentu.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Waktu dan hasil pengamatan dikumpulkan dengan titik-titik pada bidang XY.  Kemudian dari tiap-tiap titik yang berdekatan dihubungkan dengan garis sehingga akan menghasilkan garfik garis atau sering disebut juga diagram garis.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159570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Garfik ini terdiri dari 2 sumbu utama yakni sumbu X dan sumbu Y.</a:t>
            </a:r>
            <a:endParaRPr lang="en-US"/>
          </a:p>
        </p:txBody>
      </p:sp>
      <p:pic>
        <p:nvPicPr>
          <p:cNvPr id="2050" name="Picture 2" descr="ID# 13354 - Scientist Looking Observing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15579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# 20854 - Growing Love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0" y="215579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# 5134 - Stick Figure On Graph Using Binoculars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188361"/>
            <a:ext cx="2450926" cy="2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Batang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Bar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965" y="18759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 smtClean="0">
                <a:solidFill>
                  <a:srgbClr val="333333"/>
                </a:solidFill>
              </a:rPr>
              <a:t>Grafik batang adalah grafik yang penyajian datanya mengunakan batang  atau persegi panjang.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3965277"/>
            <a:ext cx="527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Grafik batang  dipakai untuk memperlihatkan perbedaan tingkat nilai dari beberapa aspek pada suatu data. </a:t>
            </a:r>
          </a:p>
        </p:txBody>
      </p:sp>
      <p:pic>
        <p:nvPicPr>
          <p:cNvPr id="3074" name="Picture 2" descr="ID# 8830 - Smart Phone Bar Stats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733" y="1412776"/>
            <a:ext cx="2522934" cy="25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# 13071 - Figure Hauling Arrow Up Graph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001578"/>
            <a:ext cx="2990146" cy="29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63888" y="5045263"/>
            <a:ext cx="5122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Panjang batang merupakan gambaran dari presentase data, sedangkan lebar batang tidak berpengaruh apa-apa. </a:t>
            </a:r>
          </a:p>
        </p:txBody>
      </p:sp>
    </p:spTree>
    <p:extLst>
      <p:ext uri="{BB962C8B-B14F-4D97-AF65-F5344CB8AC3E}">
        <p14:creationId xmlns:p14="http://schemas.microsoft.com/office/powerpoint/2010/main" val="35482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Batang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Bar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719263"/>
            <a:ext cx="518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Pada umumnya data yang dapat kita bandingkan dengan grafik ini tidak bisa banyak, </a:t>
            </a:r>
            <a:r>
              <a:rPr lang="en-US" err="1" smtClean="0">
                <a:solidFill>
                  <a:srgbClr val="333333"/>
                </a:solidFill>
              </a:rPr>
              <a:t>idealnya </a:t>
            </a:r>
            <a:r>
              <a:rPr lang="en-US">
                <a:solidFill>
                  <a:srgbClr val="333333"/>
                </a:solidFill>
              </a:rPr>
              <a:t>data yang dapat kita bandingkan </a:t>
            </a:r>
            <a:r>
              <a:rPr lang="en-US" err="1" smtClean="0">
                <a:solidFill>
                  <a:srgbClr val="333333"/>
                </a:solidFill>
              </a:rPr>
              <a:t>maksimal </a:t>
            </a:r>
            <a:r>
              <a:rPr lang="en-US" err="1">
                <a:solidFill>
                  <a:srgbClr val="333333"/>
                </a:solidFill>
              </a:rPr>
              <a:t>delapan data.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361713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Untuk dapat  memperjelas perbandingan antara data satu dengan yang lain maka setiap batang harus memiliki warna-warna yang berbeda.</a:t>
            </a:r>
          </a:p>
        </p:txBody>
      </p:sp>
      <p:pic>
        <p:nvPicPr>
          <p:cNvPr id="4100" name="Picture 4" descr="ID# 3194 - Colored Balloons 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3017937"/>
            <a:ext cx="2859334" cy="28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# 12696 - Figure Painting Interior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463" y="3598830"/>
            <a:ext cx="2366189" cy="23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3933" y="1229510"/>
            <a:ext cx="3440931" cy="21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Lingkaran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Pie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628800"/>
            <a:ext cx="3854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Grafik lingkaran menggambarkan persentase dari nilai total suatu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1" y="3861048"/>
            <a:ext cx="3826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Dalam membuat grafik lingkaran ada beberapa hal yang harus kita perhatikan yakni, tentukan terlebih dahulu besar persentase tiap objek terhadap keseluruhan data  dan kemudian tentukan besarnya sudut masing-masing kelompok data. </a:t>
            </a:r>
          </a:p>
        </p:txBody>
      </p:sp>
      <p:pic>
        <p:nvPicPr>
          <p:cNvPr id="1026" name="Picture 2" descr="ID# 7043 - Teamwork Pie Chart - Presentation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996" y="11958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# 14007 - Leprechaun Presenting Something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016200"/>
            <a:ext cx="2629562" cy="26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pie chart atau grafik lingkaran (pie chart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0317"/>
          <a:stretch>
            <a:fillRect/>
          </a:stretch>
        </p:blipFill>
        <p:spPr bwMode="auto">
          <a:xfrm>
            <a:off x="2117139" y="2749446"/>
            <a:ext cx="2598877" cy="2551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Lingkaran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Pie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70146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Untuk menetukan presentase suatu kelompok data dapat kita lakukan dengan cara jumlah suatu kelompok data </a:t>
            </a:r>
            <a:r>
              <a:rPr lang="en-US" err="1" smtClean="0">
                <a:solidFill>
                  <a:srgbClr val="333333"/>
                </a:solidFill>
              </a:rPr>
              <a:t>dibagi </a:t>
            </a:r>
            <a:r>
              <a:rPr lang="en-US" err="1">
                <a:solidFill>
                  <a:srgbClr val="333333"/>
                </a:solidFill>
              </a:rPr>
              <a:t>dengan jumlah total seluruh data dikali 100%.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798" y="33227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Untuk menentukan besar sudutnya dapat diakukan dengan cara membagi hasil presentase kelompok data dengan 360.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153" y="46670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err="1">
                <a:solidFill>
                  <a:srgbClr val="333333"/>
                </a:solidFill>
              </a:rPr>
              <a:t>Tentukan warna masing-masing kelompok data. Warna tersebut digunakan untuk </a:t>
            </a:r>
            <a:r>
              <a:rPr lang="en-US" err="1" smtClean="0">
                <a:solidFill>
                  <a:srgbClr val="333333"/>
                </a:solidFill>
              </a:rPr>
              <a:t>membedakan </a:t>
            </a:r>
            <a:r>
              <a:rPr lang="en-US" err="1">
                <a:solidFill>
                  <a:srgbClr val="333333"/>
                </a:solidFill>
              </a:rPr>
              <a:t>antara kelompok data satu dan lainnya. </a:t>
            </a:r>
            <a:endParaRPr lang="en-US">
              <a:solidFill>
                <a:srgbClr val="333333"/>
              </a:solidFill>
            </a:endParaRPr>
          </a:p>
        </p:txBody>
      </p:sp>
      <p:pic>
        <p:nvPicPr>
          <p:cNvPr id="2050" name="Picture 2" descr="ID# 8992 - Compass and Protractor - Presentation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567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# 3880 - Colored Arrows Rotating 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831766"/>
            <a:ext cx="3025910" cy="30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# 9893 - Colored Puzzle Connection - Presentation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670" y="4106748"/>
            <a:ext cx="1736762" cy="17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Grafik Lingkaran (</a:t>
            </a: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Pie Chart</a:t>
            </a:r>
            <a:r>
              <a:rPr lang="en-U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738184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/>
              <a:t>Cara Mendeskripsikan Grafik Lingkaran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487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err="1">
                <a:solidFill>
                  <a:srgbClr val="333333"/>
                </a:solidFill>
              </a:rPr>
              <a:t>Ceritakan mengenai latar belakang diagram, judul diagram, atau data apa yang disampaikan oleh diagram tersebut.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34490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Cari bagian yang memiliki porsi terbesar dan terkecil dalam diagram.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40953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err="1"/>
              <a:t>Apabila ada dua diagram, bandingkan kedua diagram lingkaran tersebut. Cari data yang berubah dan data yang tidak berubah.</a:t>
            </a:r>
          </a:p>
        </p:txBody>
      </p:sp>
      <p:pic>
        <p:nvPicPr>
          <p:cNvPr id="3074" name="Picture 2" descr="ID# 17084 - Figure Pushing Giant Foot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568" y="188472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# 13221 - Magnify The Little People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774" y="299005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D# 22475 - Graph Biz Guy Lookout - Presentation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679" y="4077964"/>
            <a:ext cx="2460948" cy="24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/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/>
              </a:rPr>
              <a:t>Histogram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48478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333333"/>
                </a:solidFill>
              </a:rPr>
              <a:t>Diagram batang dan </a:t>
            </a:r>
            <a:r>
              <a:rPr lang="en-US" i="1">
                <a:solidFill>
                  <a:srgbClr val="333333"/>
                </a:solidFill>
              </a:rPr>
              <a:t>histogram</a:t>
            </a:r>
            <a:r>
              <a:rPr lang="en-US">
                <a:solidFill>
                  <a:srgbClr val="333333"/>
                </a:solidFill>
              </a:rPr>
              <a:t> merupakan alat bantu visualisasi data yang sama-sama menggunakan batang dalam penampilan laporannya tetapi memiliki fungsi yang berbeda.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94653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333333"/>
                </a:solidFill>
              </a:rPr>
              <a:t>Diagram batang digunakan untuk menampilkan data yang berkaitan dengan kategori sedangkan </a:t>
            </a:r>
            <a:r>
              <a:rPr lang="en-US" i="1">
                <a:solidFill>
                  <a:srgbClr val="333333"/>
                </a:solidFill>
              </a:rPr>
              <a:t>histogram</a:t>
            </a:r>
            <a:r>
              <a:rPr lang="en-US">
                <a:solidFill>
                  <a:srgbClr val="333333"/>
                </a:solidFill>
              </a:rPr>
              <a:t> adalah diagram yang berkaitan dengan </a:t>
            </a:r>
            <a:r>
              <a:rPr lang="en-US" i="1">
                <a:solidFill>
                  <a:srgbClr val="333333"/>
                </a:solidFill>
              </a:rPr>
              <a:t>range</a:t>
            </a:r>
            <a:r>
              <a:rPr lang="en-US">
                <a:solidFill>
                  <a:srgbClr val="333333"/>
                </a:solidFill>
              </a:rPr>
              <a:t> atau untuk melihat distribusi, penyebaran, varian suatu produk, proses atau layanan. 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092" y="2062618"/>
            <a:ext cx="3655008" cy="30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41" y="2383951"/>
            <a:ext cx="3594016" cy="27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# 2459 - Stick Figure Choose Direction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553" y="285103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9.14"/>
  <p:tag name="AS_TITLE" val="Aspose.Slides for .NET Standard 2.0"/>
  <p:tag name="AS_VERSION" val="21.9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NEXTUNIQUEID" val="10011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THEME_BG_IMAGE" val="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2021-10-09T10:04:56Z</dcterms:modified>
</cp:coreProperties>
</file>