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320" r:id="rId3"/>
    <p:sldId id="292" r:id="rId4"/>
    <p:sldId id="321" r:id="rId5"/>
    <p:sldId id="312" r:id="rId6"/>
    <p:sldId id="313" r:id="rId7"/>
    <p:sldId id="314" r:id="rId8"/>
    <p:sldId id="303" r:id="rId9"/>
  </p:sldIdLst>
  <p:sldSz cx="9144000" cy="6858000" type="screen4x3"/>
  <p:notesSz cx="6761163" cy="9942513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="" xmlns:p15="http://schemas.microsoft.com/office/powerpoint/2012/main" userId="Ra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19F3F3"/>
    <a:srgbClr val="08E823"/>
    <a:srgbClr val="33CC33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67" autoAdjust="0"/>
    <p:restoredTop sz="94656" autoAdjust="0"/>
  </p:normalViewPr>
  <p:slideViewPr>
    <p:cSldViewPr>
      <p:cViewPr>
        <p:scale>
          <a:sx n="55" d="100"/>
          <a:sy n="55" d="100"/>
        </p:scale>
        <p:origin x="-1752" y="-4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982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3767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376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1" y="816429"/>
            <a:ext cx="8839199" cy="587828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4" name="Picture 12" descr="http://www.a-star.edu.sg/Portals/69/Skins/SIMTech/images/bannerPattern.pn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667" b="13979"/>
          <a:stretch/>
        </p:blipFill>
        <p:spPr bwMode="auto">
          <a:xfrm flipH="1">
            <a:off x="4267200" y="4408714"/>
            <a:ext cx="4876800" cy="2449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 userDrawn="1"/>
        </p:nvSpPr>
        <p:spPr bwMode="blackWhite">
          <a:xfrm>
            <a:off x="0" y="1"/>
            <a:ext cx="9144000" cy="571500"/>
          </a:xfrm>
          <a:prstGeom prst="rect">
            <a:avLst/>
          </a:prstGeom>
          <a:solidFill>
            <a:srgbClr val="CC6600"/>
          </a:solidFill>
          <a:ln w="3175">
            <a:noFill/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182880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2675"/>
            <a:ext cx="9144000" cy="568827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905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endParaRPr lang="id-ID" dirty="0" smtClean="0"/>
          </a:p>
          <a:p>
            <a:r>
              <a:rPr lang="en-US" dirty="0" smtClean="0"/>
              <a:t>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endParaRPr lang="id-ID" dirty="0" smtClean="0"/>
          </a:p>
          <a:p>
            <a:r>
              <a:rPr lang="en-US" dirty="0" smtClean="0"/>
              <a:t>MK :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4.gif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87743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d-ID" sz="4000" dirty="0" smtClean="0"/>
              <a:t>LINGKUNGAN SOSIAL, BUDAYA </a:t>
            </a:r>
            <a:r>
              <a:rPr lang="id-ID" sz="4000" dirty="0"/>
              <a:t>dan </a:t>
            </a:r>
            <a:r>
              <a:rPr lang="id-ID" sz="4000" dirty="0" smtClean="0"/>
              <a:t>EKONOMI</a:t>
            </a:r>
            <a:r>
              <a:rPr lang="id-ID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4</a:t>
            </a:r>
            <a:endParaRPr lang="en-US" sz="3600" b="1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2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General Business Env.</a:t>
            </a:r>
          </a:p>
          <a:p>
            <a:pPr algn="ct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MMT223001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>
                <a:solidFill>
                  <a:srgbClr val="FF0000"/>
                </a:solidFill>
              </a:rPr>
              <a:t>Faktor sosial yang mempengaruhi bisnis perusahaan :</a:t>
            </a:r>
          </a:p>
          <a:p>
            <a:pPr marL="0" indent="0">
              <a:buNone/>
            </a:pPr>
            <a:endParaRPr lang="id-ID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id-ID" dirty="0" smtClean="0"/>
              <a:t>(1)Nilai (2) Kepercayaan (3)sikap (4) pendapat </a:t>
            </a:r>
          </a:p>
          <a:p>
            <a:pPr marL="0" indent="0">
              <a:buNone/>
            </a:pPr>
            <a:r>
              <a:rPr lang="id-ID" dirty="0" smtClean="0"/>
              <a:t>(5) Gaya hidup</a:t>
            </a:r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r>
              <a:rPr lang="id-ID" dirty="0" smtClean="0"/>
              <a:t>Dikembangkan dari (1) kondisi budaya (2) ekologi</a:t>
            </a:r>
          </a:p>
          <a:p>
            <a:pPr marL="0" indent="0">
              <a:buNone/>
            </a:pPr>
            <a:r>
              <a:rPr lang="id-ID" dirty="0" smtClean="0"/>
              <a:t>(3)Demografi (4)agama(5) pendidikan (6) etnis</a:t>
            </a:r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r>
              <a:rPr lang="id-ID" dirty="0" smtClean="0"/>
              <a:t>General Business Env.</a:t>
            </a:r>
          </a:p>
          <a:p>
            <a:r>
              <a:rPr lang="en-US" dirty="0" smtClean="0"/>
              <a:t>M</a:t>
            </a:r>
            <a:r>
              <a:rPr lang="id-ID" dirty="0" smtClean="0"/>
              <a:t>MT2230001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6151688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rmAutofit fontScale="90000"/>
          </a:bodyPr>
          <a:lstStyle/>
          <a:p>
            <a:pPr lvl="0"/>
            <a:r>
              <a:rPr lang="id-ID" dirty="0"/>
              <a:t>Sikap,nilai dan etika serta gaya hidup berperilaku dalam lingkungan bisnis</a:t>
            </a: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General Business Env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MT223001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id-ID" sz="3200" dirty="0" smtClean="0"/>
              <a:t>Tren sosio budaya membentuk  : </a:t>
            </a:r>
          </a:p>
          <a:p>
            <a:pPr marL="0" lvl="0" indent="0">
              <a:buNone/>
            </a:pPr>
            <a:r>
              <a:rPr lang="id-ID" sz="3200" dirty="0" smtClean="0"/>
              <a:t>(1) Cara orang hidup </a:t>
            </a:r>
          </a:p>
          <a:p>
            <a:pPr marL="0" lvl="0" indent="0">
              <a:buNone/>
            </a:pPr>
            <a:r>
              <a:rPr lang="id-ID" sz="3200" dirty="0" smtClean="0"/>
              <a:t>(2) Bekerja </a:t>
            </a:r>
          </a:p>
          <a:p>
            <a:pPr marL="0" lvl="0" indent="0">
              <a:buNone/>
            </a:pPr>
            <a:r>
              <a:rPr lang="id-ID" sz="3200" dirty="0" smtClean="0"/>
              <a:t>(3) Berproduksi</a:t>
            </a:r>
          </a:p>
          <a:p>
            <a:pPr marL="0" lvl="0" indent="0">
              <a:buNone/>
            </a:pPr>
            <a:r>
              <a:rPr lang="id-ID" sz="3200" dirty="0" smtClean="0"/>
              <a:t>(4) Mengkonsumsi</a:t>
            </a:r>
            <a:endParaRPr lang="id-ID" sz="3200" dirty="0"/>
          </a:p>
          <a:p>
            <a:endParaRPr lang="id-ID" sz="3200" dirty="0"/>
          </a:p>
        </p:txBody>
      </p:sp>
    </p:spTree>
    <p:extLst>
      <p:ext uri="{BB962C8B-B14F-4D97-AF65-F5344CB8AC3E}">
        <p14:creationId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Perubahan lingkungan sosial  budaya menciptakan :</a:t>
            </a:r>
          </a:p>
          <a:p>
            <a:pPr marL="514350" indent="-514350">
              <a:buAutoNum type="arabicParenBoth"/>
            </a:pPr>
            <a:r>
              <a:rPr lang="id-ID" dirty="0" smtClean="0"/>
              <a:t>Jenis konsumen </a:t>
            </a:r>
          </a:p>
          <a:p>
            <a:pPr marL="514350" indent="-514350">
              <a:buAutoNum type="arabicParenBoth"/>
            </a:pPr>
            <a:r>
              <a:rPr lang="id-ID" dirty="0" smtClean="0"/>
              <a:t>Kebutuhan produk berbeda </a:t>
            </a:r>
          </a:p>
          <a:p>
            <a:pPr marL="514350" indent="-514350">
              <a:buAutoNum type="arabicParenBoth"/>
            </a:pPr>
            <a:r>
              <a:rPr lang="id-ID" dirty="0" smtClean="0"/>
              <a:t>Layanan berbeda </a:t>
            </a:r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r>
              <a:rPr lang="id-ID" dirty="0" smtClean="0"/>
              <a:t>Lingkungan sosio-budaya yang berubah , perusahaan perlu menggunakan strategi yang berbeda.</a:t>
            </a:r>
          </a:p>
          <a:p>
            <a:pPr marL="0" indent="0">
              <a:buNone/>
            </a:pPr>
            <a:r>
              <a:rPr lang="id-ID" dirty="0" smtClean="0"/>
              <a:t>Mis : perubahan gaya hidup menciptakan permintaan akan barang-barang modis seperti ponsel, celana jeans</a:t>
            </a:r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Kode MK :</a:t>
            </a:r>
            <a:endParaRPr lang="id-ID" smtClean="0"/>
          </a:p>
          <a:p>
            <a:r>
              <a:rPr lang="en-US" smtClean="0"/>
              <a:t>MK 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7517336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 fontScale="85000" lnSpcReduction="20000"/>
          </a:bodyPr>
          <a:lstStyle/>
          <a:p>
            <a:pPr marL="0" lvl="0" indent="0">
              <a:buNone/>
            </a:pPr>
            <a:r>
              <a:rPr lang="id-ID" dirty="0" smtClean="0"/>
              <a:t>             </a:t>
            </a:r>
            <a:r>
              <a:rPr lang="id-ID" b="1" dirty="0" smtClean="0">
                <a:solidFill>
                  <a:srgbClr val="C00000"/>
                </a:solidFill>
              </a:rPr>
              <a:t>Keseimbangan </a:t>
            </a:r>
            <a:r>
              <a:rPr lang="id-ID" b="1" dirty="0">
                <a:solidFill>
                  <a:srgbClr val="C00000"/>
                </a:solidFill>
              </a:rPr>
              <a:t>kehidupan </a:t>
            </a:r>
            <a:r>
              <a:rPr lang="id-ID" b="1" dirty="0" smtClean="0">
                <a:solidFill>
                  <a:srgbClr val="C00000"/>
                </a:solidFill>
              </a:rPr>
              <a:t>kerja</a:t>
            </a:r>
          </a:p>
          <a:p>
            <a:pPr marL="0" lvl="0" indent="0">
              <a:buNone/>
            </a:pPr>
            <a:endParaRPr lang="id-ID" dirty="0"/>
          </a:p>
          <a:p>
            <a:pPr marL="0" indent="0">
              <a:buNone/>
            </a:pPr>
            <a:r>
              <a:rPr lang="en-US" i="1" dirty="0"/>
              <a:t>Work Life Balance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sejauh</a:t>
            </a:r>
            <a:r>
              <a:rPr lang="en-US" dirty="0"/>
              <a:t> </a:t>
            </a:r>
            <a:r>
              <a:rPr lang="en-US" dirty="0" err="1"/>
              <a:t>mana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</a:t>
            </a:r>
            <a:r>
              <a:rPr lang="en-US" dirty="0" err="1"/>
              <a:t>merasa</a:t>
            </a:r>
            <a:r>
              <a:rPr lang="en-US" dirty="0"/>
              <a:t> </a:t>
            </a:r>
            <a:r>
              <a:rPr lang="en-US" dirty="0" err="1"/>
              <a:t>puas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terlibat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seimbang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peran-perannya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pekerjaan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 </a:t>
            </a:r>
            <a:r>
              <a:rPr lang="en-US" dirty="0" err="1"/>
              <a:t>diluar</a:t>
            </a:r>
            <a:r>
              <a:rPr lang="en-US" dirty="0"/>
              <a:t> </a:t>
            </a:r>
            <a:r>
              <a:rPr lang="en-US" dirty="0" err="1"/>
              <a:t>pekerjaan</a:t>
            </a:r>
            <a:r>
              <a:rPr lang="en-US" dirty="0"/>
              <a:t>. </a:t>
            </a:r>
            <a:r>
              <a:rPr lang="id-ID" dirty="0" smtClean="0"/>
              <a:t>(</a:t>
            </a:r>
            <a:r>
              <a:rPr lang="en-US" dirty="0"/>
              <a:t>McDonald and </a:t>
            </a:r>
            <a:r>
              <a:rPr lang="en-US" dirty="0" smtClean="0"/>
              <a:t>Bradley</a:t>
            </a:r>
            <a:r>
              <a:rPr lang="id-ID" dirty="0" smtClean="0"/>
              <a:t>,2020)</a:t>
            </a:r>
          </a:p>
          <a:p>
            <a:pPr marL="0" indent="0">
              <a:buNone/>
            </a:pPr>
            <a:endParaRPr lang="id-ID" dirty="0" smtClean="0"/>
          </a:p>
          <a:p>
            <a:r>
              <a:rPr lang="en-US" dirty="0" err="1"/>
              <a:t>Indikator</a:t>
            </a:r>
            <a:r>
              <a:rPr lang="en-US" dirty="0"/>
              <a:t> Work Life </a:t>
            </a:r>
            <a:r>
              <a:rPr lang="en-US" dirty="0" smtClean="0"/>
              <a:t>Balance </a:t>
            </a:r>
            <a:endParaRPr lang="id-ID" dirty="0" smtClean="0"/>
          </a:p>
          <a:p>
            <a:pPr marL="0" indent="0">
              <a:buNone/>
            </a:pPr>
            <a:r>
              <a:rPr lang="en-US" dirty="0" smtClean="0"/>
              <a:t>  </a:t>
            </a:r>
            <a:endParaRPr lang="id-ID" dirty="0"/>
          </a:p>
          <a:p>
            <a:pPr marL="0" indent="0">
              <a:buNone/>
            </a:pPr>
            <a:r>
              <a:rPr lang="en-US" dirty="0"/>
              <a:t>a. </a:t>
            </a:r>
            <a:r>
              <a:rPr lang="en-US" dirty="0" err="1"/>
              <a:t>Keseimbangan</a:t>
            </a:r>
            <a:r>
              <a:rPr lang="en-US" dirty="0"/>
              <a:t> </a:t>
            </a:r>
            <a:r>
              <a:rPr lang="en-US" dirty="0" err="1"/>
              <a:t>waktu</a:t>
            </a:r>
            <a:endParaRPr lang="id-ID" dirty="0"/>
          </a:p>
          <a:p>
            <a:pPr marL="0" indent="0">
              <a:buNone/>
            </a:pPr>
            <a:r>
              <a:rPr lang="en-US" dirty="0"/>
              <a:t>b. </a:t>
            </a:r>
            <a:r>
              <a:rPr lang="en-US" dirty="0" err="1"/>
              <a:t>Keseimbangan</a:t>
            </a:r>
            <a:r>
              <a:rPr lang="en-US" dirty="0"/>
              <a:t> </a:t>
            </a:r>
            <a:r>
              <a:rPr lang="en-US" dirty="0" err="1"/>
              <a:t>keterlibatan</a:t>
            </a:r>
            <a:endParaRPr lang="id-ID" dirty="0"/>
          </a:p>
          <a:p>
            <a:pPr marL="0" indent="0">
              <a:buNone/>
            </a:pPr>
            <a:r>
              <a:rPr lang="en-US" dirty="0"/>
              <a:t>c. </a:t>
            </a:r>
            <a:r>
              <a:rPr lang="en-US" dirty="0" err="1"/>
              <a:t>Keseimbangan</a:t>
            </a:r>
            <a:r>
              <a:rPr lang="en-US" dirty="0"/>
              <a:t> </a:t>
            </a:r>
            <a:r>
              <a:rPr lang="en-US" dirty="0" err="1"/>
              <a:t>kepuasan</a:t>
            </a:r>
            <a:endParaRPr lang="id-ID" dirty="0"/>
          </a:p>
          <a:p>
            <a:pPr marL="0" indent="0">
              <a:buNone/>
            </a:pPr>
            <a:r>
              <a:rPr lang="en-US" dirty="0"/>
              <a:t> </a:t>
            </a:r>
            <a:endParaRPr lang="id-ID" dirty="0"/>
          </a:p>
          <a:p>
            <a:pPr marL="0" indent="0">
              <a:buNone/>
            </a:pPr>
            <a:endParaRPr lang="id-ID" dirty="0" smtClean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r>
              <a:rPr lang="id-ID" dirty="0" smtClean="0"/>
              <a:t>General Business Env.</a:t>
            </a:r>
          </a:p>
          <a:p>
            <a:r>
              <a:rPr lang="en-US" dirty="0" smtClean="0"/>
              <a:t>M</a:t>
            </a:r>
            <a:r>
              <a:rPr lang="id-ID" dirty="0" smtClean="0"/>
              <a:t>MT223001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5314184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d-ID" b="1" dirty="0">
                <a:solidFill>
                  <a:srgbClr val="C00000"/>
                </a:solidFill>
              </a:rPr>
              <a:t>Fluktuasi tingkat aktivitas </a:t>
            </a:r>
            <a:r>
              <a:rPr lang="id-ID" b="1" dirty="0" smtClean="0">
                <a:solidFill>
                  <a:srgbClr val="C00000"/>
                </a:solidFill>
              </a:rPr>
              <a:t>ekonomi</a:t>
            </a:r>
          </a:p>
          <a:p>
            <a:pPr marL="0" lvl="0" indent="0">
              <a:buNone/>
            </a:pPr>
            <a:endParaRPr lang="id-ID" b="1" dirty="0">
              <a:solidFill>
                <a:srgbClr val="C00000"/>
              </a:solidFill>
            </a:endParaRPr>
          </a:p>
          <a:p>
            <a:r>
              <a:rPr lang="id-ID" b="1" dirty="0"/>
              <a:t>Fluktuasi ekonomi</a:t>
            </a:r>
            <a:r>
              <a:rPr lang="id-ID" dirty="0"/>
              <a:t> dapat diartikan sebagai ketidakseimbangan atau guncangan yang terjadi dalam </a:t>
            </a:r>
            <a:r>
              <a:rPr lang="id-ID" b="1" dirty="0"/>
              <a:t>perekonomian</a:t>
            </a:r>
            <a:r>
              <a:rPr lang="id-ID" dirty="0"/>
              <a:t>, sehingga menyebabkan kinerja keuangan menjadi tidak stabil. Akibatnya, harga-harga barang di pasar menjadi naik dan turun secara tidak pasti</a:t>
            </a:r>
            <a:endParaRPr lang="id-ID" dirty="0" smtClean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r>
              <a:rPr lang="id-ID" dirty="0" smtClean="0"/>
              <a:t>General Business Env.</a:t>
            </a:r>
          </a:p>
          <a:p>
            <a:r>
              <a:rPr lang="en-US" dirty="0" smtClean="0"/>
              <a:t>M</a:t>
            </a:r>
            <a:r>
              <a:rPr lang="id-ID" dirty="0" smtClean="0"/>
              <a:t>MT223001</a:t>
            </a:r>
            <a:r>
              <a:rPr lang="en-US" dirty="0" smtClean="0"/>
              <a:t>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2814822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d-ID" dirty="0" smtClean="0"/>
              <a:t>      </a:t>
            </a:r>
          </a:p>
          <a:p>
            <a:pPr lvl="0"/>
            <a:r>
              <a:rPr lang="id-ID" b="1" dirty="0"/>
              <a:t>Inflasi dan suku bunga bidang lain</a:t>
            </a:r>
          </a:p>
          <a:p>
            <a:pPr marL="0" indent="0">
              <a:buNone/>
            </a:pPr>
            <a:r>
              <a:rPr lang="id-ID" b="1" dirty="0"/>
              <a:t> </a:t>
            </a:r>
          </a:p>
          <a:p>
            <a:pPr marL="0" indent="0">
              <a:buNone/>
            </a:pPr>
            <a:r>
              <a:rPr lang="id-ID" b="1" dirty="0"/>
              <a:t>Inflasi</a:t>
            </a:r>
            <a:r>
              <a:rPr lang="id-ID" dirty="0"/>
              <a:t> dan </a:t>
            </a:r>
            <a:r>
              <a:rPr lang="id-ID" b="1" dirty="0"/>
              <a:t>suku bunga</a:t>
            </a:r>
            <a:r>
              <a:rPr lang="id-ID" dirty="0"/>
              <a:t> memiliki korelasi terbalik, di mana ketika </a:t>
            </a:r>
            <a:r>
              <a:rPr lang="id-ID" b="1" dirty="0"/>
              <a:t>inflasi</a:t>
            </a:r>
            <a:r>
              <a:rPr lang="id-ID" dirty="0"/>
              <a:t> meningkat, </a:t>
            </a:r>
            <a:r>
              <a:rPr lang="id-ID" b="1" dirty="0"/>
              <a:t>suku bunga</a:t>
            </a:r>
            <a:r>
              <a:rPr lang="id-ID" dirty="0"/>
              <a:t> akan turun. Demikian pula sebaliknya. Ketika </a:t>
            </a:r>
            <a:r>
              <a:rPr lang="id-ID" b="1" dirty="0"/>
              <a:t>suku bunga</a:t>
            </a:r>
            <a:r>
              <a:rPr lang="id-ID" dirty="0"/>
              <a:t> turun atau rendah, permintaan terhadap pinjaman akan lebih banyak, di mana masyarakat akan memilih untuk meminjam lebih banyak uang daripada menabung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Kode</a:t>
            </a:r>
            <a:r>
              <a:rPr lang="en-US" dirty="0" smtClean="0"/>
              <a:t> M</a:t>
            </a:r>
            <a:r>
              <a:rPr lang="id-ID" dirty="0" smtClean="0"/>
              <a:t>K</a:t>
            </a:r>
            <a:r>
              <a:rPr lang="en-US" dirty="0" smtClean="0"/>
              <a:t>:</a:t>
            </a:r>
            <a:r>
              <a:rPr lang="id-ID" dirty="0" smtClean="0"/>
              <a:t>General Business Env.</a:t>
            </a:r>
          </a:p>
          <a:p>
            <a:r>
              <a:rPr lang="en-US" dirty="0" smtClean="0"/>
              <a:t>M</a:t>
            </a:r>
            <a:r>
              <a:rPr lang="id-ID" dirty="0" smtClean="0"/>
              <a:t>MT223001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6345207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/>
          <a:lstStyle/>
          <a:p>
            <a:r>
              <a:rPr lang="id-ID" dirty="0" smtClean="0"/>
              <a:t>.</a:t>
            </a:r>
            <a:endParaRPr lang="id-ID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sz="4400" dirty="0" smtClean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4400" dirty="0" smtClean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n-US" sz="4400" b="1" dirty="0" smtClean="0">
                <a:solidFill>
                  <a:srgbClr val="0033CC"/>
                </a:solidFill>
                <a:latin typeface="Cambria" pitchFamily="18" charset="0"/>
                <a:cs typeface="Arial" pitchFamily="34" charset="0"/>
              </a:rPr>
              <a:t>TERIMA KASIH</a:t>
            </a:r>
            <a:endParaRPr lang="en-US" sz="4400" b="1" dirty="0">
              <a:solidFill>
                <a:srgbClr val="0033CC"/>
              </a:solidFill>
              <a:latin typeface="Cambria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3667</TotalTime>
  <Words>278</Words>
  <Application>Microsoft Office PowerPoint</Application>
  <PresentationFormat>On-screen Show (4:3)</PresentationFormat>
  <Paragraphs>66</Paragraphs>
  <Slides>8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Sikap,nilai dan etika serta gaya hidup berperilaku dalam lingkungan bisnis</vt:lpstr>
      <vt:lpstr>PowerPoint Presentation</vt:lpstr>
      <vt:lpstr>PowerPoint Presentation</vt:lpstr>
      <vt:lpstr>PowerPoint Presentation</vt:lpstr>
      <vt:lpstr>PowerPoint Presentation</vt:lpstr>
      <vt:lpstr>.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Windows User</cp:lastModifiedBy>
  <cp:revision>518</cp:revision>
  <cp:lastPrinted>2015-09-17T08:41:14Z</cp:lastPrinted>
  <dcterms:created xsi:type="dcterms:W3CDTF">2010-04-18T12:06:30Z</dcterms:created>
  <dcterms:modified xsi:type="dcterms:W3CDTF">2022-10-26T01:07:25Z</dcterms:modified>
</cp:coreProperties>
</file>