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4" r:id="rId6"/>
    <p:sldId id="260" r:id="rId7"/>
    <p:sldId id="261" r:id="rId8"/>
    <p:sldId id="265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87624" y="57148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KUARTIL, DESIL &amp; PERSENTIL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14" y="1571618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Menghitung </a:t>
            </a:r>
            <a:r>
              <a:rPr lang="id-ID" dirty="0" smtClean="0"/>
              <a:t>Kuartil, Desil </a:t>
            </a:r>
            <a:r>
              <a:rPr lang="id-ID" dirty="0" smtClean="0"/>
              <a:t>&amp; Persentil </a:t>
            </a:r>
          </a:p>
          <a:p>
            <a:r>
              <a:rPr lang="id-ID" dirty="0" smtClean="0"/>
              <a:t>untuk Data Tunggal &amp; Data Kelompok</a:t>
            </a:r>
          </a:p>
          <a:p>
            <a:endParaRPr lang="id-ID" dirty="0"/>
          </a:p>
        </p:txBody>
      </p:sp>
      <p:pic>
        <p:nvPicPr>
          <p:cNvPr id="9" name="Picture 8" descr="cropped-logo-dharmajaya-favi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71420"/>
            <a:ext cx="857256" cy="857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4572014"/>
            <a:ext cx="457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/>
              <a:t>Dosen: Trufi Murdiani, S.T., M.A.</a:t>
            </a:r>
            <a:endParaRPr lang="id-ID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250031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002060"/>
                </a:solidFill>
                <a:latin typeface="Adobe Caslon Pro Bold" pitchFamily="18" charset="0"/>
              </a:rPr>
              <a:t>(Materi ke-7)</a:t>
            </a:r>
            <a:endParaRPr lang="id-ID" dirty="0">
              <a:solidFill>
                <a:srgbClr val="002060"/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071552"/>
            <a:ext cx="4320480" cy="3857652"/>
          </a:xfr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000" dirty="0" smtClean="0"/>
              <a:t>Contoh soal 05 &amp; 06</a:t>
            </a:r>
            <a:endParaRPr lang="en-US" sz="3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-142908" y="928676"/>
            <a:ext cx="4572032" cy="4214825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142844" y="1000114"/>
            <a:ext cx="4214842" cy="400052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214282" y="1000114"/>
            <a:ext cx="4071966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"/>
              </a:lnSpc>
            </a:pPr>
            <a:r>
              <a:rPr lang="id-ID" sz="1400" b="1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</a:p>
          <a:p>
            <a:r>
              <a:rPr lang="id-ID" sz="1400" b="1" dirty="0" smtClean="0">
                <a:latin typeface="Arial" pitchFamily="34" charset="0"/>
                <a:cs typeface="Arial" pitchFamily="34" charset="0"/>
              </a:rPr>
              <a:t>                                   No. 5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d-ID" sz="1400" dirty="0" smtClean="0">
                <a:latin typeface="Arial" pitchFamily="34" charset="0"/>
                <a:cs typeface="Arial" pitchFamily="34" charset="0"/>
              </a:rPr>
            </a:br>
            <a:r>
              <a:rPr lang="id-ID" sz="1400" dirty="0" smtClean="0">
                <a:latin typeface="Arial" pitchFamily="34" charset="0"/>
                <a:cs typeface="Arial" pitchFamily="34" charset="0"/>
              </a:rPr>
              <a:t>Jumlah data 400. Tentukan letak kuartilnya!</a:t>
            </a:r>
            <a:br>
              <a:rPr lang="id-ID" sz="1400" dirty="0" smtClean="0">
                <a:latin typeface="Arial" pitchFamily="34" charset="0"/>
                <a:cs typeface="Arial" pitchFamily="34" charset="0"/>
              </a:rPr>
            </a:br>
            <a:r>
              <a:rPr lang="id-ID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d-ID" sz="1400" dirty="0" smtClean="0">
                <a:latin typeface="Arial" pitchFamily="34" charset="0"/>
                <a:cs typeface="Arial" pitchFamily="34" charset="0"/>
              </a:rPr>
            </a:br>
            <a:r>
              <a:rPr lang="id-ID" sz="1400" dirty="0" smtClean="0">
                <a:latin typeface="Arial" pitchFamily="34" charset="0"/>
                <a:cs typeface="Arial" pitchFamily="34" charset="0"/>
              </a:rPr>
              <a:t>Jawab:</a:t>
            </a:r>
            <a:br>
              <a:rPr lang="id-ID" sz="1400" dirty="0" smtClean="0">
                <a:latin typeface="Arial" pitchFamily="34" charset="0"/>
                <a:cs typeface="Arial" pitchFamily="34" charset="0"/>
              </a:rPr>
            </a:br>
            <a:r>
              <a:rPr lang="id-ID" sz="1400" dirty="0" smtClean="0">
                <a:latin typeface="Arial" pitchFamily="34" charset="0"/>
                <a:cs typeface="Arial" pitchFamily="34" charset="0"/>
              </a:rPr>
              <a:t>Jumlah data adalah genap dan habis dibagi 4. </a:t>
            </a:r>
          </a:p>
          <a:p>
            <a:r>
              <a:rPr lang="id-ID" sz="1400" dirty="0" smtClean="0">
                <a:latin typeface="Arial" pitchFamily="34" charset="0"/>
                <a:cs typeface="Arial" pitchFamily="34" charset="0"/>
              </a:rPr>
              <a:t>Oleh karena itu penentuan kuartil menggunakan </a:t>
            </a:r>
          </a:p>
          <a:p>
            <a:r>
              <a:rPr lang="id-ID" sz="1400" dirty="0" smtClean="0">
                <a:latin typeface="Arial" pitchFamily="34" charset="0"/>
                <a:cs typeface="Arial" pitchFamily="34" charset="0"/>
              </a:rPr>
              <a:t>kondisi ketiga.</a:t>
            </a:r>
            <a:br>
              <a:rPr lang="id-ID" sz="1400" dirty="0" smtClean="0">
                <a:latin typeface="Arial" pitchFamily="34" charset="0"/>
                <a:cs typeface="Arial" pitchFamily="34" charset="0"/>
              </a:rPr>
            </a:br>
            <a:endParaRPr lang="id-ID" sz="1400" dirty="0" smtClean="0">
              <a:latin typeface="Arial" pitchFamily="34" charset="0"/>
              <a:cs typeface="Arial" pitchFamily="34" charset="0"/>
            </a:endParaRPr>
          </a:p>
          <a:p>
            <a:endParaRPr lang="id-ID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https://cdn.staticaly.com/img/4.bp.blogspot.com/-u-yRK7eyALc/Un3uZWckMxI/AAAAAAAAB74/oL2t5lRsdUU/s1600/contoh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360" y="2870531"/>
            <a:ext cx="2607946" cy="198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43438" y="1071552"/>
            <a:ext cx="4286280" cy="252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"/>
              </a:lnSpc>
            </a:pPr>
            <a:r>
              <a:rPr lang="id-ID" sz="1400" b="1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</a:p>
          <a:p>
            <a:r>
              <a:rPr lang="id-ID" sz="1400" b="1" dirty="0" smtClean="0">
                <a:latin typeface="Arial" pitchFamily="34" charset="0"/>
                <a:cs typeface="Arial" pitchFamily="34" charset="0"/>
              </a:rPr>
              <a:t>                                      No. 6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d-ID" sz="1400" dirty="0" smtClean="0">
                <a:latin typeface="Arial" pitchFamily="34" charset="0"/>
                <a:cs typeface="Arial" pitchFamily="34" charset="0"/>
              </a:rPr>
            </a:br>
            <a:r>
              <a:rPr lang="id-ID" sz="1400" dirty="0" smtClean="0">
                <a:latin typeface="Arial" pitchFamily="34" charset="0"/>
                <a:cs typeface="Arial" pitchFamily="34" charset="0"/>
              </a:rPr>
              <a:t>Jumlah data 350. Tentukan letak kuartilnya!</a:t>
            </a:r>
            <a:br>
              <a:rPr lang="id-ID" sz="1400" dirty="0" smtClean="0">
                <a:latin typeface="Arial" pitchFamily="34" charset="0"/>
                <a:cs typeface="Arial" pitchFamily="34" charset="0"/>
              </a:rPr>
            </a:br>
            <a:r>
              <a:rPr lang="id-ID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d-ID" sz="1400" dirty="0" smtClean="0">
                <a:latin typeface="Arial" pitchFamily="34" charset="0"/>
                <a:cs typeface="Arial" pitchFamily="34" charset="0"/>
              </a:rPr>
            </a:br>
            <a:r>
              <a:rPr lang="id-ID" sz="1400" dirty="0" smtClean="0">
                <a:latin typeface="Arial" pitchFamily="34" charset="0"/>
                <a:cs typeface="Arial" pitchFamily="34" charset="0"/>
              </a:rPr>
              <a:t>Jawab:</a:t>
            </a:r>
            <a:br>
              <a:rPr lang="id-ID" sz="1400" dirty="0" smtClean="0">
                <a:latin typeface="Arial" pitchFamily="34" charset="0"/>
                <a:cs typeface="Arial" pitchFamily="34" charset="0"/>
              </a:rPr>
            </a:br>
            <a:r>
              <a:rPr lang="id-ID" sz="1400" dirty="0" smtClean="0">
                <a:latin typeface="Arial" pitchFamily="34" charset="0"/>
                <a:cs typeface="Arial" pitchFamily="34" charset="0"/>
              </a:rPr>
              <a:t>Jumlah data adalah genap dan tidak habis dibagi 4. Oleh karena itu penentuan kuartil menggunakan </a:t>
            </a:r>
          </a:p>
          <a:p>
            <a:r>
              <a:rPr lang="id-ID" sz="1400" dirty="0" smtClean="0">
                <a:latin typeface="Arial" pitchFamily="34" charset="0"/>
                <a:cs typeface="Arial" pitchFamily="34" charset="0"/>
              </a:rPr>
              <a:t>kondisi keempat.</a:t>
            </a:r>
            <a:br>
              <a:rPr lang="id-ID" sz="1400" dirty="0" smtClean="0">
                <a:latin typeface="Arial" pitchFamily="34" charset="0"/>
                <a:cs typeface="Arial" pitchFamily="34" charset="0"/>
              </a:rPr>
            </a:br>
            <a:r>
              <a:rPr lang="id-ID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d-ID" sz="1400" dirty="0" smtClean="0">
                <a:latin typeface="Arial" pitchFamily="34" charset="0"/>
                <a:cs typeface="Arial" pitchFamily="34" charset="0"/>
              </a:rPr>
            </a:b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id-ID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https://cdn.staticaly.com/img/2.bp.blogspot.com/-q1ULTws_N6U/Un3u99VnRSI/AAAAAAAAB8A/kp5QSohk-VY/s1600/contoh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64"/>
            <a:ext cx="30518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ko-KR" b="1" dirty="0" smtClean="0"/>
              <a:t>Menghitung Kuartil Pada Data Kelompok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1714495"/>
            <a:ext cx="8496944" cy="3089504"/>
          </a:xfrm>
        </p:spPr>
        <p:txBody>
          <a:bodyPr/>
          <a:lstStyle/>
          <a:p>
            <a:r>
              <a:rPr lang="id-ID" dirty="0" smtClean="0"/>
              <a:t>Kuartil data berkelompok adalah nilai-nilai yang membagi suatu data berkelompok yang sudah diurut-kan (dari interval nilai terkecil ke interval nilai terbesar) menjadi empat bagian, yang dibatasi dengan </a:t>
            </a:r>
          </a:p>
          <a:p>
            <a:r>
              <a:rPr lang="id-ID" dirty="0" smtClean="0"/>
              <a:t>tiga nilai kuartil yaitu kuartil bawah/pertama (Q1), kuartil tengah/kedua/median (Q2), dan kuartil atas/</a:t>
            </a:r>
          </a:p>
          <a:p>
            <a:r>
              <a:rPr lang="id-ID" dirty="0" smtClean="0"/>
              <a:t>Kuartil ketiga (Q3), seperti pada ilustrasi di bawah ini: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  Kuartil Data Kelompok</a:t>
            </a:r>
            <a:endParaRPr lang="en-US" dirty="0"/>
          </a:p>
        </p:txBody>
      </p:sp>
      <p:pic>
        <p:nvPicPr>
          <p:cNvPr id="7" name="Picture 6" descr="https://www.zenius.net/assets/pm-img/5/95/1b3b/5951b3b4ce744741bf66b2112d06278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000378"/>
            <a:ext cx="63373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Kuartil Data Kelompok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85918" y="857238"/>
            <a:ext cx="7358082" cy="590984"/>
          </a:xfrm>
        </p:spPr>
        <p:txBody>
          <a:bodyPr/>
          <a:lstStyle/>
          <a:p>
            <a:r>
              <a:rPr lang="id-ID" sz="1600" dirty="0" smtClean="0"/>
              <a:t>Untuk menghitung nilai kuartil ke-i data berkelompok digunakan rumus berikut</a:t>
            </a:r>
          </a:p>
          <a:p>
            <a:pPr lvl="0"/>
            <a:endParaRPr lang="en-US" sz="1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90056" y="1428743"/>
            <a:ext cx="6912768" cy="3231240"/>
          </a:xfrm>
        </p:spPr>
        <p:txBody>
          <a:bodyPr/>
          <a:lstStyle/>
          <a:p>
            <a:pPr marL="342900" indent="-342900"/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id-ID" altLang="ko-KR" dirty="0" smtClean="0"/>
          </a:p>
          <a:p>
            <a:pPr marL="342900" indent="-342900"/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id-ID" altLang="ko-KR" dirty="0" smtClean="0"/>
          </a:p>
          <a:p>
            <a:pPr marL="342900" indent="-342900"/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id-ID" altLang="ko-KR" dirty="0" smtClean="0"/>
          </a:p>
          <a:p>
            <a:pPr marL="342900" indent="-342900"/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id-ID" altLang="ko-KR" dirty="0" smtClean="0"/>
          </a:p>
          <a:p>
            <a:pPr marL="342900" indent="-342900"/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id-ID" altLang="ko-KR" dirty="0" smtClean="0"/>
          </a:p>
          <a:p>
            <a:pPr marL="342900" indent="-342900"/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17832" t="46420" r="34799" b="12346"/>
          <a:stretch>
            <a:fillRect/>
          </a:stretch>
        </p:blipFill>
        <p:spPr bwMode="auto">
          <a:xfrm>
            <a:off x="3571868" y="1214429"/>
            <a:ext cx="4000528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57422" y="3357568"/>
            <a:ext cx="6286544" cy="1571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pat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3429006"/>
            <a:ext cx="592935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350" dirty="0" smtClean="0">
                <a:solidFill>
                  <a:srgbClr val="0070C0"/>
                </a:solidFill>
              </a:rPr>
              <a:t>Selanjutnya, dari rumus-rumus perhitungan kuartil baik untuk data </a:t>
            </a:r>
          </a:p>
          <a:p>
            <a:r>
              <a:rPr lang="id-ID" sz="1350" dirty="0" smtClean="0">
                <a:solidFill>
                  <a:srgbClr val="0070C0"/>
                </a:solidFill>
              </a:rPr>
              <a:t>tunggal maupun data kelompok tersebut, maka dapat untuk mencari </a:t>
            </a:r>
          </a:p>
          <a:p>
            <a:r>
              <a:rPr lang="id-ID" sz="1350" dirty="0" smtClean="0">
                <a:solidFill>
                  <a:srgbClr val="0070C0"/>
                </a:solidFill>
              </a:rPr>
              <a:t>desil dan persentil. </a:t>
            </a:r>
          </a:p>
          <a:p>
            <a:r>
              <a:rPr lang="id-ID" sz="1350" dirty="0" smtClean="0">
                <a:solidFill>
                  <a:srgbClr val="0070C0"/>
                </a:solidFill>
              </a:rPr>
              <a:t>Dimana, jika pada kuartil dibagi dengan maka maka untuk mencari desil, rumus-rumus tadi dibagi 10 sedangkan mencari persentil dibagi </a:t>
            </a:r>
          </a:p>
          <a:p>
            <a:r>
              <a:rPr lang="id-ID" sz="1350" dirty="0" smtClean="0">
                <a:solidFill>
                  <a:srgbClr val="0070C0"/>
                </a:solidFill>
              </a:rPr>
              <a:t>100 dari masing-masing rumus tadi. </a:t>
            </a:r>
            <a:endParaRPr lang="id-ID" sz="13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42910" y="1857370"/>
            <a:ext cx="54047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4800" b="1" dirty="0" smtClean="0">
                <a:solidFill>
                  <a:srgbClr val="00B0F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THANK YOU</a:t>
            </a:r>
          </a:p>
        </p:txBody>
      </p:sp>
      <p:pic>
        <p:nvPicPr>
          <p:cNvPr id="6" name="Picture 5" descr="Logo_Darmajay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4642236"/>
            <a:ext cx="1785951" cy="4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ko-KR" b="1" dirty="0" smtClean="0"/>
              <a:t>Menghitung Kuartil Pada Data Tunggal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14282" y="1714495"/>
            <a:ext cx="8688542" cy="3089504"/>
          </a:xfrm>
        </p:spPr>
        <p:txBody>
          <a:bodyPr/>
          <a:lstStyle/>
          <a:p>
            <a:r>
              <a:rPr lang="id-ID" dirty="0" smtClean="0"/>
              <a:t>Kuartil adalah nilai-nilai yang membagi data yang telah diurutkan </a:t>
            </a:r>
            <a:r>
              <a:rPr lang="id-ID" dirty="0" smtClean="0"/>
              <a:t>ke dalam </a:t>
            </a:r>
            <a:r>
              <a:rPr lang="id-ID" dirty="0" smtClean="0"/>
              <a:t>4 bagian yang sama besar. </a:t>
            </a:r>
            <a:r>
              <a:rPr lang="id-ID" dirty="0" smtClean="0"/>
              <a:t> Kuartil </a:t>
            </a:r>
            <a:r>
              <a:rPr lang="id-ID" dirty="0" smtClean="0"/>
              <a:t>dinotasikan dengan notasi </a:t>
            </a:r>
            <a:r>
              <a:rPr lang="id-ID" dirty="0" smtClean="0"/>
              <a:t>Q. </a:t>
            </a:r>
            <a:r>
              <a:rPr lang="id-ID" dirty="0" smtClean="0"/>
              <a:t>Kuartil terdiri dari 3, yaitu kuartil pertama </a:t>
            </a:r>
            <a:r>
              <a:rPr lang="id-ID" dirty="0" smtClean="0"/>
              <a:t>(</a:t>
            </a:r>
            <a:r>
              <a:rPr lang="id-ID" i="1" dirty="0" smtClean="0"/>
              <a:t>Q</a:t>
            </a:r>
            <a:r>
              <a:rPr lang="id-ID" dirty="0" smtClean="0"/>
              <a:t>1​), kuartil kedua </a:t>
            </a:r>
            <a:r>
              <a:rPr lang="id-ID" dirty="0" smtClean="0"/>
              <a:t>(</a:t>
            </a:r>
            <a:r>
              <a:rPr lang="id-ID" i="1" dirty="0" smtClean="0"/>
              <a:t>Q</a:t>
            </a:r>
            <a:r>
              <a:rPr lang="id-ID" dirty="0" smtClean="0"/>
              <a:t>2</a:t>
            </a:r>
            <a:r>
              <a:rPr lang="id-ID" dirty="0" smtClean="0"/>
              <a:t>),  dan </a:t>
            </a:r>
            <a:r>
              <a:rPr lang="id-ID" dirty="0" smtClean="0"/>
              <a:t>kuartil ketiga </a:t>
            </a:r>
            <a:r>
              <a:rPr lang="id-ID" dirty="0" smtClean="0"/>
              <a:t>(</a:t>
            </a:r>
            <a:r>
              <a:rPr lang="id-ID" i="1" dirty="0" smtClean="0"/>
              <a:t>Q</a:t>
            </a:r>
            <a:r>
              <a:rPr lang="id-ID" dirty="0" smtClean="0"/>
              <a:t>3</a:t>
            </a:r>
            <a:r>
              <a:rPr lang="id-ID" dirty="0" smtClean="0"/>
              <a:t>​).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Untuk menentukan kuartil pada data tunggal, kita harus mempertimbangkan banyaknya data (</a:t>
            </a:r>
            <a:r>
              <a:rPr lang="id-ID" dirty="0" smtClean="0"/>
              <a:t>n)</a:t>
            </a:r>
            <a:r>
              <a:rPr lang="id-ID" dirty="0" smtClean="0"/>
              <a:t> terlebih dahulu. Penghitungan kuartil tergantung dari kondisi banyaknya data tersebut.</a:t>
            </a:r>
          </a:p>
          <a:p>
            <a:r>
              <a:rPr lang="id-ID" u="sng" dirty="0" smtClean="0"/>
              <a:t/>
            </a:r>
            <a:br>
              <a:rPr lang="id-ID" u="sng" dirty="0" smtClean="0"/>
            </a:br>
            <a:r>
              <a:rPr lang="id-ID" dirty="0" smtClean="0"/>
              <a:t>Sebagai ilustrasi, misalkan terdapat seperangkat data yaitu </a:t>
            </a:r>
            <a:r>
              <a:rPr lang="id-ID" i="1" dirty="0" smtClean="0"/>
              <a:t>x</a:t>
            </a:r>
            <a:r>
              <a:rPr lang="id-ID" dirty="0" smtClean="0"/>
              <a:t>1​, </a:t>
            </a:r>
            <a:r>
              <a:rPr lang="id-ID" i="1" dirty="0" smtClean="0"/>
              <a:t>x</a:t>
            </a:r>
            <a:r>
              <a:rPr lang="id-ID" dirty="0" smtClean="0"/>
              <a:t>2​, ⋯, </a:t>
            </a:r>
            <a:r>
              <a:rPr lang="id-ID" i="1" dirty="0" smtClean="0"/>
              <a:t>xn</a:t>
            </a:r>
            <a:r>
              <a:rPr lang="id-ID" dirty="0" smtClean="0"/>
              <a:t>. Letak-letak kuartil pada data </a:t>
            </a:r>
            <a:r>
              <a:rPr lang="id-ID" dirty="0" smtClean="0"/>
              <a:t>  tersebut </a:t>
            </a:r>
            <a:r>
              <a:rPr lang="id-ID" dirty="0" smtClean="0"/>
              <a:t>dapat dilihat pada gambar di bawah ini.</a:t>
            </a:r>
            <a:br>
              <a:rPr lang="id-ID" dirty="0" smtClean="0"/>
            </a:br>
            <a:endParaRPr lang="id-ID" dirty="0" smtClean="0"/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  Kuartil Data Tunggal</a:t>
            </a:r>
            <a:endParaRPr lang="en-US" dirty="0"/>
          </a:p>
        </p:txBody>
      </p:sp>
      <p:pic>
        <p:nvPicPr>
          <p:cNvPr id="6" name="Picture 5" descr="https://cdn.staticaly.com/img/1.bp.blogspot.com/-zBmaIeCdOWM/WQstDf2FWuI/AAAAAAAABp0/5gQLaMYe3T80Q8ehBhOixUROb87Qt9FugCLcB/s1600/ilustrasi%2Bkuartil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7945" y="3929072"/>
            <a:ext cx="3928110" cy="65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Kuartil Data Tunggal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857238"/>
            <a:ext cx="6912768" cy="590984"/>
          </a:xfrm>
        </p:spPr>
        <p:txBody>
          <a:bodyPr/>
          <a:lstStyle/>
          <a:p>
            <a:pPr lvl="0"/>
            <a:r>
              <a:rPr lang="id-ID" dirty="0" smtClean="0"/>
              <a:t>Penentuan Kuartil Menurut Banyaknya Data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90056" y="1428743"/>
            <a:ext cx="6912768" cy="3231240"/>
          </a:xfrm>
        </p:spPr>
        <p:txBody>
          <a:bodyPr/>
          <a:lstStyle/>
          <a:p>
            <a:pPr marL="342900" lvl="0" indent="-342900">
              <a:buAutoNum type="arabicPeriod"/>
            </a:pPr>
            <a:r>
              <a:rPr lang="id-ID" dirty="0" smtClean="0"/>
              <a:t>Kuartil untuk </a:t>
            </a:r>
            <a:r>
              <a:rPr lang="id-ID" b="1" dirty="0" smtClean="0"/>
              <a:t>banyaknya data (n) ganjil</a:t>
            </a:r>
            <a:r>
              <a:rPr lang="id-ID" dirty="0" smtClean="0"/>
              <a:t> dan </a:t>
            </a:r>
            <a:r>
              <a:rPr lang="id-ID" b="1" dirty="0" smtClean="0"/>
              <a:t>n+1 habis dibagi 4</a:t>
            </a:r>
            <a:r>
              <a:rPr lang="id-ID" dirty="0" smtClean="0"/>
              <a:t>.</a:t>
            </a:r>
          </a:p>
          <a:p>
            <a:pPr marL="342900" indent="-342900"/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id-ID" altLang="ko-KR" dirty="0" smtClean="0"/>
          </a:p>
          <a:p>
            <a:pPr marL="342900" indent="-342900"/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id-ID" altLang="ko-KR" dirty="0" smtClean="0"/>
          </a:p>
          <a:p>
            <a:pPr marL="342900" indent="-342900"/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id-ID" altLang="ko-KR" dirty="0" smtClean="0"/>
          </a:p>
          <a:p>
            <a:pPr marL="342900" lvl="0" indent="-342900"/>
            <a:r>
              <a:rPr lang="id-ID" dirty="0" smtClean="0"/>
              <a:t>2. Kuartil untuk </a:t>
            </a:r>
            <a:r>
              <a:rPr lang="id-ID" b="1" dirty="0" smtClean="0"/>
              <a:t>banyaknya data (n) ganjil</a:t>
            </a:r>
            <a:r>
              <a:rPr lang="id-ID" dirty="0" smtClean="0"/>
              <a:t> dan </a:t>
            </a:r>
            <a:r>
              <a:rPr lang="id-ID" b="1" dirty="0" smtClean="0"/>
              <a:t>n+1 tidak habis dibagi 4</a:t>
            </a:r>
            <a:r>
              <a:rPr lang="id-ID" dirty="0" smtClean="0"/>
              <a:t>.</a:t>
            </a:r>
          </a:p>
          <a:p>
            <a:pPr marL="342900" indent="-342900"/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s://cdn.staticaly.com/img/1.bp.blogspot.com/-yMruLvAs_Uo/Umn5saGRXnI/AAAAAAAAB6Y/IOlD_deVzF0/s1600/kondisi+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360" y="1785932"/>
            <a:ext cx="147733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cdn.staticaly.com/img/2.bp.blogspot.com/-4UUxJGTr-rk/Umn53i_h2yI/AAAAAAAAB6g/VVsX29wT-HQ/s1600/kondisi+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5106" y="3571882"/>
            <a:ext cx="14855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785800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774" y="1000114"/>
            <a:ext cx="8496944" cy="532086"/>
          </a:xfrm>
        </p:spPr>
        <p:txBody>
          <a:bodyPr>
            <a:noAutofit/>
          </a:bodyPr>
          <a:lstStyle/>
          <a:p>
            <a:pPr lvl="0"/>
            <a:endParaRPr lang="id-ID" sz="1400" u="sng" dirty="0" smtClean="0"/>
          </a:p>
          <a:p>
            <a:pPr lvl="0"/>
            <a:r>
              <a:rPr lang="id-ID" sz="1400" dirty="0" smtClean="0"/>
              <a:t>    </a:t>
            </a:r>
            <a:r>
              <a:rPr lang="id-ID" sz="1500" dirty="0" smtClean="0"/>
              <a:t>3. Kuartil untuk </a:t>
            </a:r>
            <a:r>
              <a:rPr lang="id-ID" sz="1500" b="1" dirty="0" smtClean="0"/>
              <a:t>banyaknya data (n) genap dan habis dibagi 4</a:t>
            </a:r>
            <a:endParaRPr lang="id-ID" sz="1500" dirty="0" smtClean="0"/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1714495"/>
            <a:ext cx="8496944" cy="3089504"/>
          </a:xfrm>
        </p:spPr>
        <p:txBody>
          <a:bodyPr/>
          <a:lstStyle/>
          <a:p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endParaRPr lang="id-ID" altLang="ko-KR" dirty="0" smtClean="0"/>
          </a:p>
          <a:p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endParaRPr lang="id-ID" altLang="ko-KR" dirty="0" smtClean="0"/>
          </a:p>
          <a:p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30000"/>
              </a:lnSpc>
              <a:spcBef>
                <a:spcPts val="0"/>
              </a:spcBef>
            </a:pPr>
            <a:endParaRPr lang="id-ID" dirty="0" smtClean="0"/>
          </a:p>
          <a:p>
            <a:pPr lvl="0"/>
            <a:r>
              <a:rPr lang="id-ID" dirty="0" smtClean="0"/>
              <a:t>4. Kuartil untuk </a:t>
            </a:r>
            <a:r>
              <a:rPr lang="id-ID" b="1" dirty="0" smtClean="0"/>
              <a:t>banyaknya data (n) genap dan tidak habis dibagi 4</a:t>
            </a:r>
            <a:endParaRPr lang="id-ID" dirty="0" smtClean="0"/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  Kuartil Data Tunggal</a:t>
            </a:r>
            <a:endParaRPr lang="en-US" dirty="0"/>
          </a:p>
        </p:txBody>
      </p:sp>
      <p:pic>
        <p:nvPicPr>
          <p:cNvPr id="9" name="Picture 8" descr="https://cdn.staticaly.com/img/4.bp.blogspot.com/-NycR9yyN5Us/Umn5_u7-h5I/AAAAAAAAB6o/xAwQix9Ww28/s1600/kondisi+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30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cdn.staticaly.com/img/1.bp.blogspot.com/-Ttjiunpw73c/Umn6FJ41NpI/AAAAAAAAB6w/tWMjHL7w6jU/s1600/kondisi+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357568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owchart: Alternate Process 10"/>
          <p:cNvSpPr/>
          <p:nvPr/>
        </p:nvSpPr>
        <p:spPr>
          <a:xfrm>
            <a:off x="7000892" y="1500180"/>
            <a:ext cx="1785950" cy="28575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7215206" y="1714494"/>
            <a:ext cx="1428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002060"/>
                </a:solidFill>
              </a:rPr>
              <a:t>Rumus-</a:t>
            </a:r>
          </a:p>
          <a:p>
            <a:pPr algn="ctr"/>
            <a:r>
              <a:rPr lang="id-ID" dirty="0" smtClean="0">
                <a:solidFill>
                  <a:srgbClr val="002060"/>
                </a:solidFill>
              </a:rPr>
              <a:t>rumus di </a:t>
            </a:r>
          </a:p>
          <a:p>
            <a:pPr algn="ctr"/>
            <a:r>
              <a:rPr lang="id-ID" dirty="0" smtClean="0">
                <a:solidFill>
                  <a:srgbClr val="002060"/>
                </a:solidFill>
              </a:rPr>
              <a:t>atas sangat </a:t>
            </a:r>
          </a:p>
          <a:p>
            <a:pPr algn="ctr"/>
            <a:r>
              <a:rPr lang="id-ID" dirty="0" smtClean="0">
                <a:solidFill>
                  <a:srgbClr val="002060"/>
                </a:solidFill>
              </a:rPr>
              <a:t>baik </a:t>
            </a:r>
          </a:p>
          <a:p>
            <a:pPr algn="ctr"/>
            <a:r>
              <a:rPr lang="id-ID" dirty="0" smtClean="0">
                <a:solidFill>
                  <a:srgbClr val="002060"/>
                </a:solidFill>
              </a:rPr>
              <a:t>digunakan </a:t>
            </a:r>
          </a:p>
          <a:p>
            <a:pPr algn="ctr"/>
            <a:r>
              <a:rPr lang="id-ID" dirty="0" smtClean="0">
                <a:solidFill>
                  <a:srgbClr val="002060"/>
                </a:solidFill>
              </a:rPr>
              <a:t>untuk </a:t>
            </a:r>
          </a:p>
          <a:p>
            <a:pPr algn="ctr"/>
            <a:r>
              <a:rPr lang="id-ID" dirty="0" smtClean="0">
                <a:solidFill>
                  <a:srgbClr val="002060"/>
                </a:solidFill>
              </a:rPr>
              <a:t>jumlah data banyak. </a:t>
            </a:r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42990"/>
            <a:ext cx="8496944" cy="714380"/>
          </a:xfrm>
        </p:spPr>
        <p:txBody>
          <a:bodyPr/>
          <a:lstStyle/>
          <a:p>
            <a:endParaRPr lang="id-ID" b="1" dirty="0" smtClean="0"/>
          </a:p>
          <a:p>
            <a:endParaRPr lang="id-ID" b="1" dirty="0" smtClean="0"/>
          </a:p>
          <a:p>
            <a:r>
              <a:rPr lang="id-ID" b="1" dirty="0" smtClean="0"/>
              <a:t>1. Kuartil untuk jumlah data (n) ganjil.</a:t>
            </a:r>
            <a:r>
              <a:rPr lang="id-ID" dirty="0" smtClean="0"/>
              <a:t/>
            </a:r>
            <a:br>
              <a:rPr lang="id-ID" dirty="0" smtClean="0"/>
            </a:br>
            <a:endParaRPr lang="ko-KR" altLang="en-US" dirty="0" smtClean="0"/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05880" y="1785932"/>
            <a:ext cx="8496944" cy="3018067"/>
          </a:xfrm>
        </p:spPr>
        <p:txBody>
          <a:bodyPr/>
          <a:lstStyle/>
          <a:p>
            <a:endParaRPr lang="id-ID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  Kuartil Data Tunggal</a:t>
            </a:r>
            <a:endParaRPr lang="en-US" dirty="0"/>
          </a:p>
        </p:txBody>
      </p:sp>
      <p:pic>
        <p:nvPicPr>
          <p:cNvPr id="7" name="Picture 6" descr="https://cdn.staticaly.com/img/2.bp.blogspot.com/-2tAIeEoBSqc/Un3qJGJ7iaI/AAAAAAAAB7A/qb9Ro3sjoz8/s400/piramida+kuartil+data+ganjil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22"/>
            <a:ext cx="52864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100011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Untuk jumlah data yang kecil, penentuan kuartil lebih mudah ditentukan dengan piramida berikut ini.</a:t>
            </a:r>
            <a:br>
              <a:rPr lang="id-ID" sz="1400" dirty="0" smtClean="0"/>
            </a:br>
            <a:r>
              <a:rPr lang="id-ID" sz="1400" dirty="0" smtClean="0"/>
              <a:t/>
            </a:r>
            <a:br>
              <a:rPr lang="id-ID" sz="1400" dirty="0" smtClean="0"/>
            </a:br>
            <a:endParaRPr lang="ko-KR" altLang="en-US" sz="1400" dirty="0" smtClean="0">
              <a:latin typeface="Arial" pitchFamily="34" charset="0"/>
              <a:cs typeface="Arial" pitchFamily="34" charset="0"/>
            </a:endParaRPr>
          </a:p>
          <a:p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b="1" u="sng" dirty="0" smtClean="0"/>
          </a:p>
          <a:p>
            <a:r>
              <a:rPr lang="id-ID" b="1" dirty="0" smtClean="0"/>
              <a:t>2. Kuartil untuk jumlah data (</a:t>
            </a:r>
            <a:r>
              <a:rPr lang="id-ID" b="1" i="1" dirty="0" smtClean="0"/>
              <a:t>n</a:t>
            </a:r>
            <a:r>
              <a:rPr lang="id-ID" b="1" dirty="0" smtClean="0"/>
              <a:t>) genap.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  Kuartil Data Tunggal</a:t>
            </a:r>
            <a:endParaRPr lang="en-US" dirty="0"/>
          </a:p>
        </p:txBody>
      </p:sp>
      <p:pic>
        <p:nvPicPr>
          <p:cNvPr id="7" name="Content Placeholder 6" descr="https://cdn.staticaly.com/img/3.bp.blogspot.com/-yEkX7QyPaSU/Un3qWsCwZ4I/AAAAAAAAB7I/xGxbdkyOq08/s400/piramida+kuartil+data+genap.png"/>
          <p:cNvPicPr>
            <a:picLocks noGrp="1"/>
          </p:cNvPicPr>
          <p:nvPr>
            <p:ph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8"/>
            <a:ext cx="492922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10" y="442913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Jika kuartil terletak di antara dua nilai, maka nilai kuartil adalah rata-rata dari kedua nilai tersebut.</a:t>
            </a:r>
            <a:br>
              <a:rPr lang="id-ID" sz="1400" dirty="0" smtClean="0"/>
            </a:b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714480" cy="3714758"/>
          </a:xfrm>
        </p:spPr>
        <p:txBody>
          <a:bodyPr/>
          <a:lstStyle/>
          <a:p>
            <a:r>
              <a:rPr lang="id-ID" altLang="ko-KR" sz="3000" dirty="0" smtClean="0"/>
              <a:t>Contoh Soal </a:t>
            </a:r>
            <a:br>
              <a:rPr lang="id-ID" altLang="ko-KR" sz="3000" dirty="0" smtClean="0"/>
            </a:br>
            <a:r>
              <a:rPr lang="id-ID" altLang="ko-KR" sz="3000" dirty="0" smtClean="0"/>
              <a:t>01</a:t>
            </a:r>
            <a:endParaRPr lang="ko-KR" alt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857238"/>
            <a:ext cx="6912768" cy="590984"/>
          </a:xfrm>
        </p:spPr>
        <p:txBody>
          <a:bodyPr/>
          <a:lstStyle/>
          <a:p>
            <a:pPr lvl="0"/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357290" y="142858"/>
            <a:ext cx="7643866" cy="4517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dirty="0" smtClean="0"/>
              <a:t>Berikut ini adalah data panjang jalan di sebuah daerah dalam satuan kilometer.</a:t>
            </a:r>
            <a:br>
              <a:rPr lang="id-ID" dirty="0" smtClean="0"/>
            </a:br>
            <a:r>
              <a:rPr lang="id-ID" dirty="0" smtClean="0"/>
              <a:t>5, 6, 7, 3, 2</a:t>
            </a:r>
            <a:br>
              <a:rPr lang="id-ID" dirty="0" smtClean="0"/>
            </a:br>
            <a:r>
              <a:rPr lang="id-ID" dirty="0" smtClean="0"/>
              <a:t>Hitunglah kuartil dari data panjang jalan tersebut?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Jawab:</a:t>
            </a:r>
            <a:br>
              <a:rPr lang="id-ID" dirty="0" smtClean="0"/>
            </a:br>
            <a:r>
              <a:rPr lang="id-ID" dirty="0" smtClean="0"/>
              <a:t>Karena jumlah data adalah ganjil dan tidak banyak, maka penghitungan kuartil mengguna-kan piramida kuartil untuk data ganjil.  Pada piramida tersebut, letak kuartil adalah sebagai berikut.</a:t>
            </a:r>
            <a:br>
              <a:rPr lang="id-ID" dirty="0" smtClean="0"/>
            </a:br>
            <a:endParaRPr lang="id-ID" dirty="0" smtClean="0"/>
          </a:p>
          <a:p>
            <a:pPr lvl="0">
              <a:spcBef>
                <a:spcPts val="0"/>
              </a:spcBef>
            </a:pPr>
            <a:r>
              <a:rPr lang="id-ID" dirty="0" smtClean="0"/>
              <a:t>Kuartil 1 terletak antara data pertama dan kedua.</a:t>
            </a:r>
          </a:p>
          <a:p>
            <a:pPr lvl="0">
              <a:spcBef>
                <a:spcPts val="0"/>
              </a:spcBef>
            </a:pPr>
            <a:r>
              <a:rPr lang="id-ID" dirty="0" smtClean="0"/>
              <a:t>Kuartil 2 adalah data ketiga.</a:t>
            </a:r>
          </a:p>
          <a:p>
            <a:pPr lvl="0">
              <a:spcBef>
                <a:spcPts val="0"/>
              </a:spcBef>
            </a:pPr>
            <a:r>
              <a:rPr lang="id-ID" dirty="0" smtClean="0"/>
              <a:t>Kuartil 3 terletak antara data keempat dan kelima.</a:t>
            </a:r>
          </a:p>
          <a:p>
            <a:pPr>
              <a:spcBef>
                <a:spcPts val="0"/>
              </a:spcBef>
            </a:pPr>
            <a:r>
              <a:rPr lang="id-ID" dirty="0" smtClean="0"/>
              <a:t>Sebelumnya data diurutkan terlebih dahulu menjadi sebagai berikut.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2, 3, 5, 6, 7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Kuartilnya adalah sebagai berikut.</a:t>
            </a:r>
          </a:p>
          <a:p>
            <a:pPr marL="342900" indent="-342900">
              <a:spcBef>
                <a:spcPts val="0"/>
              </a:spcBef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s://cdn.staticaly.com/img/3.bp.blogspot.com/-wsKCM1jIHw0/Un3rc7GUIWI/AAAAAAAAB7U/z6VouwzweKA/s1600/contoh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786196"/>
            <a:ext cx="1153160" cy="12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714480" cy="3714758"/>
          </a:xfrm>
        </p:spPr>
        <p:txBody>
          <a:bodyPr/>
          <a:lstStyle/>
          <a:p>
            <a:r>
              <a:rPr lang="id-ID" altLang="ko-KR" sz="3000" dirty="0" smtClean="0"/>
              <a:t>Contoh Soal </a:t>
            </a:r>
            <a:br>
              <a:rPr lang="id-ID" altLang="ko-KR" sz="3000" dirty="0" smtClean="0"/>
            </a:br>
            <a:r>
              <a:rPr lang="id-ID" altLang="ko-KR" sz="3000" dirty="0" smtClean="0"/>
              <a:t>02</a:t>
            </a:r>
            <a:endParaRPr lang="ko-KR" alt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857238"/>
            <a:ext cx="6912768" cy="590984"/>
          </a:xfrm>
        </p:spPr>
        <p:txBody>
          <a:bodyPr/>
          <a:lstStyle/>
          <a:p>
            <a:pPr lvl="0"/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357290" y="142858"/>
            <a:ext cx="7643866" cy="4517125"/>
          </a:xfrm>
        </p:spPr>
        <p:txBody>
          <a:bodyPr/>
          <a:lstStyle/>
          <a:p>
            <a:r>
              <a:rPr lang="id-ID" dirty="0" smtClean="0"/>
              <a:t>Sepuluh orang mahasiswa sebuah perguruan tinggi dijadikan sampel dan dihitung tinggi </a:t>
            </a:r>
          </a:p>
          <a:p>
            <a:r>
              <a:rPr lang="id-ID" dirty="0" smtClean="0"/>
              <a:t>badannya. Hasil pengukuran tinggi badan kesepuluh mahasiswa tersebut adalah sebagai </a:t>
            </a:r>
          </a:p>
          <a:p>
            <a:r>
              <a:rPr lang="id-ID" dirty="0" smtClean="0"/>
              <a:t>berikut.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172, 167, 180, 171, 169, 160, 175, 173, 170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Tentukan nilai kuartil dari data tinggi badan mahasiswa tersebut!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Jawab:</a:t>
            </a:r>
            <a:br>
              <a:rPr lang="id-ID" dirty="0" smtClean="0"/>
            </a:br>
            <a:r>
              <a:rPr lang="id-ID" dirty="0" smtClean="0"/>
              <a:t>Karena banyaknya data genap dan tidak banyak, maka penentuan kuartil bisa menggunakan piramida kuartil data genap. Pada piramida tersebut, letak kuartil adalah sebagai berikut</a:t>
            </a:r>
          </a:p>
          <a:p>
            <a:endParaRPr lang="id-ID" dirty="0" smtClean="0"/>
          </a:p>
          <a:p>
            <a:pPr lvl="0"/>
            <a:r>
              <a:rPr lang="id-ID" dirty="0" smtClean="0"/>
              <a:t>Kuartil 1 adalah data ketiga.</a:t>
            </a:r>
          </a:p>
          <a:p>
            <a:pPr lvl="0"/>
            <a:r>
              <a:rPr lang="id-ID" dirty="0" smtClean="0"/>
              <a:t>Kuartil 2 terletak antara data kelima dan keenam.</a:t>
            </a:r>
          </a:p>
          <a:p>
            <a:pPr lvl="0"/>
            <a:r>
              <a:rPr lang="id-ID" dirty="0" smtClean="0"/>
              <a:t>Kuartil 3 adalah data kedelapan.</a:t>
            </a:r>
          </a:p>
          <a:p>
            <a:pPr lvl="0"/>
            <a:endParaRPr lang="id-ID" dirty="0" smtClean="0"/>
          </a:p>
          <a:p>
            <a:r>
              <a:rPr lang="id-ID" dirty="0" smtClean="0"/>
              <a:t>Sebelumnya, data harus kita urutkan terlebih dahulu. Hasilnya adalah sebagai berikut: </a:t>
            </a:r>
          </a:p>
          <a:p>
            <a:r>
              <a:rPr lang="id-ID" dirty="0" smtClean="0"/>
              <a:t>160, 165, 167, 169, 170, 171, 172, 173, 175, 180. </a:t>
            </a:r>
          </a:p>
          <a:p>
            <a:r>
              <a:rPr lang="id-ID" dirty="0" smtClean="0"/>
              <a:t>Dengan demikian, nilai-nilai kuatil adalah</a:t>
            </a:r>
          </a:p>
          <a:p>
            <a:r>
              <a:rPr lang="id-ID" dirty="0" smtClean="0"/>
              <a:t>Q1 = 167           Q2 = (170+171)/2 = 170,5                 Q3 = 173 </a:t>
            </a:r>
          </a:p>
          <a:p>
            <a:pPr lvl="0"/>
            <a:endParaRPr lang="id-ID" dirty="0" smtClean="0"/>
          </a:p>
          <a:p>
            <a:pPr marL="342900" indent="-342900">
              <a:spcBef>
                <a:spcPts val="0"/>
              </a:spcBef>
            </a:pPr>
            <a:r>
              <a:rPr lang="id-ID" altLang="ko-KR" dirty="0" smtClean="0">
                <a:latin typeface="Arial" pitchFamily="34" charset="0"/>
                <a:cs typeface="Arial" pitchFamily="34" charset="0"/>
              </a:rPr>
              <a:t>s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714480" cy="3714758"/>
          </a:xfrm>
        </p:spPr>
        <p:txBody>
          <a:bodyPr/>
          <a:lstStyle/>
          <a:p>
            <a:r>
              <a:rPr lang="id-ID" altLang="ko-KR" sz="3000" dirty="0" smtClean="0"/>
              <a:t>Contoh Soal </a:t>
            </a:r>
            <a:br>
              <a:rPr lang="id-ID" altLang="ko-KR" sz="3000" dirty="0" smtClean="0"/>
            </a:br>
            <a:r>
              <a:rPr lang="id-ID" altLang="ko-KR" sz="3000" dirty="0" smtClean="0"/>
              <a:t>03 &amp; 4 </a:t>
            </a:r>
            <a:endParaRPr lang="ko-KR" alt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712" y="857238"/>
            <a:ext cx="6912768" cy="590984"/>
          </a:xfrm>
        </p:spPr>
        <p:txBody>
          <a:bodyPr/>
          <a:lstStyle/>
          <a:p>
            <a:pPr lvl="0"/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357290" y="142858"/>
            <a:ext cx="7786710" cy="4517125"/>
          </a:xfrm>
        </p:spPr>
        <p:txBody>
          <a:bodyPr/>
          <a:lstStyle/>
          <a:p>
            <a:pPr marL="342900" indent="-342900">
              <a:spcBef>
                <a:spcPts val="0"/>
              </a:spcBef>
            </a:pPr>
            <a:r>
              <a:rPr lang="id-ID" b="1" dirty="0" smtClean="0"/>
              <a:t>No. 3. </a:t>
            </a:r>
            <a:r>
              <a:rPr lang="id-ID" dirty="0" smtClean="0"/>
              <a:t>Jumlah data adalah 223. Tentukan letak kuartilnya!</a:t>
            </a:r>
            <a:br>
              <a:rPr lang="id-ID" dirty="0" smtClean="0"/>
            </a:br>
            <a:r>
              <a:rPr lang="id-ID" dirty="0" smtClean="0"/>
              <a:t>    Jawab:</a:t>
            </a:r>
            <a:br>
              <a:rPr lang="id-ID" dirty="0" smtClean="0"/>
            </a:br>
            <a:r>
              <a:rPr lang="id-ID" dirty="0" smtClean="0"/>
              <a:t>    Jumlah data adalah ganjil dan jika n ditambah 1, hasilnya habis dibagi 4. Oleh karena</a:t>
            </a:r>
          </a:p>
          <a:p>
            <a:pPr marL="342900" indent="-342900">
              <a:spcBef>
                <a:spcPts val="0"/>
              </a:spcBef>
            </a:pPr>
            <a:r>
              <a:rPr lang="id-ID" dirty="0" smtClean="0"/>
              <a:t>           itu penentuan kuartil menggunakan kondisi pertama.</a:t>
            </a:r>
          </a:p>
          <a:p>
            <a:pPr marL="342900" indent="-342900">
              <a:spcBef>
                <a:spcPts val="0"/>
              </a:spcBef>
            </a:pPr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</a:pPr>
            <a:endParaRPr lang="id-ID" altLang="ko-KR" dirty="0" smtClean="0"/>
          </a:p>
          <a:p>
            <a:pPr marL="342900" indent="-342900">
              <a:spcBef>
                <a:spcPts val="0"/>
              </a:spcBef>
            </a:pPr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</a:pPr>
            <a:endParaRPr lang="id-ID" altLang="ko-KR" dirty="0" smtClean="0"/>
          </a:p>
          <a:p>
            <a:pPr marL="342900" indent="-342900">
              <a:spcBef>
                <a:spcPts val="0"/>
              </a:spcBef>
            </a:pPr>
            <a:endParaRPr lang="id-ID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</a:pPr>
            <a:endParaRPr lang="id-ID" altLang="ko-KR" dirty="0" smtClean="0"/>
          </a:p>
          <a:p>
            <a:pPr marL="342900" indent="-342900">
              <a:spcBef>
                <a:spcPts val="0"/>
              </a:spcBef>
            </a:pPr>
            <a:endParaRPr lang="id-ID" b="1" dirty="0" smtClean="0"/>
          </a:p>
          <a:p>
            <a:pPr marL="342900" indent="-342900">
              <a:spcBef>
                <a:spcPts val="0"/>
              </a:spcBef>
            </a:pPr>
            <a:r>
              <a:rPr lang="id-ID" b="1" dirty="0" smtClean="0"/>
              <a:t>No. 4. </a:t>
            </a:r>
            <a:r>
              <a:rPr lang="id-ID" dirty="0" smtClean="0"/>
              <a:t>Jumlah data adalah 197. Tentukan letak kuartilnya!</a:t>
            </a:r>
            <a:br>
              <a:rPr lang="id-ID" dirty="0" smtClean="0"/>
            </a:br>
            <a:r>
              <a:rPr lang="id-ID" dirty="0" smtClean="0"/>
              <a:t>    Jawab:</a:t>
            </a:r>
            <a:br>
              <a:rPr lang="id-ID" dirty="0" smtClean="0"/>
            </a:br>
            <a:r>
              <a:rPr lang="id-ID" dirty="0" smtClean="0"/>
              <a:t>    Jumlah data adalah ganjil dan jika n ditambah 1, hasilnya tidak habis dibagi 4. </a:t>
            </a:r>
          </a:p>
          <a:p>
            <a:pPr marL="342900" indent="-342900">
              <a:spcBef>
                <a:spcPts val="0"/>
              </a:spcBef>
            </a:pPr>
            <a:r>
              <a:rPr lang="id-ID" dirty="0" smtClean="0"/>
              <a:t>           Oleh karena itu penentuan kuartil menggunakan kondisi kedua.</a:t>
            </a:r>
          </a:p>
          <a:p>
            <a:pPr marL="342900" indent="-342900">
              <a:spcBef>
                <a:spcPts val="0"/>
              </a:spcBef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s://cdn.staticaly.com/img/2.bp.blogspot.com/-1JWt0K-jSok/Un3tUY_reZI/AAAAAAAAB7k/wDeH8is27jU/s1600/contoh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0477" y="1071552"/>
            <a:ext cx="175165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cdn.staticaly.com/img/2.bp.blogspot.com/-l-3FyeSMP4o/Un3t2LEfHUI/AAAAAAAAB7s/BiPqqnHilb0/s1600/contoh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3005" y="3357568"/>
            <a:ext cx="287782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333</Words>
  <Application>Microsoft Office PowerPoint</Application>
  <PresentationFormat>On-screen Show (16:9)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Slide 1</vt:lpstr>
      <vt:lpstr>   Kuartil Data Tunggal</vt:lpstr>
      <vt:lpstr> Kuartil Data Tunggal</vt:lpstr>
      <vt:lpstr>   Kuartil Data Tunggal</vt:lpstr>
      <vt:lpstr>   Kuartil Data Tunggal</vt:lpstr>
      <vt:lpstr>   Kuartil Data Tunggal</vt:lpstr>
      <vt:lpstr>Contoh Soal  01</vt:lpstr>
      <vt:lpstr>Contoh Soal  02</vt:lpstr>
      <vt:lpstr>Contoh Soal  03 &amp; 4 </vt:lpstr>
      <vt:lpstr>Contoh soal 05 &amp; 06</vt:lpstr>
      <vt:lpstr>   Kuartil Data Kelompok</vt:lpstr>
      <vt:lpstr> Kuartil Data Kelompok</vt:lpstr>
      <vt:lpstr>Slide 13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95</cp:revision>
  <dcterms:created xsi:type="dcterms:W3CDTF">2014-04-01T16:27:38Z</dcterms:created>
  <dcterms:modified xsi:type="dcterms:W3CDTF">2021-04-14T09:51:04Z</dcterms:modified>
</cp:coreProperties>
</file>