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5" r:id="rId12"/>
    <p:sldId id="266" r:id="rId13"/>
    <p:sldId id="26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55"/>
  </p:normalViewPr>
  <p:slideViewPr>
    <p:cSldViewPr snapToGrid="0" snapToObjects="1">
      <p:cViewPr varScale="1">
        <p:scale>
          <a:sx n="90" d="100"/>
          <a:sy n="90" d="100"/>
        </p:scale>
        <p:origin x="123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B25964-61CB-4293-8F92-C0BBEB780CF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FD3D156-56BC-48D2-805F-A47C6BC4A2FC}">
      <dgm:prSet/>
      <dgm:spPr/>
      <dgm:t>
        <a:bodyPr/>
        <a:lstStyle/>
        <a:p>
          <a:r>
            <a:rPr lang="en-US"/>
            <a:t>- Memberikan alternatif strategi densitas bisnis.</a:t>
          </a:r>
        </a:p>
      </dgm:t>
    </dgm:pt>
    <dgm:pt modelId="{88F31714-2014-44E6-BAF2-2BD46D3D2EBB}" type="parTrans" cxnId="{A0721D66-AE22-405A-95F3-A1EA37DF25A2}">
      <dgm:prSet/>
      <dgm:spPr/>
      <dgm:t>
        <a:bodyPr/>
        <a:lstStyle/>
        <a:p>
          <a:endParaRPr lang="en-US"/>
        </a:p>
      </dgm:t>
    </dgm:pt>
    <dgm:pt modelId="{18D027E2-E5EE-41AF-9AA2-2F397B207067}" type="sibTrans" cxnId="{A0721D66-AE22-405A-95F3-A1EA37DF25A2}">
      <dgm:prSet/>
      <dgm:spPr/>
      <dgm:t>
        <a:bodyPr/>
        <a:lstStyle/>
        <a:p>
          <a:endParaRPr lang="en-US"/>
        </a:p>
      </dgm:t>
    </dgm:pt>
    <dgm:pt modelId="{3121F58C-5DAF-4253-BC67-9C78CB68D666}">
      <dgm:prSet/>
      <dgm:spPr/>
      <dgm:t>
        <a:bodyPr/>
        <a:lstStyle/>
        <a:p>
          <a:r>
            <a:rPr lang="en-US"/>
            <a:t>- Menganalisis jenis-jenis strategi bisnis dengan implementasi atas kebijakan HRM.</a:t>
          </a:r>
        </a:p>
      </dgm:t>
    </dgm:pt>
    <dgm:pt modelId="{84B4DD0B-0DE4-4DC7-A599-65750E078849}" type="parTrans" cxnId="{9B3C050F-E311-457C-B096-8F4585CC4CDE}">
      <dgm:prSet/>
      <dgm:spPr/>
      <dgm:t>
        <a:bodyPr/>
        <a:lstStyle/>
        <a:p>
          <a:endParaRPr lang="en-US"/>
        </a:p>
      </dgm:t>
    </dgm:pt>
    <dgm:pt modelId="{FD93EFD4-1728-4E62-8214-AA7438C83183}" type="sibTrans" cxnId="{9B3C050F-E311-457C-B096-8F4585CC4CDE}">
      <dgm:prSet/>
      <dgm:spPr/>
      <dgm:t>
        <a:bodyPr/>
        <a:lstStyle/>
        <a:p>
          <a:endParaRPr lang="en-US"/>
        </a:p>
      </dgm:t>
    </dgm:pt>
    <dgm:pt modelId="{068DDCD4-2F31-4141-94F5-38C8491CF37D}" type="pres">
      <dgm:prSet presAssocID="{68B25964-61CB-4293-8F92-C0BBEB780CF0}" presName="linear" presStyleCnt="0">
        <dgm:presLayoutVars>
          <dgm:animLvl val="lvl"/>
          <dgm:resizeHandles val="exact"/>
        </dgm:presLayoutVars>
      </dgm:prSet>
      <dgm:spPr/>
    </dgm:pt>
    <dgm:pt modelId="{2F504C6C-446C-AC45-9978-36FA3C7FDF03}" type="pres">
      <dgm:prSet presAssocID="{5FD3D156-56BC-48D2-805F-A47C6BC4A2F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79A59D6-4CC9-D148-851A-998C27700932}" type="pres">
      <dgm:prSet presAssocID="{18D027E2-E5EE-41AF-9AA2-2F397B207067}" presName="spacer" presStyleCnt="0"/>
      <dgm:spPr/>
    </dgm:pt>
    <dgm:pt modelId="{7AE5FD78-C8F3-9E4E-A67F-DC27A65670A9}" type="pres">
      <dgm:prSet presAssocID="{3121F58C-5DAF-4253-BC67-9C78CB68D66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B3C050F-E311-457C-B096-8F4585CC4CDE}" srcId="{68B25964-61CB-4293-8F92-C0BBEB780CF0}" destId="{3121F58C-5DAF-4253-BC67-9C78CB68D666}" srcOrd="1" destOrd="0" parTransId="{84B4DD0B-0DE4-4DC7-A599-65750E078849}" sibTransId="{FD93EFD4-1728-4E62-8214-AA7438C83183}"/>
    <dgm:cxn modelId="{A0721D66-AE22-405A-95F3-A1EA37DF25A2}" srcId="{68B25964-61CB-4293-8F92-C0BBEB780CF0}" destId="{5FD3D156-56BC-48D2-805F-A47C6BC4A2FC}" srcOrd="0" destOrd="0" parTransId="{88F31714-2014-44E6-BAF2-2BD46D3D2EBB}" sibTransId="{18D027E2-E5EE-41AF-9AA2-2F397B207067}"/>
    <dgm:cxn modelId="{BF7CE07C-48C1-ED4A-B747-69F2B913458B}" type="presOf" srcId="{3121F58C-5DAF-4253-BC67-9C78CB68D666}" destId="{7AE5FD78-C8F3-9E4E-A67F-DC27A65670A9}" srcOrd="0" destOrd="0" presId="urn:microsoft.com/office/officeart/2005/8/layout/vList2"/>
    <dgm:cxn modelId="{8FD79584-EDD5-F141-A431-25BF911F6EDA}" type="presOf" srcId="{5FD3D156-56BC-48D2-805F-A47C6BC4A2FC}" destId="{2F504C6C-446C-AC45-9978-36FA3C7FDF03}" srcOrd="0" destOrd="0" presId="urn:microsoft.com/office/officeart/2005/8/layout/vList2"/>
    <dgm:cxn modelId="{48C75CEB-3D34-5D4E-A116-B140C9C5E24E}" type="presOf" srcId="{68B25964-61CB-4293-8F92-C0BBEB780CF0}" destId="{068DDCD4-2F31-4141-94F5-38C8491CF37D}" srcOrd="0" destOrd="0" presId="urn:microsoft.com/office/officeart/2005/8/layout/vList2"/>
    <dgm:cxn modelId="{389F32B1-95EF-234B-A6D2-E0C665D0B060}" type="presParOf" srcId="{068DDCD4-2F31-4141-94F5-38C8491CF37D}" destId="{2F504C6C-446C-AC45-9978-36FA3C7FDF03}" srcOrd="0" destOrd="0" presId="urn:microsoft.com/office/officeart/2005/8/layout/vList2"/>
    <dgm:cxn modelId="{E3917C4C-782E-BA4D-8AB2-7814526A3FC7}" type="presParOf" srcId="{068DDCD4-2F31-4141-94F5-38C8491CF37D}" destId="{E79A59D6-4CC9-D148-851A-998C27700932}" srcOrd="1" destOrd="0" presId="urn:microsoft.com/office/officeart/2005/8/layout/vList2"/>
    <dgm:cxn modelId="{B04BFFF7-EC77-BC4C-AE0F-3EEEA05073B9}" type="presParOf" srcId="{068DDCD4-2F31-4141-94F5-38C8491CF37D}" destId="{7AE5FD78-C8F3-9E4E-A67F-DC27A65670A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8DBE7E-6C15-4362-83C5-9F2A5F00A54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5B2EB35-0B18-42E2-9CB6-1181E529AEFD}">
      <dgm:prSet/>
      <dgm:spPr/>
      <dgm:t>
        <a:bodyPr/>
        <a:lstStyle/>
        <a:p>
          <a:r>
            <a:rPr lang="en-US"/>
            <a:t>- Strategi organisasi harus merespons kondisi lingkungan eksternal.</a:t>
          </a:r>
        </a:p>
      </dgm:t>
    </dgm:pt>
    <dgm:pt modelId="{383D4800-502E-486D-B84B-7CA1798CCDB7}" type="parTrans" cxnId="{1407C8E4-3486-4EC2-B69B-46C128093D3B}">
      <dgm:prSet/>
      <dgm:spPr/>
      <dgm:t>
        <a:bodyPr/>
        <a:lstStyle/>
        <a:p>
          <a:endParaRPr lang="en-US"/>
        </a:p>
      </dgm:t>
    </dgm:pt>
    <dgm:pt modelId="{32B228B5-DD79-4F01-BA48-003F1B0C686D}" type="sibTrans" cxnId="{1407C8E4-3486-4EC2-B69B-46C128093D3B}">
      <dgm:prSet/>
      <dgm:spPr/>
      <dgm:t>
        <a:bodyPr/>
        <a:lstStyle/>
        <a:p>
          <a:endParaRPr lang="en-US"/>
        </a:p>
      </dgm:t>
    </dgm:pt>
    <dgm:pt modelId="{A948AB0B-F950-46D9-AD6F-F859576BF86C}">
      <dgm:prSet/>
      <dgm:spPr/>
      <dgm:t>
        <a:bodyPr/>
        <a:lstStyle/>
        <a:p>
          <a:r>
            <a:rPr lang="en-US"/>
            <a:t>- Analisis SWOT, PESTEL, dan Porter’s 5 Forces digunakan untuk menyusun strategi.</a:t>
          </a:r>
        </a:p>
      </dgm:t>
    </dgm:pt>
    <dgm:pt modelId="{39D5802B-2B6B-4D39-B3A9-6A45089491D4}" type="parTrans" cxnId="{55D345D1-22EF-49AB-A71E-916D8C47B58A}">
      <dgm:prSet/>
      <dgm:spPr/>
      <dgm:t>
        <a:bodyPr/>
        <a:lstStyle/>
        <a:p>
          <a:endParaRPr lang="en-US"/>
        </a:p>
      </dgm:t>
    </dgm:pt>
    <dgm:pt modelId="{2D52C287-291E-4A69-A288-36EFB81F09DE}" type="sibTrans" cxnId="{55D345D1-22EF-49AB-A71E-916D8C47B58A}">
      <dgm:prSet/>
      <dgm:spPr/>
      <dgm:t>
        <a:bodyPr/>
        <a:lstStyle/>
        <a:p>
          <a:endParaRPr lang="en-US"/>
        </a:p>
      </dgm:t>
    </dgm:pt>
    <dgm:pt modelId="{09FA684B-4F37-4FAF-92E0-93652D8C6E76}">
      <dgm:prSet/>
      <dgm:spPr/>
      <dgm:t>
        <a:bodyPr/>
        <a:lstStyle/>
        <a:p>
          <a:r>
            <a:rPr lang="en-US"/>
            <a:t>- Adaptasi organisasi terhadap perubahan global sangat penting untuk keberlanjutan.</a:t>
          </a:r>
        </a:p>
      </dgm:t>
    </dgm:pt>
    <dgm:pt modelId="{591C59E9-DD00-48F1-A676-91EB97CC5114}" type="parTrans" cxnId="{26884F33-F15E-4F9C-B245-C36ABD529155}">
      <dgm:prSet/>
      <dgm:spPr/>
      <dgm:t>
        <a:bodyPr/>
        <a:lstStyle/>
        <a:p>
          <a:endParaRPr lang="en-US"/>
        </a:p>
      </dgm:t>
    </dgm:pt>
    <dgm:pt modelId="{99D77023-6498-4DD3-99F1-272B539887FB}" type="sibTrans" cxnId="{26884F33-F15E-4F9C-B245-C36ABD529155}">
      <dgm:prSet/>
      <dgm:spPr/>
      <dgm:t>
        <a:bodyPr/>
        <a:lstStyle/>
        <a:p>
          <a:endParaRPr lang="en-US"/>
        </a:p>
      </dgm:t>
    </dgm:pt>
    <dgm:pt modelId="{CF6C6AF2-0E3D-004B-9ACD-154F093A1982}" type="pres">
      <dgm:prSet presAssocID="{C18DBE7E-6C15-4362-83C5-9F2A5F00A54A}" presName="linear" presStyleCnt="0">
        <dgm:presLayoutVars>
          <dgm:animLvl val="lvl"/>
          <dgm:resizeHandles val="exact"/>
        </dgm:presLayoutVars>
      </dgm:prSet>
      <dgm:spPr/>
    </dgm:pt>
    <dgm:pt modelId="{F58D472E-1C27-E04A-885B-E5000A46EE5B}" type="pres">
      <dgm:prSet presAssocID="{D5B2EB35-0B18-42E2-9CB6-1181E529AEF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DD68B4D-8A4B-934B-BC44-3CF2815DBD1C}" type="pres">
      <dgm:prSet presAssocID="{32B228B5-DD79-4F01-BA48-003F1B0C686D}" presName="spacer" presStyleCnt="0"/>
      <dgm:spPr/>
    </dgm:pt>
    <dgm:pt modelId="{65B58DA7-22C1-B148-A199-CFDDB3C60E00}" type="pres">
      <dgm:prSet presAssocID="{A948AB0B-F950-46D9-AD6F-F859576BF86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620CB7D-76B6-6044-82E6-EDF0DADEA55B}" type="pres">
      <dgm:prSet presAssocID="{2D52C287-291E-4A69-A288-36EFB81F09DE}" presName="spacer" presStyleCnt="0"/>
      <dgm:spPr/>
    </dgm:pt>
    <dgm:pt modelId="{2B3342BE-D563-9A4B-92CE-F980D4E209A1}" type="pres">
      <dgm:prSet presAssocID="{09FA684B-4F37-4FAF-92E0-93652D8C6E7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6884F33-F15E-4F9C-B245-C36ABD529155}" srcId="{C18DBE7E-6C15-4362-83C5-9F2A5F00A54A}" destId="{09FA684B-4F37-4FAF-92E0-93652D8C6E76}" srcOrd="2" destOrd="0" parTransId="{591C59E9-DD00-48F1-A676-91EB97CC5114}" sibTransId="{99D77023-6498-4DD3-99F1-272B539887FB}"/>
    <dgm:cxn modelId="{CF197C8C-D243-4F41-A146-7C63927742F9}" type="presOf" srcId="{09FA684B-4F37-4FAF-92E0-93652D8C6E76}" destId="{2B3342BE-D563-9A4B-92CE-F980D4E209A1}" srcOrd="0" destOrd="0" presId="urn:microsoft.com/office/officeart/2005/8/layout/vList2"/>
    <dgm:cxn modelId="{940082AB-484C-8D48-AE47-E6C474C8D621}" type="presOf" srcId="{A948AB0B-F950-46D9-AD6F-F859576BF86C}" destId="{65B58DA7-22C1-B148-A199-CFDDB3C60E00}" srcOrd="0" destOrd="0" presId="urn:microsoft.com/office/officeart/2005/8/layout/vList2"/>
    <dgm:cxn modelId="{04998CAC-17BF-784B-9BE4-ADF6A189BCAE}" type="presOf" srcId="{D5B2EB35-0B18-42E2-9CB6-1181E529AEFD}" destId="{F58D472E-1C27-E04A-885B-E5000A46EE5B}" srcOrd="0" destOrd="0" presId="urn:microsoft.com/office/officeart/2005/8/layout/vList2"/>
    <dgm:cxn modelId="{55D345D1-22EF-49AB-A71E-916D8C47B58A}" srcId="{C18DBE7E-6C15-4362-83C5-9F2A5F00A54A}" destId="{A948AB0B-F950-46D9-AD6F-F859576BF86C}" srcOrd="1" destOrd="0" parTransId="{39D5802B-2B6B-4D39-B3A9-6A45089491D4}" sibTransId="{2D52C287-291E-4A69-A288-36EFB81F09DE}"/>
    <dgm:cxn modelId="{1407C8E4-3486-4EC2-B69B-46C128093D3B}" srcId="{C18DBE7E-6C15-4362-83C5-9F2A5F00A54A}" destId="{D5B2EB35-0B18-42E2-9CB6-1181E529AEFD}" srcOrd="0" destOrd="0" parTransId="{383D4800-502E-486D-B84B-7CA1798CCDB7}" sibTransId="{32B228B5-DD79-4F01-BA48-003F1B0C686D}"/>
    <dgm:cxn modelId="{523C19E9-7C6D-B640-A2D3-A3DC52B40076}" type="presOf" srcId="{C18DBE7E-6C15-4362-83C5-9F2A5F00A54A}" destId="{CF6C6AF2-0E3D-004B-9ACD-154F093A1982}" srcOrd="0" destOrd="0" presId="urn:microsoft.com/office/officeart/2005/8/layout/vList2"/>
    <dgm:cxn modelId="{EB202EEF-239F-5942-94F8-D21D18AE1787}" type="presParOf" srcId="{CF6C6AF2-0E3D-004B-9ACD-154F093A1982}" destId="{F58D472E-1C27-E04A-885B-E5000A46EE5B}" srcOrd="0" destOrd="0" presId="urn:microsoft.com/office/officeart/2005/8/layout/vList2"/>
    <dgm:cxn modelId="{CEC0D427-95A4-F942-BE9D-935DFA6FB0F0}" type="presParOf" srcId="{CF6C6AF2-0E3D-004B-9ACD-154F093A1982}" destId="{0DD68B4D-8A4B-934B-BC44-3CF2815DBD1C}" srcOrd="1" destOrd="0" presId="urn:microsoft.com/office/officeart/2005/8/layout/vList2"/>
    <dgm:cxn modelId="{3F4213D6-67E6-034F-9540-F45221A08010}" type="presParOf" srcId="{CF6C6AF2-0E3D-004B-9ACD-154F093A1982}" destId="{65B58DA7-22C1-B148-A199-CFDDB3C60E00}" srcOrd="2" destOrd="0" presId="urn:microsoft.com/office/officeart/2005/8/layout/vList2"/>
    <dgm:cxn modelId="{3E721E05-3C73-6342-BEE5-5E88837A5A49}" type="presParOf" srcId="{CF6C6AF2-0E3D-004B-9ACD-154F093A1982}" destId="{3620CB7D-76B6-6044-82E6-EDF0DADEA55B}" srcOrd="3" destOrd="0" presId="urn:microsoft.com/office/officeart/2005/8/layout/vList2"/>
    <dgm:cxn modelId="{43CECADF-903C-E442-A714-D44BDE52B4E4}" type="presParOf" srcId="{CF6C6AF2-0E3D-004B-9ACD-154F093A1982}" destId="{2B3342BE-D563-9A4B-92CE-F980D4E209A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497183-1154-4EC2-9BE9-4F26F0A3A549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D7554D0E-BBDE-4155-BC40-68D0AE8919D5}">
      <dgm:prSet/>
      <dgm:spPr/>
      <dgm:t>
        <a:bodyPr/>
        <a:lstStyle/>
        <a:p>
          <a:r>
            <a:rPr lang="en-US"/>
            <a:t>- Fokus pada efisiensi dan efektivitas operasional di setiap fungsi.</a:t>
          </a:r>
        </a:p>
      </dgm:t>
    </dgm:pt>
    <dgm:pt modelId="{E946B884-57E6-418F-AD38-1F679484C397}" type="parTrans" cxnId="{603E77A8-4D80-45BF-9D38-91B7E9A0F7DD}">
      <dgm:prSet/>
      <dgm:spPr/>
      <dgm:t>
        <a:bodyPr/>
        <a:lstStyle/>
        <a:p>
          <a:endParaRPr lang="en-US"/>
        </a:p>
      </dgm:t>
    </dgm:pt>
    <dgm:pt modelId="{A1C48052-16F4-49C4-9214-49E3C6468FB9}" type="sibTrans" cxnId="{603E77A8-4D80-45BF-9D38-91B7E9A0F7DD}">
      <dgm:prSet/>
      <dgm:spPr/>
      <dgm:t>
        <a:bodyPr/>
        <a:lstStyle/>
        <a:p>
          <a:endParaRPr lang="en-US"/>
        </a:p>
      </dgm:t>
    </dgm:pt>
    <dgm:pt modelId="{072D3813-26CB-4EB8-939B-B2BD1F31D180}">
      <dgm:prSet/>
      <dgm:spPr/>
      <dgm:t>
        <a:bodyPr/>
        <a:lstStyle/>
        <a:p>
          <a:r>
            <a:rPr lang="en-US"/>
            <a:t>- Contoh: strategi pemasaran digital, otomatisasi proses HR, manajemen keuangan berbasis data.</a:t>
          </a:r>
        </a:p>
      </dgm:t>
    </dgm:pt>
    <dgm:pt modelId="{6D3B5B7B-7B21-4429-8D8C-FD9156EC6857}" type="parTrans" cxnId="{8EB9E9A6-2A52-4A0A-9BC9-B5406F84E7E3}">
      <dgm:prSet/>
      <dgm:spPr/>
      <dgm:t>
        <a:bodyPr/>
        <a:lstStyle/>
        <a:p>
          <a:endParaRPr lang="en-US"/>
        </a:p>
      </dgm:t>
    </dgm:pt>
    <dgm:pt modelId="{44091321-95CB-4577-A0B2-4D33B31ED801}" type="sibTrans" cxnId="{8EB9E9A6-2A52-4A0A-9BC9-B5406F84E7E3}">
      <dgm:prSet/>
      <dgm:spPr/>
      <dgm:t>
        <a:bodyPr/>
        <a:lstStyle/>
        <a:p>
          <a:endParaRPr lang="en-US"/>
        </a:p>
      </dgm:t>
    </dgm:pt>
    <dgm:pt modelId="{AA7D4AFB-62CC-401A-8221-7E7DB5CB5DF3}">
      <dgm:prSet/>
      <dgm:spPr/>
      <dgm:t>
        <a:bodyPr/>
        <a:lstStyle/>
        <a:p>
          <a:r>
            <a:rPr lang="en-US"/>
            <a:t>- Mendukung strategi di level bisnis dan korporat.</a:t>
          </a:r>
        </a:p>
      </dgm:t>
    </dgm:pt>
    <dgm:pt modelId="{C4162FE2-0BB4-4C95-88BB-6CDF8BC7CD28}" type="parTrans" cxnId="{4B5E0CA4-4A0E-4E6E-974C-601371C24D43}">
      <dgm:prSet/>
      <dgm:spPr/>
      <dgm:t>
        <a:bodyPr/>
        <a:lstStyle/>
        <a:p>
          <a:endParaRPr lang="en-US"/>
        </a:p>
      </dgm:t>
    </dgm:pt>
    <dgm:pt modelId="{18E1B35E-E97B-465F-B46F-BF8A357BED3F}" type="sibTrans" cxnId="{4B5E0CA4-4A0E-4E6E-974C-601371C24D43}">
      <dgm:prSet/>
      <dgm:spPr/>
      <dgm:t>
        <a:bodyPr/>
        <a:lstStyle/>
        <a:p>
          <a:endParaRPr lang="en-US"/>
        </a:p>
      </dgm:t>
    </dgm:pt>
    <dgm:pt modelId="{BBB31ED2-A9E9-A048-828B-7203FBD0975D}" type="pres">
      <dgm:prSet presAssocID="{3A497183-1154-4EC2-9BE9-4F26F0A3A549}" presName="vert0" presStyleCnt="0">
        <dgm:presLayoutVars>
          <dgm:dir/>
          <dgm:animOne val="branch"/>
          <dgm:animLvl val="lvl"/>
        </dgm:presLayoutVars>
      </dgm:prSet>
      <dgm:spPr/>
    </dgm:pt>
    <dgm:pt modelId="{41767545-3DEE-C246-BA6F-66251EE1AC69}" type="pres">
      <dgm:prSet presAssocID="{D7554D0E-BBDE-4155-BC40-68D0AE8919D5}" presName="thickLine" presStyleLbl="alignNode1" presStyleIdx="0" presStyleCnt="3"/>
      <dgm:spPr/>
    </dgm:pt>
    <dgm:pt modelId="{ACD3625C-5B55-444E-A613-A7D0F9BD2D5B}" type="pres">
      <dgm:prSet presAssocID="{D7554D0E-BBDE-4155-BC40-68D0AE8919D5}" presName="horz1" presStyleCnt="0"/>
      <dgm:spPr/>
    </dgm:pt>
    <dgm:pt modelId="{0A123E36-EB33-EC45-9361-764D257D6059}" type="pres">
      <dgm:prSet presAssocID="{D7554D0E-BBDE-4155-BC40-68D0AE8919D5}" presName="tx1" presStyleLbl="revTx" presStyleIdx="0" presStyleCnt="3"/>
      <dgm:spPr/>
    </dgm:pt>
    <dgm:pt modelId="{F2A4625E-92FD-4144-A2C8-03FE76FFFBC1}" type="pres">
      <dgm:prSet presAssocID="{D7554D0E-BBDE-4155-BC40-68D0AE8919D5}" presName="vert1" presStyleCnt="0"/>
      <dgm:spPr/>
    </dgm:pt>
    <dgm:pt modelId="{18FC81E7-C70D-034F-97F8-DDFDF1AD75E8}" type="pres">
      <dgm:prSet presAssocID="{072D3813-26CB-4EB8-939B-B2BD1F31D180}" presName="thickLine" presStyleLbl="alignNode1" presStyleIdx="1" presStyleCnt="3"/>
      <dgm:spPr/>
    </dgm:pt>
    <dgm:pt modelId="{24F56B9F-FA39-DD46-8FB9-9A0AF66576C9}" type="pres">
      <dgm:prSet presAssocID="{072D3813-26CB-4EB8-939B-B2BD1F31D180}" presName="horz1" presStyleCnt="0"/>
      <dgm:spPr/>
    </dgm:pt>
    <dgm:pt modelId="{E60F3838-FA54-D743-A3DC-CC18CBC4DA03}" type="pres">
      <dgm:prSet presAssocID="{072D3813-26CB-4EB8-939B-B2BD1F31D180}" presName="tx1" presStyleLbl="revTx" presStyleIdx="1" presStyleCnt="3"/>
      <dgm:spPr/>
    </dgm:pt>
    <dgm:pt modelId="{BC157790-F6E1-C44C-BF35-B12E5BC619EE}" type="pres">
      <dgm:prSet presAssocID="{072D3813-26CB-4EB8-939B-B2BD1F31D180}" presName="vert1" presStyleCnt="0"/>
      <dgm:spPr/>
    </dgm:pt>
    <dgm:pt modelId="{5E17DB95-4F93-5841-9888-900C5BAC755D}" type="pres">
      <dgm:prSet presAssocID="{AA7D4AFB-62CC-401A-8221-7E7DB5CB5DF3}" presName="thickLine" presStyleLbl="alignNode1" presStyleIdx="2" presStyleCnt="3"/>
      <dgm:spPr/>
    </dgm:pt>
    <dgm:pt modelId="{F6339FD6-0AD0-F440-95AA-5E60D8B5BA4F}" type="pres">
      <dgm:prSet presAssocID="{AA7D4AFB-62CC-401A-8221-7E7DB5CB5DF3}" presName="horz1" presStyleCnt="0"/>
      <dgm:spPr/>
    </dgm:pt>
    <dgm:pt modelId="{59D67D72-B083-0B4F-86CD-942E0AD97EA5}" type="pres">
      <dgm:prSet presAssocID="{AA7D4AFB-62CC-401A-8221-7E7DB5CB5DF3}" presName="tx1" presStyleLbl="revTx" presStyleIdx="2" presStyleCnt="3"/>
      <dgm:spPr/>
    </dgm:pt>
    <dgm:pt modelId="{5326828E-D40E-C446-833D-AC2F3F00E69C}" type="pres">
      <dgm:prSet presAssocID="{AA7D4AFB-62CC-401A-8221-7E7DB5CB5DF3}" presName="vert1" presStyleCnt="0"/>
      <dgm:spPr/>
    </dgm:pt>
  </dgm:ptLst>
  <dgm:cxnLst>
    <dgm:cxn modelId="{4B5E0CA4-4A0E-4E6E-974C-601371C24D43}" srcId="{3A497183-1154-4EC2-9BE9-4F26F0A3A549}" destId="{AA7D4AFB-62CC-401A-8221-7E7DB5CB5DF3}" srcOrd="2" destOrd="0" parTransId="{C4162FE2-0BB4-4C95-88BB-6CDF8BC7CD28}" sibTransId="{18E1B35E-E97B-465F-B46F-BF8A357BED3F}"/>
    <dgm:cxn modelId="{8EB9E9A6-2A52-4A0A-9BC9-B5406F84E7E3}" srcId="{3A497183-1154-4EC2-9BE9-4F26F0A3A549}" destId="{072D3813-26CB-4EB8-939B-B2BD1F31D180}" srcOrd="1" destOrd="0" parTransId="{6D3B5B7B-7B21-4429-8D8C-FD9156EC6857}" sibTransId="{44091321-95CB-4577-A0B2-4D33B31ED801}"/>
    <dgm:cxn modelId="{603E77A8-4D80-45BF-9D38-91B7E9A0F7DD}" srcId="{3A497183-1154-4EC2-9BE9-4F26F0A3A549}" destId="{D7554D0E-BBDE-4155-BC40-68D0AE8919D5}" srcOrd="0" destOrd="0" parTransId="{E946B884-57E6-418F-AD38-1F679484C397}" sibTransId="{A1C48052-16F4-49C4-9214-49E3C6468FB9}"/>
    <dgm:cxn modelId="{7F0419E1-F056-3549-A166-40FCB92BF79A}" type="presOf" srcId="{072D3813-26CB-4EB8-939B-B2BD1F31D180}" destId="{E60F3838-FA54-D743-A3DC-CC18CBC4DA03}" srcOrd="0" destOrd="0" presId="urn:microsoft.com/office/officeart/2008/layout/LinedList"/>
    <dgm:cxn modelId="{7C4C17E4-D789-5C4E-9E88-EC5DCF2B2ECB}" type="presOf" srcId="{D7554D0E-BBDE-4155-BC40-68D0AE8919D5}" destId="{0A123E36-EB33-EC45-9361-764D257D6059}" srcOrd="0" destOrd="0" presId="urn:microsoft.com/office/officeart/2008/layout/LinedList"/>
    <dgm:cxn modelId="{CFE52EF3-47AD-624E-B7CB-38C373414115}" type="presOf" srcId="{AA7D4AFB-62CC-401A-8221-7E7DB5CB5DF3}" destId="{59D67D72-B083-0B4F-86CD-942E0AD97EA5}" srcOrd="0" destOrd="0" presId="urn:microsoft.com/office/officeart/2008/layout/LinedList"/>
    <dgm:cxn modelId="{7BF1D2FC-7886-BC44-8787-6DBC69F427E5}" type="presOf" srcId="{3A497183-1154-4EC2-9BE9-4F26F0A3A549}" destId="{BBB31ED2-A9E9-A048-828B-7203FBD0975D}" srcOrd="0" destOrd="0" presId="urn:microsoft.com/office/officeart/2008/layout/LinedList"/>
    <dgm:cxn modelId="{0CDE7A7F-280C-FE47-9065-6790B891E2BB}" type="presParOf" srcId="{BBB31ED2-A9E9-A048-828B-7203FBD0975D}" destId="{41767545-3DEE-C246-BA6F-66251EE1AC69}" srcOrd="0" destOrd="0" presId="urn:microsoft.com/office/officeart/2008/layout/LinedList"/>
    <dgm:cxn modelId="{41CE6051-BDC6-7247-B0F8-F0E2196D2C2A}" type="presParOf" srcId="{BBB31ED2-A9E9-A048-828B-7203FBD0975D}" destId="{ACD3625C-5B55-444E-A613-A7D0F9BD2D5B}" srcOrd="1" destOrd="0" presId="urn:microsoft.com/office/officeart/2008/layout/LinedList"/>
    <dgm:cxn modelId="{2C88A418-DDA4-8244-8D90-7DDAF8300203}" type="presParOf" srcId="{ACD3625C-5B55-444E-A613-A7D0F9BD2D5B}" destId="{0A123E36-EB33-EC45-9361-764D257D6059}" srcOrd="0" destOrd="0" presId="urn:microsoft.com/office/officeart/2008/layout/LinedList"/>
    <dgm:cxn modelId="{6EC3324F-CBA3-3E48-BED2-BDC2E2CAF306}" type="presParOf" srcId="{ACD3625C-5B55-444E-A613-A7D0F9BD2D5B}" destId="{F2A4625E-92FD-4144-A2C8-03FE76FFFBC1}" srcOrd="1" destOrd="0" presId="urn:microsoft.com/office/officeart/2008/layout/LinedList"/>
    <dgm:cxn modelId="{BB99A0F0-21A6-E246-A75C-B58B5A783E65}" type="presParOf" srcId="{BBB31ED2-A9E9-A048-828B-7203FBD0975D}" destId="{18FC81E7-C70D-034F-97F8-DDFDF1AD75E8}" srcOrd="2" destOrd="0" presId="urn:microsoft.com/office/officeart/2008/layout/LinedList"/>
    <dgm:cxn modelId="{EE34A3B0-B872-BE4A-940E-D04A3DD8FEBB}" type="presParOf" srcId="{BBB31ED2-A9E9-A048-828B-7203FBD0975D}" destId="{24F56B9F-FA39-DD46-8FB9-9A0AF66576C9}" srcOrd="3" destOrd="0" presId="urn:microsoft.com/office/officeart/2008/layout/LinedList"/>
    <dgm:cxn modelId="{72ED3666-670C-BA41-9B37-F0D09449E873}" type="presParOf" srcId="{24F56B9F-FA39-DD46-8FB9-9A0AF66576C9}" destId="{E60F3838-FA54-D743-A3DC-CC18CBC4DA03}" srcOrd="0" destOrd="0" presId="urn:microsoft.com/office/officeart/2008/layout/LinedList"/>
    <dgm:cxn modelId="{E0CE3845-FB71-A040-B4C2-E94766A8E891}" type="presParOf" srcId="{24F56B9F-FA39-DD46-8FB9-9A0AF66576C9}" destId="{BC157790-F6E1-C44C-BF35-B12E5BC619EE}" srcOrd="1" destOrd="0" presId="urn:microsoft.com/office/officeart/2008/layout/LinedList"/>
    <dgm:cxn modelId="{CE30FD6B-5866-CB4C-8818-C6B15EAC255F}" type="presParOf" srcId="{BBB31ED2-A9E9-A048-828B-7203FBD0975D}" destId="{5E17DB95-4F93-5841-9888-900C5BAC755D}" srcOrd="4" destOrd="0" presId="urn:microsoft.com/office/officeart/2008/layout/LinedList"/>
    <dgm:cxn modelId="{1C2D96A7-F1FB-B943-81A5-B5AC30892DB7}" type="presParOf" srcId="{BBB31ED2-A9E9-A048-828B-7203FBD0975D}" destId="{F6339FD6-0AD0-F440-95AA-5E60D8B5BA4F}" srcOrd="5" destOrd="0" presId="urn:microsoft.com/office/officeart/2008/layout/LinedList"/>
    <dgm:cxn modelId="{855CC079-4BDC-2C48-9E03-1076E5607B59}" type="presParOf" srcId="{F6339FD6-0AD0-F440-95AA-5E60D8B5BA4F}" destId="{59D67D72-B083-0B4F-86CD-942E0AD97EA5}" srcOrd="0" destOrd="0" presId="urn:microsoft.com/office/officeart/2008/layout/LinedList"/>
    <dgm:cxn modelId="{961A9A32-17D4-9747-A951-C786E735D9D5}" type="presParOf" srcId="{F6339FD6-0AD0-F440-95AA-5E60D8B5BA4F}" destId="{5326828E-D40E-C446-833D-AC2F3F00E69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83BAC5-0EDE-49A2-A10B-5B64E35087CF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774A5FC0-CCC7-41C8-A278-2D0E939CEF04}">
      <dgm:prSet/>
      <dgm:spPr/>
      <dgm:t>
        <a:bodyPr/>
        <a:lstStyle/>
        <a:p>
          <a:r>
            <a:rPr lang="en-US"/>
            <a:t>- Strategi bersaing pada unit bisnis tertentu.</a:t>
          </a:r>
        </a:p>
      </dgm:t>
    </dgm:pt>
    <dgm:pt modelId="{D94D5E3F-3DBC-4DBA-B353-A6DDAA5330A8}" type="parTrans" cxnId="{55C22F2E-32E4-487C-BE8F-DF96B258CF65}">
      <dgm:prSet/>
      <dgm:spPr/>
      <dgm:t>
        <a:bodyPr/>
        <a:lstStyle/>
        <a:p>
          <a:endParaRPr lang="en-US"/>
        </a:p>
      </dgm:t>
    </dgm:pt>
    <dgm:pt modelId="{345E342C-8E26-406A-9A6A-DDAD78517551}" type="sibTrans" cxnId="{55C22F2E-32E4-487C-BE8F-DF96B258CF65}">
      <dgm:prSet/>
      <dgm:spPr/>
      <dgm:t>
        <a:bodyPr/>
        <a:lstStyle/>
        <a:p>
          <a:endParaRPr lang="en-US"/>
        </a:p>
      </dgm:t>
    </dgm:pt>
    <dgm:pt modelId="{C141827F-D248-4902-A55E-9CB39DF023BA}">
      <dgm:prSet/>
      <dgm:spPr/>
      <dgm:t>
        <a:bodyPr/>
        <a:lstStyle/>
        <a:p>
          <a:r>
            <a:rPr lang="en-US"/>
            <a:t>- Diferensiasi, fokus, dan biaya rendah.</a:t>
          </a:r>
        </a:p>
      </dgm:t>
    </dgm:pt>
    <dgm:pt modelId="{73747BC3-E808-4A10-AD2F-676A3D7FFF30}" type="parTrans" cxnId="{7E0BD699-B875-435D-B694-450185C9F456}">
      <dgm:prSet/>
      <dgm:spPr/>
      <dgm:t>
        <a:bodyPr/>
        <a:lstStyle/>
        <a:p>
          <a:endParaRPr lang="en-US"/>
        </a:p>
      </dgm:t>
    </dgm:pt>
    <dgm:pt modelId="{F86271FE-7683-47F4-AB4A-1585BC7CF4E2}" type="sibTrans" cxnId="{7E0BD699-B875-435D-B694-450185C9F456}">
      <dgm:prSet/>
      <dgm:spPr/>
      <dgm:t>
        <a:bodyPr/>
        <a:lstStyle/>
        <a:p>
          <a:endParaRPr lang="en-US"/>
        </a:p>
      </dgm:t>
    </dgm:pt>
    <dgm:pt modelId="{B0A7419E-5681-404C-A8C9-299DF9D29726}">
      <dgm:prSet/>
      <dgm:spPr/>
      <dgm:t>
        <a:bodyPr/>
        <a:lstStyle/>
        <a:p>
          <a:r>
            <a:rPr lang="en-US"/>
            <a:t>- Contoh: strategi pelayanan pelanggan premium di sektor perhotelan atau fintech.</a:t>
          </a:r>
        </a:p>
      </dgm:t>
    </dgm:pt>
    <dgm:pt modelId="{778085DE-00BA-4BA6-B4B8-48CA978D4E48}" type="parTrans" cxnId="{35A1CB7F-3E6A-4462-9413-3B3CC14DEA2A}">
      <dgm:prSet/>
      <dgm:spPr/>
      <dgm:t>
        <a:bodyPr/>
        <a:lstStyle/>
        <a:p>
          <a:endParaRPr lang="en-US"/>
        </a:p>
      </dgm:t>
    </dgm:pt>
    <dgm:pt modelId="{5D043182-68BE-4D75-8741-31280C1B6079}" type="sibTrans" cxnId="{35A1CB7F-3E6A-4462-9413-3B3CC14DEA2A}">
      <dgm:prSet/>
      <dgm:spPr/>
      <dgm:t>
        <a:bodyPr/>
        <a:lstStyle/>
        <a:p>
          <a:endParaRPr lang="en-US"/>
        </a:p>
      </dgm:t>
    </dgm:pt>
    <dgm:pt modelId="{219EC323-61C2-CE49-B329-B418659D29BD}" type="pres">
      <dgm:prSet presAssocID="{2683BAC5-0EDE-49A2-A10B-5B64E35087CF}" presName="vert0" presStyleCnt="0">
        <dgm:presLayoutVars>
          <dgm:dir/>
          <dgm:animOne val="branch"/>
          <dgm:animLvl val="lvl"/>
        </dgm:presLayoutVars>
      </dgm:prSet>
      <dgm:spPr/>
    </dgm:pt>
    <dgm:pt modelId="{9CD8ACEE-0144-0B4A-BBFC-095F000CD87C}" type="pres">
      <dgm:prSet presAssocID="{774A5FC0-CCC7-41C8-A278-2D0E939CEF04}" presName="thickLine" presStyleLbl="alignNode1" presStyleIdx="0" presStyleCnt="3"/>
      <dgm:spPr/>
    </dgm:pt>
    <dgm:pt modelId="{E941DE01-EDC4-4C46-9E2B-F6973B95CCEB}" type="pres">
      <dgm:prSet presAssocID="{774A5FC0-CCC7-41C8-A278-2D0E939CEF04}" presName="horz1" presStyleCnt="0"/>
      <dgm:spPr/>
    </dgm:pt>
    <dgm:pt modelId="{37865358-6ADF-DD41-B6E4-8173318A52B5}" type="pres">
      <dgm:prSet presAssocID="{774A5FC0-CCC7-41C8-A278-2D0E939CEF04}" presName="tx1" presStyleLbl="revTx" presStyleIdx="0" presStyleCnt="3"/>
      <dgm:spPr/>
    </dgm:pt>
    <dgm:pt modelId="{F69C7704-340F-E741-A631-33F0772B136C}" type="pres">
      <dgm:prSet presAssocID="{774A5FC0-CCC7-41C8-A278-2D0E939CEF04}" presName="vert1" presStyleCnt="0"/>
      <dgm:spPr/>
    </dgm:pt>
    <dgm:pt modelId="{B824A3DA-F217-404D-92A7-58939FDF01D7}" type="pres">
      <dgm:prSet presAssocID="{C141827F-D248-4902-A55E-9CB39DF023BA}" presName="thickLine" presStyleLbl="alignNode1" presStyleIdx="1" presStyleCnt="3"/>
      <dgm:spPr/>
    </dgm:pt>
    <dgm:pt modelId="{98D8C496-34B9-F243-B5EB-DEF4CC40C4AB}" type="pres">
      <dgm:prSet presAssocID="{C141827F-D248-4902-A55E-9CB39DF023BA}" presName="horz1" presStyleCnt="0"/>
      <dgm:spPr/>
    </dgm:pt>
    <dgm:pt modelId="{04B8E3ED-DAED-7647-AC24-8B8D87A2119B}" type="pres">
      <dgm:prSet presAssocID="{C141827F-D248-4902-A55E-9CB39DF023BA}" presName="tx1" presStyleLbl="revTx" presStyleIdx="1" presStyleCnt="3"/>
      <dgm:spPr/>
    </dgm:pt>
    <dgm:pt modelId="{3F0DA1B5-B991-6B46-BF6F-D53E4D502014}" type="pres">
      <dgm:prSet presAssocID="{C141827F-D248-4902-A55E-9CB39DF023BA}" presName="vert1" presStyleCnt="0"/>
      <dgm:spPr/>
    </dgm:pt>
    <dgm:pt modelId="{33AC0DC0-5E17-BE49-ABD1-A0E50330D1EF}" type="pres">
      <dgm:prSet presAssocID="{B0A7419E-5681-404C-A8C9-299DF9D29726}" presName="thickLine" presStyleLbl="alignNode1" presStyleIdx="2" presStyleCnt="3"/>
      <dgm:spPr/>
    </dgm:pt>
    <dgm:pt modelId="{EB3E1C95-F234-494D-9918-2A8065644D85}" type="pres">
      <dgm:prSet presAssocID="{B0A7419E-5681-404C-A8C9-299DF9D29726}" presName="horz1" presStyleCnt="0"/>
      <dgm:spPr/>
    </dgm:pt>
    <dgm:pt modelId="{30131BE2-8562-974B-8931-63E365F52BFA}" type="pres">
      <dgm:prSet presAssocID="{B0A7419E-5681-404C-A8C9-299DF9D29726}" presName="tx1" presStyleLbl="revTx" presStyleIdx="2" presStyleCnt="3"/>
      <dgm:spPr/>
    </dgm:pt>
    <dgm:pt modelId="{D9D206C5-A96B-4548-822B-C0D6F0E75A6B}" type="pres">
      <dgm:prSet presAssocID="{B0A7419E-5681-404C-A8C9-299DF9D29726}" presName="vert1" presStyleCnt="0"/>
      <dgm:spPr/>
    </dgm:pt>
  </dgm:ptLst>
  <dgm:cxnLst>
    <dgm:cxn modelId="{C176D512-BA1E-9342-B0AA-0CDD2454FB1A}" type="presOf" srcId="{C141827F-D248-4902-A55E-9CB39DF023BA}" destId="{04B8E3ED-DAED-7647-AC24-8B8D87A2119B}" srcOrd="0" destOrd="0" presId="urn:microsoft.com/office/officeart/2008/layout/LinedList"/>
    <dgm:cxn modelId="{A476752B-4A7B-4E4B-9D2E-5B1C0E928849}" type="presOf" srcId="{B0A7419E-5681-404C-A8C9-299DF9D29726}" destId="{30131BE2-8562-974B-8931-63E365F52BFA}" srcOrd="0" destOrd="0" presId="urn:microsoft.com/office/officeart/2008/layout/LinedList"/>
    <dgm:cxn modelId="{55C22F2E-32E4-487C-BE8F-DF96B258CF65}" srcId="{2683BAC5-0EDE-49A2-A10B-5B64E35087CF}" destId="{774A5FC0-CCC7-41C8-A278-2D0E939CEF04}" srcOrd="0" destOrd="0" parTransId="{D94D5E3F-3DBC-4DBA-B353-A6DDAA5330A8}" sibTransId="{345E342C-8E26-406A-9A6A-DDAD78517551}"/>
    <dgm:cxn modelId="{6474DB38-62A5-3441-AE7C-52206167660D}" type="presOf" srcId="{2683BAC5-0EDE-49A2-A10B-5B64E35087CF}" destId="{219EC323-61C2-CE49-B329-B418659D29BD}" srcOrd="0" destOrd="0" presId="urn:microsoft.com/office/officeart/2008/layout/LinedList"/>
    <dgm:cxn modelId="{DF278342-5882-8A47-8241-7878C7FB9529}" type="presOf" srcId="{774A5FC0-CCC7-41C8-A278-2D0E939CEF04}" destId="{37865358-6ADF-DD41-B6E4-8173318A52B5}" srcOrd="0" destOrd="0" presId="urn:microsoft.com/office/officeart/2008/layout/LinedList"/>
    <dgm:cxn modelId="{35A1CB7F-3E6A-4462-9413-3B3CC14DEA2A}" srcId="{2683BAC5-0EDE-49A2-A10B-5B64E35087CF}" destId="{B0A7419E-5681-404C-A8C9-299DF9D29726}" srcOrd="2" destOrd="0" parTransId="{778085DE-00BA-4BA6-B4B8-48CA978D4E48}" sibTransId="{5D043182-68BE-4D75-8741-31280C1B6079}"/>
    <dgm:cxn modelId="{7E0BD699-B875-435D-B694-450185C9F456}" srcId="{2683BAC5-0EDE-49A2-A10B-5B64E35087CF}" destId="{C141827F-D248-4902-A55E-9CB39DF023BA}" srcOrd="1" destOrd="0" parTransId="{73747BC3-E808-4A10-AD2F-676A3D7FFF30}" sibTransId="{F86271FE-7683-47F4-AB4A-1585BC7CF4E2}"/>
    <dgm:cxn modelId="{6608E755-213F-8E4B-ACE6-89026C937EC1}" type="presParOf" srcId="{219EC323-61C2-CE49-B329-B418659D29BD}" destId="{9CD8ACEE-0144-0B4A-BBFC-095F000CD87C}" srcOrd="0" destOrd="0" presId="urn:microsoft.com/office/officeart/2008/layout/LinedList"/>
    <dgm:cxn modelId="{DBF43456-E901-4B44-9889-A631D2F6862E}" type="presParOf" srcId="{219EC323-61C2-CE49-B329-B418659D29BD}" destId="{E941DE01-EDC4-4C46-9E2B-F6973B95CCEB}" srcOrd="1" destOrd="0" presId="urn:microsoft.com/office/officeart/2008/layout/LinedList"/>
    <dgm:cxn modelId="{D68CA86E-5384-BC4C-843C-AAFE0D813F6C}" type="presParOf" srcId="{E941DE01-EDC4-4C46-9E2B-F6973B95CCEB}" destId="{37865358-6ADF-DD41-B6E4-8173318A52B5}" srcOrd="0" destOrd="0" presId="urn:microsoft.com/office/officeart/2008/layout/LinedList"/>
    <dgm:cxn modelId="{E1037749-6F44-EF4E-AF68-CC9AB44E90D8}" type="presParOf" srcId="{E941DE01-EDC4-4C46-9E2B-F6973B95CCEB}" destId="{F69C7704-340F-E741-A631-33F0772B136C}" srcOrd="1" destOrd="0" presId="urn:microsoft.com/office/officeart/2008/layout/LinedList"/>
    <dgm:cxn modelId="{F737581C-4511-F049-9FB3-63540C734085}" type="presParOf" srcId="{219EC323-61C2-CE49-B329-B418659D29BD}" destId="{B824A3DA-F217-404D-92A7-58939FDF01D7}" srcOrd="2" destOrd="0" presId="urn:microsoft.com/office/officeart/2008/layout/LinedList"/>
    <dgm:cxn modelId="{044F443F-F60A-7D45-9A31-269C631109AF}" type="presParOf" srcId="{219EC323-61C2-CE49-B329-B418659D29BD}" destId="{98D8C496-34B9-F243-B5EB-DEF4CC40C4AB}" srcOrd="3" destOrd="0" presId="urn:microsoft.com/office/officeart/2008/layout/LinedList"/>
    <dgm:cxn modelId="{CAF848A4-6692-9B4E-9176-33B07CCCEFCC}" type="presParOf" srcId="{98D8C496-34B9-F243-B5EB-DEF4CC40C4AB}" destId="{04B8E3ED-DAED-7647-AC24-8B8D87A2119B}" srcOrd="0" destOrd="0" presId="urn:microsoft.com/office/officeart/2008/layout/LinedList"/>
    <dgm:cxn modelId="{CC75618C-3ABF-D640-8AFB-5184EE12DF71}" type="presParOf" srcId="{98D8C496-34B9-F243-B5EB-DEF4CC40C4AB}" destId="{3F0DA1B5-B991-6B46-BF6F-D53E4D502014}" srcOrd="1" destOrd="0" presId="urn:microsoft.com/office/officeart/2008/layout/LinedList"/>
    <dgm:cxn modelId="{069F9D15-54A6-C04B-B5C6-847AB1363595}" type="presParOf" srcId="{219EC323-61C2-CE49-B329-B418659D29BD}" destId="{33AC0DC0-5E17-BE49-ABD1-A0E50330D1EF}" srcOrd="4" destOrd="0" presId="urn:microsoft.com/office/officeart/2008/layout/LinedList"/>
    <dgm:cxn modelId="{BD5036C7-283B-D540-8019-DB58E6328A7F}" type="presParOf" srcId="{219EC323-61C2-CE49-B329-B418659D29BD}" destId="{EB3E1C95-F234-494D-9918-2A8065644D85}" srcOrd="5" destOrd="0" presId="urn:microsoft.com/office/officeart/2008/layout/LinedList"/>
    <dgm:cxn modelId="{3DF758F4-5A5C-464F-AD10-B6045DAFECDB}" type="presParOf" srcId="{EB3E1C95-F234-494D-9918-2A8065644D85}" destId="{30131BE2-8562-974B-8931-63E365F52BFA}" srcOrd="0" destOrd="0" presId="urn:microsoft.com/office/officeart/2008/layout/LinedList"/>
    <dgm:cxn modelId="{EA870B31-56DC-6549-B377-651E705735B3}" type="presParOf" srcId="{EB3E1C95-F234-494D-9918-2A8065644D85}" destId="{D9D206C5-A96B-4548-822B-C0D6F0E75A6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DA1297-6E6B-43D8-92F5-949DED237101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396FC90-FB04-475F-B164-A704F41682D8}">
      <dgm:prSet/>
      <dgm:spPr/>
      <dgm:t>
        <a:bodyPr/>
        <a:lstStyle/>
        <a:p>
          <a:r>
            <a:rPr lang="en-US"/>
            <a:t>- Menentukan arah jangka panjang organisasi secara keseluruhan.</a:t>
          </a:r>
        </a:p>
      </dgm:t>
    </dgm:pt>
    <dgm:pt modelId="{3462A831-9596-4327-A746-ABB15E17E5E5}" type="parTrans" cxnId="{DE161FE5-95DC-408E-B04F-F12833454264}">
      <dgm:prSet/>
      <dgm:spPr/>
      <dgm:t>
        <a:bodyPr/>
        <a:lstStyle/>
        <a:p>
          <a:endParaRPr lang="en-US"/>
        </a:p>
      </dgm:t>
    </dgm:pt>
    <dgm:pt modelId="{13B3A284-9F67-4C3B-AA87-C0F87FBE59F2}" type="sibTrans" cxnId="{DE161FE5-95DC-408E-B04F-F12833454264}">
      <dgm:prSet/>
      <dgm:spPr/>
      <dgm:t>
        <a:bodyPr/>
        <a:lstStyle/>
        <a:p>
          <a:endParaRPr lang="en-US"/>
        </a:p>
      </dgm:t>
    </dgm:pt>
    <dgm:pt modelId="{58387DA5-229A-4336-B8C1-76A0CCF9A728}">
      <dgm:prSet/>
      <dgm:spPr/>
      <dgm:t>
        <a:bodyPr/>
        <a:lstStyle/>
        <a:p>
          <a:r>
            <a:rPr lang="en-US"/>
            <a:t>- Diversifikasi, integrasi vertikal, dan ekspansi internasional.</a:t>
          </a:r>
        </a:p>
      </dgm:t>
    </dgm:pt>
    <dgm:pt modelId="{A6E3A953-D26D-4AB4-969D-3AA585D5A2CF}" type="parTrans" cxnId="{B72BA9E4-9100-4135-B666-6E66A660AD47}">
      <dgm:prSet/>
      <dgm:spPr/>
      <dgm:t>
        <a:bodyPr/>
        <a:lstStyle/>
        <a:p>
          <a:endParaRPr lang="en-US"/>
        </a:p>
      </dgm:t>
    </dgm:pt>
    <dgm:pt modelId="{3D157315-F3EE-41A1-8305-B752C968A397}" type="sibTrans" cxnId="{B72BA9E4-9100-4135-B666-6E66A660AD47}">
      <dgm:prSet/>
      <dgm:spPr/>
      <dgm:t>
        <a:bodyPr/>
        <a:lstStyle/>
        <a:p>
          <a:endParaRPr lang="en-US"/>
        </a:p>
      </dgm:t>
    </dgm:pt>
    <dgm:pt modelId="{D9DBDBD2-F52A-4583-BE25-9D9ABA35BDF5}">
      <dgm:prSet/>
      <dgm:spPr/>
      <dgm:t>
        <a:bodyPr/>
        <a:lstStyle/>
        <a:p>
          <a:r>
            <a:rPr lang="en-US"/>
            <a:t>- Penyesuaian struktur dan SDM sesuai arah strategi global.</a:t>
          </a:r>
        </a:p>
      </dgm:t>
    </dgm:pt>
    <dgm:pt modelId="{3299B8E7-8F46-43CF-9F64-5BF6CECED739}" type="parTrans" cxnId="{93811243-AD2A-4F6F-950E-60FF8C2DCE43}">
      <dgm:prSet/>
      <dgm:spPr/>
      <dgm:t>
        <a:bodyPr/>
        <a:lstStyle/>
        <a:p>
          <a:endParaRPr lang="en-US"/>
        </a:p>
      </dgm:t>
    </dgm:pt>
    <dgm:pt modelId="{4980E9CD-AEF8-4F2E-98CA-CF3140585D18}" type="sibTrans" cxnId="{93811243-AD2A-4F6F-950E-60FF8C2DCE43}">
      <dgm:prSet/>
      <dgm:spPr/>
      <dgm:t>
        <a:bodyPr/>
        <a:lstStyle/>
        <a:p>
          <a:endParaRPr lang="en-US"/>
        </a:p>
      </dgm:t>
    </dgm:pt>
    <dgm:pt modelId="{6CC12EA6-C056-6042-B543-8F5FA036404A}" type="pres">
      <dgm:prSet presAssocID="{E8DA1297-6E6B-43D8-92F5-949DED237101}" presName="linear" presStyleCnt="0">
        <dgm:presLayoutVars>
          <dgm:animLvl val="lvl"/>
          <dgm:resizeHandles val="exact"/>
        </dgm:presLayoutVars>
      </dgm:prSet>
      <dgm:spPr/>
    </dgm:pt>
    <dgm:pt modelId="{73172B6B-7D76-BE42-9C7F-C06F0F8157D6}" type="pres">
      <dgm:prSet presAssocID="{6396FC90-FB04-475F-B164-A704F41682D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FC08982-50C6-8545-A217-99AE782CC58D}" type="pres">
      <dgm:prSet presAssocID="{13B3A284-9F67-4C3B-AA87-C0F87FBE59F2}" presName="spacer" presStyleCnt="0"/>
      <dgm:spPr/>
    </dgm:pt>
    <dgm:pt modelId="{2B22C501-AD40-FD41-B37F-E1AEDBCF77EE}" type="pres">
      <dgm:prSet presAssocID="{58387DA5-229A-4336-B8C1-76A0CCF9A72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B73F33D-4D35-5640-B590-C08D9048F736}" type="pres">
      <dgm:prSet presAssocID="{3D157315-F3EE-41A1-8305-B752C968A397}" presName="spacer" presStyleCnt="0"/>
      <dgm:spPr/>
    </dgm:pt>
    <dgm:pt modelId="{C7001E3A-8FDB-4248-834F-44BC764B2EEA}" type="pres">
      <dgm:prSet presAssocID="{D9DBDBD2-F52A-4583-BE25-9D9ABA35BDF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2C74F06-4800-DA4C-A239-70F8F709B065}" type="presOf" srcId="{6396FC90-FB04-475F-B164-A704F41682D8}" destId="{73172B6B-7D76-BE42-9C7F-C06F0F8157D6}" srcOrd="0" destOrd="0" presId="urn:microsoft.com/office/officeart/2005/8/layout/vList2"/>
    <dgm:cxn modelId="{3425E213-1028-5644-9283-23D1EFAE9B2C}" type="presOf" srcId="{58387DA5-229A-4336-B8C1-76A0CCF9A728}" destId="{2B22C501-AD40-FD41-B37F-E1AEDBCF77EE}" srcOrd="0" destOrd="0" presId="urn:microsoft.com/office/officeart/2005/8/layout/vList2"/>
    <dgm:cxn modelId="{F81BF027-0710-5342-884B-6B977332A980}" type="presOf" srcId="{D9DBDBD2-F52A-4583-BE25-9D9ABA35BDF5}" destId="{C7001E3A-8FDB-4248-834F-44BC764B2EEA}" srcOrd="0" destOrd="0" presId="urn:microsoft.com/office/officeart/2005/8/layout/vList2"/>
    <dgm:cxn modelId="{93811243-AD2A-4F6F-950E-60FF8C2DCE43}" srcId="{E8DA1297-6E6B-43D8-92F5-949DED237101}" destId="{D9DBDBD2-F52A-4583-BE25-9D9ABA35BDF5}" srcOrd="2" destOrd="0" parTransId="{3299B8E7-8F46-43CF-9F64-5BF6CECED739}" sibTransId="{4980E9CD-AEF8-4F2E-98CA-CF3140585D18}"/>
    <dgm:cxn modelId="{5C8D5D64-FE9F-ED42-90F5-EE4E07676ADD}" type="presOf" srcId="{E8DA1297-6E6B-43D8-92F5-949DED237101}" destId="{6CC12EA6-C056-6042-B543-8F5FA036404A}" srcOrd="0" destOrd="0" presId="urn:microsoft.com/office/officeart/2005/8/layout/vList2"/>
    <dgm:cxn modelId="{B72BA9E4-9100-4135-B666-6E66A660AD47}" srcId="{E8DA1297-6E6B-43D8-92F5-949DED237101}" destId="{58387DA5-229A-4336-B8C1-76A0CCF9A728}" srcOrd="1" destOrd="0" parTransId="{A6E3A953-D26D-4AB4-969D-3AA585D5A2CF}" sibTransId="{3D157315-F3EE-41A1-8305-B752C968A397}"/>
    <dgm:cxn modelId="{DE161FE5-95DC-408E-B04F-F12833454264}" srcId="{E8DA1297-6E6B-43D8-92F5-949DED237101}" destId="{6396FC90-FB04-475F-B164-A704F41682D8}" srcOrd="0" destOrd="0" parTransId="{3462A831-9596-4327-A746-ABB15E17E5E5}" sibTransId="{13B3A284-9F67-4C3B-AA87-C0F87FBE59F2}"/>
    <dgm:cxn modelId="{259F900C-639C-1F49-931C-2D96A7D6059B}" type="presParOf" srcId="{6CC12EA6-C056-6042-B543-8F5FA036404A}" destId="{73172B6B-7D76-BE42-9C7F-C06F0F8157D6}" srcOrd="0" destOrd="0" presId="urn:microsoft.com/office/officeart/2005/8/layout/vList2"/>
    <dgm:cxn modelId="{F703F4FB-F95A-BF43-853A-5B37379E9A3D}" type="presParOf" srcId="{6CC12EA6-C056-6042-B543-8F5FA036404A}" destId="{4FC08982-50C6-8545-A217-99AE782CC58D}" srcOrd="1" destOrd="0" presId="urn:microsoft.com/office/officeart/2005/8/layout/vList2"/>
    <dgm:cxn modelId="{44F8409D-33CF-3C46-8383-46D29BCE35D6}" type="presParOf" srcId="{6CC12EA6-C056-6042-B543-8F5FA036404A}" destId="{2B22C501-AD40-FD41-B37F-E1AEDBCF77EE}" srcOrd="2" destOrd="0" presId="urn:microsoft.com/office/officeart/2005/8/layout/vList2"/>
    <dgm:cxn modelId="{0BB98145-D7A0-9148-A204-1642222C48E2}" type="presParOf" srcId="{6CC12EA6-C056-6042-B543-8F5FA036404A}" destId="{3B73F33D-4D35-5640-B590-C08D9048F736}" srcOrd="3" destOrd="0" presId="urn:microsoft.com/office/officeart/2005/8/layout/vList2"/>
    <dgm:cxn modelId="{12D8C5F7-D4D1-BB4F-9E64-0590ADC8C764}" type="presParOf" srcId="{6CC12EA6-C056-6042-B543-8F5FA036404A}" destId="{C7001E3A-8FDB-4248-834F-44BC764B2EE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CC18A6-407B-40B7-97A9-C834AFADF3E6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9D5CBDED-E141-48F1-B966-D4C3BB18FDF1}">
      <dgm:prSet/>
      <dgm:spPr/>
      <dgm:t>
        <a:bodyPr/>
        <a:lstStyle/>
        <a:p>
          <a:r>
            <a:rPr lang="en-US"/>
            <a:t>- Menyesuaikan strategi global dengan konteks lokal.</a:t>
          </a:r>
        </a:p>
      </dgm:t>
    </dgm:pt>
    <dgm:pt modelId="{982221E3-8950-48BC-BA2F-6208DE1F93E5}" type="parTrans" cxnId="{FFE7F80E-FAA2-4CC9-9D19-D94F56570706}">
      <dgm:prSet/>
      <dgm:spPr/>
      <dgm:t>
        <a:bodyPr/>
        <a:lstStyle/>
        <a:p>
          <a:endParaRPr lang="en-US"/>
        </a:p>
      </dgm:t>
    </dgm:pt>
    <dgm:pt modelId="{795BEE06-3A88-4729-B351-D58ECADCCCB2}" type="sibTrans" cxnId="{FFE7F80E-FAA2-4CC9-9D19-D94F56570706}">
      <dgm:prSet/>
      <dgm:spPr/>
      <dgm:t>
        <a:bodyPr/>
        <a:lstStyle/>
        <a:p>
          <a:endParaRPr lang="en-US"/>
        </a:p>
      </dgm:t>
    </dgm:pt>
    <dgm:pt modelId="{8033BFB8-F87B-4DF0-BD50-177C4D778B3F}">
      <dgm:prSet/>
      <dgm:spPr/>
      <dgm:t>
        <a:bodyPr/>
        <a:lstStyle/>
        <a:p>
          <a:r>
            <a:rPr lang="en-US"/>
            <a:t>- Pertimbangan budaya, regulasi, dan struktur pasar.</a:t>
          </a:r>
        </a:p>
      </dgm:t>
    </dgm:pt>
    <dgm:pt modelId="{CED0DA18-1629-45F4-9C5D-E2B0232A1B4B}" type="parTrans" cxnId="{3B3CE3A4-9CD0-466D-9822-CA9A3BAD5C56}">
      <dgm:prSet/>
      <dgm:spPr/>
      <dgm:t>
        <a:bodyPr/>
        <a:lstStyle/>
        <a:p>
          <a:endParaRPr lang="en-US"/>
        </a:p>
      </dgm:t>
    </dgm:pt>
    <dgm:pt modelId="{BDBA4C1B-1DAA-4DED-9FD3-7031BBBFE356}" type="sibTrans" cxnId="{3B3CE3A4-9CD0-466D-9822-CA9A3BAD5C56}">
      <dgm:prSet/>
      <dgm:spPr/>
      <dgm:t>
        <a:bodyPr/>
        <a:lstStyle/>
        <a:p>
          <a:endParaRPr lang="en-US"/>
        </a:p>
      </dgm:t>
    </dgm:pt>
    <dgm:pt modelId="{5A9E4EB1-36FF-42A0-9D68-9A8D9AFE65F2}">
      <dgm:prSet/>
      <dgm:spPr/>
      <dgm:t>
        <a:bodyPr/>
        <a:lstStyle/>
        <a:p>
          <a:r>
            <a:rPr lang="en-US"/>
            <a:t>- HRM berperan penting dalam adaptasi global melalui pelatihan lintas budaya, rotasi internasional, dan lokalitas kebijakan.</a:t>
          </a:r>
        </a:p>
      </dgm:t>
    </dgm:pt>
    <dgm:pt modelId="{F74855C6-C8DA-4135-9F78-B2A8756C1218}" type="parTrans" cxnId="{619ECAC2-A7F1-4EDC-BA29-48561C6C8835}">
      <dgm:prSet/>
      <dgm:spPr/>
      <dgm:t>
        <a:bodyPr/>
        <a:lstStyle/>
        <a:p>
          <a:endParaRPr lang="en-US"/>
        </a:p>
      </dgm:t>
    </dgm:pt>
    <dgm:pt modelId="{AEF2E296-B477-42B4-ACEF-BBC2FC20CB0E}" type="sibTrans" cxnId="{619ECAC2-A7F1-4EDC-BA29-48561C6C8835}">
      <dgm:prSet/>
      <dgm:spPr/>
      <dgm:t>
        <a:bodyPr/>
        <a:lstStyle/>
        <a:p>
          <a:endParaRPr lang="en-US"/>
        </a:p>
      </dgm:t>
    </dgm:pt>
    <dgm:pt modelId="{26BDFE6A-C08F-774D-B70A-B4B216DD396E}" type="pres">
      <dgm:prSet presAssocID="{09CC18A6-407B-40B7-97A9-C834AFADF3E6}" presName="vert0" presStyleCnt="0">
        <dgm:presLayoutVars>
          <dgm:dir/>
          <dgm:animOne val="branch"/>
          <dgm:animLvl val="lvl"/>
        </dgm:presLayoutVars>
      </dgm:prSet>
      <dgm:spPr/>
    </dgm:pt>
    <dgm:pt modelId="{095232FD-1160-6640-BA63-F712914F9A33}" type="pres">
      <dgm:prSet presAssocID="{9D5CBDED-E141-48F1-B966-D4C3BB18FDF1}" presName="thickLine" presStyleLbl="alignNode1" presStyleIdx="0" presStyleCnt="3"/>
      <dgm:spPr/>
    </dgm:pt>
    <dgm:pt modelId="{004ED633-2AFD-5248-BF8D-22702F14CA28}" type="pres">
      <dgm:prSet presAssocID="{9D5CBDED-E141-48F1-B966-D4C3BB18FDF1}" presName="horz1" presStyleCnt="0"/>
      <dgm:spPr/>
    </dgm:pt>
    <dgm:pt modelId="{0463B0CE-1D75-8641-AAE1-79A3386FEF65}" type="pres">
      <dgm:prSet presAssocID="{9D5CBDED-E141-48F1-B966-D4C3BB18FDF1}" presName="tx1" presStyleLbl="revTx" presStyleIdx="0" presStyleCnt="3"/>
      <dgm:spPr/>
    </dgm:pt>
    <dgm:pt modelId="{F9B0A283-6E5B-604F-A2CF-B60B5E20E3CF}" type="pres">
      <dgm:prSet presAssocID="{9D5CBDED-E141-48F1-B966-D4C3BB18FDF1}" presName="vert1" presStyleCnt="0"/>
      <dgm:spPr/>
    </dgm:pt>
    <dgm:pt modelId="{4D8C2A91-3242-BD42-9C35-8FFD3FB08C8B}" type="pres">
      <dgm:prSet presAssocID="{8033BFB8-F87B-4DF0-BD50-177C4D778B3F}" presName="thickLine" presStyleLbl="alignNode1" presStyleIdx="1" presStyleCnt="3"/>
      <dgm:spPr/>
    </dgm:pt>
    <dgm:pt modelId="{A2016FA8-C708-2C47-93CE-E481DCC402E9}" type="pres">
      <dgm:prSet presAssocID="{8033BFB8-F87B-4DF0-BD50-177C4D778B3F}" presName="horz1" presStyleCnt="0"/>
      <dgm:spPr/>
    </dgm:pt>
    <dgm:pt modelId="{D45CB7DA-0B9B-6D4A-8D6E-0331DA94A6B7}" type="pres">
      <dgm:prSet presAssocID="{8033BFB8-F87B-4DF0-BD50-177C4D778B3F}" presName="tx1" presStyleLbl="revTx" presStyleIdx="1" presStyleCnt="3"/>
      <dgm:spPr/>
    </dgm:pt>
    <dgm:pt modelId="{07A5C157-83AE-5441-A1DB-BB2CF54478AF}" type="pres">
      <dgm:prSet presAssocID="{8033BFB8-F87B-4DF0-BD50-177C4D778B3F}" presName="vert1" presStyleCnt="0"/>
      <dgm:spPr/>
    </dgm:pt>
    <dgm:pt modelId="{6319599B-9094-A241-B961-AB4E32735713}" type="pres">
      <dgm:prSet presAssocID="{5A9E4EB1-36FF-42A0-9D68-9A8D9AFE65F2}" presName="thickLine" presStyleLbl="alignNode1" presStyleIdx="2" presStyleCnt="3"/>
      <dgm:spPr/>
    </dgm:pt>
    <dgm:pt modelId="{4276046B-73A7-FC49-B31E-26EDBC54E695}" type="pres">
      <dgm:prSet presAssocID="{5A9E4EB1-36FF-42A0-9D68-9A8D9AFE65F2}" presName="horz1" presStyleCnt="0"/>
      <dgm:spPr/>
    </dgm:pt>
    <dgm:pt modelId="{73C2C606-0134-CB41-8537-774FE41550FB}" type="pres">
      <dgm:prSet presAssocID="{5A9E4EB1-36FF-42A0-9D68-9A8D9AFE65F2}" presName="tx1" presStyleLbl="revTx" presStyleIdx="2" presStyleCnt="3"/>
      <dgm:spPr/>
    </dgm:pt>
    <dgm:pt modelId="{EDF66B07-737A-AC44-9E1C-F080D0A19CFD}" type="pres">
      <dgm:prSet presAssocID="{5A9E4EB1-36FF-42A0-9D68-9A8D9AFE65F2}" presName="vert1" presStyleCnt="0"/>
      <dgm:spPr/>
    </dgm:pt>
  </dgm:ptLst>
  <dgm:cxnLst>
    <dgm:cxn modelId="{7078CA06-D23E-D24D-8777-F7A418AD77F3}" type="presOf" srcId="{09CC18A6-407B-40B7-97A9-C834AFADF3E6}" destId="{26BDFE6A-C08F-774D-B70A-B4B216DD396E}" srcOrd="0" destOrd="0" presId="urn:microsoft.com/office/officeart/2008/layout/LinedList"/>
    <dgm:cxn modelId="{FFE7F80E-FAA2-4CC9-9D19-D94F56570706}" srcId="{09CC18A6-407B-40B7-97A9-C834AFADF3E6}" destId="{9D5CBDED-E141-48F1-B966-D4C3BB18FDF1}" srcOrd="0" destOrd="0" parTransId="{982221E3-8950-48BC-BA2F-6208DE1F93E5}" sibTransId="{795BEE06-3A88-4729-B351-D58ECADCCCB2}"/>
    <dgm:cxn modelId="{9456C40F-87E7-1948-A613-14FE82827740}" type="presOf" srcId="{5A9E4EB1-36FF-42A0-9D68-9A8D9AFE65F2}" destId="{73C2C606-0134-CB41-8537-774FE41550FB}" srcOrd="0" destOrd="0" presId="urn:microsoft.com/office/officeart/2008/layout/LinedList"/>
    <dgm:cxn modelId="{34D3F51C-E86C-9C4F-B455-B1D78DBAB653}" type="presOf" srcId="{9D5CBDED-E141-48F1-B966-D4C3BB18FDF1}" destId="{0463B0CE-1D75-8641-AAE1-79A3386FEF65}" srcOrd="0" destOrd="0" presId="urn:microsoft.com/office/officeart/2008/layout/LinedList"/>
    <dgm:cxn modelId="{183CDDA2-E5DE-184A-8FD5-1A4020F4EE17}" type="presOf" srcId="{8033BFB8-F87B-4DF0-BD50-177C4D778B3F}" destId="{D45CB7DA-0B9B-6D4A-8D6E-0331DA94A6B7}" srcOrd="0" destOrd="0" presId="urn:microsoft.com/office/officeart/2008/layout/LinedList"/>
    <dgm:cxn modelId="{3B3CE3A4-9CD0-466D-9822-CA9A3BAD5C56}" srcId="{09CC18A6-407B-40B7-97A9-C834AFADF3E6}" destId="{8033BFB8-F87B-4DF0-BD50-177C4D778B3F}" srcOrd="1" destOrd="0" parTransId="{CED0DA18-1629-45F4-9C5D-E2B0232A1B4B}" sibTransId="{BDBA4C1B-1DAA-4DED-9FD3-7031BBBFE356}"/>
    <dgm:cxn modelId="{619ECAC2-A7F1-4EDC-BA29-48561C6C8835}" srcId="{09CC18A6-407B-40B7-97A9-C834AFADF3E6}" destId="{5A9E4EB1-36FF-42A0-9D68-9A8D9AFE65F2}" srcOrd="2" destOrd="0" parTransId="{F74855C6-C8DA-4135-9F78-B2A8756C1218}" sibTransId="{AEF2E296-B477-42B4-ACEF-BBC2FC20CB0E}"/>
    <dgm:cxn modelId="{FB0562DD-095E-1E44-BCD2-3644C7AFB98A}" type="presParOf" srcId="{26BDFE6A-C08F-774D-B70A-B4B216DD396E}" destId="{095232FD-1160-6640-BA63-F712914F9A33}" srcOrd="0" destOrd="0" presId="urn:microsoft.com/office/officeart/2008/layout/LinedList"/>
    <dgm:cxn modelId="{79CAE3BE-E45E-0846-B2BD-906429735CEF}" type="presParOf" srcId="{26BDFE6A-C08F-774D-B70A-B4B216DD396E}" destId="{004ED633-2AFD-5248-BF8D-22702F14CA28}" srcOrd="1" destOrd="0" presId="urn:microsoft.com/office/officeart/2008/layout/LinedList"/>
    <dgm:cxn modelId="{EB647060-6D56-074C-A6EB-0CF238FCB221}" type="presParOf" srcId="{004ED633-2AFD-5248-BF8D-22702F14CA28}" destId="{0463B0CE-1D75-8641-AAE1-79A3386FEF65}" srcOrd="0" destOrd="0" presId="urn:microsoft.com/office/officeart/2008/layout/LinedList"/>
    <dgm:cxn modelId="{BD7307D8-0A49-3D4F-A101-ADF5F61A9E0A}" type="presParOf" srcId="{004ED633-2AFD-5248-BF8D-22702F14CA28}" destId="{F9B0A283-6E5B-604F-A2CF-B60B5E20E3CF}" srcOrd="1" destOrd="0" presId="urn:microsoft.com/office/officeart/2008/layout/LinedList"/>
    <dgm:cxn modelId="{7C255C40-9C6E-B64F-A64C-8E7B5E8AA026}" type="presParOf" srcId="{26BDFE6A-C08F-774D-B70A-B4B216DD396E}" destId="{4D8C2A91-3242-BD42-9C35-8FFD3FB08C8B}" srcOrd="2" destOrd="0" presId="urn:microsoft.com/office/officeart/2008/layout/LinedList"/>
    <dgm:cxn modelId="{3AEB11F5-5710-DF44-8C2D-2B40504CA2C4}" type="presParOf" srcId="{26BDFE6A-C08F-774D-B70A-B4B216DD396E}" destId="{A2016FA8-C708-2C47-93CE-E481DCC402E9}" srcOrd="3" destOrd="0" presId="urn:microsoft.com/office/officeart/2008/layout/LinedList"/>
    <dgm:cxn modelId="{685A8997-A1C6-8144-8FEB-781758EFE322}" type="presParOf" srcId="{A2016FA8-C708-2C47-93CE-E481DCC402E9}" destId="{D45CB7DA-0B9B-6D4A-8D6E-0331DA94A6B7}" srcOrd="0" destOrd="0" presId="urn:microsoft.com/office/officeart/2008/layout/LinedList"/>
    <dgm:cxn modelId="{49E0523E-7C7F-6E46-A1B3-124743FC61EA}" type="presParOf" srcId="{A2016FA8-C708-2C47-93CE-E481DCC402E9}" destId="{07A5C157-83AE-5441-A1DB-BB2CF54478AF}" srcOrd="1" destOrd="0" presId="urn:microsoft.com/office/officeart/2008/layout/LinedList"/>
    <dgm:cxn modelId="{A63DBF7A-3C9E-704C-8383-0269AE5D23C7}" type="presParOf" srcId="{26BDFE6A-C08F-774D-B70A-B4B216DD396E}" destId="{6319599B-9094-A241-B961-AB4E32735713}" srcOrd="4" destOrd="0" presId="urn:microsoft.com/office/officeart/2008/layout/LinedList"/>
    <dgm:cxn modelId="{E3D0108A-899C-7441-9361-24538BF0EDBB}" type="presParOf" srcId="{26BDFE6A-C08F-774D-B70A-B4B216DD396E}" destId="{4276046B-73A7-FC49-B31E-26EDBC54E695}" srcOrd="5" destOrd="0" presId="urn:microsoft.com/office/officeart/2008/layout/LinedList"/>
    <dgm:cxn modelId="{B451ED73-1D9D-BE4A-847A-1BD2FE694576}" type="presParOf" srcId="{4276046B-73A7-FC49-B31E-26EDBC54E695}" destId="{73C2C606-0134-CB41-8537-774FE41550FB}" srcOrd="0" destOrd="0" presId="urn:microsoft.com/office/officeart/2008/layout/LinedList"/>
    <dgm:cxn modelId="{609A9C2B-E162-B948-8D66-0A5B502DEFA8}" type="presParOf" srcId="{4276046B-73A7-FC49-B31E-26EDBC54E695}" destId="{EDF66B07-737A-AC44-9E1C-F080D0A19CF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832EFD2-E03E-42C9-AACB-94B528C365C7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E3BA30A1-FE62-458D-85D2-E8364D5A8C9B}">
      <dgm:prSet/>
      <dgm:spPr/>
      <dgm:t>
        <a:bodyPr/>
        <a:lstStyle/>
        <a:p>
          <a:r>
            <a:rPr lang="en-US" b="1"/>
            <a:t>PESTEL</a:t>
          </a:r>
          <a:r>
            <a:rPr lang="en-US"/>
            <a:t> Analysis untuk Industri Makanan Internasional</a:t>
          </a:r>
        </a:p>
      </dgm:t>
    </dgm:pt>
    <dgm:pt modelId="{E24ADABC-F516-4FD1-8055-DB6D6265F9F2}" type="parTrans" cxnId="{D33A78A0-7D42-45A6-B830-1AA7A84D4CBB}">
      <dgm:prSet/>
      <dgm:spPr/>
      <dgm:t>
        <a:bodyPr/>
        <a:lstStyle/>
        <a:p>
          <a:endParaRPr lang="en-US"/>
        </a:p>
      </dgm:t>
    </dgm:pt>
    <dgm:pt modelId="{F6EFBD8A-DC73-45BA-A9DC-793D13160A0E}" type="sibTrans" cxnId="{D33A78A0-7D42-45A6-B830-1AA7A84D4CBB}">
      <dgm:prSet/>
      <dgm:spPr/>
      <dgm:t>
        <a:bodyPr/>
        <a:lstStyle/>
        <a:p>
          <a:endParaRPr lang="en-US"/>
        </a:p>
      </dgm:t>
    </dgm:pt>
    <dgm:pt modelId="{B9D43D53-24FA-4711-B958-F90BA1790569}">
      <dgm:prSet/>
      <dgm:spPr/>
      <dgm:t>
        <a:bodyPr/>
        <a:lstStyle/>
        <a:p>
          <a:r>
            <a:rPr lang="en-US"/>
            <a:t>- </a:t>
          </a:r>
          <a:r>
            <a:rPr lang="en-US" b="1"/>
            <a:t>Political</a:t>
          </a:r>
          <a:r>
            <a:rPr lang="en-US"/>
            <a:t>: Regulasi pangan dan perizinan ekspor-impor antar negara</a:t>
          </a:r>
        </a:p>
      </dgm:t>
    </dgm:pt>
    <dgm:pt modelId="{A78B1D02-446E-4EC8-B3CC-8CF2923F1D73}" type="parTrans" cxnId="{368305F9-A584-4CCD-A817-3F03AF7237D4}">
      <dgm:prSet/>
      <dgm:spPr/>
      <dgm:t>
        <a:bodyPr/>
        <a:lstStyle/>
        <a:p>
          <a:endParaRPr lang="en-US"/>
        </a:p>
      </dgm:t>
    </dgm:pt>
    <dgm:pt modelId="{D502D3E6-BE3C-4570-B0A5-82ACD6D68D3B}" type="sibTrans" cxnId="{368305F9-A584-4CCD-A817-3F03AF7237D4}">
      <dgm:prSet/>
      <dgm:spPr/>
      <dgm:t>
        <a:bodyPr/>
        <a:lstStyle/>
        <a:p>
          <a:endParaRPr lang="en-US"/>
        </a:p>
      </dgm:t>
    </dgm:pt>
    <dgm:pt modelId="{8AE2BA58-55D3-4AF9-9166-1091A7382B3C}">
      <dgm:prSet/>
      <dgm:spPr/>
      <dgm:t>
        <a:bodyPr/>
        <a:lstStyle/>
        <a:p>
          <a:r>
            <a:rPr lang="en-US"/>
            <a:t>- </a:t>
          </a:r>
          <a:r>
            <a:rPr lang="en-US" b="1"/>
            <a:t>Economic</a:t>
          </a:r>
          <a:r>
            <a:rPr lang="en-US"/>
            <a:t>: Fluktuasi nilai tukar dan daya beli konsumen</a:t>
          </a:r>
        </a:p>
      </dgm:t>
    </dgm:pt>
    <dgm:pt modelId="{C293E97C-AAAF-4311-BF87-DBD66586B396}" type="parTrans" cxnId="{C11A1D2E-B853-4FC8-BE28-49EFB8777B27}">
      <dgm:prSet/>
      <dgm:spPr/>
      <dgm:t>
        <a:bodyPr/>
        <a:lstStyle/>
        <a:p>
          <a:endParaRPr lang="en-US"/>
        </a:p>
      </dgm:t>
    </dgm:pt>
    <dgm:pt modelId="{7722B702-9DD4-4BC9-8747-CAC73C158D47}" type="sibTrans" cxnId="{C11A1D2E-B853-4FC8-BE28-49EFB8777B27}">
      <dgm:prSet/>
      <dgm:spPr/>
      <dgm:t>
        <a:bodyPr/>
        <a:lstStyle/>
        <a:p>
          <a:endParaRPr lang="en-US"/>
        </a:p>
      </dgm:t>
    </dgm:pt>
    <dgm:pt modelId="{75458C78-E197-45F4-9AB2-7F38448AB699}">
      <dgm:prSet/>
      <dgm:spPr/>
      <dgm:t>
        <a:bodyPr/>
        <a:lstStyle/>
        <a:p>
          <a:r>
            <a:rPr lang="en-US"/>
            <a:t>- </a:t>
          </a:r>
          <a:r>
            <a:rPr lang="en-US" b="1"/>
            <a:t>Social</a:t>
          </a:r>
          <a:r>
            <a:rPr lang="en-US"/>
            <a:t>: Perubahan gaya hidup dan preferensi diet lokal</a:t>
          </a:r>
        </a:p>
      </dgm:t>
    </dgm:pt>
    <dgm:pt modelId="{108CB250-0989-4A1E-BCB7-9538BE1787B5}" type="parTrans" cxnId="{DF5F0AF6-7B31-48F2-9032-4516E908202A}">
      <dgm:prSet/>
      <dgm:spPr/>
      <dgm:t>
        <a:bodyPr/>
        <a:lstStyle/>
        <a:p>
          <a:endParaRPr lang="en-US"/>
        </a:p>
      </dgm:t>
    </dgm:pt>
    <dgm:pt modelId="{B9514F60-3C31-41EE-9071-735550C1F477}" type="sibTrans" cxnId="{DF5F0AF6-7B31-48F2-9032-4516E908202A}">
      <dgm:prSet/>
      <dgm:spPr/>
      <dgm:t>
        <a:bodyPr/>
        <a:lstStyle/>
        <a:p>
          <a:endParaRPr lang="en-US"/>
        </a:p>
      </dgm:t>
    </dgm:pt>
    <dgm:pt modelId="{6843F199-74FD-4E81-BFD0-3230DEF6E5B6}">
      <dgm:prSet/>
      <dgm:spPr/>
      <dgm:t>
        <a:bodyPr/>
        <a:lstStyle/>
        <a:p>
          <a:r>
            <a:rPr lang="en-US"/>
            <a:t>- </a:t>
          </a:r>
          <a:r>
            <a:rPr lang="en-US" b="1"/>
            <a:t>Technological: </a:t>
          </a:r>
          <a:r>
            <a:rPr lang="en-US"/>
            <a:t>Inovasi produksi, distribusi digital</a:t>
          </a:r>
        </a:p>
      </dgm:t>
    </dgm:pt>
    <dgm:pt modelId="{4451C74F-5242-432E-97D0-1356C4653856}" type="parTrans" cxnId="{8A044329-100E-4D64-8C44-8F1EEF143FBB}">
      <dgm:prSet/>
      <dgm:spPr/>
      <dgm:t>
        <a:bodyPr/>
        <a:lstStyle/>
        <a:p>
          <a:endParaRPr lang="en-US"/>
        </a:p>
      </dgm:t>
    </dgm:pt>
    <dgm:pt modelId="{3B622036-4622-4139-9838-385510D4938C}" type="sibTrans" cxnId="{8A044329-100E-4D64-8C44-8F1EEF143FBB}">
      <dgm:prSet/>
      <dgm:spPr/>
      <dgm:t>
        <a:bodyPr/>
        <a:lstStyle/>
        <a:p>
          <a:endParaRPr lang="en-US"/>
        </a:p>
      </dgm:t>
    </dgm:pt>
    <dgm:pt modelId="{AA1CEE4F-9AE1-4F6B-8E35-9EA88BF09981}">
      <dgm:prSet/>
      <dgm:spPr/>
      <dgm:t>
        <a:bodyPr/>
        <a:lstStyle/>
        <a:p>
          <a:r>
            <a:rPr lang="en-US"/>
            <a:t>- </a:t>
          </a:r>
          <a:r>
            <a:rPr lang="en-US" b="1"/>
            <a:t>Environmental</a:t>
          </a:r>
          <a:r>
            <a:rPr lang="en-US"/>
            <a:t>: Tekanan terhadap praktik ramah lingkungan dan kemasan hijau</a:t>
          </a:r>
        </a:p>
      </dgm:t>
    </dgm:pt>
    <dgm:pt modelId="{8570C7D7-3271-4B0C-8AD1-D3FA6CF1612B}" type="parTrans" cxnId="{2FD5ED0A-7C00-4186-B09A-2C4F1154E0A8}">
      <dgm:prSet/>
      <dgm:spPr/>
      <dgm:t>
        <a:bodyPr/>
        <a:lstStyle/>
        <a:p>
          <a:endParaRPr lang="en-US"/>
        </a:p>
      </dgm:t>
    </dgm:pt>
    <dgm:pt modelId="{FB3FB697-226D-4DFF-976F-2C13C67C824A}" type="sibTrans" cxnId="{2FD5ED0A-7C00-4186-B09A-2C4F1154E0A8}">
      <dgm:prSet/>
      <dgm:spPr/>
      <dgm:t>
        <a:bodyPr/>
        <a:lstStyle/>
        <a:p>
          <a:endParaRPr lang="en-US"/>
        </a:p>
      </dgm:t>
    </dgm:pt>
    <dgm:pt modelId="{AA92368A-9832-4D65-A7E2-6C9CDBDD2FED}">
      <dgm:prSet/>
      <dgm:spPr/>
      <dgm:t>
        <a:bodyPr/>
        <a:lstStyle/>
        <a:p>
          <a:r>
            <a:rPr lang="en-US"/>
            <a:t>- </a:t>
          </a:r>
          <a:r>
            <a:rPr lang="en-US" b="1"/>
            <a:t>Legal</a:t>
          </a:r>
          <a:r>
            <a:rPr lang="en-US"/>
            <a:t>: Standar keamanan makanan dan hukum ketenagakerjaan</a:t>
          </a:r>
        </a:p>
      </dgm:t>
    </dgm:pt>
    <dgm:pt modelId="{D55F5AE2-95DB-49A4-96E3-76B3CC84AB84}" type="parTrans" cxnId="{9D0FF5ED-1404-4BC7-8814-DCF1079E35D1}">
      <dgm:prSet/>
      <dgm:spPr/>
      <dgm:t>
        <a:bodyPr/>
        <a:lstStyle/>
        <a:p>
          <a:endParaRPr lang="en-US"/>
        </a:p>
      </dgm:t>
    </dgm:pt>
    <dgm:pt modelId="{910D4FF5-D73F-404B-AD5C-8E1FFAFA2237}" type="sibTrans" cxnId="{9D0FF5ED-1404-4BC7-8814-DCF1079E35D1}">
      <dgm:prSet/>
      <dgm:spPr/>
      <dgm:t>
        <a:bodyPr/>
        <a:lstStyle/>
        <a:p>
          <a:endParaRPr lang="en-US"/>
        </a:p>
      </dgm:t>
    </dgm:pt>
    <dgm:pt modelId="{82116B97-9EDE-9F44-9370-B67639363B8B}" type="pres">
      <dgm:prSet presAssocID="{C832EFD2-E03E-42C9-AACB-94B528C365C7}" presName="vert0" presStyleCnt="0">
        <dgm:presLayoutVars>
          <dgm:dir/>
          <dgm:animOne val="branch"/>
          <dgm:animLvl val="lvl"/>
        </dgm:presLayoutVars>
      </dgm:prSet>
      <dgm:spPr/>
    </dgm:pt>
    <dgm:pt modelId="{CE3FC20D-2E92-914E-B81F-0F1930BB28A5}" type="pres">
      <dgm:prSet presAssocID="{E3BA30A1-FE62-458D-85D2-E8364D5A8C9B}" presName="thickLine" presStyleLbl="alignNode1" presStyleIdx="0" presStyleCnt="7"/>
      <dgm:spPr/>
    </dgm:pt>
    <dgm:pt modelId="{9AA85F26-BFFC-0044-B5C6-8AA870B37BE7}" type="pres">
      <dgm:prSet presAssocID="{E3BA30A1-FE62-458D-85D2-E8364D5A8C9B}" presName="horz1" presStyleCnt="0"/>
      <dgm:spPr/>
    </dgm:pt>
    <dgm:pt modelId="{DFE6A021-0F50-9643-AEAB-7BED2A04F688}" type="pres">
      <dgm:prSet presAssocID="{E3BA30A1-FE62-458D-85D2-E8364D5A8C9B}" presName="tx1" presStyleLbl="revTx" presStyleIdx="0" presStyleCnt="7"/>
      <dgm:spPr/>
    </dgm:pt>
    <dgm:pt modelId="{0BA9411D-D210-0C4A-A919-46EB7A351395}" type="pres">
      <dgm:prSet presAssocID="{E3BA30A1-FE62-458D-85D2-E8364D5A8C9B}" presName="vert1" presStyleCnt="0"/>
      <dgm:spPr/>
    </dgm:pt>
    <dgm:pt modelId="{7D91FC72-2A6D-9741-84DC-0882759BC3DE}" type="pres">
      <dgm:prSet presAssocID="{B9D43D53-24FA-4711-B958-F90BA1790569}" presName="thickLine" presStyleLbl="alignNode1" presStyleIdx="1" presStyleCnt="7"/>
      <dgm:spPr/>
    </dgm:pt>
    <dgm:pt modelId="{A8BE66BE-0CAD-9645-A77F-490017033150}" type="pres">
      <dgm:prSet presAssocID="{B9D43D53-24FA-4711-B958-F90BA1790569}" presName="horz1" presStyleCnt="0"/>
      <dgm:spPr/>
    </dgm:pt>
    <dgm:pt modelId="{6DB550E3-F033-DF46-A2E9-42B10451F565}" type="pres">
      <dgm:prSet presAssocID="{B9D43D53-24FA-4711-B958-F90BA1790569}" presName="tx1" presStyleLbl="revTx" presStyleIdx="1" presStyleCnt="7"/>
      <dgm:spPr/>
    </dgm:pt>
    <dgm:pt modelId="{7011D607-5209-144B-9767-5100B4A3CB39}" type="pres">
      <dgm:prSet presAssocID="{B9D43D53-24FA-4711-B958-F90BA1790569}" presName="vert1" presStyleCnt="0"/>
      <dgm:spPr/>
    </dgm:pt>
    <dgm:pt modelId="{45B12C1C-8877-E248-931E-505402EADEA1}" type="pres">
      <dgm:prSet presAssocID="{8AE2BA58-55D3-4AF9-9166-1091A7382B3C}" presName="thickLine" presStyleLbl="alignNode1" presStyleIdx="2" presStyleCnt="7"/>
      <dgm:spPr/>
    </dgm:pt>
    <dgm:pt modelId="{814C280D-8A7C-AD45-A75A-5003E88B4CC2}" type="pres">
      <dgm:prSet presAssocID="{8AE2BA58-55D3-4AF9-9166-1091A7382B3C}" presName="horz1" presStyleCnt="0"/>
      <dgm:spPr/>
    </dgm:pt>
    <dgm:pt modelId="{BF9434D5-F9AC-5448-9817-0C3FAD614DEF}" type="pres">
      <dgm:prSet presAssocID="{8AE2BA58-55D3-4AF9-9166-1091A7382B3C}" presName="tx1" presStyleLbl="revTx" presStyleIdx="2" presStyleCnt="7"/>
      <dgm:spPr/>
    </dgm:pt>
    <dgm:pt modelId="{8406CB8C-1BE2-8341-8B10-C88BC9F4318C}" type="pres">
      <dgm:prSet presAssocID="{8AE2BA58-55D3-4AF9-9166-1091A7382B3C}" presName="vert1" presStyleCnt="0"/>
      <dgm:spPr/>
    </dgm:pt>
    <dgm:pt modelId="{BBCC5C2B-F62C-134D-9E4E-6A0A7D1FBD5F}" type="pres">
      <dgm:prSet presAssocID="{75458C78-E197-45F4-9AB2-7F38448AB699}" presName="thickLine" presStyleLbl="alignNode1" presStyleIdx="3" presStyleCnt="7"/>
      <dgm:spPr/>
    </dgm:pt>
    <dgm:pt modelId="{129D7FEC-8CD5-FE46-B3A7-27A69DDC9B4A}" type="pres">
      <dgm:prSet presAssocID="{75458C78-E197-45F4-9AB2-7F38448AB699}" presName="horz1" presStyleCnt="0"/>
      <dgm:spPr/>
    </dgm:pt>
    <dgm:pt modelId="{02398A88-3DE6-E04B-A7A5-2FE4AF3952B8}" type="pres">
      <dgm:prSet presAssocID="{75458C78-E197-45F4-9AB2-7F38448AB699}" presName="tx1" presStyleLbl="revTx" presStyleIdx="3" presStyleCnt="7"/>
      <dgm:spPr/>
    </dgm:pt>
    <dgm:pt modelId="{0287E4AC-DBBA-9B41-ABBD-FECF5C51EEE5}" type="pres">
      <dgm:prSet presAssocID="{75458C78-E197-45F4-9AB2-7F38448AB699}" presName="vert1" presStyleCnt="0"/>
      <dgm:spPr/>
    </dgm:pt>
    <dgm:pt modelId="{BEA559E4-D397-4E46-AA71-FD11C2E51C0D}" type="pres">
      <dgm:prSet presAssocID="{6843F199-74FD-4E81-BFD0-3230DEF6E5B6}" presName="thickLine" presStyleLbl="alignNode1" presStyleIdx="4" presStyleCnt="7"/>
      <dgm:spPr/>
    </dgm:pt>
    <dgm:pt modelId="{9E95EC0A-17CE-A247-B8EB-09CA289203B4}" type="pres">
      <dgm:prSet presAssocID="{6843F199-74FD-4E81-BFD0-3230DEF6E5B6}" presName="horz1" presStyleCnt="0"/>
      <dgm:spPr/>
    </dgm:pt>
    <dgm:pt modelId="{7AE95BB7-4FA5-A344-9301-FCA884B60FDB}" type="pres">
      <dgm:prSet presAssocID="{6843F199-74FD-4E81-BFD0-3230DEF6E5B6}" presName="tx1" presStyleLbl="revTx" presStyleIdx="4" presStyleCnt="7"/>
      <dgm:spPr/>
    </dgm:pt>
    <dgm:pt modelId="{1D86B7D2-B85E-4547-9887-EE16923F4D73}" type="pres">
      <dgm:prSet presAssocID="{6843F199-74FD-4E81-BFD0-3230DEF6E5B6}" presName="vert1" presStyleCnt="0"/>
      <dgm:spPr/>
    </dgm:pt>
    <dgm:pt modelId="{30324612-D409-8F45-9F3B-95774188D46D}" type="pres">
      <dgm:prSet presAssocID="{AA1CEE4F-9AE1-4F6B-8E35-9EA88BF09981}" presName="thickLine" presStyleLbl="alignNode1" presStyleIdx="5" presStyleCnt="7"/>
      <dgm:spPr/>
    </dgm:pt>
    <dgm:pt modelId="{31D459AD-EA84-5A48-8555-25C27D6A97BB}" type="pres">
      <dgm:prSet presAssocID="{AA1CEE4F-9AE1-4F6B-8E35-9EA88BF09981}" presName="horz1" presStyleCnt="0"/>
      <dgm:spPr/>
    </dgm:pt>
    <dgm:pt modelId="{F1A2C117-405F-2542-B5EE-E65A8DF5E99E}" type="pres">
      <dgm:prSet presAssocID="{AA1CEE4F-9AE1-4F6B-8E35-9EA88BF09981}" presName="tx1" presStyleLbl="revTx" presStyleIdx="5" presStyleCnt="7"/>
      <dgm:spPr/>
    </dgm:pt>
    <dgm:pt modelId="{2C2F6BF2-660A-134C-8ACD-C48F7C4B41D2}" type="pres">
      <dgm:prSet presAssocID="{AA1CEE4F-9AE1-4F6B-8E35-9EA88BF09981}" presName="vert1" presStyleCnt="0"/>
      <dgm:spPr/>
    </dgm:pt>
    <dgm:pt modelId="{5A333F6D-3A53-7E45-BD13-56D01F8E0D36}" type="pres">
      <dgm:prSet presAssocID="{AA92368A-9832-4D65-A7E2-6C9CDBDD2FED}" presName="thickLine" presStyleLbl="alignNode1" presStyleIdx="6" presStyleCnt="7"/>
      <dgm:spPr/>
    </dgm:pt>
    <dgm:pt modelId="{BE29CACF-6D13-3646-81AC-1254333011C6}" type="pres">
      <dgm:prSet presAssocID="{AA92368A-9832-4D65-A7E2-6C9CDBDD2FED}" presName="horz1" presStyleCnt="0"/>
      <dgm:spPr/>
    </dgm:pt>
    <dgm:pt modelId="{0F8AF581-8916-B447-BEBF-D5A87F5278B0}" type="pres">
      <dgm:prSet presAssocID="{AA92368A-9832-4D65-A7E2-6C9CDBDD2FED}" presName="tx1" presStyleLbl="revTx" presStyleIdx="6" presStyleCnt="7"/>
      <dgm:spPr/>
    </dgm:pt>
    <dgm:pt modelId="{4B6B1166-5C55-B64E-85E3-AC3F0F336723}" type="pres">
      <dgm:prSet presAssocID="{AA92368A-9832-4D65-A7E2-6C9CDBDD2FED}" presName="vert1" presStyleCnt="0"/>
      <dgm:spPr/>
    </dgm:pt>
  </dgm:ptLst>
  <dgm:cxnLst>
    <dgm:cxn modelId="{DB7F6704-00A3-F240-87D8-F1873F20086C}" type="presOf" srcId="{E3BA30A1-FE62-458D-85D2-E8364D5A8C9B}" destId="{DFE6A021-0F50-9643-AEAB-7BED2A04F688}" srcOrd="0" destOrd="0" presId="urn:microsoft.com/office/officeart/2008/layout/LinedList"/>
    <dgm:cxn modelId="{2FD5ED0A-7C00-4186-B09A-2C4F1154E0A8}" srcId="{C832EFD2-E03E-42C9-AACB-94B528C365C7}" destId="{AA1CEE4F-9AE1-4F6B-8E35-9EA88BF09981}" srcOrd="5" destOrd="0" parTransId="{8570C7D7-3271-4B0C-8AD1-D3FA6CF1612B}" sibTransId="{FB3FB697-226D-4DFF-976F-2C13C67C824A}"/>
    <dgm:cxn modelId="{8A044329-100E-4D64-8C44-8F1EEF143FBB}" srcId="{C832EFD2-E03E-42C9-AACB-94B528C365C7}" destId="{6843F199-74FD-4E81-BFD0-3230DEF6E5B6}" srcOrd="4" destOrd="0" parTransId="{4451C74F-5242-432E-97D0-1356C4653856}" sibTransId="{3B622036-4622-4139-9838-385510D4938C}"/>
    <dgm:cxn modelId="{C11A1D2E-B853-4FC8-BE28-49EFB8777B27}" srcId="{C832EFD2-E03E-42C9-AACB-94B528C365C7}" destId="{8AE2BA58-55D3-4AF9-9166-1091A7382B3C}" srcOrd="2" destOrd="0" parTransId="{C293E97C-AAAF-4311-BF87-DBD66586B396}" sibTransId="{7722B702-9DD4-4BC9-8747-CAC73C158D47}"/>
    <dgm:cxn modelId="{A3A8D465-1B1E-404A-9B0E-39FC0F6756EC}" type="presOf" srcId="{B9D43D53-24FA-4711-B958-F90BA1790569}" destId="{6DB550E3-F033-DF46-A2E9-42B10451F565}" srcOrd="0" destOrd="0" presId="urn:microsoft.com/office/officeart/2008/layout/LinedList"/>
    <dgm:cxn modelId="{26EBF849-5038-F04E-B0EE-6CC61DC74FFF}" type="presOf" srcId="{AA92368A-9832-4D65-A7E2-6C9CDBDD2FED}" destId="{0F8AF581-8916-B447-BEBF-D5A87F5278B0}" srcOrd="0" destOrd="0" presId="urn:microsoft.com/office/officeart/2008/layout/LinedList"/>
    <dgm:cxn modelId="{F8E0DF7D-2D16-184C-A9F1-9FD2916AF31A}" type="presOf" srcId="{C832EFD2-E03E-42C9-AACB-94B528C365C7}" destId="{82116B97-9EDE-9F44-9370-B67639363B8B}" srcOrd="0" destOrd="0" presId="urn:microsoft.com/office/officeart/2008/layout/LinedList"/>
    <dgm:cxn modelId="{206FEC7F-05E5-2749-A322-AF3AC84414B5}" type="presOf" srcId="{AA1CEE4F-9AE1-4F6B-8E35-9EA88BF09981}" destId="{F1A2C117-405F-2542-B5EE-E65A8DF5E99E}" srcOrd="0" destOrd="0" presId="urn:microsoft.com/office/officeart/2008/layout/LinedList"/>
    <dgm:cxn modelId="{6F41B881-5312-2445-8F26-3CB682B76616}" type="presOf" srcId="{6843F199-74FD-4E81-BFD0-3230DEF6E5B6}" destId="{7AE95BB7-4FA5-A344-9301-FCA884B60FDB}" srcOrd="0" destOrd="0" presId="urn:microsoft.com/office/officeart/2008/layout/LinedList"/>
    <dgm:cxn modelId="{EDED6D91-29A6-7143-A6E0-3CE1D1856A6C}" type="presOf" srcId="{75458C78-E197-45F4-9AB2-7F38448AB699}" destId="{02398A88-3DE6-E04B-A7A5-2FE4AF3952B8}" srcOrd="0" destOrd="0" presId="urn:microsoft.com/office/officeart/2008/layout/LinedList"/>
    <dgm:cxn modelId="{D33A78A0-7D42-45A6-B830-1AA7A84D4CBB}" srcId="{C832EFD2-E03E-42C9-AACB-94B528C365C7}" destId="{E3BA30A1-FE62-458D-85D2-E8364D5A8C9B}" srcOrd="0" destOrd="0" parTransId="{E24ADABC-F516-4FD1-8055-DB6D6265F9F2}" sibTransId="{F6EFBD8A-DC73-45BA-A9DC-793D13160A0E}"/>
    <dgm:cxn modelId="{9D0FF5ED-1404-4BC7-8814-DCF1079E35D1}" srcId="{C832EFD2-E03E-42C9-AACB-94B528C365C7}" destId="{AA92368A-9832-4D65-A7E2-6C9CDBDD2FED}" srcOrd="6" destOrd="0" parTransId="{D55F5AE2-95DB-49A4-96E3-76B3CC84AB84}" sibTransId="{910D4FF5-D73F-404B-AD5C-8E1FFAFA2237}"/>
    <dgm:cxn modelId="{147FFDF0-0899-F04E-B96C-C179D7228DBF}" type="presOf" srcId="{8AE2BA58-55D3-4AF9-9166-1091A7382B3C}" destId="{BF9434D5-F9AC-5448-9817-0C3FAD614DEF}" srcOrd="0" destOrd="0" presId="urn:microsoft.com/office/officeart/2008/layout/LinedList"/>
    <dgm:cxn modelId="{DF5F0AF6-7B31-48F2-9032-4516E908202A}" srcId="{C832EFD2-E03E-42C9-AACB-94B528C365C7}" destId="{75458C78-E197-45F4-9AB2-7F38448AB699}" srcOrd="3" destOrd="0" parTransId="{108CB250-0989-4A1E-BCB7-9538BE1787B5}" sibTransId="{B9514F60-3C31-41EE-9071-735550C1F477}"/>
    <dgm:cxn modelId="{368305F9-A584-4CCD-A817-3F03AF7237D4}" srcId="{C832EFD2-E03E-42C9-AACB-94B528C365C7}" destId="{B9D43D53-24FA-4711-B958-F90BA1790569}" srcOrd="1" destOrd="0" parTransId="{A78B1D02-446E-4EC8-B3CC-8CF2923F1D73}" sibTransId="{D502D3E6-BE3C-4570-B0A5-82ACD6D68D3B}"/>
    <dgm:cxn modelId="{9C78E2C2-12A8-9345-B92C-2BE798C2603E}" type="presParOf" srcId="{82116B97-9EDE-9F44-9370-B67639363B8B}" destId="{CE3FC20D-2E92-914E-B81F-0F1930BB28A5}" srcOrd="0" destOrd="0" presId="urn:microsoft.com/office/officeart/2008/layout/LinedList"/>
    <dgm:cxn modelId="{131C6267-D811-3B41-B2A2-62F16A65A2F9}" type="presParOf" srcId="{82116B97-9EDE-9F44-9370-B67639363B8B}" destId="{9AA85F26-BFFC-0044-B5C6-8AA870B37BE7}" srcOrd="1" destOrd="0" presId="urn:microsoft.com/office/officeart/2008/layout/LinedList"/>
    <dgm:cxn modelId="{BE8E37E0-4ABB-7146-9274-AEB5E022E75D}" type="presParOf" srcId="{9AA85F26-BFFC-0044-B5C6-8AA870B37BE7}" destId="{DFE6A021-0F50-9643-AEAB-7BED2A04F688}" srcOrd="0" destOrd="0" presId="urn:microsoft.com/office/officeart/2008/layout/LinedList"/>
    <dgm:cxn modelId="{296513A0-D74A-2A4D-9C9F-65B8ABC538BB}" type="presParOf" srcId="{9AA85F26-BFFC-0044-B5C6-8AA870B37BE7}" destId="{0BA9411D-D210-0C4A-A919-46EB7A351395}" srcOrd="1" destOrd="0" presId="urn:microsoft.com/office/officeart/2008/layout/LinedList"/>
    <dgm:cxn modelId="{7D001043-6D0F-4A49-BE7E-8019195534C9}" type="presParOf" srcId="{82116B97-9EDE-9F44-9370-B67639363B8B}" destId="{7D91FC72-2A6D-9741-84DC-0882759BC3DE}" srcOrd="2" destOrd="0" presId="urn:microsoft.com/office/officeart/2008/layout/LinedList"/>
    <dgm:cxn modelId="{1C9CA635-66A6-6E41-B6DE-5AC345A1384A}" type="presParOf" srcId="{82116B97-9EDE-9F44-9370-B67639363B8B}" destId="{A8BE66BE-0CAD-9645-A77F-490017033150}" srcOrd="3" destOrd="0" presId="urn:microsoft.com/office/officeart/2008/layout/LinedList"/>
    <dgm:cxn modelId="{D8CB467A-3274-7045-BB57-A1381A97099C}" type="presParOf" srcId="{A8BE66BE-0CAD-9645-A77F-490017033150}" destId="{6DB550E3-F033-DF46-A2E9-42B10451F565}" srcOrd="0" destOrd="0" presId="urn:microsoft.com/office/officeart/2008/layout/LinedList"/>
    <dgm:cxn modelId="{14641F2D-3E96-BB44-8BD2-46721E7DEB70}" type="presParOf" srcId="{A8BE66BE-0CAD-9645-A77F-490017033150}" destId="{7011D607-5209-144B-9767-5100B4A3CB39}" srcOrd="1" destOrd="0" presId="urn:microsoft.com/office/officeart/2008/layout/LinedList"/>
    <dgm:cxn modelId="{FDF3190B-83C0-E04A-8D08-835877AB4A59}" type="presParOf" srcId="{82116B97-9EDE-9F44-9370-B67639363B8B}" destId="{45B12C1C-8877-E248-931E-505402EADEA1}" srcOrd="4" destOrd="0" presId="urn:microsoft.com/office/officeart/2008/layout/LinedList"/>
    <dgm:cxn modelId="{2C4BAC6E-A484-FF42-8D3A-770AABE941EC}" type="presParOf" srcId="{82116B97-9EDE-9F44-9370-B67639363B8B}" destId="{814C280D-8A7C-AD45-A75A-5003E88B4CC2}" srcOrd="5" destOrd="0" presId="urn:microsoft.com/office/officeart/2008/layout/LinedList"/>
    <dgm:cxn modelId="{C37CBD7E-1206-354C-9B9F-718796CB1797}" type="presParOf" srcId="{814C280D-8A7C-AD45-A75A-5003E88B4CC2}" destId="{BF9434D5-F9AC-5448-9817-0C3FAD614DEF}" srcOrd="0" destOrd="0" presId="urn:microsoft.com/office/officeart/2008/layout/LinedList"/>
    <dgm:cxn modelId="{474F39CB-C2B6-294F-A24A-A228D7BFEA6C}" type="presParOf" srcId="{814C280D-8A7C-AD45-A75A-5003E88B4CC2}" destId="{8406CB8C-1BE2-8341-8B10-C88BC9F4318C}" srcOrd="1" destOrd="0" presId="urn:microsoft.com/office/officeart/2008/layout/LinedList"/>
    <dgm:cxn modelId="{C22C10B7-7300-0E46-A2BB-2211315E48C0}" type="presParOf" srcId="{82116B97-9EDE-9F44-9370-B67639363B8B}" destId="{BBCC5C2B-F62C-134D-9E4E-6A0A7D1FBD5F}" srcOrd="6" destOrd="0" presId="urn:microsoft.com/office/officeart/2008/layout/LinedList"/>
    <dgm:cxn modelId="{B4EB6577-E7CE-F543-8FD9-367D7522236A}" type="presParOf" srcId="{82116B97-9EDE-9F44-9370-B67639363B8B}" destId="{129D7FEC-8CD5-FE46-B3A7-27A69DDC9B4A}" srcOrd="7" destOrd="0" presId="urn:microsoft.com/office/officeart/2008/layout/LinedList"/>
    <dgm:cxn modelId="{C5E0E379-DA56-C641-A2B9-32D10DF512F3}" type="presParOf" srcId="{129D7FEC-8CD5-FE46-B3A7-27A69DDC9B4A}" destId="{02398A88-3DE6-E04B-A7A5-2FE4AF3952B8}" srcOrd="0" destOrd="0" presId="urn:microsoft.com/office/officeart/2008/layout/LinedList"/>
    <dgm:cxn modelId="{6CD7ECE9-641B-9748-8D20-E8ABF537FE2A}" type="presParOf" srcId="{129D7FEC-8CD5-FE46-B3A7-27A69DDC9B4A}" destId="{0287E4AC-DBBA-9B41-ABBD-FECF5C51EEE5}" srcOrd="1" destOrd="0" presId="urn:microsoft.com/office/officeart/2008/layout/LinedList"/>
    <dgm:cxn modelId="{FD81CA70-835D-BE4E-9B1C-4CCC4C9085FC}" type="presParOf" srcId="{82116B97-9EDE-9F44-9370-B67639363B8B}" destId="{BEA559E4-D397-4E46-AA71-FD11C2E51C0D}" srcOrd="8" destOrd="0" presId="urn:microsoft.com/office/officeart/2008/layout/LinedList"/>
    <dgm:cxn modelId="{289F437D-652C-BA46-BB87-99C349C592F5}" type="presParOf" srcId="{82116B97-9EDE-9F44-9370-B67639363B8B}" destId="{9E95EC0A-17CE-A247-B8EB-09CA289203B4}" srcOrd="9" destOrd="0" presId="urn:microsoft.com/office/officeart/2008/layout/LinedList"/>
    <dgm:cxn modelId="{2BC5A09A-BC1F-4044-9201-2BE2DAAC9654}" type="presParOf" srcId="{9E95EC0A-17CE-A247-B8EB-09CA289203B4}" destId="{7AE95BB7-4FA5-A344-9301-FCA884B60FDB}" srcOrd="0" destOrd="0" presId="urn:microsoft.com/office/officeart/2008/layout/LinedList"/>
    <dgm:cxn modelId="{CA88B307-9B6C-6C45-A640-2324DC53E2D9}" type="presParOf" srcId="{9E95EC0A-17CE-A247-B8EB-09CA289203B4}" destId="{1D86B7D2-B85E-4547-9887-EE16923F4D73}" srcOrd="1" destOrd="0" presId="urn:microsoft.com/office/officeart/2008/layout/LinedList"/>
    <dgm:cxn modelId="{F74DC889-50F5-134A-9C4A-A5F3BB8DC3A1}" type="presParOf" srcId="{82116B97-9EDE-9F44-9370-B67639363B8B}" destId="{30324612-D409-8F45-9F3B-95774188D46D}" srcOrd="10" destOrd="0" presId="urn:microsoft.com/office/officeart/2008/layout/LinedList"/>
    <dgm:cxn modelId="{800E3162-71D3-D344-9D2C-A45DA1B14ABC}" type="presParOf" srcId="{82116B97-9EDE-9F44-9370-B67639363B8B}" destId="{31D459AD-EA84-5A48-8555-25C27D6A97BB}" srcOrd="11" destOrd="0" presId="urn:microsoft.com/office/officeart/2008/layout/LinedList"/>
    <dgm:cxn modelId="{72DA844E-4802-B546-97DB-8D020E12C273}" type="presParOf" srcId="{31D459AD-EA84-5A48-8555-25C27D6A97BB}" destId="{F1A2C117-405F-2542-B5EE-E65A8DF5E99E}" srcOrd="0" destOrd="0" presId="urn:microsoft.com/office/officeart/2008/layout/LinedList"/>
    <dgm:cxn modelId="{A8BBF641-4A3B-BD48-A766-0134B9A89C3E}" type="presParOf" srcId="{31D459AD-EA84-5A48-8555-25C27D6A97BB}" destId="{2C2F6BF2-660A-134C-8ACD-C48F7C4B41D2}" srcOrd="1" destOrd="0" presId="urn:microsoft.com/office/officeart/2008/layout/LinedList"/>
    <dgm:cxn modelId="{6F22C052-0A63-5E42-BED3-70605D739AFE}" type="presParOf" srcId="{82116B97-9EDE-9F44-9370-B67639363B8B}" destId="{5A333F6D-3A53-7E45-BD13-56D01F8E0D36}" srcOrd="12" destOrd="0" presId="urn:microsoft.com/office/officeart/2008/layout/LinedList"/>
    <dgm:cxn modelId="{6D476414-CCEC-2048-A032-C21FFA722625}" type="presParOf" srcId="{82116B97-9EDE-9F44-9370-B67639363B8B}" destId="{BE29CACF-6D13-3646-81AC-1254333011C6}" srcOrd="13" destOrd="0" presId="urn:microsoft.com/office/officeart/2008/layout/LinedList"/>
    <dgm:cxn modelId="{C2AB0ABC-F0A1-4541-A123-95C3629962F3}" type="presParOf" srcId="{BE29CACF-6D13-3646-81AC-1254333011C6}" destId="{0F8AF581-8916-B447-BEBF-D5A87F5278B0}" srcOrd="0" destOrd="0" presId="urn:microsoft.com/office/officeart/2008/layout/LinedList"/>
    <dgm:cxn modelId="{46200384-BDA7-D74F-976D-C1D70B318242}" type="presParOf" srcId="{BE29CACF-6D13-3646-81AC-1254333011C6}" destId="{4B6B1166-5C55-B64E-85E3-AC3F0F33672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ED678E1-F0EF-47F3-B409-54EAB9E64988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39EA6441-6B30-4CB3-B1EE-CE1C4012EBD4}">
      <dgm:prSet/>
      <dgm:spPr/>
      <dgm:t>
        <a:bodyPr/>
        <a:lstStyle/>
        <a:p>
          <a:r>
            <a:rPr lang="en-US"/>
            <a:t>SWOT Analysis PT Nusantara Food (Ekspansi ke Asia Tenggara)</a:t>
          </a:r>
        </a:p>
      </dgm:t>
    </dgm:pt>
    <dgm:pt modelId="{CEF38F2A-64F2-4E49-8724-0E78F2AD5D50}" type="parTrans" cxnId="{7A21B211-D1A2-44E2-8410-5133A2302658}">
      <dgm:prSet/>
      <dgm:spPr/>
      <dgm:t>
        <a:bodyPr/>
        <a:lstStyle/>
        <a:p>
          <a:endParaRPr lang="en-US"/>
        </a:p>
      </dgm:t>
    </dgm:pt>
    <dgm:pt modelId="{BED229C3-F2B0-45CE-A2C0-372F6C072D5A}" type="sibTrans" cxnId="{7A21B211-D1A2-44E2-8410-5133A2302658}">
      <dgm:prSet/>
      <dgm:spPr/>
      <dgm:t>
        <a:bodyPr/>
        <a:lstStyle/>
        <a:p>
          <a:endParaRPr lang="en-US"/>
        </a:p>
      </dgm:t>
    </dgm:pt>
    <dgm:pt modelId="{5F474BDE-4A39-4D78-ADE9-37CC17750AAF}">
      <dgm:prSet/>
      <dgm:spPr/>
      <dgm:t>
        <a:bodyPr/>
        <a:lstStyle/>
        <a:p>
          <a:r>
            <a:rPr lang="en-US"/>
            <a:t>- </a:t>
          </a:r>
          <a:r>
            <a:rPr lang="en-US" b="1"/>
            <a:t>Strengths</a:t>
          </a:r>
          <a:r>
            <a:rPr lang="en-US"/>
            <a:t>: Kapasitas produksi besar, merek lokal kuat, SDM berpengalaman</a:t>
          </a:r>
        </a:p>
      </dgm:t>
    </dgm:pt>
    <dgm:pt modelId="{5C40B944-EB30-4CBF-BCE5-9B48071D5192}" type="parTrans" cxnId="{8F0341DA-F355-4B12-A748-0856FFC81FE9}">
      <dgm:prSet/>
      <dgm:spPr/>
      <dgm:t>
        <a:bodyPr/>
        <a:lstStyle/>
        <a:p>
          <a:endParaRPr lang="en-US"/>
        </a:p>
      </dgm:t>
    </dgm:pt>
    <dgm:pt modelId="{52E19877-DEC1-4654-A307-FDA2F93ED095}" type="sibTrans" cxnId="{8F0341DA-F355-4B12-A748-0856FFC81FE9}">
      <dgm:prSet/>
      <dgm:spPr/>
      <dgm:t>
        <a:bodyPr/>
        <a:lstStyle/>
        <a:p>
          <a:endParaRPr lang="en-US"/>
        </a:p>
      </dgm:t>
    </dgm:pt>
    <dgm:pt modelId="{60E34569-7EB4-48B9-ACD0-8CBB32E2F59A}">
      <dgm:prSet/>
      <dgm:spPr/>
      <dgm:t>
        <a:bodyPr/>
        <a:lstStyle/>
        <a:p>
          <a:r>
            <a:rPr lang="en-US"/>
            <a:t>- </a:t>
          </a:r>
          <a:r>
            <a:rPr lang="en-US" b="1"/>
            <a:t>Weaknesses</a:t>
          </a:r>
          <a:r>
            <a:rPr lang="en-US"/>
            <a:t>: Ketergantungan pada bahan baku lokal, rendahnya riset pasar internasional</a:t>
          </a:r>
        </a:p>
      </dgm:t>
    </dgm:pt>
    <dgm:pt modelId="{4D26B4E2-30DA-4989-82A3-02728B1B3DF2}" type="parTrans" cxnId="{2567A873-139A-4C16-9570-D07439F23C90}">
      <dgm:prSet/>
      <dgm:spPr/>
      <dgm:t>
        <a:bodyPr/>
        <a:lstStyle/>
        <a:p>
          <a:endParaRPr lang="en-US"/>
        </a:p>
      </dgm:t>
    </dgm:pt>
    <dgm:pt modelId="{37ADE3F0-659F-4AA4-9E5A-7DEECAA0DD10}" type="sibTrans" cxnId="{2567A873-139A-4C16-9570-D07439F23C90}">
      <dgm:prSet/>
      <dgm:spPr/>
      <dgm:t>
        <a:bodyPr/>
        <a:lstStyle/>
        <a:p>
          <a:endParaRPr lang="en-US"/>
        </a:p>
      </dgm:t>
    </dgm:pt>
    <dgm:pt modelId="{7759CF69-92A7-4750-9B87-57F2151D9E78}">
      <dgm:prSet/>
      <dgm:spPr/>
      <dgm:t>
        <a:bodyPr/>
        <a:lstStyle/>
        <a:p>
          <a:r>
            <a:rPr lang="en-US"/>
            <a:t>- </a:t>
          </a:r>
          <a:r>
            <a:rPr lang="en-US" b="1"/>
            <a:t>Opportunities</a:t>
          </a:r>
          <a:r>
            <a:rPr lang="en-US"/>
            <a:t>: Pasar ASEAN besar dan berkembang, integrasi perdagangan regional</a:t>
          </a:r>
        </a:p>
      </dgm:t>
    </dgm:pt>
    <dgm:pt modelId="{AC4B2A97-FB19-48EE-8F98-11EB19572850}" type="parTrans" cxnId="{731467A5-0B43-4AD0-9CB6-457EA4F976ED}">
      <dgm:prSet/>
      <dgm:spPr/>
      <dgm:t>
        <a:bodyPr/>
        <a:lstStyle/>
        <a:p>
          <a:endParaRPr lang="en-US"/>
        </a:p>
      </dgm:t>
    </dgm:pt>
    <dgm:pt modelId="{7C9A7A50-A998-4140-8707-4D366C97EB33}" type="sibTrans" cxnId="{731467A5-0B43-4AD0-9CB6-457EA4F976ED}">
      <dgm:prSet/>
      <dgm:spPr/>
      <dgm:t>
        <a:bodyPr/>
        <a:lstStyle/>
        <a:p>
          <a:endParaRPr lang="en-US"/>
        </a:p>
      </dgm:t>
    </dgm:pt>
    <dgm:pt modelId="{67C31BE2-8730-419C-8B2F-8105257D94A8}">
      <dgm:prSet/>
      <dgm:spPr/>
      <dgm:t>
        <a:bodyPr/>
        <a:lstStyle/>
        <a:p>
          <a:r>
            <a:rPr lang="en-US"/>
            <a:t>-</a:t>
          </a:r>
          <a:r>
            <a:rPr lang="en-US" b="1"/>
            <a:t> Threats</a:t>
          </a:r>
          <a:r>
            <a:rPr lang="en-US"/>
            <a:t>: Kompetitor lokal mapan, perbedaan budaya dan preferensi konsumen</a:t>
          </a:r>
        </a:p>
      </dgm:t>
    </dgm:pt>
    <dgm:pt modelId="{D8016592-4495-4995-B6DF-823637AA4432}" type="parTrans" cxnId="{660CADB3-80D9-46F7-BECD-A4D8ED532AA4}">
      <dgm:prSet/>
      <dgm:spPr/>
      <dgm:t>
        <a:bodyPr/>
        <a:lstStyle/>
        <a:p>
          <a:endParaRPr lang="en-US"/>
        </a:p>
      </dgm:t>
    </dgm:pt>
    <dgm:pt modelId="{2EF648C6-4691-49ED-B909-670D05E8FF66}" type="sibTrans" cxnId="{660CADB3-80D9-46F7-BECD-A4D8ED532AA4}">
      <dgm:prSet/>
      <dgm:spPr/>
      <dgm:t>
        <a:bodyPr/>
        <a:lstStyle/>
        <a:p>
          <a:endParaRPr lang="en-US"/>
        </a:p>
      </dgm:t>
    </dgm:pt>
    <dgm:pt modelId="{90D5D645-7D6B-0049-91F3-6CBAC78CF28F}" type="pres">
      <dgm:prSet presAssocID="{DED678E1-F0EF-47F3-B409-54EAB9E64988}" presName="vert0" presStyleCnt="0">
        <dgm:presLayoutVars>
          <dgm:dir/>
          <dgm:animOne val="branch"/>
          <dgm:animLvl val="lvl"/>
        </dgm:presLayoutVars>
      </dgm:prSet>
      <dgm:spPr/>
    </dgm:pt>
    <dgm:pt modelId="{AD2237EC-A57B-2744-9D47-44DA3C2C2D39}" type="pres">
      <dgm:prSet presAssocID="{39EA6441-6B30-4CB3-B1EE-CE1C4012EBD4}" presName="thickLine" presStyleLbl="alignNode1" presStyleIdx="0" presStyleCnt="5"/>
      <dgm:spPr/>
    </dgm:pt>
    <dgm:pt modelId="{42CEA6EA-43C0-3744-A9E7-3A7E099BDDDA}" type="pres">
      <dgm:prSet presAssocID="{39EA6441-6B30-4CB3-B1EE-CE1C4012EBD4}" presName="horz1" presStyleCnt="0"/>
      <dgm:spPr/>
    </dgm:pt>
    <dgm:pt modelId="{72D35213-3FC7-6A4F-915C-F2FB81040141}" type="pres">
      <dgm:prSet presAssocID="{39EA6441-6B30-4CB3-B1EE-CE1C4012EBD4}" presName="tx1" presStyleLbl="revTx" presStyleIdx="0" presStyleCnt="5"/>
      <dgm:spPr/>
    </dgm:pt>
    <dgm:pt modelId="{9CD6F736-87E2-BB43-9A1C-B7D4127FD2E4}" type="pres">
      <dgm:prSet presAssocID="{39EA6441-6B30-4CB3-B1EE-CE1C4012EBD4}" presName="vert1" presStyleCnt="0"/>
      <dgm:spPr/>
    </dgm:pt>
    <dgm:pt modelId="{99B6044F-D64E-7545-A43A-1C7CBF49C465}" type="pres">
      <dgm:prSet presAssocID="{5F474BDE-4A39-4D78-ADE9-37CC17750AAF}" presName="thickLine" presStyleLbl="alignNode1" presStyleIdx="1" presStyleCnt="5"/>
      <dgm:spPr/>
    </dgm:pt>
    <dgm:pt modelId="{FB73CA36-270B-9543-B14A-6990BA3EA073}" type="pres">
      <dgm:prSet presAssocID="{5F474BDE-4A39-4D78-ADE9-37CC17750AAF}" presName="horz1" presStyleCnt="0"/>
      <dgm:spPr/>
    </dgm:pt>
    <dgm:pt modelId="{355BC12A-28F8-B947-AC45-7BC7F5B81187}" type="pres">
      <dgm:prSet presAssocID="{5F474BDE-4A39-4D78-ADE9-37CC17750AAF}" presName="tx1" presStyleLbl="revTx" presStyleIdx="1" presStyleCnt="5"/>
      <dgm:spPr/>
    </dgm:pt>
    <dgm:pt modelId="{645BF25D-FD40-EB4C-8C40-7E8426E7F40C}" type="pres">
      <dgm:prSet presAssocID="{5F474BDE-4A39-4D78-ADE9-37CC17750AAF}" presName="vert1" presStyleCnt="0"/>
      <dgm:spPr/>
    </dgm:pt>
    <dgm:pt modelId="{CA9CC3B8-7C9C-7746-87FF-0843CCA4BE77}" type="pres">
      <dgm:prSet presAssocID="{60E34569-7EB4-48B9-ACD0-8CBB32E2F59A}" presName="thickLine" presStyleLbl="alignNode1" presStyleIdx="2" presStyleCnt="5"/>
      <dgm:spPr/>
    </dgm:pt>
    <dgm:pt modelId="{4CE42798-9E4A-754C-B661-0C93C1123F37}" type="pres">
      <dgm:prSet presAssocID="{60E34569-7EB4-48B9-ACD0-8CBB32E2F59A}" presName="horz1" presStyleCnt="0"/>
      <dgm:spPr/>
    </dgm:pt>
    <dgm:pt modelId="{6D894CDD-1377-8848-81C5-5C12015CE944}" type="pres">
      <dgm:prSet presAssocID="{60E34569-7EB4-48B9-ACD0-8CBB32E2F59A}" presName="tx1" presStyleLbl="revTx" presStyleIdx="2" presStyleCnt="5"/>
      <dgm:spPr/>
    </dgm:pt>
    <dgm:pt modelId="{F19830D5-EF5D-E74A-B7D5-5398CB108128}" type="pres">
      <dgm:prSet presAssocID="{60E34569-7EB4-48B9-ACD0-8CBB32E2F59A}" presName="vert1" presStyleCnt="0"/>
      <dgm:spPr/>
    </dgm:pt>
    <dgm:pt modelId="{CBD15491-83B1-334E-BFFD-CCF224D46934}" type="pres">
      <dgm:prSet presAssocID="{7759CF69-92A7-4750-9B87-57F2151D9E78}" presName="thickLine" presStyleLbl="alignNode1" presStyleIdx="3" presStyleCnt="5"/>
      <dgm:spPr/>
    </dgm:pt>
    <dgm:pt modelId="{B23C65DA-042A-D742-BA17-92E04C23E447}" type="pres">
      <dgm:prSet presAssocID="{7759CF69-92A7-4750-9B87-57F2151D9E78}" presName="horz1" presStyleCnt="0"/>
      <dgm:spPr/>
    </dgm:pt>
    <dgm:pt modelId="{46B06D7D-944E-504E-9CA3-7B0B6DBDFFE8}" type="pres">
      <dgm:prSet presAssocID="{7759CF69-92A7-4750-9B87-57F2151D9E78}" presName="tx1" presStyleLbl="revTx" presStyleIdx="3" presStyleCnt="5"/>
      <dgm:spPr/>
    </dgm:pt>
    <dgm:pt modelId="{AEFBE2E9-DFF3-3545-8317-980F9F555B74}" type="pres">
      <dgm:prSet presAssocID="{7759CF69-92A7-4750-9B87-57F2151D9E78}" presName="vert1" presStyleCnt="0"/>
      <dgm:spPr/>
    </dgm:pt>
    <dgm:pt modelId="{F9CCAD0D-878A-144E-B46D-9E727DED2537}" type="pres">
      <dgm:prSet presAssocID="{67C31BE2-8730-419C-8B2F-8105257D94A8}" presName="thickLine" presStyleLbl="alignNode1" presStyleIdx="4" presStyleCnt="5"/>
      <dgm:spPr/>
    </dgm:pt>
    <dgm:pt modelId="{D76D5B13-EEA0-5943-B3BF-EF96E7C1B98F}" type="pres">
      <dgm:prSet presAssocID="{67C31BE2-8730-419C-8B2F-8105257D94A8}" presName="horz1" presStyleCnt="0"/>
      <dgm:spPr/>
    </dgm:pt>
    <dgm:pt modelId="{33AD60F6-7D0A-484C-9535-7D1C138DFE07}" type="pres">
      <dgm:prSet presAssocID="{67C31BE2-8730-419C-8B2F-8105257D94A8}" presName="tx1" presStyleLbl="revTx" presStyleIdx="4" presStyleCnt="5"/>
      <dgm:spPr/>
    </dgm:pt>
    <dgm:pt modelId="{A7136D1E-C637-BF42-9D3F-0659EEE97F6A}" type="pres">
      <dgm:prSet presAssocID="{67C31BE2-8730-419C-8B2F-8105257D94A8}" presName="vert1" presStyleCnt="0"/>
      <dgm:spPr/>
    </dgm:pt>
  </dgm:ptLst>
  <dgm:cxnLst>
    <dgm:cxn modelId="{7A21B211-D1A2-44E2-8410-5133A2302658}" srcId="{DED678E1-F0EF-47F3-B409-54EAB9E64988}" destId="{39EA6441-6B30-4CB3-B1EE-CE1C4012EBD4}" srcOrd="0" destOrd="0" parTransId="{CEF38F2A-64F2-4E49-8724-0E78F2AD5D50}" sibTransId="{BED229C3-F2B0-45CE-A2C0-372F6C072D5A}"/>
    <dgm:cxn modelId="{27CE6732-2510-BD40-872F-FB2767D0D8D9}" type="presOf" srcId="{60E34569-7EB4-48B9-ACD0-8CBB32E2F59A}" destId="{6D894CDD-1377-8848-81C5-5C12015CE944}" srcOrd="0" destOrd="0" presId="urn:microsoft.com/office/officeart/2008/layout/LinedList"/>
    <dgm:cxn modelId="{2567A873-139A-4C16-9570-D07439F23C90}" srcId="{DED678E1-F0EF-47F3-B409-54EAB9E64988}" destId="{60E34569-7EB4-48B9-ACD0-8CBB32E2F59A}" srcOrd="2" destOrd="0" parTransId="{4D26B4E2-30DA-4989-82A3-02728B1B3DF2}" sibTransId="{37ADE3F0-659F-4AA4-9E5A-7DEECAA0DD10}"/>
    <dgm:cxn modelId="{BAD6849F-92D9-FB43-8E80-15132674D5E6}" type="presOf" srcId="{5F474BDE-4A39-4D78-ADE9-37CC17750AAF}" destId="{355BC12A-28F8-B947-AC45-7BC7F5B81187}" srcOrd="0" destOrd="0" presId="urn:microsoft.com/office/officeart/2008/layout/LinedList"/>
    <dgm:cxn modelId="{731467A5-0B43-4AD0-9CB6-457EA4F976ED}" srcId="{DED678E1-F0EF-47F3-B409-54EAB9E64988}" destId="{7759CF69-92A7-4750-9B87-57F2151D9E78}" srcOrd="3" destOrd="0" parTransId="{AC4B2A97-FB19-48EE-8F98-11EB19572850}" sibTransId="{7C9A7A50-A998-4140-8707-4D366C97EB33}"/>
    <dgm:cxn modelId="{94202DAE-0DA2-104B-8679-2CC7CD8E3088}" type="presOf" srcId="{39EA6441-6B30-4CB3-B1EE-CE1C4012EBD4}" destId="{72D35213-3FC7-6A4F-915C-F2FB81040141}" srcOrd="0" destOrd="0" presId="urn:microsoft.com/office/officeart/2008/layout/LinedList"/>
    <dgm:cxn modelId="{660CADB3-80D9-46F7-BECD-A4D8ED532AA4}" srcId="{DED678E1-F0EF-47F3-B409-54EAB9E64988}" destId="{67C31BE2-8730-419C-8B2F-8105257D94A8}" srcOrd="4" destOrd="0" parTransId="{D8016592-4495-4995-B6DF-823637AA4432}" sibTransId="{2EF648C6-4691-49ED-B909-670D05E8FF66}"/>
    <dgm:cxn modelId="{1AC66EB6-62F9-EF4D-ADA9-4E03533DE3B7}" type="presOf" srcId="{DED678E1-F0EF-47F3-B409-54EAB9E64988}" destId="{90D5D645-7D6B-0049-91F3-6CBAC78CF28F}" srcOrd="0" destOrd="0" presId="urn:microsoft.com/office/officeart/2008/layout/LinedList"/>
    <dgm:cxn modelId="{EEB7F8B6-BAC2-334D-A22C-B02BFEC37954}" type="presOf" srcId="{67C31BE2-8730-419C-8B2F-8105257D94A8}" destId="{33AD60F6-7D0A-484C-9535-7D1C138DFE07}" srcOrd="0" destOrd="0" presId="urn:microsoft.com/office/officeart/2008/layout/LinedList"/>
    <dgm:cxn modelId="{8F0341DA-F355-4B12-A748-0856FFC81FE9}" srcId="{DED678E1-F0EF-47F3-B409-54EAB9E64988}" destId="{5F474BDE-4A39-4D78-ADE9-37CC17750AAF}" srcOrd="1" destOrd="0" parTransId="{5C40B944-EB30-4CBF-BCE5-9B48071D5192}" sibTransId="{52E19877-DEC1-4654-A307-FDA2F93ED095}"/>
    <dgm:cxn modelId="{59B1BDE1-DA47-064C-82AC-0462318E4C63}" type="presOf" srcId="{7759CF69-92A7-4750-9B87-57F2151D9E78}" destId="{46B06D7D-944E-504E-9CA3-7B0B6DBDFFE8}" srcOrd="0" destOrd="0" presId="urn:microsoft.com/office/officeart/2008/layout/LinedList"/>
    <dgm:cxn modelId="{470627CC-BADF-7F43-BF4E-A30C536A654B}" type="presParOf" srcId="{90D5D645-7D6B-0049-91F3-6CBAC78CF28F}" destId="{AD2237EC-A57B-2744-9D47-44DA3C2C2D39}" srcOrd="0" destOrd="0" presId="urn:microsoft.com/office/officeart/2008/layout/LinedList"/>
    <dgm:cxn modelId="{8CBA1AA5-B6C9-C54E-BBCF-2303FD694079}" type="presParOf" srcId="{90D5D645-7D6B-0049-91F3-6CBAC78CF28F}" destId="{42CEA6EA-43C0-3744-A9E7-3A7E099BDDDA}" srcOrd="1" destOrd="0" presId="urn:microsoft.com/office/officeart/2008/layout/LinedList"/>
    <dgm:cxn modelId="{1D477E5F-DAD4-4E48-8A6D-96E968BE5AB5}" type="presParOf" srcId="{42CEA6EA-43C0-3744-A9E7-3A7E099BDDDA}" destId="{72D35213-3FC7-6A4F-915C-F2FB81040141}" srcOrd="0" destOrd="0" presId="urn:microsoft.com/office/officeart/2008/layout/LinedList"/>
    <dgm:cxn modelId="{11224629-0B6B-A04A-A63C-434682CC3B5B}" type="presParOf" srcId="{42CEA6EA-43C0-3744-A9E7-3A7E099BDDDA}" destId="{9CD6F736-87E2-BB43-9A1C-B7D4127FD2E4}" srcOrd="1" destOrd="0" presId="urn:microsoft.com/office/officeart/2008/layout/LinedList"/>
    <dgm:cxn modelId="{5174AE16-81C3-2A46-A524-F964E35038DB}" type="presParOf" srcId="{90D5D645-7D6B-0049-91F3-6CBAC78CF28F}" destId="{99B6044F-D64E-7545-A43A-1C7CBF49C465}" srcOrd="2" destOrd="0" presId="urn:microsoft.com/office/officeart/2008/layout/LinedList"/>
    <dgm:cxn modelId="{AAD35892-DECE-F94A-996E-0DE24F4125E6}" type="presParOf" srcId="{90D5D645-7D6B-0049-91F3-6CBAC78CF28F}" destId="{FB73CA36-270B-9543-B14A-6990BA3EA073}" srcOrd="3" destOrd="0" presId="urn:microsoft.com/office/officeart/2008/layout/LinedList"/>
    <dgm:cxn modelId="{7BFF3708-152E-F843-83F4-02B0FC95440B}" type="presParOf" srcId="{FB73CA36-270B-9543-B14A-6990BA3EA073}" destId="{355BC12A-28F8-B947-AC45-7BC7F5B81187}" srcOrd="0" destOrd="0" presId="urn:microsoft.com/office/officeart/2008/layout/LinedList"/>
    <dgm:cxn modelId="{DCF6DDA5-8DE8-2443-AB06-A956174391DD}" type="presParOf" srcId="{FB73CA36-270B-9543-B14A-6990BA3EA073}" destId="{645BF25D-FD40-EB4C-8C40-7E8426E7F40C}" srcOrd="1" destOrd="0" presId="urn:microsoft.com/office/officeart/2008/layout/LinedList"/>
    <dgm:cxn modelId="{B3258B37-644A-834C-B606-29DF8B5CEE2D}" type="presParOf" srcId="{90D5D645-7D6B-0049-91F3-6CBAC78CF28F}" destId="{CA9CC3B8-7C9C-7746-87FF-0843CCA4BE77}" srcOrd="4" destOrd="0" presId="urn:microsoft.com/office/officeart/2008/layout/LinedList"/>
    <dgm:cxn modelId="{BA062D05-EAF1-0D4B-A535-243B7E38289F}" type="presParOf" srcId="{90D5D645-7D6B-0049-91F3-6CBAC78CF28F}" destId="{4CE42798-9E4A-754C-B661-0C93C1123F37}" srcOrd="5" destOrd="0" presId="urn:microsoft.com/office/officeart/2008/layout/LinedList"/>
    <dgm:cxn modelId="{081B8DAD-EE08-BA4F-B807-5226328B8E6D}" type="presParOf" srcId="{4CE42798-9E4A-754C-B661-0C93C1123F37}" destId="{6D894CDD-1377-8848-81C5-5C12015CE944}" srcOrd="0" destOrd="0" presId="urn:microsoft.com/office/officeart/2008/layout/LinedList"/>
    <dgm:cxn modelId="{1BE477DD-BD3A-8E4F-AE4E-2FD616CC70A2}" type="presParOf" srcId="{4CE42798-9E4A-754C-B661-0C93C1123F37}" destId="{F19830D5-EF5D-E74A-B7D5-5398CB108128}" srcOrd="1" destOrd="0" presId="urn:microsoft.com/office/officeart/2008/layout/LinedList"/>
    <dgm:cxn modelId="{8C3A230E-EBA7-DE4F-8994-C3F382CBFA55}" type="presParOf" srcId="{90D5D645-7D6B-0049-91F3-6CBAC78CF28F}" destId="{CBD15491-83B1-334E-BFFD-CCF224D46934}" srcOrd="6" destOrd="0" presId="urn:microsoft.com/office/officeart/2008/layout/LinedList"/>
    <dgm:cxn modelId="{5ECCCC04-FBBA-D948-B78F-00C70F0C870D}" type="presParOf" srcId="{90D5D645-7D6B-0049-91F3-6CBAC78CF28F}" destId="{B23C65DA-042A-D742-BA17-92E04C23E447}" srcOrd="7" destOrd="0" presId="urn:microsoft.com/office/officeart/2008/layout/LinedList"/>
    <dgm:cxn modelId="{90DDD431-9FD6-C64E-971C-5F069AED1EDE}" type="presParOf" srcId="{B23C65DA-042A-D742-BA17-92E04C23E447}" destId="{46B06D7D-944E-504E-9CA3-7B0B6DBDFFE8}" srcOrd="0" destOrd="0" presId="urn:microsoft.com/office/officeart/2008/layout/LinedList"/>
    <dgm:cxn modelId="{53973A6A-BD1B-454D-A045-71571448CD6A}" type="presParOf" srcId="{B23C65DA-042A-D742-BA17-92E04C23E447}" destId="{AEFBE2E9-DFF3-3545-8317-980F9F555B74}" srcOrd="1" destOrd="0" presId="urn:microsoft.com/office/officeart/2008/layout/LinedList"/>
    <dgm:cxn modelId="{8C84223A-FB4E-0646-A77E-C17179C5D90A}" type="presParOf" srcId="{90D5D645-7D6B-0049-91F3-6CBAC78CF28F}" destId="{F9CCAD0D-878A-144E-B46D-9E727DED2537}" srcOrd="8" destOrd="0" presId="urn:microsoft.com/office/officeart/2008/layout/LinedList"/>
    <dgm:cxn modelId="{F001BB4F-76D9-0048-A0E4-23DEBE82A27E}" type="presParOf" srcId="{90D5D645-7D6B-0049-91F3-6CBAC78CF28F}" destId="{D76D5B13-EEA0-5943-B3BF-EF96E7C1B98F}" srcOrd="9" destOrd="0" presId="urn:microsoft.com/office/officeart/2008/layout/LinedList"/>
    <dgm:cxn modelId="{19BB083B-D986-214A-8541-08F85AD133EC}" type="presParOf" srcId="{D76D5B13-EEA0-5943-B3BF-EF96E7C1B98F}" destId="{33AD60F6-7D0A-484C-9535-7D1C138DFE07}" srcOrd="0" destOrd="0" presId="urn:microsoft.com/office/officeart/2008/layout/LinedList"/>
    <dgm:cxn modelId="{8857CA88-2477-9D40-9E51-2DEF9C992AA7}" type="presParOf" srcId="{D76D5B13-EEA0-5943-B3BF-EF96E7C1B98F}" destId="{A7136D1E-C637-BF42-9D3F-0659EEE97F6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037B1EA-CA4F-4F0D-915D-98F74510896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F281901-9A5D-41DF-9B61-D43BC380D0F1}">
      <dgm:prSet/>
      <dgm:spPr/>
      <dgm:t>
        <a:bodyPr/>
        <a:lstStyle/>
        <a:p>
          <a:r>
            <a:rPr lang="en-US"/>
            <a:t>- Desain organisasi strategis harus mempertimbangkan kompleksitas lingkungan global.</a:t>
          </a:r>
        </a:p>
      </dgm:t>
    </dgm:pt>
    <dgm:pt modelId="{77807D5F-B458-4219-ACFA-910B3CE0B895}" type="parTrans" cxnId="{E37AD94D-F5CA-44C5-B1AE-F99BD9C5C760}">
      <dgm:prSet/>
      <dgm:spPr/>
      <dgm:t>
        <a:bodyPr/>
        <a:lstStyle/>
        <a:p>
          <a:endParaRPr lang="en-US"/>
        </a:p>
      </dgm:t>
    </dgm:pt>
    <dgm:pt modelId="{B72C5B65-14A3-4FBD-AE27-2588153FA5C0}" type="sibTrans" cxnId="{E37AD94D-F5CA-44C5-B1AE-F99BD9C5C760}">
      <dgm:prSet/>
      <dgm:spPr/>
      <dgm:t>
        <a:bodyPr/>
        <a:lstStyle/>
        <a:p>
          <a:endParaRPr lang="en-US"/>
        </a:p>
      </dgm:t>
    </dgm:pt>
    <dgm:pt modelId="{0E9FF02E-D46C-4894-82F9-8FCA79ACE2BA}">
      <dgm:prSet/>
      <dgm:spPr/>
      <dgm:t>
        <a:bodyPr/>
        <a:lstStyle/>
        <a:p>
          <a:r>
            <a:rPr lang="en-US"/>
            <a:t>- Tiga level strategi (fungsional, bisnis, korporat) harus selaras.</a:t>
          </a:r>
        </a:p>
      </dgm:t>
    </dgm:pt>
    <dgm:pt modelId="{3F561351-0D9D-4540-9484-2BDB33143C12}" type="parTrans" cxnId="{BD57BCAE-3F18-45E1-BAD2-CAE7B80C291F}">
      <dgm:prSet/>
      <dgm:spPr/>
      <dgm:t>
        <a:bodyPr/>
        <a:lstStyle/>
        <a:p>
          <a:endParaRPr lang="en-US"/>
        </a:p>
      </dgm:t>
    </dgm:pt>
    <dgm:pt modelId="{87E6AB85-88DE-42B3-B7CE-12555F0BB3B1}" type="sibTrans" cxnId="{BD57BCAE-3F18-45E1-BAD2-CAE7B80C291F}">
      <dgm:prSet/>
      <dgm:spPr/>
      <dgm:t>
        <a:bodyPr/>
        <a:lstStyle/>
        <a:p>
          <a:endParaRPr lang="en-US"/>
        </a:p>
      </dgm:t>
    </dgm:pt>
    <dgm:pt modelId="{949C0989-3A3D-407E-9F41-AC6DF8B536C3}">
      <dgm:prSet/>
      <dgm:spPr/>
      <dgm:t>
        <a:bodyPr/>
        <a:lstStyle/>
        <a:p>
          <a:r>
            <a:rPr lang="en-US"/>
            <a:t>- Peran HRM sangat penting dalam menjembatani strategi dan eksekusi lintas negara.</a:t>
          </a:r>
        </a:p>
      </dgm:t>
    </dgm:pt>
    <dgm:pt modelId="{702DC183-CE27-47D8-B504-88F7F26283A6}" type="parTrans" cxnId="{EC013305-5ACE-46FE-A269-BAC9B9531DE9}">
      <dgm:prSet/>
      <dgm:spPr/>
      <dgm:t>
        <a:bodyPr/>
        <a:lstStyle/>
        <a:p>
          <a:endParaRPr lang="en-US"/>
        </a:p>
      </dgm:t>
    </dgm:pt>
    <dgm:pt modelId="{B150D947-B903-42F7-8C84-D1EF3E321575}" type="sibTrans" cxnId="{EC013305-5ACE-46FE-A269-BAC9B9531DE9}">
      <dgm:prSet/>
      <dgm:spPr/>
      <dgm:t>
        <a:bodyPr/>
        <a:lstStyle/>
        <a:p>
          <a:endParaRPr lang="en-US"/>
        </a:p>
      </dgm:t>
    </dgm:pt>
    <dgm:pt modelId="{5E87EFC4-AFA1-554B-B693-E73D35329FF8}" type="pres">
      <dgm:prSet presAssocID="{B037B1EA-CA4F-4F0D-915D-98F745108966}" presName="linear" presStyleCnt="0">
        <dgm:presLayoutVars>
          <dgm:animLvl val="lvl"/>
          <dgm:resizeHandles val="exact"/>
        </dgm:presLayoutVars>
      </dgm:prSet>
      <dgm:spPr/>
    </dgm:pt>
    <dgm:pt modelId="{213C5186-3EB8-9C49-9D69-123A75E16418}" type="pres">
      <dgm:prSet presAssocID="{BF281901-9A5D-41DF-9B61-D43BC380D0F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FB7967B-0231-704A-A00B-0A1B759182E6}" type="pres">
      <dgm:prSet presAssocID="{B72C5B65-14A3-4FBD-AE27-2588153FA5C0}" presName="spacer" presStyleCnt="0"/>
      <dgm:spPr/>
    </dgm:pt>
    <dgm:pt modelId="{26E1BE78-15FB-4E41-A0CA-1AF1AE07F25B}" type="pres">
      <dgm:prSet presAssocID="{0E9FF02E-D46C-4894-82F9-8FCA79ACE2B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A2C549F-81A2-6D4C-BEDA-6D133B1651B3}" type="pres">
      <dgm:prSet presAssocID="{87E6AB85-88DE-42B3-B7CE-12555F0BB3B1}" presName="spacer" presStyleCnt="0"/>
      <dgm:spPr/>
    </dgm:pt>
    <dgm:pt modelId="{4EF47A15-C967-3A43-B029-B088DCCB7F9F}" type="pres">
      <dgm:prSet presAssocID="{949C0989-3A3D-407E-9F41-AC6DF8B536C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454E900-D121-5E47-9B10-A43C4A56448A}" type="presOf" srcId="{949C0989-3A3D-407E-9F41-AC6DF8B536C3}" destId="{4EF47A15-C967-3A43-B029-B088DCCB7F9F}" srcOrd="0" destOrd="0" presId="urn:microsoft.com/office/officeart/2005/8/layout/vList2"/>
    <dgm:cxn modelId="{EC013305-5ACE-46FE-A269-BAC9B9531DE9}" srcId="{B037B1EA-CA4F-4F0D-915D-98F745108966}" destId="{949C0989-3A3D-407E-9F41-AC6DF8B536C3}" srcOrd="2" destOrd="0" parTransId="{702DC183-CE27-47D8-B504-88F7F26283A6}" sibTransId="{B150D947-B903-42F7-8C84-D1EF3E321575}"/>
    <dgm:cxn modelId="{2CF26A2B-834B-8445-8751-F18A262EC4F3}" type="presOf" srcId="{BF281901-9A5D-41DF-9B61-D43BC380D0F1}" destId="{213C5186-3EB8-9C49-9D69-123A75E16418}" srcOrd="0" destOrd="0" presId="urn:microsoft.com/office/officeart/2005/8/layout/vList2"/>
    <dgm:cxn modelId="{7510435E-EF73-3545-ACA9-09FFFD82F23B}" type="presOf" srcId="{0E9FF02E-D46C-4894-82F9-8FCA79ACE2BA}" destId="{26E1BE78-15FB-4E41-A0CA-1AF1AE07F25B}" srcOrd="0" destOrd="0" presId="urn:microsoft.com/office/officeart/2005/8/layout/vList2"/>
    <dgm:cxn modelId="{E37AD94D-F5CA-44C5-B1AE-F99BD9C5C760}" srcId="{B037B1EA-CA4F-4F0D-915D-98F745108966}" destId="{BF281901-9A5D-41DF-9B61-D43BC380D0F1}" srcOrd="0" destOrd="0" parTransId="{77807D5F-B458-4219-ACFA-910B3CE0B895}" sibTransId="{B72C5B65-14A3-4FBD-AE27-2588153FA5C0}"/>
    <dgm:cxn modelId="{C5508B6E-5F17-3541-95A0-9EAF07E5937C}" type="presOf" srcId="{B037B1EA-CA4F-4F0D-915D-98F745108966}" destId="{5E87EFC4-AFA1-554B-B693-E73D35329FF8}" srcOrd="0" destOrd="0" presId="urn:microsoft.com/office/officeart/2005/8/layout/vList2"/>
    <dgm:cxn modelId="{BD57BCAE-3F18-45E1-BAD2-CAE7B80C291F}" srcId="{B037B1EA-CA4F-4F0D-915D-98F745108966}" destId="{0E9FF02E-D46C-4894-82F9-8FCA79ACE2BA}" srcOrd="1" destOrd="0" parTransId="{3F561351-0D9D-4540-9484-2BDB33143C12}" sibTransId="{87E6AB85-88DE-42B3-B7CE-12555F0BB3B1}"/>
    <dgm:cxn modelId="{9F9103CD-BDC7-594E-8119-206F34FA09A8}" type="presParOf" srcId="{5E87EFC4-AFA1-554B-B693-E73D35329FF8}" destId="{213C5186-3EB8-9C49-9D69-123A75E16418}" srcOrd="0" destOrd="0" presId="urn:microsoft.com/office/officeart/2005/8/layout/vList2"/>
    <dgm:cxn modelId="{469DAC4D-C2C3-E447-9AC1-E8D0A0B84754}" type="presParOf" srcId="{5E87EFC4-AFA1-554B-B693-E73D35329FF8}" destId="{DFB7967B-0231-704A-A00B-0A1B759182E6}" srcOrd="1" destOrd="0" presId="urn:microsoft.com/office/officeart/2005/8/layout/vList2"/>
    <dgm:cxn modelId="{E7F2912E-93FE-BC47-892C-AD513A114A11}" type="presParOf" srcId="{5E87EFC4-AFA1-554B-B693-E73D35329FF8}" destId="{26E1BE78-15FB-4E41-A0CA-1AF1AE07F25B}" srcOrd="2" destOrd="0" presId="urn:microsoft.com/office/officeart/2005/8/layout/vList2"/>
    <dgm:cxn modelId="{76E11DA8-4AE4-5041-8B45-5D8D0BD6A7AB}" type="presParOf" srcId="{5E87EFC4-AFA1-554B-B693-E73D35329FF8}" destId="{8A2C549F-81A2-6D4C-BEDA-6D133B1651B3}" srcOrd="3" destOrd="0" presId="urn:microsoft.com/office/officeart/2005/8/layout/vList2"/>
    <dgm:cxn modelId="{8E843CB5-0909-BD42-9B82-C048E342D6CD}" type="presParOf" srcId="{5E87EFC4-AFA1-554B-B693-E73D35329FF8}" destId="{4EF47A15-C967-3A43-B029-B088DCCB7F9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04C6C-446C-AC45-9978-36FA3C7FDF03}">
      <dsp:nvSpPr>
        <dsp:cNvPr id="0" name=""/>
        <dsp:cNvSpPr/>
      </dsp:nvSpPr>
      <dsp:spPr>
        <a:xfrm>
          <a:off x="0" y="303331"/>
          <a:ext cx="5098904" cy="151039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- Memberikan alternatif strategi densitas bisnis.</a:t>
          </a:r>
        </a:p>
      </dsp:txBody>
      <dsp:txXfrm>
        <a:off x="73731" y="377062"/>
        <a:ext cx="4951442" cy="1362934"/>
      </dsp:txXfrm>
    </dsp:sp>
    <dsp:sp modelId="{7AE5FD78-C8F3-9E4E-A67F-DC27A65670A9}">
      <dsp:nvSpPr>
        <dsp:cNvPr id="0" name=""/>
        <dsp:cNvSpPr/>
      </dsp:nvSpPr>
      <dsp:spPr>
        <a:xfrm>
          <a:off x="0" y="1891488"/>
          <a:ext cx="5098904" cy="1510396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- Menganalisis jenis-jenis strategi bisnis dengan implementasi atas kebijakan HRM.</a:t>
          </a:r>
        </a:p>
      </dsp:txBody>
      <dsp:txXfrm>
        <a:off x="73731" y="1965219"/>
        <a:ext cx="4951442" cy="13629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8D472E-1C27-E04A-885B-E5000A46EE5B}">
      <dsp:nvSpPr>
        <dsp:cNvPr id="0" name=""/>
        <dsp:cNvSpPr/>
      </dsp:nvSpPr>
      <dsp:spPr>
        <a:xfrm>
          <a:off x="0" y="251374"/>
          <a:ext cx="5000124" cy="15947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- Strategi organisasi harus merespons kondisi lingkungan eksternal.</a:t>
          </a:r>
        </a:p>
      </dsp:txBody>
      <dsp:txXfrm>
        <a:off x="77847" y="329221"/>
        <a:ext cx="4844430" cy="1439016"/>
      </dsp:txXfrm>
    </dsp:sp>
    <dsp:sp modelId="{65B58DA7-22C1-B148-A199-CFDDB3C60E00}">
      <dsp:nvSpPr>
        <dsp:cNvPr id="0" name=""/>
        <dsp:cNvSpPr/>
      </dsp:nvSpPr>
      <dsp:spPr>
        <a:xfrm>
          <a:off x="0" y="1929604"/>
          <a:ext cx="5000124" cy="1594710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- Analisis SWOT, PESTEL, dan Porter’s 5 Forces digunakan untuk menyusun strategi.</a:t>
          </a:r>
        </a:p>
      </dsp:txBody>
      <dsp:txXfrm>
        <a:off x="77847" y="2007451"/>
        <a:ext cx="4844430" cy="1439016"/>
      </dsp:txXfrm>
    </dsp:sp>
    <dsp:sp modelId="{2B3342BE-D563-9A4B-92CE-F980D4E209A1}">
      <dsp:nvSpPr>
        <dsp:cNvPr id="0" name=""/>
        <dsp:cNvSpPr/>
      </dsp:nvSpPr>
      <dsp:spPr>
        <a:xfrm>
          <a:off x="0" y="3607835"/>
          <a:ext cx="5000124" cy="159471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- Adaptasi organisasi terhadap perubahan global sangat penting untuk keberlanjutan.</a:t>
          </a:r>
        </a:p>
      </dsp:txBody>
      <dsp:txXfrm>
        <a:off x="77847" y="3685682"/>
        <a:ext cx="4844430" cy="14390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67545-3DEE-C246-BA6F-66251EE1AC69}">
      <dsp:nvSpPr>
        <dsp:cNvPr id="0" name=""/>
        <dsp:cNvSpPr/>
      </dsp:nvSpPr>
      <dsp:spPr>
        <a:xfrm>
          <a:off x="0" y="2663"/>
          <a:ext cx="5000124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123E36-EB33-EC45-9361-764D257D6059}">
      <dsp:nvSpPr>
        <dsp:cNvPr id="0" name=""/>
        <dsp:cNvSpPr/>
      </dsp:nvSpPr>
      <dsp:spPr>
        <a:xfrm>
          <a:off x="0" y="2663"/>
          <a:ext cx="5000124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- Fokus pada efisiensi dan efektivitas operasional di setiap fungsi.</a:t>
          </a:r>
        </a:p>
      </dsp:txBody>
      <dsp:txXfrm>
        <a:off x="0" y="2663"/>
        <a:ext cx="5000124" cy="1816197"/>
      </dsp:txXfrm>
    </dsp:sp>
    <dsp:sp modelId="{18FC81E7-C70D-034F-97F8-DDFDF1AD75E8}">
      <dsp:nvSpPr>
        <dsp:cNvPr id="0" name=""/>
        <dsp:cNvSpPr/>
      </dsp:nvSpPr>
      <dsp:spPr>
        <a:xfrm>
          <a:off x="0" y="1818861"/>
          <a:ext cx="5000124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0F3838-FA54-D743-A3DC-CC18CBC4DA03}">
      <dsp:nvSpPr>
        <dsp:cNvPr id="0" name=""/>
        <dsp:cNvSpPr/>
      </dsp:nvSpPr>
      <dsp:spPr>
        <a:xfrm>
          <a:off x="0" y="1818861"/>
          <a:ext cx="5000124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- Contoh: strategi pemasaran digital, otomatisasi proses HR, manajemen keuangan berbasis data.</a:t>
          </a:r>
        </a:p>
      </dsp:txBody>
      <dsp:txXfrm>
        <a:off x="0" y="1818861"/>
        <a:ext cx="5000124" cy="1816197"/>
      </dsp:txXfrm>
    </dsp:sp>
    <dsp:sp modelId="{5E17DB95-4F93-5841-9888-900C5BAC755D}">
      <dsp:nvSpPr>
        <dsp:cNvPr id="0" name=""/>
        <dsp:cNvSpPr/>
      </dsp:nvSpPr>
      <dsp:spPr>
        <a:xfrm>
          <a:off x="0" y="3635058"/>
          <a:ext cx="5000124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D67D72-B083-0B4F-86CD-942E0AD97EA5}">
      <dsp:nvSpPr>
        <dsp:cNvPr id="0" name=""/>
        <dsp:cNvSpPr/>
      </dsp:nvSpPr>
      <dsp:spPr>
        <a:xfrm>
          <a:off x="0" y="3635058"/>
          <a:ext cx="5000124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- Mendukung strategi di level bisnis dan korporat.</a:t>
          </a:r>
        </a:p>
      </dsp:txBody>
      <dsp:txXfrm>
        <a:off x="0" y="3635058"/>
        <a:ext cx="5000124" cy="18161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D8ACEE-0144-0B4A-BBFC-095F000CD87C}">
      <dsp:nvSpPr>
        <dsp:cNvPr id="0" name=""/>
        <dsp:cNvSpPr/>
      </dsp:nvSpPr>
      <dsp:spPr>
        <a:xfrm>
          <a:off x="0" y="2663"/>
          <a:ext cx="500012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865358-6ADF-DD41-B6E4-8173318A52B5}">
      <dsp:nvSpPr>
        <dsp:cNvPr id="0" name=""/>
        <dsp:cNvSpPr/>
      </dsp:nvSpPr>
      <dsp:spPr>
        <a:xfrm>
          <a:off x="0" y="2663"/>
          <a:ext cx="5000124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- Strategi bersaing pada unit bisnis tertentu.</a:t>
          </a:r>
        </a:p>
      </dsp:txBody>
      <dsp:txXfrm>
        <a:off x="0" y="2663"/>
        <a:ext cx="5000124" cy="1816197"/>
      </dsp:txXfrm>
    </dsp:sp>
    <dsp:sp modelId="{B824A3DA-F217-404D-92A7-58939FDF01D7}">
      <dsp:nvSpPr>
        <dsp:cNvPr id="0" name=""/>
        <dsp:cNvSpPr/>
      </dsp:nvSpPr>
      <dsp:spPr>
        <a:xfrm>
          <a:off x="0" y="1818861"/>
          <a:ext cx="500012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B8E3ED-DAED-7647-AC24-8B8D87A2119B}">
      <dsp:nvSpPr>
        <dsp:cNvPr id="0" name=""/>
        <dsp:cNvSpPr/>
      </dsp:nvSpPr>
      <dsp:spPr>
        <a:xfrm>
          <a:off x="0" y="1818861"/>
          <a:ext cx="5000124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- Diferensiasi, fokus, dan biaya rendah.</a:t>
          </a:r>
        </a:p>
      </dsp:txBody>
      <dsp:txXfrm>
        <a:off x="0" y="1818861"/>
        <a:ext cx="5000124" cy="1816197"/>
      </dsp:txXfrm>
    </dsp:sp>
    <dsp:sp modelId="{33AC0DC0-5E17-BE49-ABD1-A0E50330D1EF}">
      <dsp:nvSpPr>
        <dsp:cNvPr id="0" name=""/>
        <dsp:cNvSpPr/>
      </dsp:nvSpPr>
      <dsp:spPr>
        <a:xfrm>
          <a:off x="0" y="3635058"/>
          <a:ext cx="500012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131BE2-8562-974B-8931-63E365F52BFA}">
      <dsp:nvSpPr>
        <dsp:cNvPr id="0" name=""/>
        <dsp:cNvSpPr/>
      </dsp:nvSpPr>
      <dsp:spPr>
        <a:xfrm>
          <a:off x="0" y="3635058"/>
          <a:ext cx="5000124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- Contoh: strategi pelayanan pelanggan premium di sektor perhotelan atau fintech.</a:t>
          </a:r>
        </a:p>
      </dsp:txBody>
      <dsp:txXfrm>
        <a:off x="0" y="3635058"/>
        <a:ext cx="5000124" cy="18161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72B6B-7D76-BE42-9C7F-C06F0F8157D6}">
      <dsp:nvSpPr>
        <dsp:cNvPr id="0" name=""/>
        <dsp:cNvSpPr/>
      </dsp:nvSpPr>
      <dsp:spPr>
        <a:xfrm>
          <a:off x="0" y="80644"/>
          <a:ext cx="5000124" cy="17046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- Menentukan arah jangka panjang organisasi secara keseluruhan.</a:t>
          </a:r>
        </a:p>
      </dsp:txBody>
      <dsp:txXfrm>
        <a:off x="83216" y="163860"/>
        <a:ext cx="4833692" cy="1538258"/>
      </dsp:txXfrm>
    </dsp:sp>
    <dsp:sp modelId="{2B22C501-AD40-FD41-B37F-E1AEDBCF77EE}">
      <dsp:nvSpPr>
        <dsp:cNvPr id="0" name=""/>
        <dsp:cNvSpPr/>
      </dsp:nvSpPr>
      <dsp:spPr>
        <a:xfrm>
          <a:off x="0" y="1874614"/>
          <a:ext cx="5000124" cy="1704690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- Diversifikasi, integrasi vertikal, dan ekspansi internasional.</a:t>
          </a:r>
        </a:p>
      </dsp:txBody>
      <dsp:txXfrm>
        <a:off x="83216" y="1957830"/>
        <a:ext cx="4833692" cy="1538258"/>
      </dsp:txXfrm>
    </dsp:sp>
    <dsp:sp modelId="{C7001E3A-8FDB-4248-834F-44BC764B2EEA}">
      <dsp:nvSpPr>
        <dsp:cNvPr id="0" name=""/>
        <dsp:cNvSpPr/>
      </dsp:nvSpPr>
      <dsp:spPr>
        <a:xfrm>
          <a:off x="0" y="3668585"/>
          <a:ext cx="5000124" cy="170469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- Penyesuaian struktur dan SDM sesuai arah strategi global.</a:t>
          </a:r>
        </a:p>
      </dsp:txBody>
      <dsp:txXfrm>
        <a:off x="83216" y="3751801"/>
        <a:ext cx="4833692" cy="15382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232FD-1160-6640-BA63-F712914F9A33}">
      <dsp:nvSpPr>
        <dsp:cNvPr id="0" name=""/>
        <dsp:cNvSpPr/>
      </dsp:nvSpPr>
      <dsp:spPr>
        <a:xfrm>
          <a:off x="0" y="2663"/>
          <a:ext cx="500012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63B0CE-1D75-8641-AAE1-79A3386FEF65}">
      <dsp:nvSpPr>
        <dsp:cNvPr id="0" name=""/>
        <dsp:cNvSpPr/>
      </dsp:nvSpPr>
      <dsp:spPr>
        <a:xfrm>
          <a:off x="0" y="2663"/>
          <a:ext cx="5000124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- Menyesuaikan strategi global dengan konteks lokal.</a:t>
          </a:r>
        </a:p>
      </dsp:txBody>
      <dsp:txXfrm>
        <a:off x="0" y="2663"/>
        <a:ext cx="5000124" cy="1816197"/>
      </dsp:txXfrm>
    </dsp:sp>
    <dsp:sp modelId="{4D8C2A91-3242-BD42-9C35-8FFD3FB08C8B}">
      <dsp:nvSpPr>
        <dsp:cNvPr id="0" name=""/>
        <dsp:cNvSpPr/>
      </dsp:nvSpPr>
      <dsp:spPr>
        <a:xfrm>
          <a:off x="0" y="1818861"/>
          <a:ext cx="500012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5CB7DA-0B9B-6D4A-8D6E-0331DA94A6B7}">
      <dsp:nvSpPr>
        <dsp:cNvPr id="0" name=""/>
        <dsp:cNvSpPr/>
      </dsp:nvSpPr>
      <dsp:spPr>
        <a:xfrm>
          <a:off x="0" y="1818861"/>
          <a:ext cx="5000124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- Pertimbangan budaya, regulasi, dan struktur pasar.</a:t>
          </a:r>
        </a:p>
      </dsp:txBody>
      <dsp:txXfrm>
        <a:off x="0" y="1818861"/>
        <a:ext cx="5000124" cy="1816197"/>
      </dsp:txXfrm>
    </dsp:sp>
    <dsp:sp modelId="{6319599B-9094-A241-B961-AB4E32735713}">
      <dsp:nvSpPr>
        <dsp:cNvPr id="0" name=""/>
        <dsp:cNvSpPr/>
      </dsp:nvSpPr>
      <dsp:spPr>
        <a:xfrm>
          <a:off x="0" y="3635058"/>
          <a:ext cx="500012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C2C606-0134-CB41-8537-774FE41550FB}">
      <dsp:nvSpPr>
        <dsp:cNvPr id="0" name=""/>
        <dsp:cNvSpPr/>
      </dsp:nvSpPr>
      <dsp:spPr>
        <a:xfrm>
          <a:off x="0" y="3635058"/>
          <a:ext cx="5000124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- HRM berperan penting dalam adaptasi global melalui pelatihan lintas budaya, rotasi internasional, dan lokalitas kebijakan.</a:t>
          </a:r>
        </a:p>
      </dsp:txBody>
      <dsp:txXfrm>
        <a:off x="0" y="3635058"/>
        <a:ext cx="5000124" cy="18161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FC20D-2E92-914E-B81F-0F1930BB28A5}">
      <dsp:nvSpPr>
        <dsp:cNvPr id="0" name=""/>
        <dsp:cNvSpPr/>
      </dsp:nvSpPr>
      <dsp:spPr>
        <a:xfrm>
          <a:off x="0" y="675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E6A021-0F50-9643-AEAB-7BED2A04F688}">
      <dsp:nvSpPr>
        <dsp:cNvPr id="0" name=""/>
        <dsp:cNvSpPr/>
      </dsp:nvSpPr>
      <dsp:spPr>
        <a:xfrm>
          <a:off x="0" y="675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PESTEL</a:t>
          </a:r>
          <a:r>
            <a:rPr lang="en-US" sz="2200" kern="1200"/>
            <a:t> Analysis untuk Industri Makanan Internasional</a:t>
          </a:r>
        </a:p>
      </dsp:txBody>
      <dsp:txXfrm>
        <a:off x="0" y="675"/>
        <a:ext cx="5175384" cy="790684"/>
      </dsp:txXfrm>
    </dsp:sp>
    <dsp:sp modelId="{7D91FC72-2A6D-9741-84DC-0882759BC3DE}">
      <dsp:nvSpPr>
        <dsp:cNvPr id="0" name=""/>
        <dsp:cNvSpPr/>
      </dsp:nvSpPr>
      <dsp:spPr>
        <a:xfrm>
          <a:off x="0" y="791359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550E3-F033-DF46-A2E9-42B10451F565}">
      <dsp:nvSpPr>
        <dsp:cNvPr id="0" name=""/>
        <dsp:cNvSpPr/>
      </dsp:nvSpPr>
      <dsp:spPr>
        <a:xfrm>
          <a:off x="0" y="791359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- </a:t>
          </a:r>
          <a:r>
            <a:rPr lang="en-US" sz="2200" b="1" kern="1200"/>
            <a:t>Political</a:t>
          </a:r>
          <a:r>
            <a:rPr lang="en-US" sz="2200" kern="1200"/>
            <a:t>: Regulasi pangan dan perizinan ekspor-impor antar negara</a:t>
          </a:r>
        </a:p>
      </dsp:txBody>
      <dsp:txXfrm>
        <a:off x="0" y="791359"/>
        <a:ext cx="5175384" cy="790684"/>
      </dsp:txXfrm>
    </dsp:sp>
    <dsp:sp modelId="{45B12C1C-8877-E248-931E-505402EADEA1}">
      <dsp:nvSpPr>
        <dsp:cNvPr id="0" name=""/>
        <dsp:cNvSpPr/>
      </dsp:nvSpPr>
      <dsp:spPr>
        <a:xfrm>
          <a:off x="0" y="1582044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9434D5-F9AC-5448-9817-0C3FAD614DEF}">
      <dsp:nvSpPr>
        <dsp:cNvPr id="0" name=""/>
        <dsp:cNvSpPr/>
      </dsp:nvSpPr>
      <dsp:spPr>
        <a:xfrm>
          <a:off x="0" y="1582044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- </a:t>
          </a:r>
          <a:r>
            <a:rPr lang="en-US" sz="2200" b="1" kern="1200"/>
            <a:t>Economic</a:t>
          </a:r>
          <a:r>
            <a:rPr lang="en-US" sz="2200" kern="1200"/>
            <a:t>: Fluktuasi nilai tukar dan daya beli konsumen</a:t>
          </a:r>
        </a:p>
      </dsp:txBody>
      <dsp:txXfrm>
        <a:off x="0" y="1582044"/>
        <a:ext cx="5175384" cy="790684"/>
      </dsp:txXfrm>
    </dsp:sp>
    <dsp:sp modelId="{BBCC5C2B-F62C-134D-9E4E-6A0A7D1FBD5F}">
      <dsp:nvSpPr>
        <dsp:cNvPr id="0" name=""/>
        <dsp:cNvSpPr/>
      </dsp:nvSpPr>
      <dsp:spPr>
        <a:xfrm>
          <a:off x="0" y="2372728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398A88-3DE6-E04B-A7A5-2FE4AF3952B8}">
      <dsp:nvSpPr>
        <dsp:cNvPr id="0" name=""/>
        <dsp:cNvSpPr/>
      </dsp:nvSpPr>
      <dsp:spPr>
        <a:xfrm>
          <a:off x="0" y="2372728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- </a:t>
          </a:r>
          <a:r>
            <a:rPr lang="en-US" sz="2200" b="1" kern="1200"/>
            <a:t>Social</a:t>
          </a:r>
          <a:r>
            <a:rPr lang="en-US" sz="2200" kern="1200"/>
            <a:t>: Perubahan gaya hidup dan preferensi diet lokal</a:t>
          </a:r>
        </a:p>
      </dsp:txBody>
      <dsp:txXfrm>
        <a:off x="0" y="2372728"/>
        <a:ext cx="5175384" cy="790684"/>
      </dsp:txXfrm>
    </dsp:sp>
    <dsp:sp modelId="{BEA559E4-D397-4E46-AA71-FD11C2E51C0D}">
      <dsp:nvSpPr>
        <dsp:cNvPr id="0" name=""/>
        <dsp:cNvSpPr/>
      </dsp:nvSpPr>
      <dsp:spPr>
        <a:xfrm>
          <a:off x="0" y="3163412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95BB7-4FA5-A344-9301-FCA884B60FDB}">
      <dsp:nvSpPr>
        <dsp:cNvPr id="0" name=""/>
        <dsp:cNvSpPr/>
      </dsp:nvSpPr>
      <dsp:spPr>
        <a:xfrm>
          <a:off x="0" y="3163412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- </a:t>
          </a:r>
          <a:r>
            <a:rPr lang="en-US" sz="2200" b="1" kern="1200"/>
            <a:t>Technological: </a:t>
          </a:r>
          <a:r>
            <a:rPr lang="en-US" sz="2200" kern="1200"/>
            <a:t>Inovasi produksi, distribusi digital</a:t>
          </a:r>
        </a:p>
      </dsp:txBody>
      <dsp:txXfrm>
        <a:off x="0" y="3163412"/>
        <a:ext cx="5175384" cy="790684"/>
      </dsp:txXfrm>
    </dsp:sp>
    <dsp:sp modelId="{30324612-D409-8F45-9F3B-95774188D46D}">
      <dsp:nvSpPr>
        <dsp:cNvPr id="0" name=""/>
        <dsp:cNvSpPr/>
      </dsp:nvSpPr>
      <dsp:spPr>
        <a:xfrm>
          <a:off x="0" y="3954096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2C117-405F-2542-B5EE-E65A8DF5E99E}">
      <dsp:nvSpPr>
        <dsp:cNvPr id="0" name=""/>
        <dsp:cNvSpPr/>
      </dsp:nvSpPr>
      <dsp:spPr>
        <a:xfrm>
          <a:off x="0" y="3954096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- </a:t>
          </a:r>
          <a:r>
            <a:rPr lang="en-US" sz="2200" b="1" kern="1200"/>
            <a:t>Environmental</a:t>
          </a:r>
          <a:r>
            <a:rPr lang="en-US" sz="2200" kern="1200"/>
            <a:t>: Tekanan terhadap praktik ramah lingkungan dan kemasan hijau</a:t>
          </a:r>
        </a:p>
      </dsp:txBody>
      <dsp:txXfrm>
        <a:off x="0" y="3954096"/>
        <a:ext cx="5175384" cy="790684"/>
      </dsp:txXfrm>
    </dsp:sp>
    <dsp:sp modelId="{5A333F6D-3A53-7E45-BD13-56D01F8E0D36}">
      <dsp:nvSpPr>
        <dsp:cNvPr id="0" name=""/>
        <dsp:cNvSpPr/>
      </dsp:nvSpPr>
      <dsp:spPr>
        <a:xfrm>
          <a:off x="0" y="4744781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AF581-8916-B447-BEBF-D5A87F5278B0}">
      <dsp:nvSpPr>
        <dsp:cNvPr id="0" name=""/>
        <dsp:cNvSpPr/>
      </dsp:nvSpPr>
      <dsp:spPr>
        <a:xfrm>
          <a:off x="0" y="4744781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- </a:t>
          </a:r>
          <a:r>
            <a:rPr lang="en-US" sz="2200" b="1" kern="1200"/>
            <a:t>Legal</a:t>
          </a:r>
          <a:r>
            <a:rPr lang="en-US" sz="2200" kern="1200"/>
            <a:t>: Standar keamanan makanan dan hukum ketenagakerjaan</a:t>
          </a:r>
        </a:p>
      </dsp:txBody>
      <dsp:txXfrm>
        <a:off x="0" y="4744781"/>
        <a:ext cx="5175384" cy="7906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237EC-A57B-2744-9D47-44DA3C2C2D39}">
      <dsp:nvSpPr>
        <dsp:cNvPr id="0" name=""/>
        <dsp:cNvSpPr/>
      </dsp:nvSpPr>
      <dsp:spPr>
        <a:xfrm>
          <a:off x="0" y="675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35213-3FC7-6A4F-915C-F2FB81040141}">
      <dsp:nvSpPr>
        <dsp:cNvPr id="0" name=""/>
        <dsp:cNvSpPr/>
      </dsp:nvSpPr>
      <dsp:spPr>
        <a:xfrm>
          <a:off x="0" y="675"/>
          <a:ext cx="5175384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SWOT Analysis PT Nusantara Food (Ekspansi ke Asia Tenggara)</a:t>
          </a:r>
        </a:p>
      </dsp:txBody>
      <dsp:txXfrm>
        <a:off x="0" y="675"/>
        <a:ext cx="5175384" cy="1106957"/>
      </dsp:txXfrm>
    </dsp:sp>
    <dsp:sp modelId="{99B6044F-D64E-7545-A43A-1C7CBF49C465}">
      <dsp:nvSpPr>
        <dsp:cNvPr id="0" name=""/>
        <dsp:cNvSpPr/>
      </dsp:nvSpPr>
      <dsp:spPr>
        <a:xfrm>
          <a:off x="0" y="1107633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5BC12A-28F8-B947-AC45-7BC7F5B81187}">
      <dsp:nvSpPr>
        <dsp:cNvPr id="0" name=""/>
        <dsp:cNvSpPr/>
      </dsp:nvSpPr>
      <dsp:spPr>
        <a:xfrm>
          <a:off x="0" y="1107633"/>
          <a:ext cx="5175384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- </a:t>
          </a:r>
          <a:r>
            <a:rPr lang="en-US" sz="2200" b="1" kern="1200"/>
            <a:t>Strengths</a:t>
          </a:r>
          <a:r>
            <a:rPr lang="en-US" sz="2200" kern="1200"/>
            <a:t>: Kapasitas produksi besar, merek lokal kuat, SDM berpengalaman</a:t>
          </a:r>
        </a:p>
      </dsp:txBody>
      <dsp:txXfrm>
        <a:off x="0" y="1107633"/>
        <a:ext cx="5175384" cy="1106957"/>
      </dsp:txXfrm>
    </dsp:sp>
    <dsp:sp modelId="{CA9CC3B8-7C9C-7746-87FF-0843CCA4BE77}">
      <dsp:nvSpPr>
        <dsp:cNvPr id="0" name=""/>
        <dsp:cNvSpPr/>
      </dsp:nvSpPr>
      <dsp:spPr>
        <a:xfrm>
          <a:off x="0" y="2214591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894CDD-1377-8848-81C5-5C12015CE944}">
      <dsp:nvSpPr>
        <dsp:cNvPr id="0" name=""/>
        <dsp:cNvSpPr/>
      </dsp:nvSpPr>
      <dsp:spPr>
        <a:xfrm>
          <a:off x="0" y="2214591"/>
          <a:ext cx="5175384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- </a:t>
          </a:r>
          <a:r>
            <a:rPr lang="en-US" sz="2200" b="1" kern="1200"/>
            <a:t>Weaknesses</a:t>
          </a:r>
          <a:r>
            <a:rPr lang="en-US" sz="2200" kern="1200"/>
            <a:t>: Ketergantungan pada bahan baku lokal, rendahnya riset pasar internasional</a:t>
          </a:r>
        </a:p>
      </dsp:txBody>
      <dsp:txXfrm>
        <a:off x="0" y="2214591"/>
        <a:ext cx="5175384" cy="1106957"/>
      </dsp:txXfrm>
    </dsp:sp>
    <dsp:sp modelId="{CBD15491-83B1-334E-BFFD-CCF224D46934}">
      <dsp:nvSpPr>
        <dsp:cNvPr id="0" name=""/>
        <dsp:cNvSpPr/>
      </dsp:nvSpPr>
      <dsp:spPr>
        <a:xfrm>
          <a:off x="0" y="3321549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06D7D-944E-504E-9CA3-7B0B6DBDFFE8}">
      <dsp:nvSpPr>
        <dsp:cNvPr id="0" name=""/>
        <dsp:cNvSpPr/>
      </dsp:nvSpPr>
      <dsp:spPr>
        <a:xfrm>
          <a:off x="0" y="3321549"/>
          <a:ext cx="5175384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- </a:t>
          </a:r>
          <a:r>
            <a:rPr lang="en-US" sz="2200" b="1" kern="1200"/>
            <a:t>Opportunities</a:t>
          </a:r>
          <a:r>
            <a:rPr lang="en-US" sz="2200" kern="1200"/>
            <a:t>: Pasar ASEAN besar dan berkembang, integrasi perdagangan regional</a:t>
          </a:r>
        </a:p>
      </dsp:txBody>
      <dsp:txXfrm>
        <a:off x="0" y="3321549"/>
        <a:ext cx="5175384" cy="1106957"/>
      </dsp:txXfrm>
    </dsp:sp>
    <dsp:sp modelId="{F9CCAD0D-878A-144E-B46D-9E727DED2537}">
      <dsp:nvSpPr>
        <dsp:cNvPr id="0" name=""/>
        <dsp:cNvSpPr/>
      </dsp:nvSpPr>
      <dsp:spPr>
        <a:xfrm>
          <a:off x="0" y="4428507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AD60F6-7D0A-484C-9535-7D1C138DFE07}">
      <dsp:nvSpPr>
        <dsp:cNvPr id="0" name=""/>
        <dsp:cNvSpPr/>
      </dsp:nvSpPr>
      <dsp:spPr>
        <a:xfrm>
          <a:off x="0" y="4428507"/>
          <a:ext cx="5175384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-</a:t>
          </a:r>
          <a:r>
            <a:rPr lang="en-US" sz="2200" b="1" kern="1200"/>
            <a:t> Threats</a:t>
          </a:r>
          <a:r>
            <a:rPr lang="en-US" sz="2200" kern="1200"/>
            <a:t>: Kompetitor lokal mapan, perbedaan budaya dan preferensi konsumen</a:t>
          </a:r>
        </a:p>
      </dsp:txBody>
      <dsp:txXfrm>
        <a:off x="0" y="4428507"/>
        <a:ext cx="5175384" cy="110695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C5186-3EB8-9C49-9D69-123A75E16418}">
      <dsp:nvSpPr>
        <dsp:cNvPr id="0" name=""/>
        <dsp:cNvSpPr/>
      </dsp:nvSpPr>
      <dsp:spPr>
        <a:xfrm>
          <a:off x="0" y="292485"/>
          <a:ext cx="5175384" cy="15947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- Desain organisasi strategis harus mempertimbangkan kompleksitas lingkungan global.</a:t>
          </a:r>
        </a:p>
      </dsp:txBody>
      <dsp:txXfrm>
        <a:off x="77847" y="370332"/>
        <a:ext cx="5019690" cy="1439016"/>
      </dsp:txXfrm>
    </dsp:sp>
    <dsp:sp modelId="{26E1BE78-15FB-4E41-A0CA-1AF1AE07F25B}">
      <dsp:nvSpPr>
        <dsp:cNvPr id="0" name=""/>
        <dsp:cNvSpPr/>
      </dsp:nvSpPr>
      <dsp:spPr>
        <a:xfrm>
          <a:off x="0" y="1970715"/>
          <a:ext cx="5175384" cy="159471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- Tiga level strategi (fungsional, bisnis, korporat) harus selaras.</a:t>
          </a:r>
        </a:p>
      </dsp:txBody>
      <dsp:txXfrm>
        <a:off x="77847" y="2048562"/>
        <a:ext cx="5019690" cy="1439016"/>
      </dsp:txXfrm>
    </dsp:sp>
    <dsp:sp modelId="{4EF47A15-C967-3A43-B029-B088DCCB7F9F}">
      <dsp:nvSpPr>
        <dsp:cNvPr id="0" name=""/>
        <dsp:cNvSpPr/>
      </dsp:nvSpPr>
      <dsp:spPr>
        <a:xfrm>
          <a:off x="0" y="3648945"/>
          <a:ext cx="5175384" cy="159471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- Peran HRM sangat penting dalam menjembatani strategi dan eksekusi lintas negara.</a:t>
          </a:r>
        </a:p>
      </dsp:txBody>
      <dsp:txXfrm>
        <a:off x="77847" y="3726792"/>
        <a:ext cx="5019690" cy="1439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AE394F-AFF1-4485-AF1F-7387A2F0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Binary Code Globe">
            <a:extLst>
              <a:ext uri="{FF2B5EF4-FFF2-40B4-BE49-F238E27FC236}">
                <a16:creationId xmlns:a16="http://schemas.microsoft.com/office/drawing/2014/main" id="{0F9B1B8C-2D59-4864-D1AA-B52DD31E13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784" r="2002" b="-1"/>
          <a:stretch>
            <a:fillRect/>
          </a:stretch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299" y="554845"/>
            <a:ext cx="7992669" cy="3902673"/>
          </a:xfrm>
        </p:spPr>
        <p:txBody>
          <a:bodyPr anchor="t">
            <a:normAutofit/>
          </a:bodyPr>
          <a:lstStyle/>
          <a:p>
            <a:pPr algn="l"/>
            <a:r>
              <a:rPr lang="en-ID" sz="4500">
                <a:solidFill>
                  <a:srgbClr val="FFFFFF"/>
                </a:solidFill>
              </a:rPr>
              <a:t>Organizational Design and Strategy in a Changing Global Environment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285" y="4704862"/>
            <a:ext cx="9143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236642" y="4718033"/>
            <a:ext cx="8008722" cy="1175039"/>
          </a:xfrm>
        </p:spPr>
        <p:txBody>
          <a:bodyPr anchor="b">
            <a:normAutofit fontScale="85000" lnSpcReduction="20000"/>
          </a:bodyPr>
          <a:lstStyle/>
          <a:p>
            <a:pPr algn="l"/>
            <a:r>
              <a:rPr lang="en-ID" dirty="0" err="1">
                <a:solidFill>
                  <a:srgbClr val="FFFFFF"/>
                </a:solidFill>
              </a:rPr>
              <a:t>Topik</a:t>
            </a:r>
            <a:r>
              <a:rPr lang="en-ID" dirty="0">
                <a:solidFill>
                  <a:srgbClr val="FFFFFF"/>
                </a:solidFill>
              </a:rPr>
              <a:t>: Strategi </a:t>
            </a:r>
            <a:r>
              <a:rPr lang="en-ID" dirty="0" err="1">
                <a:solidFill>
                  <a:srgbClr val="FFFFFF"/>
                </a:solidFill>
              </a:rPr>
              <a:t>Bisnis</a:t>
            </a:r>
            <a:r>
              <a:rPr lang="en-ID" dirty="0">
                <a:solidFill>
                  <a:srgbClr val="FFFFFF"/>
                </a:solidFill>
              </a:rPr>
              <a:t> dan </a:t>
            </a:r>
            <a:r>
              <a:rPr lang="en-ID" dirty="0" err="1">
                <a:solidFill>
                  <a:srgbClr val="FFFFFF"/>
                </a:solidFill>
              </a:rPr>
              <a:t>Implementasi</a:t>
            </a:r>
            <a:r>
              <a:rPr lang="en-ID" dirty="0">
                <a:solidFill>
                  <a:srgbClr val="FFFFFF"/>
                </a:solidFill>
              </a:rPr>
              <a:t> HRM</a:t>
            </a:r>
          </a:p>
          <a:p>
            <a:pPr algn="l"/>
            <a:r>
              <a:rPr lang="en-ID" dirty="0" err="1">
                <a:solidFill>
                  <a:srgbClr val="FFFFFF"/>
                </a:solidFill>
              </a:rPr>
              <a:t>Dosen</a:t>
            </a:r>
            <a:r>
              <a:rPr lang="en-ID" dirty="0">
                <a:solidFill>
                  <a:srgbClr val="FFFFFF"/>
                </a:solidFill>
              </a:rPr>
              <a:t>: </a:t>
            </a:r>
            <a:r>
              <a:rPr lang="en-ID" dirty="0" err="1">
                <a:solidFill>
                  <a:srgbClr val="FFFFFF"/>
                </a:solidFill>
              </a:rPr>
              <a:t>Dr.</a:t>
            </a:r>
            <a:r>
              <a:rPr lang="en-ID" dirty="0">
                <a:solidFill>
                  <a:srgbClr val="FFFFFF"/>
                </a:solidFill>
              </a:rPr>
              <a:t> Faurani I Santi S, </a:t>
            </a:r>
            <a:r>
              <a:rPr lang="en-ID" dirty="0" err="1">
                <a:solidFill>
                  <a:srgbClr val="FFFFFF"/>
                </a:solidFill>
              </a:rPr>
              <a:t>Dr.</a:t>
            </a:r>
            <a:r>
              <a:rPr lang="en-ID" dirty="0">
                <a:solidFill>
                  <a:srgbClr val="FFFFFF"/>
                </a:solidFill>
              </a:rPr>
              <a:t> </a:t>
            </a:r>
            <a:r>
              <a:rPr lang="en-ID" dirty="0" err="1">
                <a:solidFill>
                  <a:srgbClr val="FFFFFF"/>
                </a:solidFill>
              </a:rPr>
              <a:t>Lukmanul</a:t>
            </a:r>
            <a:r>
              <a:rPr lang="en-ID" dirty="0">
                <a:solidFill>
                  <a:srgbClr val="FFFFFF"/>
                </a:solidFill>
              </a:rPr>
              <a:t> Hakim, </a:t>
            </a:r>
            <a:r>
              <a:rPr lang="en-ID" dirty="0" err="1">
                <a:solidFill>
                  <a:srgbClr val="FFFFFF"/>
                </a:solidFill>
              </a:rPr>
              <a:t>Dr.</a:t>
            </a:r>
            <a:r>
              <a:rPr lang="en-ID" dirty="0">
                <a:solidFill>
                  <a:srgbClr val="FFFFFF"/>
                </a:solidFill>
              </a:rPr>
              <a:t> </a:t>
            </a:r>
            <a:r>
              <a:rPr lang="en-ID" dirty="0" err="1">
                <a:solidFill>
                  <a:srgbClr val="FFFFFF"/>
                </a:solidFill>
              </a:rPr>
              <a:t>Refie</a:t>
            </a:r>
            <a:r>
              <a:rPr lang="en-ID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ID" sz="4700"/>
              <a:t>Apa itu Analisis SWOT?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80027"/>
            <a:ext cx="8077009" cy="42519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300" dirty="0"/>
              <a:t>SWOT </a:t>
            </a:r>
            <a:r>
              <a:rPr lang="en-ID" sz="2300" dirty="0" err="1"/>
              <a:t>adalah</a:t>
            </a:r>
            <a:r>
              <a:rPr lang="en-ID" sz="2300" dirty="0"/>
              <a:t> </a:t>
            </a:r>
            <a:r>
              <a:rPr lang="en-ID" sz="2300" dirty="0" err="1"/>
              <a:t>alat</a:t>
            </a:r>
            <a:r>
              <a:rPr lang="en-ID" sz="2300" dirty="0"/>
              <a:t> </a:t>
            </a:r>
            <a:r>
              <a:rPr lang="en-ID" sz="2300" dirty="0" err="1"/>
              <a:t>analisis</a:t>
            </a:r>
            <a:r>
              <a:rPr lang="en-ID" sz="2300" dirty="0"/>
              <a:t> </a:t>
            </a:r>
            <a:r>
              <a:rPr lang="en-ID" sz="2300" dirty="0" err="1"/>
              <a:t>strategis</a:t>
            </a:r>
            <a:r>
              <a:rPr lang="en-ID" sz="2300" dirty="0"/>
              <a:t> </a:t>
            </a:r>
            <a:r>
              <a:rPr lang="en-ID" sz="2300" dirty="0" err="1"/>
              <a:t>untuk</a:t>
            </a:r>
            <a:r>
              <a:rPr lang="en-ID" sz="2300" dirty="0"/>
              <a:t> </a:t>
            </a:r>
            <a:r>
              <a:rPr lang="en-ID" sz="2300" dirty="0" err="1"/>
              <a:t>mengevaluasi</a:t>
            </a:r>
            <a:r>
              <a:rPr lang="en-ID" sz="2300" dirty="0"/>
              <a:t> </a:t>
            </a:r>
            <a:r>
              <a:rPr lang="en-ID" sz="2300" dirty="0" err="1"/>
              <a:t>posisi</a:t>
            </a:r>
            <a:r>
              <a:rPr lang="en-ID" sz="2300" dirty="0"/>
              <a:t> internal dan </a:t>
            </a:r>
            <a:r>
              <a:rPr lang="en-ID" sz="2300" dirty="0" err="1"/>
              <a:t>eksternal</a:t>
            </a:r>
            <a:r>
              <a:rPr lang="en-ID" sz="2300" dirty="0"/>
              <a:t> </a:t>
            </a:r>
            <a:r>
              <a:rPr lang="en-ID" sz="2300" dirty="0" err="1"/>
              <a:t>organisasi</a:t>
            </a:r>
            <a:r>
              <a:rPr lang="en-ID" sz="2300" dirty="0"/>
              <a:t>:</a:t>
            </a:r>
          </a:p>
          <a:p>
            <a:pPr marL="0" indent="0">
              <a:buNone/>
            </a:pPr>
            <a:endParaRPr lang="en-ID" sz="2300" dirty="0"/>
          </a:p>
          <a:p>
            <a:pPr marL="0" indent="0">
              <a:buNone/>
            </a:pPr>
            <a:r>
              <a:rPr lang="en-ID" sz="2300" dirty="0"/>
              <a:t>- </a:t>
            </a:r>
            <a:r>
              <a:rPr lang="en-ID" sz="2300" b="1" dirty="0"/>
              <a:t>Strengths</a:t>
            </a:r>
            <a:r>
              <a:rPr lang="en-ID" sz="2300" dirty="0"/>
              <a:t> (</a:t>
            </a:r>
            <a:r>
              <a:rPr lang="en-ID" sz="2300" dirty="0" err="1"/>
              <a:t>Kekuatan</a:t>
            </a:r>
            <a:r>
              <a:rPr lang="en-ID" sz="2300" dirty="0"/>
              <a:t>): </a:t>
            </a:r>
            <a:r>
              <a:rPr lang="en-ID" sz="2300" dirty="0" err="1"/>
              <a:t>Sumber</a:t>
            </a:r>
            <a:r>
              <a:rPr lang="en-ID" sz="2300" dirty="0"/>
              <a:t> </a:t>
            </a:r>
            <a:r>
              <a:rPr lang="en-ID" sz="2300" dirty="0" err="1"/>
              <a:t>daya</a:t>
            </a:r>
            <a:r>
              <a:rPr lang="en-ID" sz="2300" dirty="0"/>
              <a:t> dan </a:t>
            </a:r>
            <a:r>
              <a:rPr lang="en-ID" sz="2300" dirty="0" err="1"/>
              <a:t>kapabilitas</a:t>
            </a:r>
            <a:r>
              <a:rPr lang="en-ID" sz="2300" dirty="0"/>
              <a:t> </a:t>
            </a:r>
            <a:r>
              <a:rPr lang="en-ID" sz="2300" dirty="0" err="1"/>
              <a:t>unggulan</a:t>
            </a:r>
            <a:endParaRPr lang="en-ID" sz="2300" dirty="0"/>
          </a:p>
          <a:p>
            <a:pPr marL="0" indent="0">
              <a:buNone/>
            </a:pPr>
            <a:r>
              <a:rPr lang="en-ID" sz="2300" dirty="0"/>
              <a:t>- </a:t>
            </a:r>
            <a:r>
              <a:rPr lang="en-ID" sz="2300" b="1" dirty="0"/>
              <a:t>Weaknesses</a:t>
            </a:r>
            <a:r>
              <a:rPr lang="en-ID" sz="2300" dirty="0"/>
              <a:t> (</a:t>
            </a:r>
            <a:r>
              <a:rPr lang="en-ID" sz="2300" dirty="0" err="1"/>
              <a:t>Kelemahan</a:t>
            </a:r>
            <a:r>
              <a:rPr lang="en-ID" sz="2300" dirty="0"/>
              <a:t>): </a:t>
            </a:r>
            <a:r>
              <a:rPr lang="en-ID" sz="2300" dirty="0" err="1"/>
              <a:t>Hambatan</a:t>
            </a:r>
            <a:r>
              <a:rPr lang="en-ID" sz="2300" dirty="0"/>
              <a:t> </a:t>
            </a:r>
            <a:r>
              <a:rPr lang="en-ID" sz="2300" dirty="0" err="1"/>
              <a:t>atau</a:t>
            </a:r>
            <a:r>
              <a:rPr lang="en-ID" sz="2300" dirty="0"/>
              <a:t> </a:t>
            </a:r>
            <a:r>
              <a:rPr lang="en-ID" sz="2300" dirty="0" err="1"/>
              <a:t>keterbatasan</a:t>
            </a:r>
            <a:r>
              <a:rPr lang="en-ID" sz="2300" dirty="0"/>
              <a:t> internal</a:t>
            </a:r>
          </a:p>
          <a:p>
            <a:pPr marL="0" indent="0">
              <a:buNone/>
            </a:pPr>
            <a:r>
              <a:rPr lang="en-ID" sz="2300" dirty="0"/>
              <a:t>- </a:t>
            </a:r>
            <a:r>
              <a:rPr lang="en-ID" sz="2300" b="1" dirty="0"/>
              <a:t>Opportunitie</a:t>
            </a:r>
            <a:r>
              <a:rPr lang="en-ID" sz="2300" dirty="0"/>
              <a:t>s (</a:t>
            </a:r>
            <a:r>
              <a:rPr lang="en-ID" sz="2300" dirty="0" err="1"/>
              <a:t>Peluang</a:t>
            </a:r>
            <a:r>
              <a:rPr lang="en-ID" sz="2300" dirty="0"/>
              <a:t>): </a:t>
            </a:r>
            <a:r>
              <a:rPr lang="en-ID" sz="2300" dirty="0" err="1"/>
              <a:t>Faktor</a:t>
            </a:r>
            <a:r>
              <a:rPr lang="en-ID" sz="2300" dirty="0"/>
              <a:t> </a:t>
            </a:r>
            <a:r>
              <a:rPr lang="en-ID" sz="2300" dirty="0" err="1"/>
              <a:t>eksternal</a:t>
            </a:r>
            <a:r>
              <a:rPr lang="en-ID" sz="2300" dirty="0"/>
              <a:t> yang </a:t>
            </a:r>
            <a:r>
              <a:rPr lang="en-ID" sz="2300" dirty="0" err="1"/>
              <a:t>dapat</a:t>
            </a:r>
            <a:r>
              <a:rPr lang="en-ID" sz="2300" dirty="0"/>
              <a:t> </a:t>
            </a:r>
            <a:r>
              <a:rPr lang="en-ID" sz="2300" dirty="0" err="1"/>
              <a:t>dimanfaatkan</a:t>
            </a:r>
            <a:endParaRPr lang="en-ID" sz="2300" dirty="0"/>
          </a:p>
          <a:p>
            <a:pPr marL="0" indent="0">
              <a:buNone/>
            </a:pPr>
            <a:r>
              <a:rPr lang="en-ID" sz="2300" dirty="0"/>
              <a:t>- </a:t>
            </a:r>
            <a:r>
              <a:rPr lang="en-ID" sz="2300" b="1" dirty="0"/>
              <a:t>Threats</a:t>
            </a:r>
            <a:r>
              <a:rPr lang="en-ID" sz="2300" dirty="0"/>
              <a:t> (</a:t>
            </a:r>
            <a:r>
              <a:rPr lang="en-ID" sz="2300" dirty="0" err="1"/>
              <a:t>Ancaman</a:t>
            </a:r>
            <a:r>
              <a:rPr lang="en-ID" sz="2300" dirty="0"/>
              <a:t>): </a:t>
            </a:r>
            <a:r>
              <a:rPr lang="en-ID" sz="2300" dirty="0" err="1"/>
              <a:t>Risiko</a:t>
            </a:r>
            <a:r>
              <a:rPr lang="en-ID" sz="2300" dirty="0"/>
              <a:t> </a:t>
            </a:r>
            <a:r>
              <a:rPr lang="en-ID" sz="2300" dirty="0" err="1"/>
              <a:t>eksternal</a:t>
            </a:r>
            <a:r>
              <a:rPr lang="en-ID" sz="2300" dirty="0"/>
              <a:t> yang </a:t>
            </a:r>
            <a:r>
              <a:rPr lang="en-ID" sz="2300" dirty="0" err="1"/>
              <a:t>menghambat</a:t>
            </a:r>
            <a:r>
              <a:rPr lang="en-ID" sz="2300" dirty="0"/>
              <a:t> </a:t>
            </a:r>
            <a:r>
              <a:rPr lang="en-ID" sz="2300" dirty="0" err="1"/>
              <a:t>kinerja</a:t>
            </a:r>
            <a:endParaRPr lang="en-ID" sz="2300" dirty="0"/>
          </a:p>
          <a:p>
            <a:pPr marL="0" indent="0">
              <a:buNone/>
            </a:pPr>
            <a:endParaRPr lang="en-ID" sz="2300" dirty="0"/>
          </a:p>
          <a:p>
            <a:pPr marL="0" indent="0">
              <a:buNone/>
            </a:pPr>
            <a:r>
              <a:rPr lang="en-ID" sz="2300" dirty="0" err="1"/>
              <a:t>Fungsi</a:t>
            </a:r>
            <a:r>
              <a:rPr lang="en-ID" sz="2300" dirty="0"/>
              <a:t>: </a:t>
            </a:r>
            <a:r>
              <a:rPr lang="en-ID" sz="2300" dirty="0" err="1"/>
              <a:t>Menjadi</a:t>
            </a:r>
            <a:r>
              <a:rPr lang="en-ID" sz="2300" dirty="0"/>
              <a:t> </a:t>
            </a:r>
            <a:r>
              <a:rPr lang="en-ID" sz="2300" dirty="0" err="1"/>
              <a:t>dasar</a:t>
            </a:r>
            <a:r>
              <a:rPr lang="en-ID" sz="2300" dirty="0"/>
              <a:t> </a:t>
            </a:r>
            <a:r>
              <a:rPr lang="en-ID" sz="2300" dirty="0" err="1"/>
              <a:t>perumusan</a:t>
            </a:r>
            <a:r>
              <a:rPr lang="en-ID" sz="2300" dirty="0"/>
              <a:t> strategi </a:t>
            </a:r>
            <a:r>
              <a:rPr lang="en-ID" sz="2300" dirty="0" err="1"/>
              <a:t>organisasi</a:t>
            </a:r>
            <a:r>
              <a:rPr lang="en-ID" sz="2300" dirty="0"/>
              <a:t> </a:t>
            </a:r>
            <a:r>
              <a:rPr lang="en-ID" sz="2300" dirty="0" err="1"/>
              <a:t>dengan</a:t>
            </a:r>
            <a:r>
              <a:rPr lang="en-ID" sz="2300" dirty="0"/>
              <a:t> </a:t>
            </a:r>
            <a:r>
              <a:rPr lang="en-ID" sz="2300" dirty="0" err="1"/>
              <a:t>menyesuaikan</a:t>
            </a:r>
            <a:r>
              <a:rPr lang="en-ID" sz="2300" dirty="0"/>
              <a:t> </a:t>
            </a:r>
            <a:r>
              <a:rPr lang="en-ID" sz="2300" dirty="0" err="1"/>
              <a:t>kekuatan</a:t>
            </a:r>
            <a:r>
              <a:rPr lang="en-ID" sz="2300" dirty="0"/>
              <a:t> dan </a:t>
            </a:r>
            <a:r>
              <a:rPr lang="en-ID" sz="2300" dirty="0" err="1"/>
              <a:t>peluang</a:t>
            </a:r>
            <a:r>
              <a:rPr lang="en-ID" sz="2300" dirty="0"/>
              <a:t> </a:t>
            </a:r>
            <a:r>
              <a:rPr lang="en-ID" sz="2300" dirty="0" err="1"/>
              <a:t>serta</a:t>
            </a:r>
            <a:r>
              <a:rPr lang="en-ID" sz="2300" dirty="0"/>
              <a:t> </a:t>
            </a:r>
            <a:r>
              <a:rPr lang="en-ID" sz="2300" dirty="0" err="1"/>
              <a:t>meminimalkan</a:t>
            </a:r>
            <a:r>
              <a:rPr lang="en-ID" sz="2300" dirty="0"/>
              <a:t> </a:t>
            </a:r>
            <a:r>
              <a:rPr lang="en-ID" sz="2300" dirty="0" err="1"/>
              <a:t>kelemahan</a:t>
            </a:r>
            <a:r>
              <a:rPr lang="en-ID" sz="2300" dirty="0"/>
              <a:t> dan </a:t>
            </a:r>
            <a:r>
              <a:rPr lang="en-ID" sz="2300" dirty="0" err="1"/>
              <a:t>ancaman</a:t>
            </a:r>
            <a:r>
              <a:rPr lang="en-ID" sz="2300" dirty="0"/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640823"/>
            <a:ext cx="2563994" cy="5583148"/>
          </a:xfrm>
        </p:spPr>
        <p:txBody>
          <a:bodyPr anchor="ctr">
            <a:normAutofit/>
          </a:bodyPr>
          <a:lstStyle/>
          <a:p>
            <a:r>
              <a:rPr lang="en-ID" sz="4700" dirty="0" err="1"/>
              <a:t>Contoh</a:t>
            </a:r>
            <a:r>
              <a:rPr lang="en-ID" sz="4700" dirty="0"/>
              <a:t> </a:t>
            </a:r>
            <a:r>
              <a:rPr lang="en-ID" sz="4700" dirty="0" err="1"/>
              <a:t>Analisis</a:t>
            </a:r>
            <a:r>
              <a:rPr lang="en-ID" sz="4700" dirty="0"/>
              <a:t> PESTEL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09587" y="2854"/>
                  <a:pt x="5409791" y="9451"/>
                  <a:pt x="5410200" y="13716"/>
                </a:cubicBezTo>
                <a:cubicBezTo>
                  <a:pt x="5139060" y="2179"/>
                  <a:pt x="5121593" y="26463"/>
                  <a:pt x="4842129" y="13716"/>
                </a:cubicBezTo>
                <a:cubicBezTo>
                  <a:pt x="4562665" y="969"/>
                  <a:pt x="4448273" y="4915"/>
                  <a:pt x="4328160" y="13716"/>
                </a:cubicBezTo>
                <a:cubicBezTo>
                  <a:pt x="4208047" y="22517"/>
                  <a:pt x="3760936" y="17995"/>
                  <a:pt x="3597783" y="13716"/>
                </a:cubicBezTo>
                <a:cubicBezTo>
                  <a:pt x="3434630" y="9437"/>
                  <a:pt x="3299718" y="28641"/>
                  <a:pt x="3029712" y="13716"/>
                </a:cubicBezTo>
                <a:cubicBezTo>
                  <a:pt x="2759706" y="-1209"/>
                  <a:pt x="2640159" y="22822"/>
                  <a:pt x="2299335" y="13716"/>
                </a:cubicBezTo>
                <a:cubicBezTo>
                  <a:pt x="1958511" y="4610"/>
                  <a:pt x="1801186" y="24413"/>
                  <a:pt x="1514856" y="13716"/>
                </a:cubicBezTo>
                <a:cubicBezTo>
                  <a:pt x="1228526" y="3019"/>
                  <a:pt x="1063509" y="-9877"/>
                  <a:pt x="892683" y="13716"/>
                </a:cubicBezTo>
                <a:cubicBezTo>
                  <a:pt x="721857" y="37309"/>
                  <a:pt x="186945" y="-25469"/>
                  <a:pt x="0" y="13716"/>
                </a:cubicBezTo>
                <a:cubicBezTo>
                  <a:pt x="-342" y="9537"/>
                  <a:pt x="-97" y="6817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10660" y="2787"/>
                  <a:pt x="5410166" y="9748"/>
                  <a:pt x="5410200" y="13716"/>
                </a:cubicBezTo>
                <a:cubicBezTo>
                  <a:pt x="5163327" y="36922"/>
                  <a:pt x="5008749" y="6121"/>
                  <a:pt x="4842129" y="13716"/>
                </a:cubicBezTo>
                <a:cubicBezTo>
                  <a:pt x="4675509" y="21311"/>
                  <a:pt x="4433401" y="-5187"/>
                  <a:pt x="4165854" y="13716"/>
                </a:cubicBezTo>
                <a:cubicBezTo>
                  <a:pt x="3898308" y="32619"/>
                  <a:pt x="3809032" y="-13282"/>
                  <a:pt x="3543681" y="13716"/>
                </a:cubicBezTo>
                <a:cubicBezTo>
                  <a:pt x="3278330" y="40714"/>
                  <a:pt x="3073876" y="-20489"/>
                  <a:pt x="2759202" y="13716"/>
                </a:cubicBezTo>
                <a:cubicBezTo>
                  <a:pt x="2444528" y="47921"/>
                  <a:pt x="2204144" y="-1200"/>
                  <a:pt x="1974723" y="13716"/>
                </a:cubicBezTo>
                <a:cubicBezTo>
                  <a:pt x="1745302" y="28632"/>
                  <a:pt x="1602335" y="26918"/>
                  <a:pt x="1406652" y="13716"/>
                </a:cubicBezTo>
                <a:cubicBezTo>
                  <a:pt x="1210969" y="514"/>
                  <a:pt x="923948" y="-1411"/>
                  <a:pt x="730377" y="13716"/>
                </a:cubicBezTo>
                <a:cubicBezTo>
                  <a:pt x="536806" y="28843"/>
                  <a:pt x="336496" y="-4713"/>
                  <a:pt x="0" y="13716"/>
                </a:cubicBezTo>
                <a:cubicBezTo>
                  <a:pt x="-535" y="9547"/>
                  <a:pt x="488" y="451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94C3495-430D-6AE0-6E14-84D1BBE4F3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949912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640823"/>
            <a:ext cx="2563994" cy="5583148"/>
          </a:xfrm>
        </p:spPr>
        <p:txBody>
          <a:bodyPr anchor="ctr">
            <a:normAutofit/>
          </a:bodyPr>
          <a:lstStyle/>
          <a:p>
            <a:r>
              <a:rPr lang="en-ID" sz="4700"/>
              <a:t>Contoh Analisis SWOT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09587" y="2854"/>
                  <a:pt x="5409791" y="9451"/>
                  <a:pt x="5410200" y="13716"/>
                </a:cubicBezTo>
                <a:cubicBezTo>
                  <a:pt x="5139060" y="2179"/>
                  <a:pt x="5121593" y="26463"/>
                  <a:pt x="4842129" y="13716"/>
                </a:cubicBezTo>
                <a:cubicBezTo>
                  <a:pt x="4562665" y="969"/>
                  <a:pt x="4448273" y="4915"/>
                  <a:pt x="4328160" y="13716"/>
                </a:cubicBezTo>
                <a:cubicBezTo>
                  <a:pt x="4208047" y="22517"/>
                  <a:pt x="3760936" y="17995"/>
                  <a:pt x="3597783" y="13716"/>
                </a:cubicBezTo>
                <a:cubicBezTo>
                  <a:pt x="3434630" y="9437"/>
                  <a:pt x="3299718" y="28641"/>
                  <a:pt x="3029712" y="13716"/>
                </a:cubicBezTo>
                <a:cubicBezTo>
                  <a:pt x="2759706" y="-1209"/>
                  <a:pt x="2640159" y="22822"/>
                  <a:pt x="2299335" y="13716"/>
                </a:cubicBezTo>
                <a:cubicBezTo>
                  <a:pt x="1958511" y="4610"/>
                  <a:pt x="1801186" y="24413"/>
                  <a:pt x="1514856" y="13716"/>
                </a:cubicBezTo>
                <a:cubicBezTo>
                  <a:pt x="1228526" y="3019"/>
                  <a:pt x="1063509" y="-9877"/>
                  <a:pt x="892683" y="13716"/>
                </a:cubicBezTo>
                <a:cubicBezTo>
                  <a:pt x="721857" y="37309"/>
                  <a:pt x="186945" y="-25469"/>
                  <a:pt x="0" y="13716"/>
                </a:cubicBezTo>
                <a:cubicBezTo>
                  <a:pt x="-342" y="9537"/>
                  <a:pt x="-97" y="6817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10660" y="2787"/>
                  <a:pt x="5410166" y="9748"/>
                  <a:pt x="5410200" y="13716"/>
                </a:cubicBezTo>
                <a:cubicBezTo>
                  <a:pt x="5163327" y="36922"/>
                  <a:pt x="5008749" y="6121"/>
                  <a:pt x="4842129" y="13716"/>
                </a:cubicBezTo>
                <a:cubicBezTo>
                  <a:pt x="4675509" y="21311"/>
                  <a:pt x="4433401" y="-5187"/>
                  <a:pt x="4165854" y="13716"/>
                </a:cubicBezTo>
                <a:cubicBezTo>
                  <a:pt x="3898308" y="32619"/>
                  <a:pt x="3809032" y="-13282"/>
                  <a:pt x="3543681" y="13716"/>
                </a:cubicBezTo>
                <a:cubicBezTo>
                  <a:pt x="3278330" y="40714"/>
                  <a:pt x="3073876" y="-20489"/>
                  <a:pt x="2759202" y="13716"/>
                </a:cubicBezTo>
                <a:cubicBezTo>
                  <a:pt x="2444528" y="47921"/>
                  <a:pt x="2204144" y="-1200"/>
                  <a:pt x="1974723" y="13716"/>
                </a:cubicBezTo>
                <a:cubicBezTo>
                  <a:pt x="1745302" y="28632"/>
                  <a:pt x="1602335" y="26918"/>
                  <a:pt x="1406652" y="13716"/>
                </a:cubicBezTo>
                <a:cubicBezTo>
                  <a:pt x="1210969" y="514"/>
                  <a:pt x="923948" y="-1411"/>
                  <a:pt x="730377" y="13716"/>
                </a:cubicBezTo>
                <a:cubicBezTo>
                  <a:pt x="536806" y="28843"/>
                  <a:pt x="336496" y="-4713"/>
                  <a:pt x="0" y="13716"/>
                </a:cubicBezTo>
                <a:cubicBezTo>
                  <a:pt x="-535" y="9547"/>
                  <a:pt x="488" y="451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560C744-5944-6AFD-81E9-61120E27F8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725844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640823"/>
            <a:ext cx="2563994" cy="5583148"/>
          </a:xfrm>
        </p:spPr>
        <p:txBody>
          <a:bodyPr anchor="ctr">
            <a:normAutofit/>
          </a:bodyPr>
          <a:lstStyle/>
          <a:p>
            <a:r>
              <a:rPr lang="en-ID" sz="3600"/>
              <a:t>Rangkuman Materi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09587" y="2854"/>
                  <a:pt x="5409791" y="9451"/>
                  <a:pt x="5410200" y="13716"/>
                </a:cubicBezTo>
                <a:cubicBezTo>
                  <a:pt x="5139060" y="2179"/>
                  <a:pt x="5121593" y="26463"/>
                  <a:pt x="4842129" y="13716"/>
                </a:cubicBezTo>
                <a:cubicBezTo>
                  <a:pt x="4562665" y="969"/>
                  <a:pt x="4448273" y="4915"/>
                  <a:pt x="4328160" y="13716"/>
                </a:cubicBezTo>
                <a:cubicBezTo>
                  <a:pt x="4208047" y="22517"/>
                  <a:pt x="3760936" y="17995"/>
                  <a:pt x="3597783" y="13716"/>
                </a:cubicBezTo>
                <a:cubicBezTo>
                  <a:pt x="3434630" y="9437"/>
                  <a:pt x="3299718" y="28641"/>
                  <a:pt x="3029712" y="13716"/>
                </a:cubicBezTo>
                <a:cubicBezTo>
                  <a:pt x="2759706" y="-1209"/>
                  <a:pt x="2640159" y="22822"/>
                  <a:pt x="2299335" y="13716"/>
                </a:cubicBezTo>
                <a:cubicBezTo>
                  <a:pt x="1958511" y="4610"/>
                  <a:pt x="1801186" y="24413"/>
                  <a:pt x="1514856" y="13716"/>
                </a:cubicBezTo>
                <a:cubicBezTo>
                  <a:pt x="1228526" y="3019"/>
                  <a:pt x="1063509" y="-9877"/>
                  <a:pt x="892683" y="13716"/>
                </a:cubicBezTo>
                <a:cubicBezTo>
                  <a:pt x="721857" y="37309"/>
                  <a:pt x="186945" y="-25469"/>
                  <a:pt x="0" y="13716"/>
                </a:cubicBezTo>
                <a:cubicBezTo>
                  <a:pt x="-342" y="9537"/>
                  <a:pt x="-97" y="6817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10660" y="2787"/>
                  <a:pt x="5410166" y="9748"/>
                  <a:pt x="5410200" y="13716"/>
                </a:cubicBezTo>
                <a:cubicBezTo>
                  <a:pt x="5163327" y="36922"/>
                  <a:pt x="5008749" y="6121"/>
                  <a:pt x="4842129" y="13716"/>
                </a:cubicBezTo>
                <a:cubicBezTo>
                  <a:pt x="4675509" y="21311"/>
                  <a:pt x="4433401" y="-5187"/>
                  <a:pt x="4165854" y="13716"/>
                </a:cubicBezTo>
                <a:cubicBezTo>
                  <a:pt x="3898308" y="32619"/>
                  <a:pt x="3809032" y="-13282"/>
                  <a:pt x="3543681" y="13716"/>
                </a:cubicBezTo>
                <a:cubicBezTo>
                  <a:pt x="3278330" y="40714"/>
                  <a:pt x="3073876" y="-20489"/>
                  <a:pt x="2759202" y="13716"/>
                </a:cubicBezTo>
                <a:cubicBezTo>
                  <a:pt x="2444528" y="47921"/>
                  <a:pt x="2204144" y="-1200"/>
                  <a:pt x="1974723" y="13716"/>
                </a:cubicBezTo>
                <a:cubicBezTo>
                  <a:pt x="1745302" y="28632"/>
                  <a:pt x="1602335" y="26918"/>
                  <a:pt x="1406652" y="13716"/>
                </a:cubicBezTo>
                <a:cubicBezTo>
                  <a:pt x="1210969" y="514"/>
                  <a:pt x="923948" y="-1411"/>
                  <a:pt x="730377" y="13716"/>
                </a:cubicBezTo>
                <a:cubicBezTo>
                  <a:pt x="536806" y="28843"/>
                  <a:pt x="336496" y="-4713"/>
                  <a:pt x="0" y="13716"/>
                </a:cubicBezTo>
                <a:cubicBezTo>
                  <a:pt x="-535" y="9547"/>
                  <a:pt x="488" y="451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90538E-1F17-5AF6-B73C-C652DB753B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1948274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5299" y="548464"/>
            <a:ext cx="5098906" cy="1675623"/>
          </a:xfrm>
        </p:spPr>
        <p:txBody>
          <a:bodyPr anchor="b">
            <a:normAutofit/>
          </a:bodyPr>
          <a:lstStyle/>
          <a:p>
            <a:r>
              <a:rPr lang="en-ID" sz="3500"/>
              <a:t>Tujuan Pembelajaran (Sub-CPMK)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95ACD5-7E57-160C-6911-28DB9E3FBD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911" r="35455" b="-1"/>
          <a:stretch>
            <a:fillRect/>
          </a:stretch>
        </p:blipFill>
        <p:spPr>
          <a:xfrm>
            <a:off x="20" y="10"/>
            <a:ext cx="3147352" cy="6857990"/>
          </a:xfrm>
          <a:prstGeom prst="rect">
            <a:avLst/>
          </a:prstGeom>
          <a:effectLst/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264DEA0-3D97-4284-0F26-C5A30928F3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4447165"/>
              </p:ext>
            </p:extLst>
          </p:nvPr>
        </p:nvGraphicFramePr>
        <p:xfrm>
          <a:off x="3415300" y="2409830"/>
          <a:ext cx="5098904" cy="3705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ID" sz="3200">
                <a:solidFill>
                  <a:srgbClr val="FFFFFF"/>
                </a:solidFill>
              </a:rPr>
              <a:t>Strategy and the Environment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98521AC-6D46-39FA-B0A4-23E691AF8D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108787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ID" sz="3500">
                <a:solidFill>
                  <a:srgbClr val="FFFFFF"/>
                </a:solidFill>
              </a:rPr>
              <a:t>Functional-Level Strategy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5A73FC-A2B9-345F-41AB-8DDC44478F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993842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ID" sz="3500">
                <a:solidFill>
                  <a:srgbClr val="FFFFFF"/>
                </a:solidFill>
              </a:rPr>
              <a:t>Business-Level Strategy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092E9AA-8556-D78E-0493-709D0B9469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015473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ID" sz="3500">
                <a:solidFill>
                  <a:srgbClr val="FFFFFF"/>
                </a:solidFill>
              </a:rPr>
              <a:t>Corporate-Level Strategy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EC3FDDB-4E6A-8784-58FB-1223F85841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818211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ID" sz="2700">
                <a:solidFill>
                  <a:srgbClr val="FFFFFF"/>
                </a:solidFill>
              </a:rPr>
              <a:t>Implementing Strategy across Countries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271B3C8-3372-2654-7F0D-9DF90A6AB6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8101176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ID" sz="3500">
                <a:solidFill>
                  <a:srgbClr val="FFFFFF"/>
                </a:solidFill>
              </a:rPr>
              <a:t>Studi Kasus Diskusi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2" y="1885280"/>
            <a:ext cx="8316409" cy="4843324"/>
          </a:xfrm>
        </p:spPr>
        <p:txBody>
          <a:bodyPr anchor="ctr">
            <a:normAutofit/>
          </a:bodyPr>
          <a:lstStyle/>
          <a:p>
            <a:r>
              <a:rPr lang="en-ID" sz="2700" dirty="0"/>
              <a:t>PT Nusantara Food </a:t>
            </a:r>
            <a:r>
              <a:rPr lang="en-ID" sz="2700" dirty="0" err="1"/>
              <a:t>sedang</a:t>
            </a:r>
            <a:r>
              <a:rPr lang="en-ID" sz="2700" dirty="0"/>
              <a:t> </a:t>
            </a:r>
            <a:r>
              <a:rPr lang="en-ID" sz="2700" dirty="0" err="1"/>
              <a:t>mengekspansi</a:t>
            </a:r>
            <a:r>
              <a:rPr lang="en-ID" sz="2700" dirty="0"/>
              <a:t> </a:t>
            </a:r>
            <a:r>
              <a:rPr lang="en-ID" sz="2700" dirty="0" err="1"/>
              <a:t>usahanya</a:t>
            </a:r>
            <a:r>
              <a:rPr lang="en-ID" sz="2700" dirty="0"/>
              <a:t> </a:t>
            </a:r>
            <a:r>
              <a:rPr lang="en-ID" sz="2700" dirty="0" err="1"/>
              <a:t>ke</a:t>
            </a:r>
            <a:r>
              <a:rPr lang="en-ID" sz="2700" dirty="0"/>
              <a:t> Asia Tenggara. </a:t>
            </a:r>
            <a:r>
              <a:rPr lang="en-ID" sz="2700" dirty="0" err="1"/>
              <a:t>Namun</a:t>
            </a:r>
            <a:r>
              <a:rPr lang="en-ID" sz="2700" dirty="0"/>
              <a:t>, strategi </a:t>
            </a:r>
            <a:r>
              <a:rPr lang="en-ID" sz="2700" dirty="0" err="1"/>
              <a:t>produksi</a:t>
            </a:r>
            <a:r>
              <a:rPr lang="en-ID" sz="2700" dirty="0"/>
              <a:t> </a:t>
            </a:r>
            <a:r>
              <a:rPr lang="en-ID" sz="2700" dirty="0" err="1"/>
              <a:t>massal</a:t>
            </a:r>
            <a:r>
              <a:rPr lang="en-ID" sz="2700" dirty="0"/>
              <a:t> yang </a:t>
            </a:r>
            <a:r>
              <a:rPr lang="en-ID" sz="2700" dirty="0" err="1"/>
              <a:t>diterapkan</a:t>
            </a:r>
            <a:r>
              <a:rPr lang="en-ID" sz="2700" dirty="0"/>
              <a:t> di Indonesia </a:t>
            </a:r>
            <a:r>
              <a:rPr lang="en-ID" sz="2700" dirty="0" err="1"/>
              <a:t>tidak</a:t>
            </a:r>
            <a:r>
              <a:rPr lang="en-ID" sz="2700" dirty="0"/>
              <a:t> </a:t>
            </a:r>
            <a:r>
              <a:rPr lang="en-ID" sz="2700" dirty="0" err="1"/>
              <a:t>efektif</a:t>
            </a:r>
            <a:r>
              <a:rPr lang="en-ID" sz="2700" dirty="0"/>
              <a:t> di negara </a:t>
            </a:r>
            <a:r>
              <a:rPr lang="en-ID" sz="2700" dirty="0" err="1"/>
              <a:t>baru</a:t>
            </a:r>
            <a:r>
              <a:rPr lang="en-ID" sz="2700" dirty="0"/>
              <a:t> </a:t>
            </a:r>
            <a:r>
              <a:rPr lang="en-ID" sz="2700" dirty="0" err="1"/>
              <a:t>karena</a:t>
            </a:r>
            <a:r>
              <a:rPr lang="en-ID" sz="2700" dirty="0"/>
              <a:t> </a:t>
            </a:r>
            <a:r>
              <a:rPr lang="en-ID" sz="2700" dirty="0" err="1"/>
              <a:t>preferensi</a:t>
            </a:r>
            <a:r>
              <a:rPr lang="en-ID" sz="2700" dirty="0"/>
              <a:t> </a:t>
            </a:r>
            <a:r>
              <a:rPr lang="en-ID" sz="2700" dirty="0" err="1"/>
              <a:t>lokal</a:t>
            </a:r>
            <a:r>
              <a:rPr lang="en-ID" sz="2700" dirty="0"/>
              <a:t> yang </a:t>
            </a:r>
            <a:r>
              <a:rPr lang="en-ID" sz="2700" dirty="0" err="1"/>
              <a:t>berbeda</a:t>
            </a:r>
            <a:r>
              <a:rPr lang="en-ID" sz="2700" dirty="0"/>
              <a:t>.</a:t>
            </a:r>
          </a:p>
          <a:p>
            <a:endParaRPr lang="en-ID" sz="2700" dirty="0"/>
          </a:p>
          <a:p>
            <a:pPr marL="0" indent="0">
              <a:buNone/>
            </a:pPr>
            <a:r>
              <a:rPr lang="en-ID" sz="2700" b="1" dirty="0" err="1"/>
              <a:t>Tugas</a:t>
            </a:r>
            <a:r>
              <a:rPr lang="en-ID" sz="2700" b="1" dirty="0"/>
              <a:t> </a:t>
            </a:r>
            <a:r>
              <a:rPr lang="en-ID" sz="2700" b="1" dirty="0" err="1"/>
              <a:t>Diskusi</a:t>
            </a:r>
            <a:r>
              <a:rPr lang="en-ID" sz="2700" b="1" dirty="0"/>
              <a:t>:</a:t>
            </a:r>
          </a:p>
          <a:p>
            <a:pPr marL="0" indent="0">
              <a:buNone/>
            </a:pPr>
            <a:r>
              <a:rPr lang="en-ID" sz="2700" dirty="0"/>
              <a:t>- </a:t>
            </a:r>
            <a:r>
              <a:rPr lang="en-ID" sz="2700" dirty="0" err="1"/>
              <a:t>Apa</a:t>
            </a:r>
            <a:r>
              <a:rPr lang="en-ID" sz="2700" dirty="0"/>
              <a:t> </a:t>
            </a:r>
            <a:r>
              <a:rPr lang="en-ID" sz="2700" dirty="0" err="1"/>
              <a:t>pendekatan</a:t>
            </a:r>
            <a:r>
              <a:rPr lang="en-ID" sz="2700" dirty="0"/>
              <a:t> strategi </a:t>
            </a:r>
            <a:r>
              <a:rPr lang="en-ID" sz="2700" dirty="0" err="1"/>
              <a:t>bisnis</a:t>
            </a:r>
            <a:r>
              <a:rPr lang="en-ID" sz="2700" dirty="0"/>
              <a:t> yang </a:t>
            </a:r>
            <a:r>
              <a:rPr lang="en-ID" sz="2700" dirty="0" err="1"/>
              <a:t>lebih</a:t>
            </a:r>
            <a:r>
              <a:rPr lang="en-ID" sz="2700" dirty="0"/>
              <a:t> </a:t>
            </a:r>
            <a:r>
              <a:rPr lang="en-ID" sz="2700" dirty="0" err="1"/>
              <a:t>tepat</a:t>
            </a:r>
            <a:r>
              <a:rPr lang="en-ID" sz="2700" dirty="0"/>
              <a:t>?</a:t>
            </a:r>
          </a:p>
          <a:p>
            <a:pPr marL="0" indent="0">
              <a:buNone/>
            </a:pPr>
            <a:r>
              <a:rPr lang="en-ID" sz="2700" dirty="0"/>
              <a:t>- </a:t>
            </a:r>
            <a:r>
              <a:rPr lang="en-ID" sz="2700" dirty="0" err="1"/>
              <a:t>Bagaimana</a:t>
            </a:r>
            <a:r>
              <a:rPr lang="en-ID" sz="2700" dirty="0"/>
              <a:t> HRM </a:t>
            </a:r>
            <a:r>
              <a:rPr lang="en-ID" sz="2700" dirty="0" err="1"/>
              <a:t>dapat</a:t>
            </a:r>
            <a:r>
              <a:rPr lang="en-ID" sz="2700" dirty="0"/>
              <a:t> </a:t>
            </a:r>
            <a:r>
              <a:rPr lang="en-ID" sz="2700" dirty="0" err="1"/>
              <a:t>mendukung</a:t>
            </a:r>
            <a:r>
              <a:rPr lang="en-ID" sz="2700" dirty="0"/>
              <a:t> </a:t>
            </a:r>
            <a:r>
              <a:rPr lang="en-ID" sz="2700" dirty="0" err="1"/>
              <a:t>implementasi</a:t>
            </a:r>
            <a:r>
              <a:rPr lang="en-ID" sz="2700" dirty="0"/>
              <a:t> strategi </a:t>
            </a:r>
            <a:r>
              <a:rPr lang="en-ID" sz="2700" dirty="0" err="1"/>
              <a:t>tersebut</a:t>
            </a:r>
            <a:r>
              <a:rPr lang="en-ID" sz="2700" dirty="0"/>
              <a:t> di negara target?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37395"/>
          </a:xfrm>
        </p:spPr>
        <p:txBody>
          <a:bodyPr>
            <a:normAutofit/>
          </a:bodyPr>
          <a:lstStyle/>
          <a:p>
            <a:r>
              <a:rPr lang="en-ID" sz="4700" dirty="0" err="1"/>
              <a:t>Apa</a:t>
            </a:r>
            <a:r>
              <a:rPr lang="en-ID" sz="4700" dirty="0"/>
              <a:t> </a:t>
            </a:r>
            <a:r>
              <a:rPr lang="en-ID" sz="4700" dirty="0" err="1"/>
              <a:t>itu</a:t>
            </a:r>
            <a:r>
              <a:rPr lang="en-ID" sz="4700" dirty="0"/>
              <a:t> </a:t>
            </a:r>
            <a:r>
              <a:rPr lang="en-ID" sz="4700" dirty="0" err="1"/>
              <a:t>Analisis</a:t>
            </a:r>
            <a:r>
              <a:rPr lang="en-ID" sz="4700" dirty="0"/>
              <a:t> PESTEL?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3361"/>
            <a:ext cx="8013573" cy="527206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ID" sz="2300" dirty="0"/>
              <a:t>PESTEL </a:t>
            </a:r>
            <a:r>
              <a:rPr lang="en-ID" sz="2300" dirty="0" err="1"/>
              <a:t>adalah</a:t>
            </a:r>
            <a:r>
              <a:rPr lang="en-ID" sz="2300" dirty="0"/>
              <a:t> </a:t>
            </a:r>
            <a:r>
              <a:rPr lang="en-ID" sz="2300" dirty="0" err="1"/>
              <a:t>alat</a:t>
            </a:r>
            <a:r>
              <a:rPr lang="en-ID" sz="2300" dirty="0"/>
              <a:t> </a:t>
            </a:r>
            <a:r>
              <a:rPr lang="en-ID" sz="2300" dirty="0" err="1"/>
              <a:t>analisis</a:t>
            </a:r>
            <a:r>
              <a:rPr lang="en-ID" sz="2300" dirty="0"/>
              <a:t> </a:t>
            </a:r>
            <a:r>
              <a:rPr lang="en-ID" sz="2300" dirty="0" err="1"/>
              <a:t>lingkungan</a:t>
            </a:r>
            <a:r>
              <a:rPr lang="en-ID" sz="2300" dirty="0"/>
              <a:t> </a:t>
            </a:r>
            <a:r>
              <a:rPr lang="en-ID" sz="2300" dirty="0" err="1"/>
              <a:t>eksternal</a:t>
            </a:r>
            <a:r>
              <a:rPr lang="en-ID" sz="2300" dirty="0"/>
              <a:t> yang </a:t>
            </a:r>
            <a:r>
              <a:rPr lang="en-ID" sz="2300" dirty="0" err="1"/>
              <a:t>digunakan</a:t>
            </a:r>
            <a:r>
              <a:rPr lang="en-ID" sz="2300" dirty="0"/>
              <a:t> </a:t>
            </a:r>
            <a:r>
              <a:rPr lang="en-ID" sz="2300" dirty="0" err="1"/>
              <a:t>untuk</a:t>
            </a:r>
            <a:r>
              <a:rPr lang="en-ID" sz="2300" dirty="0"/>
              <a:t> </a:t>
            </a:r>
            <a:r>
              <a:rPr lang="en-ID" sz="2300" dirty="0" err="1"/>
              <a:t>mengidentifikasi</a:t>
            </a:r>
            <a:r>
              <a:rPr lang="en-ID" sz="2300" dirty="0"/>
              <a:t> </a:t>
            </a:r>
            <a:r>
              <a:rPr lang="en-ID" sz="2300" dirty="0" err="1"/>
              <a:t>faktor-faktor</a:t>
            </a:r>
            <a:r>
              <a:rPr lang="en-ID" sz="2300" dirty="0"/>
              <a:t> </a:t>
            </a:r>
            <a:r>
              <a:rPr lang="en-ID" sz="2300" dirty="0" err="1"/>
              <a:t>makro</a:t>
            </a:r>
            <a:r>
              <a:rPr lang="en-ID" sz="2300" dirty="0"/>
              <a:t> yang </a:t>
            </a:r>
            <a:r>
              <a:rPr lang="en-ID" sz="2300" dirty="0" err="1"/>
              <a:t>memengaruhi</a:t>
            </a:r>
            <a:r>
              <a:rPr lang="en-ID" sz="2300" dirty="0"/>
              <a:t> strategi </a:t>
            </a:r>
            <a:r>
              <a:rPr lang="en-ID" sz="2300" dirty="0" err="1"/>
              <a:t>organisasi</a:t>
            </a:r>
            <a:r>
              <a:rPr lang="en-ID" sz="2300" dirty="0"/>
              <a:t>:</a:t>
            </a:r>
          </a:p>
          <a:p>
            <a:pPr>
              <a:lnSpc>
                <a:spcPct val="90000"/>
              </a:lnSpc>
            </a:pPr>
            <a:endParaRPr lang="en-ID" sz="2300" dirty="0"/>
          </a:p>
          <a:p>
            <a:pPr marL="0" indent="0">
              <a:lnSpc>
                <a:spcPct val="90000"/>
              </a:lnSpc>
              <a:buNone/>
            </a:pPr>
            <a:r>
              <a:rPr lang="en-ID" sz="2300" dirty="0"/>
              <a:t>- P: </a:t>
            </a:r>
            <a:r>
              <a:rPr lang="en-ID" sz="2300" b="1" dirty="0"/>
              <a:t>Political </a:t>
            </a:r>
            <a:r>
              <a:rPr lang="en-ID" sz="2300" dirty="0"/>
              <a:t>(</a:t>
            </a:r>
            <a:r>
              <a:rPr lang="en-ID" sz="2300" dirty="0" err="1"/>
              <a:t>Kebijakan</a:t>
            </a:r>
            <a:r>
              <a:rPr lang="en-ID" sz="2300" dirty="0"/>
              <a:t> </a:t>
            </a:r>
            <a:r>
              <a:rPr lang="en-ID" sz="2300" dirty="0" err="1"/>
              <a:t>Pemerintah</a:t>
            </a:r>
            <a:r>
              <a:rPr lang="en-ID" sz="2300" dirty="0"/>
              <a:t>, </a:t>
            </a:r>
            <a:r>
              <a:rPr lang="en-ID" sz="2300" dirty="0" err="1"/>
              <a:t>Stabilitas</a:t>
            </a:r>
            <a:r>
              <a:rPr lang="en-ID" sz="2300" dirty="0"/>
              <a:t> </a:t>
            </a:r>
            <a:r>
              <a:rPr lang="en-ID" sz="2300" dirty="0" err="1"/>
              <a:t>Politik</a:t>
            </a:r>
            <a:r>
              <a:rPr lang="en-ID" sz="2300" dirty="0"/>
              <a:t>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ID" sz="2300" dirty="0"/>
              <a:t>- E: </a:t>
            </a:r>
            <a:r>
              <a:rPr lang="en-ID" sz="2300" b="1" dirty="0"/>
              <a:t>Economic</a:t>
            </a:r>
            <a:r>
              <a:rPr lang="en-ID" sz="2300" dirty="0"/>
              <a:t> (</a:t>
            </a:r>
            <a:r>
              <a:rPr lang="en-ID" sz="2300" dirty="0" err="1"/>
              <a:t>Inflasi</a:t>
            </a:r>
            <a:r>
              <a:rPr lang="en-ID" sz="2300" dirty="0"/>
              <a:t>, </a:t>
            </a:r>
            <a:r>
              <a:rPr lang="en-ID" sz="2300" dirty="0" err="1"/>
              <a:t>Kurs</a:t>
            </a:r>
            <a:r>
              <a:rPr lang="en-ID" sz="2300" dirty="0"/>
              <a:t>, </a:t>
            </a:r>
            <a:r>
              <a:rPr lang="en-ID" sz="2300" dirty="0" err="1"/>
              <a:t>Pertumbuhan</a:t>
            </a:r>
            <a:r>
              <a:rPr lang="en-ID" sz="2300" dirty="0"/>
              <a:t> Ekonomi)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ID" sz="2300" dirty="0"/>
              <a:t>- S: </a:t>
            </a:r>
            <a:r>
              <a:rPr lang="en-ID" sz="2300" b="1" dirty="0"/>
              <a:t>Social </a:t>
            </a:r>
            <a:r>
              <a:rPr lang="en-ID" sz="2300" dirty="0"/>
              <a:t>(</a:t>
            </a:r>
            <a:r>
              <a:rPr lang="en-ID" sz="2300" dirty="0" err="1"/>
              <a:t>Tren</a:t>
            </a:r>
            <a:r>
              <a:rPr lang="en-ID" sz="2300" dirty="0"/>
              <a:t> Sosial, </a:t>
            </a:r>
            <a:r>
              <a:rPr lang="en-ID" sz="2300" dirty="0" err="1"/>
              <a:t>Budaya</a:t>
            </a:r>
            <a:r>
              <a:rPr lang="en-ID" sz="2300" dirty="0"/>
              <a:t>, Gaya </a:t>
            </a:r>
            <a:r>
              <a:rPr lang="en-ID" sz="2300" dirty="0" err="1"/>
              <a:t>Hidup</a:t>
            </a:r>
            <a:r>
              <a:rPr lang="en-ID" sz="2300" dirty="0"/>
              <a:t>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ID" sz="2300" dirty="0"/>
              <a:t>- T: </a:t>
            </a:r>
            <a:r>
              <a:rPr lang="en-ID" sz="2300" b="1" dirty="0"/>
              <a:t>Technological</a:t>
            </a:r>
            <a:r>
              <a:rPr lang="en-ID" sz="2300" dirty="0"/>
              <a:t> (</a:t>
            </a:r>
            <a:r>
              <a:rPr lang="en-ID" sz="2300" dirty="0" err="1"/>
              <a:t>Inovasi</a:t>
            </a:r>
            <a:r>
              <a:rPr lang="en-ID" sz="2300" dirty="0"/>
              <a:t>, </a:t>
            </a:r>
            <a:r>
              <a:rPr lang="en-ID" sz="2300" dirty="0" err="1"/>
              <a:t>Otomatisasi</a:t>
            </a:r>
            <a:r>
              <a:rPr lang="en-ID" sz="2300" dirty="0"/>
              <a:t>, </a:t>
            </a:r>
            <a:r>
              <a:rPr lang="en-ID" sz="2300" dirty="0" err="1"/>
              <a:t>Digitalisasi</a:t>
            </a:r>
            <a:r>
              <a:rPr lang="en-ID" sz="2300" dirty="0"/>
              <a:t>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ID" sz="2300" dirty="0"/>
              <a:t>- E: </a:t>
            </a:r>
            <a:r>
              <a:rPr lang="en-ID" sz="2300" b="1" dirty="0"/>
              <a:t>Environmental </a:t>
            </a:r>
            <a:r>
              <a:rPr lang="en-ID" sz="2300" dirty="0"/>
              <a:t>(</a:t>
            </a:r>
            <a:r>
              <a:rPr lang="en-ID" sz="2300" dirty="0" err="1"/>
              <a:t>Iklim</a:t>
            </a:r>
            <a:r>
              <a:rPr lang="en-ID" sz="2300" dirty="0"/>
              <a:t>, </a:t>
            </a:r>
            <a:r>
              <a:rPr lang="en-ID" sz="2300" dirty="0" err="1"/>
              <a:t>Regulasi</a:t>
            </a:r>
            <a:r>
              <a:rPr lang="en-ID" sz="2300" dirty="0"/>
              <a:t> </a:t>
            </a:r>
            <a:r>
              <a:rPr lang="en-ID" sz="2300" dirty="0" err="1"/>
              <a:t>Lingkungan</a:t>
            </a:r>
            <a:r>
              <a:rPr lang="en-ID" sz="2300" dirty="0"/>
              <a:t>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ID" sz="2300" dirty="0"/>
              <a:t>- L:</a:t>
            </a:r>
            <a:r>
              <a:rPr lang="en-ID" sz="2300" b="1" dirty="0"/>
              <a:t> Legal </a:t>
            </a:r>
            <a:r>
              <a:rPr lang="en-ID" sz="2300" dirty="0"/>
              <a:t>(Hukum </a:t>
            </a:r>
            <a:r>
              <a:rPr lang="en-ID" sz="2300" dirty="0" err="1"/>
              <a:t>Bisnis</a:t>
            </a:r>
            <a:r>
              <a:rPr lang="en-ID" sz="2300" dirty="0"/>
              <a:t>, </a:t>
            </a:r>
            <a:r>
              <a:rPr lang="en-ID" sz="2300" dirty="0" err="1"/>
              <a:t>Perburuhan</a:t>
            </a:r>
            <a:r>
              <a:rPr lang="en-ID" sz="2300" dirty="0"/>
              <a:t>, </a:t>
            </a:r>
            <a:r>
              <a:rPr lang="en-ID" sz="2300" dirty="0" err="1"/>
              <a:t>Pajak</a:t>
            </a:r>
            <a:r>
              <a:rPr lang="en-ID" sz="2300" dirty="0"/>
              <a:t>)</a:t>
            </a:r>
          </a:p>
          <a:p>
            <a:pPr>
              <a:lnSpc>
                <a:spcPct val="90000"/>
              </a:lnSpc>
            </a:pPr>
            <a:endParaRPr lang="en-ID" sz="2300" dirty="0"/>
          </a:p>
          <a:p>
            <a:pPr>
              <a:lnSpc>
                <a:spcPct val="90000"/>
              </a:lnSpc>
            </a:pPr>
            <a:r>
              <a:rPr lang="en-ID" sz="2300" dirty="0" err="1"/>
              <a:t>Fungsi</a:t>
            </a:r>
            <a:r>
              <a:rPr lang="en-ID" sz="2300" dirty="0"/>
              <a:t>: </a:t>
            </a:r>
            <a:r>
              <a:rPr lang="en-ID" sz="2300" dirty="0" err="1"/>
              <a:t>Membantu</a:t>
            </a:r>
            <a:r>
              <a:rPr lang="en-ID" sz="2300" dirty="0"/>
              <a:t> </a:t>
            </a:r>
            <a:r>
              <a:rPr lang="en-ID" sz="2300" dirty="0" err="1"/>
              <a:t>organisasi</a:t>
            </a:r>
            <a:r>
              <a:rPr lang="en-ID" sz="2300" dirty="0"/>
              <a:t> </a:t>
            </a:r>
            <a:r>
              <a:rPr lang="en-ID" sz="2300" dirty="0" err="1"/>
              <a:t>menyesuaikan</a:t>
            </a:r>
            <a:r>
              <a:rPr lang="en-ID" sz="2300" dirty="0"/>
              <a:t> strategi </a:t>
            </a:r>
            <a:r>
              <a:rPr lang="en-ID" sz="2300" dirty="0" err="1"/>
              <a:t>dengan</a:t>
            </a:r>
            <a:r>
              <a:rPr lang="en-ID" sz="2300" dirty="0"/>
              <a:t> </a:t>
            </a:r>
            <a:r>
              <a:rPr lang="en-ID" sz="2300" dirty="0" err="1"/>
              <a:t>dinamika</a:t>
            </a:r>
            <a:r>
              <a:rPr lang="en-ID" sz="2300" dirty="0"/>
              <a:t> </a:t>
            </a:r>
            <a:r>
              <a:rPr lang="en-ID" sz="2300" dirty="0" err="1"/>
              <a:t>eksternal</a:t>
            </a:r>
            <a:r>
              <a:rPr lang="en-ID" sz="2300" dirty="0"/>
              <a:t> dan </a:t>
            </a:r>
            <a:r>
              <a:rPr lang="en-ID" sz="2300" dirty="0" err="1"/>
              <a:t>mengantisipasi</a:t>
            </a:r>
            <a:r>
              <a:rPr lang="en-ID" sz="2300" dirty="0"/>
              <a:t> </a:t>
            </a:r>
            <a:r>
              <a:rPr lang="en-ID" sz="2300" dirty="0" err="1"/>
              <a:t>risiko</a:t>
            </a:r>
            <a:r>
              <a:rPr lang="en-ID" sz="2300" dirty="0"/>
              <a:t> global.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644</Words>
  <Application>Microsoft Office PowerPoint</Application>
  <PresentationFormat>On-screen Show (4:3)</PresentationFormat>
  <Paragraphs>70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Organizational Design and Strategy in a Changing Global Environment</vt:lpstr>
      <vt:lpstr>Tujuan Pembelajaran (Sub-CPMK)</vt:lpstr>
      <vt:lpstr>Strategy and the Environment</vt:lpstr>
      <vt:lpstr>Functional-Level Strategy</vt:lpstr>
      <vt:lpstr>Business-Level Strategy</vt:lpstr>
      <vt:lpstr>Corporate-Level Strategy</vt:lpstr>
      <vt:lpstr>Implementing Strategy across Countries</vt:lpstr>
      <vt:lpstr>Studi Kasus Diskusi</vt:lpstr>
      <vt:lpstr>Apa itu Analisis PESTEL?</vt:lpstr>
      <vt:lpstr>Apa itu Analisis SWOT?</vt:lpstr>
      <vt:lpstr>Contoh Analisis PESTEL</vt:lpstr>
      <vt:lpstr>Contoh Analisis SWOT</vt:lpstr>
      <vt:lpstr>Rangkuman Materi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Organizational Design and Strategy in a Changing Global Environment</dc:title>
  <dc:subject/>
  <dc:creator>Lenovo</dc:creator>
  <cp:keywords/>
  <dc:description>generated using python-pptx</dc:description>
  <cp:lastModifiedBy>Lukmanul Hakim</cp:lastModifiedBy>
  <cp:revision>3</cp:revision>
  <dcterms:created xsi:type="dcterms:W3CDTF">2013-01-27T09:14:16Z</dcterms:created>
  <dcterms:modified xsi:type="dcterms:W3CDTF">2025-05-16T23:48:23Z</dcterms:modified>
  <cp:category/>
</cp:coreProperties>
</file>