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61" r:id="rId3"/>
    <p:sldId id="294" r:id="rId4"/>
    <p:sldId id="260" r:id="rId5"/>
    <p:sldId id="280" r:id="rId6"/>
    <p:sldId id="281" r:id="rId7"/>
    <p:sldId id="282" r:id="rId8"/>
    <p:sldId id="263" r:id="rId9"/>
    <p:sldId id="283" r:id="rId10"/>
    <p:sldId id="284" r:id="rId11"/>
    <p:sldId id="301" r:id="rId12"/>
    <p:sldId id="264" r:id="rId13"/>
    <p:sldId id="285" r:id="rId14"/>
    <p:sldId id="265" r:id="rId15"/>
    <p:sldId id="287" r:id="rId16"/>
    <p:sldId id="266" r:id="rId17"/>
    <p:sldId id="302" r:id="rId18"/>
    <p:sldId id="267" r:id="rId19"/>
    <p:sldId id="291" r:id="rId20"/>
    <p:sldId id="268" r:id="rId21"/>
    <p:sldId id="295" r:id="rId22"/>
    <p:sldId id="296" r:id="rId23"/>
    <p:sldId id="303" r:id="rId24"/>
    <p:sldId id="297" r:id="rId25"/>
    <p:sldId id="304" r:id="rId26"/>
    <p:sldId id="298" r:id="rId27"/>
    <p:sldId id="299" r:id="rId28"/>
    <p:sldId id="300" r:id="rId29"/>
    <p:sldId id="269" r:id="rId30"/>
    <p:sldId id="270" r:id="rId31"/>
    <p:sldId id="272" r:id="rId32"/>
    <p:sldId id="305" r:id="rId33"/>
    <p:sldId id="306" r:id="rId34"/>
    <p:sldId id="273" r:id="rId35"/>
    <p:sldId id="307" r:id="rId36"/>
    <p:sldId id="274" r:id="rId37"/>
    <p:sldId id="275" r:id="rId38"/>
    <p:sldId id="276" r:id="rId39"/>
    <p:sldId id="277" r:id="rId40"/>
    <p:sldId id="27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82CCC60-E8CD-4174-8B1A-7DF615B22EEF}"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4/30/2024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3074F12-AA26-4AC8-9962-C36BB8F32554}" type="datetimeFigureOut">
              <a:rPr lang="en-US" smtClean="0"/>
              <a:pPr/>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4/30/2024</a:t>
            </a:fld>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3074F12-AA26-4AC8-9962-C36BB8F32554}" type="datetimeFigureOut">
              <a:rPr lang="en-US" smtClean="0"/>
              <a:pPr/>
              <a:t>4/30/2024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82CCC60-E8CD-4174-8B1A-7DF615B22EEF}"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smtClean="0"/>
              <a:t>Oleh</a:t>
            </a:r>
            <a:r>
              <a:rPr lang="id-ID" dirty="0" smtClean="0"/>
              <a:t>.</a:t>
            </a:r>
            <a:r>
              <a:rPr lang="en-US" dirty="0" smtClean="0"/>
              <a:t> Dr. </a:t>
            </a:r>
            <a:r>
              <a:rPr lang="en-US" dirty="0" err="1" smtClean="0"/>
              <a:t>febriansyah</a:t>
            </a:r>
            <a:r>
              <a:rPr lang="en-US" dirty="0" smtClean="0"/>
              <a:t>, SE., mm., </a:t>
            </a:r>
            <a:r>
              <a:rPr lang="en-US" dirty="0" err="1" smtClean="0"/>
              <a:t>mh</a:t>
            </a:r>
            <a:r>
              <a:rPr lang="en-US" dirty="0" smtClean="0"/>
              <a:t>.</a:t>
            </a:r>
            <a:endParaRPr lang="en-US" dirty="0"/>
          </a:p>
        </p:txBody>
      </p:sp>
      <p:sp>
        <p:nvSpPr>
          <p:cNvPr id="2" name="Title 1"/>
          <p:cNvSpPr>
            <a:spLocks noGrp="1"/>
          </p:cNvSpPr>
          <p:nvPr>
            <p:ph type="ctrTitle"/>
          </p:nvPr>
        </p:nvSpPr>
        <p:spPr/>
        <p:txBody>
          <a:bodyPr/>
          <a:lstStyle/>
          <a:p>
            <a:r>
              <a:rPr lang="id-ID" dirty="0" smtClean="0"/>
              <a:t>BRAND </a:t>
            </a:r>
            <a:r>
              <a:rPr lang="id-ID" dirty="0" smtClean="0"/>
              <a:t>EQUITY</a:t>
            </a:r>
            <a:r>
              <a:rPr lang="en-US" dirty="0" smtClean="0"/>
              <a:t> Analysis</a:t>
            </a:r>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ifebuoy.com/Resources/Images/Total10-Barsoap-Ho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2195"/>
            <a:ext cx="4430819" cy="3054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00.i.aliimg.com/photo/v0/180268726/HARMONY_FRUITY_SOAP_LEMON_FLAVOUR_75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70" y="3581705"/>
            <a:ext cx="4123035" cy="26262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electricferret.com/battle/PageImages/vs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640" y="3276295"/>
            <a:ext cx="1347143" cy="134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28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75" y="2273123"/>
            <a:ext cx="7782156" cy="167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Image result for K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9" y="4039820"/>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cfc chic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8475" y="4039820"/>
            <a:ext cx="3206805" cy="239141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texas chick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289" y="222195"/>
            <a:ext cx="2595985" cy="194698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McD chick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8560" y="234628"/>
            <a:ext cx="2072385" cy="193455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aw chick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9050" y="338439"/>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08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PERAN MEREK</a:t>
            </a:r>
            <a:endParaRPr lang="id-ID" dirty="0"/>
          </a:p>
        </p:txBody>
      </p:sp>
      <p:sp>
        <p:nvSpPr>
          <p:cNvPr id="3" name="Content Placeholder 2"/>
          <p:cNvSpPr>
            <a:spLocks noGrp="1"/>
          </p:cNvSpPr>
          <p:nvPr>
            <p:ph idx="1"/>
          </p:nvPr>
        </p:nvSpPr>
        <p:spPr/>
        <p:txBody>
          <a:bodyPr>
            <a:normAutofit/>
          </a:bodyPr>
          <a:lstStyle/>
          <a:p>
            <a:r>
              <a:rPr lang="id-ID" dirty="0" smtClean="0"/>
              <a:t>Bagi Perusahaan</a:t>
            </a:r>
          </a:p>
          <a:p>
            <a:pPr marL="514350" indent="-514350">
              <a:buFont typeface="+mj-lt"/>
              <a:buAutoNum type="arabicPeriod"/>
            </a:pPr>
            <a:r>
              <a:rPr lang="id-ID" dirty="0" smtClean="0"/>
              <a:t>Merek menyederhanakan penanganan atau penelusuran produk</a:t>
            </a:r>
          </a:p>
          <a:p>
            <a:pPr marL="514350" indent="-514350">
              <a:buFont typeface="+mj-lt"/>
              <a:buAutoNum type="arabicPeriod"/>
            </a:pPr>
            <a:r>
              <a:rPr lang="id-ID" dirty="0" smtClean="0"/>
              <a:t>Merek membantu mengatur catatan persediaan dan catatan akuntansi</a:t>
            </a:r>
          </a:p>
          <a:p>
            <a:pPr marL="514350" indent="-514350">
              <a:buFont typeface="+mj-lt"/>
              <a:buAutoNum type="arabicPeriod"/>
            </a:pPr>
            <a:r>
              <a:rPr lang="id-ID" dirty="0" smtClean="0"/>
              <a:t>Hak kekayaan intelektual menjamin perusahaan dapat berinvestasi dengan aman dalam merek tertentu</a:t>
            </a:r>
            <a:endParaRPr lang="id-ID" dirty="0"/>
          </a:p>
        </p:txBody>
      </p:sp>
    </p:spTree>
    <p:extLst>
      <p:ext uri="{BB962C8B-B14F-4D97-AF65-F5344CB8AC3E}">
        <p14:creationId xmlns:p14="http://schemas.microsoft.com/office/powerpoint/2010/main" val="1885300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2.tstatic.net/makassar/foto/bank/images/rak-mal-panakuk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60" y="1596540"/>
            <a:ext cx="8530553" cy="4789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45519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LOYALITAS MEREK</a:t>
            </a:r>
            <a:endParaRPr lang="id-ID" dirty="0"/>
          </a:p>
        </p:txBody>
      </p:sp>
      <p:sp>
        <p:nvSpPr>
          <p:cNvPr id="3" name="Content Placeholder 2"/>
          <p:cNvSpPr>
            <a:spLocks noGrp="1"/>
          </p:cNvSpPr>
          <p:nvPr>
            <p:ph idx="1"/>
          </p:nvPr>
        </p:nvSpPr>
        <p:spPr/>
        <p:txBody>
          <a:bodyPr>
            <a:normAutofit/>
          </a:bodyPr>
          <a:lstStyle/>
          <a:p>
            <a:r>
              <a:rPr lang="id-ID" dirty="0" smtClean="0"/>
              <a:t>Merek menandakan tingkat kualitas tertentu sehingga pembeli yang puas dengan mudah memilih produk kembali.</a:t>
            </a:r>
          </a:p>
          <a:p>
            <a:r>
              <a:rPr lang="id-ID" dirty="0" smtClean="0"/>
              <a:t>Loyalitas merek memberikan </a:t>
            </a:r>
            <a:r>
              <a:rPr lang="id-ID" smtClean="0"/>
              <a:t>tingkat permintaan </a:t>
            </a:r>
            <a:r>
              <a:rPr lang="id-ID" dirty="0" smtClean="0"/>
              <a:t>yang aman dan dapat diperkirakan bagi perusahaan dan menciptakan penghalang bagi merek baru yang akan memasuki pasar</a:t>
            </a:r>
          </a:p>
          <a:p>
            <a:r>
              <a:rPr lang="id-ID" dirty="0" smtClean="0"/>
              <a:t>Loyalitas menyebabkan harga lebih tinggi (20%-25% lebih tinggi daripada merek pesaing)</a:t>
            </a:r>
            <a:endParaRPr lang="id-ID" dirty="0"/>
          </a:p>
        </p:txBody>
      </p:sp>
    </p:spTree>
    <p:extLst>
      <p:ext uri="{BB962C8B-B14F-4D97-AF65-F5344CB8AC3E}">
        <p14:creationId xmlns:p14="http://schemas.microsoft.com/office/powerpoint/2010/main" val="831788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axmanroe.com/wp-content/uploads/2014/12/Rocket-Chick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2" y="374900"/>
            <a:ext cx="571500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eokuliner.com/assets/Uploads/Place675/_resampled/SetWidth600-20121030154038_AyamRenyahQuickChick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705" y="2818180"/>
            <a:ext cx="40957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21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MENETAPKAN MEREK</a:t>
            </a:r>
            <a:endParaRPr lang="id-ID" dirty="0"/>
          </a:p>
        </p:txBody>
      </p:sp>
      <p:sp>
        <p:nvSpPr>
          <p:cNvPr id="3" name="Content Placeholder 2"/>
          <p:cNvSpPr>
            <a:spLocks noGrp="1"/>
          </p:cNvSpPr>
          <p:nvPr>
            <p:ph idx="1"/>
          </p:nvPr>
        </p:nvSpPr>
        <p:spPr/>
        <p:txBody>
          <a:bodyPr>
            <a:normAutofit/>
          </a:bodyPr>
          <a:lstStyle/>
          <a:p>
            <a:r>
              <a:rPr lang="id-ID" dirty="0" smtClean="0"/>
              <a:t>Penetapan merek adalah memberikan kekuatan merek kepada produk dan jasa</a:t>
            </a:r>
          </a:p>
          <a:p>
            <a:r>
              <a:rPr lang="id-ID" dirty="0" smtClean="0"/>
              <a:t>Penetapan merek adalah tentang menciptakan perbedaan antar produk</a:t>
            </a:r>
          </a:p>
          <a:p>
            <a:r>
              <a:rPr lang="id-ID" dirty="0" smtClean="0"/>
              <a:t>Agar strategi penetapan merek berhasil dan nilai merek dapat tercipta, konsumen harus diyakinkan bahwa ada perbedaan berarti di antara merek dalam kategori produk dan jasa</a:t>
            </a:r>
            <a:endParaRPr lang="id-ID" dirty="0"/>
          </a:p>
        </p:txBody>
      </p:sp>
    </p:spTree>
    <p:extLst>
      <p:ext uri="{BB962C8B-B14F-4D97-AF65-F5344CB8AC3E}">
        <p14:creationId xmlns:p14="http://schemas.microsoft.com/office/powerpoint/2010/main" val="1503409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CARILAH PEMBEDA DARI MASING-MASING PRODUK INI</a:t>
            </a:r>
            <a:endParaRPr lang="id-ID"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900" y="1749245"/>
            <a:ext cx="6260905" cy="472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419295" y="3429000"/>
            <a:ext cx="1985165" cy="1374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4724705" y="4956050"/>
            <a:ext cx="1527050" cy="1374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423630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KUNCI PERBEDAAN MEREK</a:t>
            </a:r>
            <a:endParaRPr lang="id-ID" dirty="0"/>
          </a:p>
        </p:txBody>
      </p:sp>
      <p:sp>
        <p:nvSpPr>
          <p:cNvPr id="3" name="Content Placeholder 2"/>
          <p:cNvSpPr>
            <a:spLocks noGrp="1"/>
          </p:cNvSpPr>
          <p:nvPr>
            <p:ph idx="1"/>
          </p:nvPr>
        </p:nvSpPr>
        <p:spPr/>
        <p:txBody>
          <a:bodyPr>
            <a:normAutofit/>
          </a:bodyPr>
          <a:lstStyle/>
          <a:p>
            <a:r>
              <a:rPr lang="id-ID" dirty="0" smtClean="0"/>
              <a:t>Manfaat produk</a:t>
            </a:r>
          </a:p>
          <a:p>
            <a:r>
              <a:rPr lang="id-ID" dirty="0" smtClean="0"/>
              <a:t>Inovasi berkelanjutan</a:t>
            </a:r>
          </a:p>
          <a:p>
            <a:r>
              <a:rPr lang="id-ID" dirty="0" smtClean="0"/>
              <a:t>Sarana yang tidak berhubungan dengan produk, misal: Channel, Gucci, Louis Vuitton menjadi pemimpin dalam kategori produk mereka dengan memahami motivasi dan keinginan konsumen serta menciptakan citra yang relevan dan menarik</a:t>
            </a:r>
            <a:endParaRPr lang="id-ID" dirty="0"/>
          </a:p>
        </p:txBody>
      </p:sp>
    </p:spTree>
    <p:extLst>
      <p:ext uri="{BB962C8B-B14F-4D97-AF65-F5344CB8AC3E}">
        <p14:creationId xmlns:p14="http://schemas.microsoft.com/office/powerpoint/2010/main" val="1274287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ignette4.wikia.nocookie.net/logopedia/images/5/5c/Google_logo.png/revision/latest?cb=201005201317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670" y="680310"/>
            <a:ext cx="781050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870" y="3581705"/>
            <a:ext cx="3054100" cy="309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192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29600" cy="1143000"/>
          </a:xfrm>
        </p:spPr>
        <p:txBody>
          <a:bodyPr/>
          <a:lstStyle/>
          <a:p>
            <a:r>
              <a:rPr lang="id-ID" dirty="0" smtClean="0">
                <a:solidFill>
                  <a:srgbClr val="FF0000"/>
                </a:solidFill>
              </a:rPr>
              <a:t>Apakah Merek Itu?</a:t>
            </a:r>
            <a:endParaRPr lang="id-ID" dirty="0">
              <a:solidFill>
                <a:srgbClr val="FF0000"/>
              </a:solidFill>
            </a:endParaRPr>
          </a:p>
        </p:txBody>
      </p:sp>
      <p:pic>
        <p:nvPicPr>
          <p:cNvPr id="307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720" y="1749245"/>
            <a:ext cx="4733855" cy="4733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29661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MENDEFINISIKAN EKUITAS MEREK</a:t>
            </a:r>
            <a:endParaRPr lang="id-ID" dirty="0"/>
          </a:p>
        </p:txBody>
      </p:sp>
      <p:sp>
        <p:nvSpPr>
          <p:cNvPr id="3" name="Content Placeholder 2"/>
          <p:cNvSpPr>
            <a:spLocks noGrp="1"/>
          </p:cNvSpPr>
          <p:nvPr>
            <p:ph idx="1"/>
          </p:nvPr>
        </p:nvSpPr>
        <p:spPr/>
        <p:txBody>
          <a:bodyPr>
            <a:normAutofit/>
          </a:bodyPr>
          <a:lstStyle/>
          <a:p>
            <a:pPr algn="just"/>
            <a:r>
              <a:rPr lang="id-ID" dirty="0" smtClean="0"/>
              <a:t>Ekuitas Merek (</a:t>
            </a:r>
            <a:r>
              <a:rPr lang="id-ID" i="1" dirty="0" smtClean="0"/>
              <a:t>Brand Equity</a:t>
            </a:r>
            <a:r>
              <a:rPr lang="id-ID" dirty="0" smtClean="0"/>
              <a:t>) adalah nilai tambah yang diberikan pada produk dan jasa.</a:t>
            </a:r>
          </a:p>
          <a:p>
            <a:pPr algn="just"/>
            <a:r>
              <a:rPr lang="id-ID" dirty="0" smtClean="0"/>
              <a:t>Ekuitas merek dapat dilihat dari cara konsumen berpikir, merasa dan bertindak dalam hubungannya dengan merek, dan juga harga, pangsa pasar dan profitabilitas yang diberikan merek bagi perusahaan</a:t>
            </a:r>
            <a:endParaRPr lang="id-ID" dirty="0"/>
          </a:p>
        </p:txBody>
      </p:sp>
    </p:spTree>
    <p:extLst>
      <p:ext uri="{BB962C8B-B14F-4D97-AF65-F5344CB8AC3E}">
        <p14:creationId xmlns:p14="http://schemas.microsoft.com/office/powerpoint/2010/main" val="649765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2.wp.com/saveasbrand.com/wp-content/uploads/2016/11/brand-equ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785" y="680310"/>
            <a:ext cx="7099684" cy="494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81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BRAND AWARENESS</a:t>
            </a:r>
            <a:endParaRPr lang="id-ID" dirty="0"/>
          </a:p>
        </p:txBody>
      </p:sp>
      <p:sp>
        <p:nvSpPr>
          <p:cNvPr id="3" name="Content Placeholder 2"/>
          <p:cNvSpPr>
            <a:spLocks noGrp="1"/>
          </p:cNvSpPr>
          <p:nvPr>
            <p:ph idx="1"/>
          </p:nvPr>
        </p:nvSpPr>
        <p:spPr/>
        <p:txBody>
          <a:bodyPr/>
          <a:lstStyle/>
          <a:p>
            <a:pPr algn="just"/>
            <a:r>
              <a:rPr lang="id-ID" dirty="0" smtClean="0"/>
              <a:t>Brand Awareness adalah kemampuan dari pelanggan potensial untuk mengenali atau mengingat bahwa suatu merek termasuk ke dalam kategori produk tertentu</a:t>
            </a:r>
          </a:p>
          <a:p>
            <a:pPr algn="just"/>
            <a:r>
              <a:rPr lang="id-ID" dirty="0" smtClean="0"/>
              <a:t>Tingkatan: Unaware of brand, Brand Recognition, Brand Recall, Top of Mind</a:t>
            </a:r>
            <a:endParaRPr lang="id-ID" dirty="0"/>
          </a:p>
        </p:txBody>
      </p:sp>
    </p:spTree>
    <p:extLst>
      <p:ext uri="{BB962C8B-B14F-4D97-AF65-F5344CB8AC3E}">
        <p14:creationId xmlns:p14="http://schemas.microsoft.com/office/powerpoint/2010/main" val="2695425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Praktik brand awareness</a:t>
            </a:r>
            <a:endParaRPr lang="id-ID" dirty="0"/>
          </a:p>
        </p:txBody>
      </p:sp>
      <p:sp>
        <p:nvSpPr>
          <p:cNvPr id="3" name="Content Placeholder 2"/>
          <p:cNvSpPr>
            <a:spLocks noGrp="1"/>
          </p:cNvSpPr>
          <p:nvPr>
            <p:ph idx="1"/>
          </p:nvPr>
        </p:nvSpPr>
        <p:spPr/>
        <p:txBody>
          <a:bodyPr/>
          <a:lstStyle/>
          <a:p>
            <a:pPr marL="114300" indent="0" algn="just">
              <a:buNone/>
            </a:pPr>
            <a:r>
              <a:rPr lang="id-ID" dirty="0" smtClean="0"/>
              <a:t>Suatu hari di udara yang sangat panas, anda sangat kehausan dan berniat membeli minuman dingin segar. Anda masuk ke dalam minimarket. Anda berjalan menuju kulkas pendingin minuman. Minuman apa yang akan anda beli?</a:t>
            </a:r>
            <a:endParaRPr lang="id-ID" dirty="0"/>
          </a:p>
        </p:txBody>
      </p:sp>
      <p:pic>
        <p:nvPicPr>
          <p:cNvPr id="10242" name="Picture 2" descr="Image result for cold dr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015" y="3734410"/>
            <a:ext cx="5829300" cy="2914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14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BRAND ASSOCIATION</a:t>
            </a:r>
            <a:endParaRPr lang="id-ID" dirty="0"/>
          </a:p>
        </p:txBody>
      </p:sp>
      <p:sp>
        <p:nvSpPr>
          <p:cNvPr id="3" name="Content Placeholder 2"/>
          <p:cNvSpPr>
            <a:spLocks noGrp="1"/>
          </p:cNvSpPr>
          <p:nvPr>
            <p:ph idx="1"/>
          </p:nvPr>
        </p:nvSpPr>
        <p:spPr/>
        <p:txBody>
          <a:bodyPr/>
          <a:lstStyle/>
          <a:p>
            <a:pPr algn="just"/>
            <a:r>
              <a:rPr lang="id-ID" dirty="0" smtClean="0"/>
              <a:t>Brand Association merupakan segala sesuatu yang terhubung di memori pelanggan.</a:t>
            </a:r>
          </a:p>
          <a:p>
            <a:pPr algn="just"/>
            <a:r>
              <a:rPr lang="id-ID" dirty="0" smtClean="0"/>
              <a:t>Ada beberapa cara menciptakan brand association yaitu mengasosiasikan merek dengan atribut atau karakteristik produk</a:t>
            </a:r>
          </a:p>
          <a:p>
            <a:pPr algn="just"/>
            <a:r>
              <a:rPr lang="id-ID" dirty="0" smtClean="0"/>
              <a:t>Contoh: Pepsoden Whitening dengan pasta gigi untuk memutihkan gigi</a:t>
            </a:r>
            <a:endParaRPr lang="id-ID" dirty="0"/>
          </a:p>
        </p:txBody>
      </p:sp>
    </p:spTree>
    <p:extLst>
      <p:ext uri="{BB962C8B-B14F-4D97-AF65-F5344CB8AC3E}">
        <p14:creationId xmlns:p14="http://schemas.microsoft.com/office/powerpoint/2010/main" val="2823148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PRAKTIK BRAND ASSOCIATION</a:t>
            </a:r>
            <a:endParaRPr lang="id-ID" dirty="0"/>
          </a:p>
        </p:txBody>
      </p:sp>
      <p:pic>
        <p:nvPicPr>
          <p:cNvPr id="11266" name="Picture 2" descr="Image result for teh botol apapun minumn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60" y="1749245"/>
            <a:ext cx="3810000" cy="22955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aq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410" y="1952625"/>
            <a:ext cx="37433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pocari swe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60" y="4828072"/>
            <a:ext cx="59531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497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BRAND LOYALTY</a:t>
            </a:r>
            <a:endParaRPr lang="id-ID" dirty="0"/>
          </a:p>
        </p:txBody>
      </p:sp>
      <p:sp>
        <p:nvSpPr>
          <p:cNvPr id="3" name="Content Placeholder 2"/>
          <p:cNvSpPr>
            <a:spLocks noGrp="1"/>
          </p:cNvSpPr>
          <p:nvPr>
            <p:ph idx="1"/>
          </p:nvPr>
        </p:nvSpPr>
        <p:spPr/>
        <p:txBody>
          <a:bodyPr>
            <a:normAutofit/>
          </a:bodyPr>
          <a:lstStyle/>
          <a:p>
            <a:pPr algn="just"/>
            <a:r>
              <a:rPr lang="id-ID" dirty="0" smtClean="0"/>
              <a:t>Brand loyalty merupakan ukuran ketertarikan pelanggan terhadap suatu merek</a:t>
            </a:r>
          </a:p>
          <a:p>
            <a:pPr algn="just"/>
            <a:r>
              <a:rPr lang="id-ID" dirty="0" smtClean="0"/>
              <a:t>Tingkat ketertarikan pelanggan dapat dibagi dalam 4 tingkatan: </a:t>
            </a:r>
            <a:r>
              <a:rPr lang="id-ID" b="1" dirty="0" smtClean="0"/>
              <a:t>Switcher/Price sensitive </a:t>
            </a:r>
            <a:r>
              <a:rPr lang="id-ID" dirty="0" smtClean="0"/>
              <a:t>(pelanggan tidak loyal), </a:t>
            </a:r>
            <a:r>
              <a:rPr lang="id-ID" b="1" dirty="0" smtClean="0"/>
              <a:t>satisfied/habitual buyer </a:t>
            </a:r>
            <a:r>
              <a:rPr lang="id-ID" dirty="0" smtClean="0"/>
              <a:t>(pelanggan puas), </a:t>
            </a:r>
            <a:r>
              <a:rPr lang="id-ID" b="1" dirty="0" smtClean="0"/>
              <a:t>satisfied buyer with switching cost </a:t>
            </a:r>
            <a:r>
              <a:rPr lang="id-ID" dirty="0" smtClean="0"/>
              <a:t>(pelanggan puas dan jika ingin berpindah merek mereka harus mengeluarkan biaya), </a:t>
            </a:r>
            <a:r>
              <a:rPr lang="id-ID" b="1" dirty="0" smtClean="0"/>
              <a:t>commited buyer </a:t>
            </a:r>
            <a:r>
              <a:rPr lang="id-ID" dirty="0" smtClean="0"/>
              <a:t>(pelanggan bangga thd produk dan merekomendasikan)</a:t>
            </a:r>
            <a:endParaRPr lang="id-ID" dirty="0"/>
          </a:p>
        </p:txBody>
      </p:sp>
    </p:spTree>
    <p:extLst>
      <p:ext uri="{BB962C8B-B14F-4D97-AF65-F5344CB8AC3E}">
        <p14:creationId xmlns:p14="http://schemas.microsoft.com/office/powerpoint/2010/main" val="558165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BRAND IDENTITY</a:t>
            </a:r>
            <a:endParaRPr lang="id-ID" dirty="0"/>
          </a:p>
        </p:txBody>
      </p:sp>
      <p:sp>
        <p:nvSpPr>
          <p:cNvPr id="3" name="Content Placeholder 2"/>
          <p:cNvSpPr>
            <a:spLocks noGrp="1"/>
          </p:cNvSpPr>
          <p:nvPr>
            <p:ph idx="1"/>
          </p:nvPr>
        </p:nvSpPr>
        <p:spPr/>
        <p:txBody>
          <a:bodyPr/>
          <a:lstStyle/>
          <a:p>
            <a:pPr algn="just"/>
            <a:r>
              <a:rPr lang="id-ID" dirty="0" smtClean="0"/>
              <a:t>Brand identity adalah elemen visual yang merepresentasikan seperti apa sebuah perusahaan terlihat dan bagaimana citranya</a:t>
            </a:r>
            <a:endParaRPr lang="id-ID" dirty="0"/>
          </a:p>
        </p:txBody>
      </p:sp>
    </p:spTree>
    <p:extLst>
      <p:ext uri="{BB962C8B-B14F-4D97-AF65-F5344CB8AC3E}">
        <p14:creationId xmlns:p14="http://schemas.microsoft.com/office/powerpoint/2010/main" val="3144741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ATRIBUT PERCEIVED QUALITY</a:t>
            </a:r>
            <a:endParaRPr lang="id-ID" dirty="0"/>
          </a:p>
        </p:txBody>
      </p:sp>
      <p:sp>
        <p:nvSpPr>
          <p:cNvPr id="3" name="Content Placeholder 2"/>
          <p:cNvSpPr>
            <a:spLocks noGrp="1"/>
          </p:cNvSpPr>
          <p:nvPr>
            <p:ph idx="1"/>
          </p:nvPr>
        </p:nvSpPr>
        <p:spPr/>
        <p:txBody>
          <a:bodyPr/>
          <a:lstStyle/>
          <a:p>
            <a:pPr algn="just"/>
            <a:r>
              <a:rPr lang="id-ID" dirty="0" smtClean="0"/>
              <a:t>Merupakan persepsi pelanggan thd kualitas/keunggulan suatu produk/jasa</a:t>
            </a:r>
          </a:p>
          <a:p>
            <a:pPr algn="just"/>
            <a:r>
              <a:rPr lang="id-ID" dirty="0" smtClean="0"/>
              <a:t>Semakin baik persepsi pelanggan maka akan semakin tinggi potensi pelanggan utnutk menggunakan produk</a:t>
            </a:r>
            <a:endParaRPr lang="id-ID" dirty="0"/>
          </a:p>
        </p:txBody>
      </p:sp>
    </p:spTree>
    <p:extLst>
      <p:ext uri="{BB962C8B-B14F-4D97-AF65-F5344CB8AC3E}">
        <p14:creationId xmlns:p14="http://schemas.microsoft.com/office/powerpoint/2010/main" val="4052526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EKUITAS MEREK BERBASIS PELANGGAN</a:t>
            </a:r>
            <a:endParaRPr lang="id-ID" dirty="0"/>
          </a:p>
        </p:txBody>
      </p:sp>
      <p:sp>
        <p:nvSpPr>
          <p:cNvPr id="3" name="Content Placeholder 2"/>
          <p:cNvSpPr>
            <a:spLocks noGrp="1"/>
          </p:cNvSpPr>
          <p:nvPr>
            <p:ph idx="1"/>
          </p:nvPr>
        </p:nvSpPr>
        <p:spPr/>
        <p:txBody>
          <a:bodyPr/>
          <a:lstStyle/>
          <a:p>
            <a:r>
              <a:rPr lang="id-ID" dirty="0" smtClean="0"/>
              <a:t>Prinsip dari merek berbasis pelanggan adalah bahwa kekuatan merek terletak pada apa yang dilihat, dibaca, didengar, dipelajari, dipikirkan, dan dirasakan pelanggan tentang merek sepanjang waktu</a:t>
            </a:r>
          </a:p>
          <a:p>
            <a:r>
              <a:rPr lang="id-ID" dirty="0" smtClean="0"/>
              <a:t>Maka mencapai ekuitas merek yang baik adalah sesuatu yang sangat penting</a:t>
            </a:r>
            <a:endParaRPr lang="id-ID" dirty="0"/>
          </a:p>
        </p:txBody>
      </p:sp>
    </p:spTree>
    <p:extLst>
      <p:ext uri="{BB962C8B-B14F-4D97-AF65-F5344CB8AC3E}">
        <p14:creationId xmlns:p14="http://schemas.microsoft.com/office/powerpoint/2010/main" val="1337801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29600" cy="1143000"/>
          </a:xfrm>
        </p:spPr>
        <p:txBody>
          <a:bodyPr>
            <a:normAutofit fontScale="90000"/>
          </a:bodyPr>
          <a:lstStyle/>
          <a:p>
            <a:r>
              <a:rPr lang="id-ID" dirty="0" smtClean="0">
                <a:solidFill>
                  <a:srgbClr val="FF0000"/>
                </a:solidFill>
              </a:rPr>
              <a:t>COBA SEBUTKAN MEREK APA SAJA YANG LOYAL ANDA GUNAKAN?</a:t>
            </a:r>
            <a:endParaRPr lang="id-ID" dirty="0">
              <a:solidFill>
                <a:srgbClr val="FF0000"/>
              </a:solidFill>
            </a:endParaRP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605" y="1989396"/>
            <a:ext cx="5955495" cy="4466621"/>
          </a:xfrm>
          <a:prstGeom prst="roundRect">
            <a:avLst>
              <a:gd name="adj" fmla="val 8594"/>
            </a:avLst>
          </a:prstGeom>
          <a:gradFill flip="none" rotWithShape="1">
            <a:gsLst>
              <a:gs pos="0">
                <a:srgbClr val="FFFFFF">
                  <a:shade val="85000"/>
                  <a:shade val="30000"/>
                  <a:satMod val="115000"/>
                </a:srgbClr>
              </a:gs>
              <a:gs pos="50000">
                <a:srgbClr val="FFFFFF">
                  <a:shade val="85000"/>
                  <a:shade val="67500"/>
                  <a:satMod val="115000"/>
                </a:srgbClr>
              </a:gs>
              <a:gs pos="100000">
                <a:srgbClr val="FFFFFF">
                  <a:shade val="85000"/>
                  <a:shade val="100000"/>
                  <a:satMod val="115000"/>
                </a:srgbClr>
              </a:gs>
            </a:gsLst>
            <a:path path="circle">
              <a:fillToRect l="100000" b="100000"/>
            </a:path>
            <a:tileRect t="-100000" r="-100000"/>
          </a:gra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9423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3 Bahan Kunci Ekuitas Merek</a:t>
            </a:r>
            <a:endParaRPr lang="id-ID" dirty="0"/>
          </a:p>
        </p:txBody>
      </p:sp>
      <p:sp>
        <p:nvSpPr>
          <p:cNvPr id="3" name="Content Placeholder 2"/>
          <p:cNvSpPr>
            <a:spLocks noGrp="1"/>
          </p:cNvSpPr>
          <p:nvPr>
            <p:ph idx="1"/>
          </p:nvPr>
        </p:nvSpPr>
        <p:spPr/>
        <p:txBody>
          <a:bodyPr>
            <a:normAutofit/>
          </a:bodyPr>
          <a:lstStyle/>
          <a:p>
            <a:r>
              <a:rPr lang="id-ID" dirty="0" smtClean="0"/>
              <a:t>Ekuitas merek timbul akibat perbedaan respons konsumen </a:t>
            </a:r>
          </a:p>
          <a:p>
            <a:r>
              <a:rPr lang="id-ID" dirty="0" smtClean="0"/>
              <a:t>Perbedaan respons adalah akibat pengetahuan konsumen tentang merek</a:t>
            </a:r>
          </a:p>
          <a:p>
            <a:r>
              <a:rPr lang="id-ID" dirty="0" smtClean="0"/>
              <a:t>Respons diferensial dari konsumen yang membentuk ekuitas merek tercermin dalam persepsi, preferensi dan perilaku yang berhubungan dengan semua aspek pemasaran merek.</a:t>
            </a:r>
            <a:endParaRPr lang="id-ID" dirty="0"/>
          </a:p>
        </p:txBody>
      </p:sp>
    </p:spTree>
    <p:extLst>
      <p:ext uri="{BB962C8B-B14F-4D97-AF65-F5344CB8AC3E}">
        <p14:creationId xmlns:p14="http://schemas.microsoft.com/office/powerpoint/2010/main" val="1578000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TANTANGAN MEMBANGUN MEREK</a:t>
            </a:r>
            <a:endParaRPr lang="id-ID" dirty="0"/>
          </a:p>
        </p:txBody>
      </p:sp>
      <p:sp>
        <p:nvSpPr>
          <p:cNvPr id="3" name="Content Placeholder 2"/>
          <p:cNvSpPr>
            <a:spLocks noGrp="1"/>
          </p:cNvSpPr>
          <p:nvPr>
            <p:ph idx="1"/>
          </p:nvPr>
        </p:nvSpPr>
        <p:spPr/>
        <p:txBody>
          <a:bodyPr/>
          <a:lstStyle/>
          <a:p>
            <a:pPr algn="just"/>
            <a:r>
              <a:rPr lang="id-ID" dirty="0" smtClean="0"/>
              <a:t>Tantangan utama dalam membangun merek yang kuat adalah memastikan bahwa </a:t>
            </a:r>
            <a:r>
              <a:rPr lang="id-ID" b="1" dirty="0" smtClean="0"/>
              <a:t>pelanggan memiliki jenis pengalaman yang tepat </a:t>
            </a:r>
            <a:r>
              <a:rPr lang="id-ID" dirty="0" smtClean="0"/>
              <a:t>degan produk, jasa dan program pemasaran mereka untuk menciptakan pengetahuan merek yang diinginkan</a:t>
            </a:r>
          </a:p>
          <a:p>
            <a:pPr algn="just"/>
            <a:r>
              <a:rPr lang="id-ID" dirty="0" smtClean="0"/>
              <a:t>Contoh: Memberikan fasilitas test drive, food tester, dummy handphone, sample product, kamar pas, experience room</a:t>
            </a:r>
            <a:endParaRPr lang="id-ID" dirty="0"/>
          </a:p>
        </p:txBody>
      </p:sp>
    </p:spTree>
    <p:extLst>
      <p:ext uri="{BB962C8B-B14F-4D97-AF65-F5344CB8AC3E}">
        <p14:creationId xmlns:p14="http://schemas.microsoft.com/office/powerpoint/2010/main" val="529944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COSMETIC TRIAL KIT</a:t>
            </a:r>
            <a:endParaRPr lang="id-ID" dirty="0"/>
          </a:p>
        </p:txBody>
      </p:sp>
      <p:pic>
        <p:nvPicPr>
          <p:cNvPr id="12290" name="Picture 2" descr="Image result for cosmetic trial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60" y="1758950"/>
            <a:ext cx="3381375"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cosmetic trial k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798" y="4650640"/>
            <a:ext cx="1871662" cy="187166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sulwhasoo trial k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180" y="2665475"/>
            <a:ext cx="4842411" cy="308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96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 EKUITAS MEREK</a:t>
            </a:r>
            <a:endParaRPr lang="id-ID" dirty="0"/>
          </a:p>
        </p:txBody>
      </p:sp>
      <p:sp>
        <p:nvSpPr>
          <p:cNvPr id="3" name="Content Placeholder 2"/>
          <p:cNvSpPr>
            <a:spLocks noGrp="1"/>
          </p:cNvSpPr>
          <p:nvPr>
            <p:ph idx="1"/>
          </p:nvPr>
        </p:nvSpPr>
        <p:spPr/>
        <p:txBody>
          <a:bodyPr/>
          <a:lstStyle/>
          <a:p>
            <a:r>
              <a:rPr lang="id-ID" dirty="0" smtClean="0"/>
              <a:t>Penilai Aset Merek (BAV)</a:t>
            </a:r>
          </a:p>
          <a:p>
            <a:r>
              <a:rPr lang="id-ID" dirty="0" smtClean="0"/>
              <a:t>Brandz</a:t>
            </a:r>
          </a:p>
          <a:p>
            <a:r>
              <a:rPr lang="id-ID" dirty="0" smtClean="0"/>
              <a:t>Model Aaker</a:t>
            </a:r>
          </a:p>
          <a:p>
            <a:r>
              <a:rPr lang="id-ID" dirty="0" smtClean="0"/>
              <a:t>Model Resonansi Merek</a:t>
            </a:r>
            <a:endParaRPr lang="id-ID" dirty="0"/>
          </a:p>
        </p:txBody>
      </p:sp>
    </p:spTree>
    <p:extLst>
      <p:ext uri="{BB962C8B-B14F-4D97-AF65-F5344CB8AC3E}">
        <p14:creationId xmlns:p14="http://schemas.microsoft.com/office/powerpoint/2010/main" val="2439794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PENILAI ASET MEREK (BAV)</a:t>
            </a:r>
            <a:endParaRPr lang="id-ID" dirty="0"/>
          </a:p>
        </p:txBody>
      </p:sp>
      <p:sp>
        <p:nvSpPr>
          <p:cNvPr id="3" name="Content Placeholder 2"/>
          <p:cNvSpPr>
            <a:spLocks noGrp="1"/>
          </p:cNvSpPr>
          <p:nvPr>
            <p:ph idx="1"/>
          </p:nvPr>
        </p:nvSpPr>
        <p:spPr/>
        <p:txBody>
          <a:bodyPr>
            <a:normAutofit/>
          </a:bodyPr>
          <a:lstStyle/>
          <a:p>
            <a:r>
              <a:rPr lang="id-ID" dirty="0" smtClean="0"/>
              <a:t>Diferensiasi: mengukur tingkat sejauh di mana merek dianggap berbeda dari merek lain</a:t>
            </a:r>
          </a:p>
          <a:p>
            <a:r>
              <a:rPr lang="id-ID" dirty="0" smtClean="0"/>
              <a:t>Energi: mengukur kesempatan merek</a:t>
            </a:r>
          </a:p>
          <a:p>
            <a:r>
              <a:rPr lang="id-ID" dirty="0" smtClean="0"/>
              <a:t>Relevansi: mengukur cakupan daya tarik merek</a:t>
            </a:r>
          </a:p>
          <a:p>
            <a:r>
              <a:rPr lang="id-ID" dirty="0" smtClean="0"/>
              <a:t>Harga Diri: </a:t>
            </a:r>
            <a:r>
              <a:rPr lang="id-ID" dirty="0"/>
              <a:t>mengukur seberapa baik merek dihargai dan </a:t>
            </a:r>
            <a:r>
              <a:rPr lang="id-ID" dirty="0" smtClean="0"/>
              <a:t>dihormati</a:t>
            </a:r>
          </a:p>
          <a:p>
            <a:r>
              <a:rPr lang="id-ID" dirty="0" smtClean="0"/>
              <a:t>Pengetahuan: mengukur kadar keakraban dan keintiman konsumen dengan merek</a:t>
            </a:r>
          </a:p>
        </p:txBody>
      </p:sp>
    </p:spTree>
    <p:extLst>
      <p:ext uri="{BB962C8B-B14F-4D97-AF65-F5344CB8AC3E}">
        <p14:creationId xmlns:p14="http://schemas.microsoft.com/office/powerpoint/2010/main" val="414216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Membangun ekuitas merek berdasarkan manajemen</a:t>
            </a:r>
            <a:endParaRPr lang="id-ID" dirty="0"/>
          </a:p>
        </p:txBody>
      </p:sp>
      <p:sp>
        <p:nvSpPr>
          <p:cNvPr id="3" name="Content Placeholder 2"/>
          <p:cNvSpPr>
            <a:spLocks noGrp="1"/>
          </p:cNvSpPr>
          <p:nvPr>
            <p:ph idx="1"/>
          </p:nvPr>
        </p:nvSpPr>
        <p:spPr/>
        <p:txBody>
          <a:bodyPr/>
          <a:lstStyle/>
          <a:p>
            <a:r>
              <a:rPr lang="id-ID" dirty="0" smtClean="0"/>
              <a:t>Pilihan awal untuk elemen atau identitas merek yang membentuk merek (nama, URL, logo, lambang, karakter, juru bicara, slogan, lagu, kemasan dan papan iklan)</a:t>
            </a:r>
          </a:p>
          <a:p>
            <a:r>
              <a:rPr lang="id-ID" dirty="0" smtClean="0"/>
              <a:t>Produk dan jasa serta semua kegiatan pemasaran dan program pemasaran pendukung yang menyertainya</a:t>
            </a:r>
          </a:p>
          <a:p>
            <a:r>
              <a:rPr lang="id-ID" dirty="0" smtClean="0"/>
              <a:t>Asosiasi lain yang diberikan secara tidak langsung ke merek dengan menghubungkan merek tersebut dengan beberapa entitas lain (orang, tempat atau barang)</a:t>
            </a:r>
            <a:endParaRPr lang="id-ID" dirty="0"/>
          </a:p>
        </p:txBody>
      </p:sp>
    </p:spTree>
    <p:extLst>
      <p:ext uri="{BB962C8B-B14F-4D97-AF65-F5344CB8AC3E}">
        <p14:creationId xmlns:p14="http://schemas.microsoft.com/office/powerpoint/2010/main" val="2432277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Membangun Ekuitas Merek</a:t>
            </a:r>
            <a:endParaRPr lang="id-ID" dirty="0"/>
          </a:p>
        </p:txBody>
      </p:sp>
      <p:sp>
        <p:nvSpPr>
          <p:cNvPr id="3" name="Content Placeholder 2"/>
          <p:cNvSpPr>
            <a:spLocks noGrp="1"/>
          </p:cNvSpPr>
          <p:nvPr>
            <p:ph idx="1"/>
          </p:nvPr>
        </p:nvSpPr>
        <p:spPr/>
        <p:txBody>
          <a:bodyPr>
            <a:normAutofit/>
          </a:bodyPr>
          <a:lstStyle/>
          <a:p>
            <a:r>
              <a:rPr lang="id-ID" dirty="0" smtClean="0"/>
              <a:t>Memilih Elemen Merek</a:t>
            </a:r>
          </a:p>
          <a:p>
            <a:pPr marL="0" indent="0">
              <a:buNone/>
            </a:pPr>
            <a:r>
              <a:rPr lang="id-ID" dirty="0" smtClean="0"/>
              <a:t>Elemen Merek adalah alat pemberi nama dagang yang megidentifikasikan dan mendiferensiasikan merek.</a:t>
            </a:r>
          </a:p>
          <a:p>
            <a:pPr marL="0" indent="0">
              <a:buNone/>
            </a:pPr>
            <a:r>
              <a:rPr lang="id-ID" dirty="0" smtClean="0"/>
              <a:t>Misal: Lipstick Colorstay membuat konsumen berpikir lipstick akan tahan lama tanpa perlu melihat produk dan merek SnackWell adalah makanan ringan yang sehat</a:t>
            </a:r>
          </a:p>
        </p:txBody>
      </p:sp>
    </p:spTree>
    <p:extLst>
      <p:ext uri="{BB962C8B-B14F-4D97-AF65-F5344CB8AC3E}">
        <p14:creationId xmlns:p14="http://schemas.microsoft.com/office/powerpoint/2010/main" val="3734235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KRITERIA PILIHAN ELEMEN MEREK</a:t>
            </a:r>
            <a:endParaRPr lang="id-ID" dirty="0"/>
          </a:p>
        </p:txBody>
      </p:sp>
      <p:sp>
        <p:nvSpPr>
          <p:cNvPr id="3" name="Content Placeholder 2"/>
          <p:cNvSpPr>
            <a:spLocks noGrp="1"/>
          </p:cNvSpPr>
          <p:nvPr>
            <p:ph idx="1"/>
          </p:nvPr>
        </p:nvSpPr>
        <p:spPr/>
        <p:txBody>
          <a:bodyPr>
            <a:normAutofit/>
          </a:bodyPr>
          <a:lstStyle/>
          <a:p>
            <a:r>
              <a:rPr lang="id-ID" dirty="0" smtClean="0"/>
              <a:t>Dapat diingat</a:t>
            </a:r>
          </a:p>
          <a:p>
            <a:r>
              <a:rPr lang="id-ID" dirty="0" smtClean="0"/>
              <a:t>Berarti</a:t>
            </a:r>
          </a:p>
          <a:p>
            <a:r>
              <a:rPr lang="id-ID" dirty="0" smtClean="0"/>
              <a:t>Dapat Disukai</a:t>
            </a:r>
          </a:p>
          <a:p>
            <a:pPr marL="114300" indent="0">
              <a:buNone/>
            </a:pPr>
            <a:endParaRPr lang="id-ID" dirty="0" smtClean="0"/>
          </a:p>
          <a:p>
            <a:pPr marL="114300" indent="0">
              <a:buNone/>
            </a:pPr>
            <a:endParaRPr lang="id-ID" dirty="0" smtClean="0"/>
          </a:p>
          <a:p>
            <a:r>
              <a:rPr lang="id-ID" dirty="0" smtClean="0"/>
              <a:t>Dapat Ditransfer</a:t>
            </a:r>
          </a:p>
          <a:p>
            <a:r>
              <a:rPr lang="id-ID" dirty="0" smtClean="0"/>
              <a:t>Dapat Disesuaikan</a:t>
            </a:r>
          </a:p>
          <a:p>
            <a:r>
              <a:rPr lang="id-ID" dirty="0" smtClean="0"/>
              <a:t>Dapat Dilindungi</a:t>
            </a:r>
            <a:endParaRPr lang="id-ID" dirty="0"/>
          </a:p>
        </p:txBody>
      </p:sp>
      <p:sp>
        <p:nvSpPr>
          <p:cNvPr id="4" name="Right Brace 3"/>
          <p:cNvSpPr/>
          <p:nvPr/>
        </p:nvSpPr>
        <p:spPr>
          <a:xfrm>
            <a:off x="5335525" y="1950483"/>
            <a:ext cx="610820" cy="1527050"/>
          </a:xfrm>
          <a:prstGeom prst="rightBrace">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solidFill>
                <a:schemeClr val="bg1"/>
              </a:solidFill>
            </a:endParaRPr>
          </a:p>
        </p:txBody>
      </p:sp>
      <p:sp>
        <p:nvSpPr>
          <p:cNvPr id="5" name="TextBox 4"/>
          <p:cNvSpPr txBox="1"/>
          <p:nvPr/>
        </p:nvSpPr>
        <p:spPr>
          <a:xfrm>
            <a:off x="6247637" y="2360065"/>
            <a:ext cx="2443280" cy="707886"/>
          </a:xfrm>
          <a:prstGeom prst="rect">
            <a:avLst/>
          </a:prstGeom>
          <a:noFill/>
        </p:spPr>
        <p:txBody>
          <a:bodyPr wrap="square" rtlCol="0">
            <a:spAutoFit/>
          </a:bodyPr>
          <a:lstStyle/>
          <a:p>
            <a:r>
              <a:rPr lang="id-ID" sz="2000" b="1" dirty="0" smtClean="0">
                <a:solidFill>
                  <a:schemeClr val="bg1"/>
                </a:solidFill>
              </a:rPr>
              <a:t>Pembangunan Merek</a:t>
            </a:r>
            <a:endParaRPr lang="id-ID" sz="2000" b="1" dirty="0">
              <a:solidFill>
                <a:schemeClr val="bg1"/>
              </a:solidFill>
            </a:endParaRPr>
          </a:p>
        </p:txBody>
      </p:sp>
      <p:sp>
        <p:nvSpPr>
          <p:cNvPr id="7" name="Right Brace 6"/>
          <p:cNvSpPr/>
          <p:nvPr/>
        </p:nvSpPr>
        <p:spPr>
          <a:xfrm>
            <a:off x="5335525" y="3883918"/>
            <a:ext cx="610820" cy="1527050"/>
          </a:xfrm>
          <a:prstGeom prst="rightBrace">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solidFill>
                <a:schemeClr val="bg1"/>
              </a:solidFill>
            </a:endParaRPr>
          </a:p>
        </p:txBody>
      </p:sp>
      <p:sp>
        <p:nvSpPr>
          <p:cNvPr id="9" name="TextBox 8"/>
          <p:cNvSpPr txBox="1"/>
          <p:nvPr/>
        </p:nvSpPr>
        <p:spPr>
          <a:xfrm>
            <a:off x="6247637" y="3805866"/>
            <a:ext cx="2443280" cy="1938992"/>
          </a:xfrm>
          <a:prstGeom prst="rect">
            <a:avLst/>
          </a:prstGeom>
          <a:noFill/>
        </p:spPr>
        <p:txBody>
          <a:bodyPr wrap="square" rtlCol="0">
            <a:spAutoFit/>
          </a:bodyPr>
          <a:lstStyle/>
          <a:p>
            <a:r>
              <a:rPr lang="id-ID" sz="2000" b="1" dirty="0" smtClean="0">
                <a:solidFill>
                  <a:schemeClr val="bg1"/>
                </a:solidFill>
              </a:rPr>
              <a:t>Defensif dan berhubungan dengan cara mempengaruhi dan melindungi ekuitas elemen merek</a:t>
            </a:r>
            <a:endParaRPr lang="id-ID" sz="2000" b="1" dirty="0">
              <a:solidFill>
                <a:schemeClr val="bg1"/>
              </a:solidFill>
            </a:endParaRPr>
          </a:p>
        </p:txBody>
      </p:sp>
    </p:spTree>
    <p:extLst>
      <p:ext uri="{BB962C8B-B14F-4D97-AF65-F5344CB8AC3E}">
        <p14:creationId xmlns:p14="http://schemas.microsoft.com/office/powerpoint/2010/main" val="1539995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Penjelasan...</a:t>
            </a:r>
            <a:endParaRPr lang="id-ID" dirty="0"/>
          </a:p>
        </p:txBody>
      </p:sp>
      <p:sp>
        <p:nvSpPr>
          <p:cNvPr id="3" name="Content Placeholder 2"/>
          <p:cNvSpPr>
            <a:spLocks noGrp="1"/>
          </p:cNvSpPr>
          <p:nvPr>
            <p:ph idx="1"/>
          </p:nvPr>
        </p:nvSpPr>
        <p:spPr/>
        <p:txBody>
          <a:bodyPr>
            <a:normAutofit/>
          </a:bodyPr>
          <a:lstStyle/>
          <a:p>
            <a:r>
              <a:rPr lang="id-ID" b="1" dirty="0" smtClean="0"/>
              <a:t>Dapat Diingat</a:t>
            </a:r>
          </a:p>
          <a:p>
            <a:pPr marL="0" indent="0">
              <a:buNone/>
            </a:pPr>
            <a:r>
              <a:rPr lang="id-ID" dirty="0" smtClean="0"/>
              <a:t>Seberapa mudah elemen merek itu diingat dan dikenali? </a:t>
            </a:r>
          </a:p>
          <a:p>
            <a:r>
              <a:rPr lang="id-ID" b="1" dirty="0" smtClean="0"/>
              <a:t>Berarti</a:t>
            </a:r>
          </a:p>
          <a:p>
            <a:pPr marL="0" indent="0">
              <a:buNone/>
            </a:pPr>
            <a:r>
              <a:rPr lang="id-ID" dirty="0" smtClean="0"/>
              <a:t>Apakah elemen merek itu kredibel dan mengindikasikan kategori yang berhubungan dengannya? Apakah elemen merek menyiratkan sesuatu tentang bahan produk atau tipe orang yang mungkin menggunalan merek?</a:t>
            </a:r>
            <a:endParaRPr lang="id-ID" dirty="0"/>
          </a:p>
        </p:txBody>
      </p:sp>
    </p:spTree>
    <p:extLst>
      <p:ext uri="{BB962C8B-B14F-4D97-AF65-F5344CB8AC3E}">
        <p14:creationId xmlns:p14="http://schemas.microsoft.com/office/powerpoint/2010/main" val="25960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normAutofit/>
          </a:bodyPr>
          <a:lstStyle/>
          <a:p>
            <a:r>
              <a:rPr lang="id-ID" b="1" dirty="0" smtClean="0"/>
              <a:t>Dapat Disukai</a:t>
            </a:r>
          </a:p>
          <a:p>
            <a:pPr marL="0" indent="0">
              <a:buNone/>
            </a:pPr>
            <a:r>
              <a:rPr lang="id-ID" dirty="0" smtClean="0"/>
              <a:t>Seberapa menarik estetika elemen merek? Apakah elemen merek itu dapat disukai secara visual, secara verbal dan cara lain?</a:t>
            </a:r>
          </a:p>
          <a:p>
            <a:r>
              <a:rPr lang="id-ID" b="1" dirty="0" smtClean="0"/>
              <a:t>Dapat Ditransfer</a:t>
            </a:r>
          </a:p>
          <a:p>
            <a:pPr marL="0" indent="0">
              <a:buNone/>
            </a:pPr>
            <a:r>
              <a:rPr lang="id-ID" dirty="0" smtClean="0"/>
              <a:t>Apakah elemen merek dapat digunakan untuk memperkenalkan produk baru dalam kategori yang sama atau berbeda? Apakah elemen merek itu menambah ekuitas merek melintasi batas geografis dan segmen pasar?</a:t>
            </a:r>
            <a:endParaRPr lang="id-ID" dirty="0"/>
          </a:p>
        </p:txBody>
      </p:sp>
    </p:spTree>
    <p:extLst>
      <p:ext uri="{BB962C8B-B14F-4D97-AF65-F5344CB8AC3E}">
        <p14:creationId xmlns:p14="http://schemas.microsoft.com/office/powerpoint/2010/main" val="3766180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 Merek</a:t>
            </a:r>
            <a:endParaRPr lang="id-ID" dirty="0"/>
          </a:p>
        </p:txBody>
      </p:sp>
      <p:sp>
        <p:nvSpPr>
          <p:cNvPr id="3" name="Content Placeholder 2"/>
          <p:cNvSpPr>
            <a:spLocks noGrp="1"/>
          </p:cNvSpPr>
          <p:nvPr>
            <p:ph idx="1"/>
          </p:nvPr>
        </p:nvSpPr>
        <p:spPr>
          <a:xfrm>
            <a:off x="457200" y="1752600"/>
            <a:ext cx="3045865" cy="4577795"/>
          </a:xfrm>
        </p:spPr>
        <p:txBody>
          <a:bodyPr>
            <a:normAutofit fontScale="85000" lnSpcReduction="10000"/>
          </a:bodyPr>
          <a:lstStyle/>
          <a:p>
            <a:r>
              <a:rPr lang="id-ID" dirty="0"/>
              <a:t>M</a:t>
            </a:r>
            <a:r>
              <a:rPr lang="id-ID" dirty="0" smtClean="0"/>
              <a:t>erek adalah nama, istilah, tanda, lambang atau desain, atau kombinasinya, yang dimaksudkan untuk mengidentifikasi barang atau jasa dari salah satu penjual atau kelompok penjual dan mendiferensiasikan mereka dari para pesaing.</a:t>
            </a:r>
            <a:endParaRPr lang="id-ID" dirty="0"/>
          </a:p>
        </p:txBody>
      </p:sp>
      <p:pic>
        <p:nvPicPr>
          <p:cNvPr id="5122" name="Picture 2" descr="Image result for 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770" y="1901950"/>
            <a:ext cx="5284990" cy="404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780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normAutofit/>
          </a:bodyPr>
          <a:lstStyle/>
          <a:p>
            <a:r>
              <a:rPr lang="id-ID" b="1" dirty="0" smtClean="0"/>
              <a:t>Dapat Disesuaikan</a:t>
            </a:r>
          </a:p>
          <a:p>
            <a:pPr marL="0" indent="0">
              <a:buNone/>
            </a:pPr>
            <a:r>
              <a:rPr lang="id-ID" dirty="0" smtClean="0"/>
              <a:t>Seberapa mudah elemen merek itu disesuaikan dan diperbarui </a:t>
            </a:r>
          </a:p>
          <a:p>
            <a:r>
              <a:rPr lang="id-ID" b="1" dirty="0" smtClean="0"/>
              <a:t>Dapat Dilindungi</a:t>
            </a:r>
          </a:p>
          <a:p>
            <a:pPr marL="0" indent="0">
              <a:buNone/>
            </a:pPr>
            <a:r>
              <a:rPr lang="id-ID" dirty="0" smtClean="0"/>
              <a:t>Seberapa mudah elemen merek itu dapat dilindungi secara hukum? Seberapa mudah elemen merek dapat dilindungi secara kompetitif?</a:t>
            </a:r>
            <a:endParaRPr lang="id-ID" dirty="0"/>
          </a:p>
        </p:txBody>
      </p:sp>
    </p:spTree>
    <p:extLst>
      <p:ext uri="{BB962C8B-B14F-4D97-AF65-F5344CB8AC3E}">
        <p14:creationId xmlns:p14="http://schemas.microsoft.com/office/powerpoint/2010/main" val="2266872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29600" cy="1143000"/>
          </a:xfrm>
        </p:spPr>
        <p:txBody>
          <a:bodyPr>
            <a:normAutofit fontScale="90000"/>
          </a:bodyPr>
          <a:lstStyle/>
          <a:p>
            <a:r>
              <a:rPr lang="id-ID" dirty="0" smtClean="0">
                <a:solidFill>
                  <a:srgbClr val="FF0000"/>
                </a:solidFill>
              </a:rPr>
              <a:t>Sebutkan Brand apa saja yang anda ketahui</a:t>
            </a:r>
            <a:r>
              <a:rPr lang="id-ID" dirty="0" smtClean="0">
                <a:solidFill>
                  <a:schemeClr val="bg1"/>
                </a:solidFill>
              </a:rPr>
              <a:t>!</a:t>
            </a:r>
            <a:endParaRPr lang="id-ID" dirty="0">
              <a:solidFill>
                <a:schemeClr val="bg1"/>
              </a:solidFill>
            </a:endParaRPr>
          </a:p>
        </p:txBody>
      </p:sp>
      <p:pic>
        <p:nvPicPr>
          <p:cNvPr id="6146" name="Picture 2" descr="Image result for br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080" y="1757392"/>
            <a:ext cx="7329840" cy="4882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860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6260" y="833015"/>
            <a:ext cx="8664427" cy="5627132"/>
            <a:chOff x="296260" y="833015"/>
            <a:chExt cx="8664427" cy="5627132"/>
          </a:xfrm>
        </p:grpSpPr>
        <p:pic>
          <p:nvPicPr>
            <p:cNvPr id="3" name="Picture 2"/>
            <p:cNvPicPr>
              <a:picLocks noChangeAspect="1"/>
            </p:cNvPicPr>
            <p:nvPr/>
          </p:nvPicPr>
          <p:blipFill>
            <a:blip r:embed="rId2"/>
            <a:stretch>
              <a:fillRect/>
            </a:stretch>
          </p:blipFill>
          <p:spPr>
            <a:xfrm>
              <a:off x="296260" y="833015"/>
              <a:ext cx="8664427" cy="5627132"/>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4" name="Rounded Rectangle 3"/>
            <p:cNvSpPr/>
            <p:nvPr/>
          </p:nvSpPr>
          <p:spPr>
            <a:xfrm>
              <a:off x="754375" y="2360065"/>
              <a:ext cx="91623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7473395" y="2366540"/>
              <a:ext cx="1221640" cy="29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6099050" y="2366540"/>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ounded Rectangle 6"/>
            <p:cNvSpPr/>
            <p:nvPr/>
          </p:nvSpPr>
          <p:spPr>
            <a:xfrm>
              <a:off x="4857531" y="2366540"/>
              <a:ext cx="91623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3433696" y="2366540"/>
              <a:ext cx="1138304" cy="29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2074385" y="2366540"/>
              <a:ext cx="91623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4763853" y="6116640"/>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0"/>
            <p:cNvSpPr/>
            <p:nvPr/>
          </p:nvSpPr>
          <p:spPr>
            <a:xfrm>
              <a:off x="4763853" y="4256028"/>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ounded Rectangle 11"/>
            <p:cNvSpPr/>
            <p:nvPr/>
          </p:nvSpPr>
          <p:spPr>
            <a:xfrm>
              <a:off x="6099050" y="4260333"/>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ounded Rectangle 12"/>
            <p:cNvSpPr/>
            <p:nvPr/>
          </p:nvSpPr>
          <p:spPr>
            <a:xfrm>
              <a:off x="6232157" y="6125012"/>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Rounded Rectangle 13"/>
            <p:cNvSpPr/>
            <p:nvPr/>
          </p:nvSpPr>
          <p:spPr>
            <a:xfrm>
              <a:off x="7529868" y="6100558"/>
              <a:ext cx="1288194" cy="321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ounded Rectangle 14"/>
            <p:cNvSpPr/>
            <p:nvPr/>
          </p:nvSpPr>
          <p:spPr>
            <a:xfrm>
              <a:off x="7529868" y="4264816"/>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6" name="Rounded Rectangle 15"/>
            <p:cNvSpPr/>
            <p:nvPr/>
          </p:nvSpPr>
          <p:spPr>
            <a:xfrm>
              <a:off x="495206" y="6116640"/>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16"/>
            <p:cNvSpPr/>
            <p:nvPr/>
          </p:nvSpPr>
          <p:spPr>
            <a:xfrm>
              <a:off x="1902216" y="6142448"/>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ounded Rectangle 17"/>
            <p:cNvSpPr/>
            <p:nvPr/>
          </p:nvSpPr>
          <p:spPr>
            <a:xfrm>
              <a:off x="515359" y="4259139"/>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ounded Rectangle 18"/>
            <p:cNvSpPr/>
            <p:nvPr/>
          </p:nvSpPr>
          <p:spPr>
            <a:xfrm>
              <a:off x="1928852" y="4264816"/>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19"/>
            <p:cNvSpPr/>
            <p:nvPr/>
          </p:nvSpPr>
          <p:spPr>
            <a:xfrm>
              <a:off x="3350360" y="4254494"/>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408013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23455" y="553729"/>
            <a:ext cx="8704185" cy="5775025"/>
            <a:chOff x="323455" y="553729"/>
            <a:chExt cx="8704185" cy="5775025"/>
          </a:xfrm>
        </p:grpSpPr>
        <p:pic>
          <p:nvPicPr>
            <p:cNvPr id="3" name="Picture 2"/>
            <p:cNvPicPr>
              <a:picLocks noChangeAspect="1"/>
            </p:cNvPicPr>
            <p:nvPr/>
          </p:nvPicPr>
          <p:blipFill>
            <a:blip r:embed="rId2"/>
            <a:stretch>
              <a:fillRect/>
            </a:stretch>
          </p:blipFill>
          <p:spPr>
            <a:xfrm>
              <a:off x="323455" y="553729"/>
              <a:ext cx="8704185" cy="5775025"/>
            </a:xfrm>
            <a:prstGeom prst="rect">
              <a:avLst/>
            </a:prstGeom>
          </p:spPr>
        </p:pic>
        <p:sp>
          <p:nvSpPr>
            <p:cNvPr id="4" name="Rounded Rectangle 3"/>
            <p:cNvSpPr/>
            <p:nvPr/>
          </p:nvSpPr>
          <p:spPr>
            <a:xfrm>
              <a:off x="6178589" y="4114951"/>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7663127" y="2152546"/>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7663127" y="4133448"/>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Rounded Rectangle 6"/>
            <p:cNvSpPr/>
            <p:nvPr/>
          </p:nvSpPr>
          <p:spPr>
            <a:xfrm>
              <a:off x="4816936" y="4145242"/>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3410241" y="4133448"/>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915877" y="4116751"/>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Rounded Rectangle 9"/>
            <p:cNvSpPr/>
            <p:nvPr/>
          </p:nvSpPr>
          <p:spPr>
            <a:xfrm>
              <a:off x="483694" y="4133448"/>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0"/>
            <p:cNvSpPr/>
            <p:nvPr/>
          </p:nvSpPr>
          <p:spPr>
            <a:xfrm>
              <a:off x="465180" y="6012324"/>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ounded Rectangle 11"/>
            <p:cNvSpPr/>
            <p:nvPr/>
          </p:nvSpPr>
          <p:spPr>
            <a:xfrm>
              <a:off x="1921702" y="5996237"/>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ounded Rectangle 12"/>
            <p:cNvSpPr/>
            <p:nvPr/>
          </p:nvSpPr>
          <p:spPr>
            <a:xfrm>
              <a:off x="3370693" y="5996237"/>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Rounded Rectangle 13"/>
            <p:cNvSpPr/>
            <p:nvPr/>
          </p:nvSpPr>
          <p:spPr>
            <a:xfrm>
              <a:off x="4746410" y="6023344"/>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ounded Rectangle 14"/>
            <p:cNvSpPr/>
            <p:nvPr/>
          </p:nvSpPr>
          <p:spPr>
            <a:xfrm>
              <a:off x="6276205" y="6012324"/>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ounded Rectangle 15"/>
            <p:cNvSpPr/>
            <p:nvPr/>
          </p:nvSpPr>
          <p:spPr>
            <a:xfrm>
              <a:off x="483694" y="2218132"/>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7" name="Rounded Rectangle 16"/>
            <p:cNvSpPr/>
            <p:nvPr/>
          </p:nvSpPr>
          <p:spPr>
            <a:xfrm>
              <a:off x="1928560" y="2196491"/>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ounded Rectangle 17"/>
            <p:cNvSpPr/>
            <p:nvPr/>
          </p:nvSpPr>
          <p:spPr>
            <a:xfrm>
              <a:off x="3338355" y="2196491"/>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ounded Rectangle 18"/>
            <p:cNvSpPr/>
            <p:nvPr/>
          </p:nvSpPr>
          <p:spPr>
            <a:xfrm>
              <a:off x="4783221" y="2169729"/>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19"/>
            <p:cNvSpPr/>
            <p:nvPr/>
          </p:nvSpPr>
          <p:spPr>
            <a:xfrm>
              <a:off x="6239743" y="2169729"/>
              <a:ext cx="1221640" cy="305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1526833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PERAN MEREK</a:t>
            </a:r>
            <a:endParaRPr lang="id-ID" dirty="0"/>
          </a:p>
        </p:txBody>
      </p:sp>
      <p:sp>
        <p:nvSpPr>
          <p:cNvPr id="3" name="Content Placeholder 2"/>
          <p:cNvSpPr>
            <a:spLocks noGrp="1"/>
          </p:cNvSpPr>
          <p:nvPr>
            <p:ph idx="1"/>
          </p:nvPr>
        </p:nvSpPr>
        <p:spPr/>
        <p:txBody>
          <a:bodyPr>
            <a:normAutofit/>
          </a:bodyPr>
          <a:lstStyle/>
          <a:p>
            <a:r>
              <a:rPr lang="id-ID" dirty="0" smtClean="0"/>
              <a:t>Bagi Konsumen:</a:t>
            </a:r>
          </a:p>
          <a:p>
            <a:pPr marL="514350" indent="-514350">
              <a:buFont typeface="+mj-lt"/>
              <a:buAutoNum type="arabicPeriod"/>
            </a:pPr>
            <a:r>
              <a:rPr lang="id-ID" dirty="0" smtClean="0"/>
              <a:t>Mengidentifikasi pembuat produk</a:t>
            </a:r>
          </a:p>
          <a:p>
            <a:pPr marL="514350" indent="-514350">
              <a:buFont typeface="+mj-lt"/>
              <a:buAutoNum type="arabicPeriod"/>
            </a:pPr>
            <a:r>
              <a:rPr lang="id-ID" dirty="0" smtClean="0"/>
              <a:t>Memungkinkan konsumen untuk menuntut tanggung jawab atas kinerja pabrikan/distributor</a:t>
            </a:r>
          </a:p>
          <a:p>
            <a:pPr marL="514350" indent="-514350">
              <a:buFont typeface="+mj-lt"/>
              <a:buAutoNum type="arabicPeriod"/>
            </a:pPr>
            <a:r>
              <a:rPr lang="id-ID" dirty="0" smtClean="0"/>
              <a:t>Mengevaluasi produk sama dengan merek berbeda </a:t>
            </a:r>
          </a:p>
          <a:p>
            <a:pPr marL="514350" indent="-514350">
              <a:buFont typeface="+mj-lt"/>
              <a:buAutoNum type="arabicPeriod"/>
            </a:pPr>
            <a:r>
              <a:rPr lang="id-ID" dirty="0" smtClean="0"/>
              <a:t>Menemukan merek mana yang memuaskan</a:t>
            </a:r>
          </a:p>
        </p:txBody>
      </p:sp>
    </p:spTree>
    <p:extLst>
      <p:ext uri="{BB962C8B-B14F-4D97-AF65-F5344CB8AC3E}">
        <p14:creationId xmlns:p14="http://schemas.microsoft.com/office/powerpoint/2010/main" val="2863315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solidFill>
                  <a:srgbClr val="FF0000"/>
                </a:solidFill>
              </a:rPr>
              <a:t>CHOOSE ONE OUT OF THESE </a:t>
            </a:r>
            <a:endParaRPr lang="id-ID" dirty="0">
              <a:solidFill>
                <a:srgbClr val="FF0000"/>
              </a:solidFill>
            </a:endParaRPr>
          </a:p>
        </p:txBody>
      </p:sp>
      <p:pic>
        <p:nvPicPr>
          <p:cNvPr id="1026" name="Picture 2" descr="http://www.hypercityindia.com/media/catalog/product/cache/1/image/9df78eab33525d08d6e5fb8d27136e95/p/e/pepsodent_expert_protect_complete_whitening_150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555" y="2970885"/>
            <a:ext cx="3084528" cy="19872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omstore.co.id/image/data/Perawatan%20Pribadi/Perawatan%20Gigi%20Mulut/Pasta%20Gigi/Ciptadent%20Pasta%20Gigi%20190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050" y="2360065"/>
            <a:ext cx="2875635" cy="2875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lectricferret.com/battle/PageImages/vs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180" y="3276295"/>
            <a:ext cx="1347143" cy="134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5719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677</TotalTime>
  <Words>1042</Words>
  <Application>Microsoft Office PowerPoint</Application>
  <PresentationFormat>On-screen Show (4:3)</PresentationFormat>
  <Paragraphs>109</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Book Antiqua</vt:lpstr>
      <vt:lpstr>Century Gothic</vt:lpstr>
      <vt:lpstr>Apothecary</vt:lpstr>
      <vt:lpstr>BRAND EQUITY Analysis</vt:lpstr>
      <vt:lpstr>Apakah Merek Itu?</vt:lpstr>
      <vt:lpstr>COBA SEBUTKAN MEREK APA SAJA YANG LOYAL ANDA GUNAKAN?</vt:lpstr>
      <vt:lpstr>Definisi Merek</vt:lpstr>
      <vt:lpstr>Sebutkan Brand apa saja yang anda ketahui!</vt:lpstr>
      <vt:lpstr>PowerPoint Presentation</vt:lpstr>
      <vt:lpstr>PowerPoint Presentation</vt:lpstr>
      <vt:lpstr>PERAN MEREK</vt:lpstr>
      <vt:lpstr>CHOOSE ONE OUT OF THESE </vt:lpstr>
      <vt:lpstr>PowerPoint Presentation</vt:lpstr>
      <vt:lpstr>PowerPoint Presentation</vt:lpstr>
      <vt:lpstr>PERAN MEREK</vt:lpstr>
      <vt:lpstr>PowerPoint Presentation</vt:lpstr>
      <vt:lpstr>LOYALITAS MEREK</vt:lpstr>
      <vt:lpstr>PowerPoint Presentation</vt:lpstr>
      <vt:lpstr>MENETAPKAN MEREK</vt:lpstr>
      <vt:lpstr>CARILAH PEMBEDA DARI MASING-MASING PRODUK INI</vt:lpstr>
      <vt:lpstr>KUNCI PERBEDAAN MEREK</vt:lpstr>
      <vt:lpstr>PowerPoint Presentation</vt:lpstr>
      <vt:lpstr>MENDEFINISIKAN EKUITAS MEREK</vt:lpstr>
      <vt:lpstr>PowerPoint Presentation</vt:lpstr>
      <vt:lpstr>BRAND AWARENESS</vt:lpstr>
      <vt:lpstr>Praktik brand awareness</vt:lpstr>
      <vt:lpstr>BRAND ASSOCIATION</vt:lpstr>
      <vt:lpstr>PRAKTIK BRAND ASSOCIATION</vt:lpstr>
      <vt:lpstr>BRAND LOYALTY</vt:lpstr>
      <vt:lpstr>BRAND IDENTITY</vt:lpstr>
      <vt:lpstr>ATRIBUT PERCEIVED QUALITY</vt:lpstr>
      <vt:lpstr>EKUITAS MEREK BERBASIS PELANGGAN</vt:lpstr>
      <vt:lpstr>3 Bahan Kunci Ekuitas Merek</vt:lpstr>
      <vt:lpstr>TANTANGAN MEMBANGUN MEREK</vt:lpstr>
      <vt:lpstr>COSMETIC TRIAL KIT</vt:lpstr>
      <vt:lpstr>MODEL EKUITAS MEREK</vt:lpstr>
      <vt:lpstr>PENILAI ASET MEREK (BAV)</vt:lpstr>
      <vt:lpstr>Membangun ekuitas merek berdasarkan manajemen</vt:lpstr>
      <vt:lpstr>Membangun Ekuitas Merek</vt:lpstr>
      <vt:lpstr>KRITERIA PILIHAN ELEMEN MEREK</vt:lpstr>
      <vt:lpstr>Penjelasan...</vt:lpstr>
      <vt:lpstr>Lanjutan...</vt:lpstr>
      <vt:lpstr>Lanjutan...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ASUS</cp:lastModifiedBy>
  <cp:revision>110</cp:revision>
  <dcterms:created xsi:type="dcterms:W3CDTF">2013-08-21T19:17:07Z</dcterms:created>
  <dcterms:modified xsi:type="dcterms:W3CDTF">2024-04-30T04:43:03Z</dcterms:modified>
</cp:coreProperties>
</file>