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325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34" r:id="rId11"/>
    <p:sldId id="335" r:id="rId12"/>
    <p:sldId id="336" r:id="rId13"/>
    <p:sldId id="337" r:id="rId14"/>
    <p:sldId id="338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7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7" autoAdjust="0"/>
    <p:restoredTop sz="91423" autoAdjust="0"/>
  </p:normalViewPr>
  <p:slideViewPr>
    <p:cSldViewPr>
      <p:cViewPr varScale="1">
        <p:scale>
          <a:sx n="68" d="100"/>
          <a:sy n="68" d="100"/>
        </p:scale>
        <p:origin x="14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082E4-90F9-4685-9AA7-BC46EFFAA9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9672A6-FB4C-4A39-B25B-35F795617704}">
      <dgm:prSet phldrT="[Text]"/>
      <dgm:spPr/>
      <dgm:t>
        <a:bodyPr/>
        <a:lstStyle/>
        <a:p>
          <a:r>
            <a:rPr lang="en-US" dirty="0" err="1" smtClean="0">
              <a:latin typeface="Viner Hand ITC" panose="03070502030502020203" pitchFamily="66" charset="0"/>
            </a:rPr>
            <a:t>Melalui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pemotonganpemungutan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oleh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pihak</a:t>
          </a:r>
          <a:r>
            <a:rPr lang="en-US" dirty="0" smtClean="0">
              <a:latin typeface="Viner Hand ITC" panose="03070502030502020203" pitchFamily="66" charset="0"/>
            </a:rPr>
            <a:t> lain</a:t>
          </a:r>
          <a:endParaRPr lang="en-US" dirty="0">
            <a:latin typeface="Viner Hand ITC" panose="03070502030502020203" pitchFamily="66" charset="0"/>
          </a:endParaRPr>
        </a:p>
      </dgm:t>
    </dgm:pt>
    <dgm:pt modelId="{E92E2764-9441-49FC-B358-A980F84878FB}" type="parTrans" cxnId="{0B9312FA-D5A7-4E2A-8B6C-BFC617EED564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850A15F6-2D48-412F-8886-AE4E36FD8852}" type="sibTrans" cxnId="{0B9312FA-D5A7-4E2A-8B6C-BFC617EED564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A90BD5B8-3F6B-4EA3-A774-5174B257813F}">
      <dgm:prSet phldrT="[Text]"/>
      <dgm:spPr/>
      <dgm:t>
        <a:bodyPr/>
        <a:lstStyle/>
        <a:p>
          <a:r>
            <a:rPr lang="en-US" dirty="0" err="1" smtClean="0">
              <a:latin typeface="Sylfaen" panose="010A0502050306030303" pitchFamily="18" charset="0"/>
            </a:rPr>
            <a:t>PPh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pasal</a:t>
          </a:r>
          <a:r>
            <a:rPr lang="en-US" dirty="0" smtClean="0">
              <a:latin typeface="Sylfaen" panose="010A0502050306030303" pitchFamily="18" charset="0"/>
            </a:rPr>
            <a:t> 21, </a:t>
          </a:r>
          <a:r>
            <a:rPr lang="en-US" dirty="0" err="1" smtClean="0">
              <a:latin typeface="Sylfaen" panose="010A0502050306030303" pitchFamily="18" charset="0"/>
            </a:rPr>
            <a:t>Pasal</a:t>
          </a:r>
          <a:r>
            <a:rPr lang="en-US" dirty="0" smtClean="0">
              <a:latin typeface="Sylfaen" panose="010A0502050306030303" pitchFamily="18" charset="0"/>
            </a:rPr>
            <a:t> 22, </a:t>
          </a:r>
          <a:r>
            <a:rPr lang="en-US" dirty="0" err="1" smtClean="0">
              <a:latin typeface="Sylfaen" panose="010A0502050306030303" pitchFamily="18" charset="0"/>
            </a:rPr>
            <a:t>Pasal</a:t>
          </a:r>
          <a:r>
            <a:rPr lang="en-US" dirty="0" smtClean="0">
              <a:latin typeface="Sylfaen" panose="010A0502050306030303" pitchFamily="18" charset="0"/>
            </a:rPr>
            <a:t> 23, </a:t>
          </a:r>
          <a:r>
            <a:rPr lang="en-US" dirty="0" err="1" smtClean="0">
              <a:latin typeface="Sylfaen" panose="010A0502050306030303" pitchFamily="18" charset="0"/>
            </a:rPr>
            <a:t>Pasal</a:t>
          </a:r>
          <a:r>
            <a:rPr lang="en-US" dirty="0" smtClean="0">
              <a:latin typeface="Sylfaen" panose="010A0502050306030303" pitchFamily="18" charset="0"/>
            </a:rPr>
            <a:t> 24, </a:t>
          </a:r>
          <a:r>
            <a:rPr lang="en-US" dirty="0" err="1" smtClean="0">
              <a:latin typeface="Sylfaen" panose="010A0502050306030303" pitchFamily="18" charset="0"/>
            </a:rPr>
            <a:t>Pasal</a:t>
          </a:r>
          <a:r>
            <a:rPr lang="en-US" dirty="0" smtClean="0">
              <a:latin typeface="Sylfaen" panose="010A0502050306030303" pitchFamily="18" charset="0"/>
            </a:rPr>
            <a:t> 4 </a:t>
          </a:r>
          <a:r>
            <a:rPr lang="en-US" dirty="0" err="1" smtClean="0">
              <a:latin typeface="Sylfaen" panose="010A0502050306030303" pitchFamily="18" charset="0"/>
            </a:rPr>
            <a:t>ayat</a:t>
          </a:r>
          <a:r>
            <a:rPr lang="en-US" dirty="0" smtClean="0">
              <a:latin typeface="Sylfaen" panose="010A0502050306030303" pitchFamily="18" charset="0"/>
            </a:rPr>
            <a:t> (2)</a:t>
          </a:r>
          <a:endParaRPr lang="en-US" dirty="0">
            <a:latin typeface="Sylfaen" panose="010A0502050306030303" pitchFamily="18" charset="0"/>
          </a:endParaRPr>
        </a:p>
      </dgm:t>
    </dgm:pt>
    <dgm:pt modelId="{1E7051A1-7133-46ED-BE49-51F04E9CAB83}" type="parTrans" cxnId="{8FCCA2D5-B9C5-4423-9D6A-DB20C9ED73FD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AF75D190-4060-4AC6-B68C-8F519908B5EA}" type="sibTrans" cxnId="{8FCCA2D5-B9C5-4423-9D6A-DB20C9ED73FD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EA318D1A-D93D-4F25-B82F-A89B8E2043C8}">
      <dgm:prSet phldrT="[Text]"/>
      <dgm:spPr/>
      <dgm:t>
        <a:bodyPr/>
        <a:lstStyle/>
        <a:p>
          <a:r>
            <a:rPr lang="en-US" dirty="0" err="1" smtClean="0">
              <a:latin typeface="Viner Hand ITC" panose="03070502030502020203" pitchFamily="66" charset="0"/>
            </a:rPr>
            <a:t>Dibayar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sendiri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oleh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Wajib</a:t>
          </a:r>
          <a:r>
            <a:rPr lang="en-US" dirty="0" smtClean="0">
              <a:latin typeface="Viner Hand ITC" panose="03070502030502020203" pitchFamily="66" charset="0"/>
            </a:rPr>
            <a:t> </a:t>
          </a:r>
          <a:r>
            <a:rPr lang="en-US" dirty="0" err="1" smtClean="0">
              <a:latin typeface="Viner Hand ITC" panose="03070502030502020203" pitchFamily="66" charset="0"/>
            </a:rPr>
            <a:t>Pajak</a:t>
          </a:r>
          <a:r>
            <a:rPr lang="en-US" dirty="0" smtClean="0">
              <a:latin typeface="Viner Hand ITC" panose="03070502030502020203" pitchFamily="66" charset="0"/>
            </a:rPr>
            <a:t> yang </a:t>
          </a:r>
          <a:r>
            <a:rPr lang="en-US" dirty="0" err="1" smtClean="0">
              <a:latin typeface="Viner Hand ITC" panose="03070502030502020203" pitchFamily="66" charset="0"/>
            </a:rPr>
            <a:t>bersangkutan</a:t>
          </a:r>
          <a:endParaRPr lang="en-US" dirty="0">
            <a:latin typeface="Viner Hand ITC" panose="03070502030502020203" pitchFamily="66" charset="0"/>
          </a:endParaRPr>
        </a:p>
      </dgm:t>
    </dgm:pt>
    <dgm:pt modelId="{0B8C3DD7-949F-400B-8DCA-D6E4D61F2074}" type="parTrans" cxnId="{9FEC85C8-A677-41D4-ABBA-16E04189E6F1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46A721F9-B5EF-4DC1-BE27-D4330462891A}" type="sibTrans" cxnId="{9FEC85C8-A677-41D4-ABBA-16E04189E6F1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5F42F4FD-99AE-4BB1-B9EE-9CF933A53BAF}">
      <dgm:prSet phldrT="[Text]"/>
      <dgm:spPr/>
      <dgm:t>
        <a:bodyPr/>
        <a:lstStyle/>
        <a:p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Angsuran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bulanan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tahun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berjakan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(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PPh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b="1" dirty="0" err="1" smtClean="0">
              <a:solidFill>
                <a:srgbClr val="FF0000"/>
              </a:solidFill>
              <a:latin typeface="Sylfaen" panose="010A0502050306030303" pitchFamily="18" charset="0"/>
            </a:rPr>
            <a:t>Pasal</a:t>
          </a:r>
          <a:r>
            <a:rPr lang="en-US" b="1" dirty="0" smtClean="0">
              <a:solidFill>
                <a:srgbClr val="FF0000"/>
              </a:solidFill>
              <a:latin typeface="Sylfaen" panose="010A0502050306030303" pitchFamily="18" charset="0"/>
            </a:rPr>
            <a:t> 25),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kurang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bayar</a:t>
          </a:r>
          <a:r>
            <a:rPr lang="en-US" dirty="0" smtClean="0">
              <a:latin typeface="Sylfaen" panose="010A0502050306030303" pitchFamily="18" charset="0"/>
            </a:rPr>
            <a:t> (</a:t>
          </a:r>
          <a:r>
            <a:rPr lang="en-US" dirty="0" err="1" smtClean="0">
              <a:latin typeface="Sylfaen" panose="010A0502050306030303" pitchFamily="18" charset="0"/>
            </a:rPr>
            <a:t>PPh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Pasal</a:t>
          </a:r>
          <a:r>
            <a:rPr lang="en-US" dirty="0" smtClean="0">
              <a:latin typeface="Sylfaen" panose="010A0502050306030303" pitchFamily="18" charset="0"/>
            </a:rPr>
            <a:t> 29), STP, SKP</a:t>
          </a:r>
          <a:endParaRPr lang="en-US" dirty="0">
            <a:latin typeface="Sylfaen" panose="010A0502050306030303" pitchFamily="18" charset="0"/>
          </a:endParaRPr>
        </a:p>
      </dgm:t>
    </dgm:pt>
    <dgm:pt modelId="{7A97298F-6226-4963-83EC-37532E28BFD8}" type="parTrans" cxnId="{40167384-3654-429E-B7F9-DE0CC874360B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CF6F6A0A-A9C9-46DB-954D-DDDF7DC3B1A6}" type="sibTrans" cxnId="{40167384-3654-429E-B7F9-DE0CC874360B}">
      <dgm:prSet/>
      <dgm:spPr/>
      <dgm:t>
        <a:bodyPr/>
        <a:lstStyle/>
        <a:p>
          <a:endParaRPr lang="en-US">
            <a:latin typeface="Sylfaen" panose="010A0502050306030303" pitchFamily="18" charset="0"/>
          </a:endParaRPr>
        </a:p>
      </dgm:t>
    </dgm:pt>
    <dgm:pt modelId="{D225190E-E6B7-4151-AE6A-3AD859CC80BC}" type="pres">
      <dgm:prSet presAssocID="{162082E4-90F9-4685-9AA7-BC46EFFAA9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DCD7AB-4309-495D-86A4-B07AEF6E8D1E}" type="pres">
      <dgm:prSet presAssocID="{C19672A6-FB4C-4A39-B25B-35F79561770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E823A-E855-4F25-9635-EEC2D29BC654}" type="pres">
      <dgm:prSet presAssocID="{C19672A6-FB4C-4A39-B25B-35F79561770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09F32B-A678-483D-A095-4BDEA85A0F2F}" type="pres">
      <dgm:prSet presAssocID="{EA318D1A-D93D-4F25-B82F-A89B8E2043C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3B4A92-943D-4B75-849F-E3489DE9AE6F}" type="pres">
      <dgm:prSet presAssocID="{EA318D1A-D93D-4F25-B82F-A89B8E2043C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EC85C8-A677-41D4-ABBA-16E04189E6F1}" srcId="{162082E4-90F9-4685-9AA7-BC46EFFAA9F3}" destId="{EA318D1A-D93D-4F25-B82F-A89B8E2043C8}" srcOrd="1" destOrd="0" parTransId="{0B8C3DD7-949F-400B-8DCA-D6E4D61F2074}" sibTransId="{46A721F9-B5EF-4DC1-BE27-D4330462891A}"/>
    <dgm:cxn modelId="{1F58C65A-8B3C-47AF-B39A-E56A45F3EB8F}" type="presOf" srcId="{A90BD5B8-3F6B-4EA3-A774-5174B257813F}" destId="{638E823A-E855-4F25-9635-EEC2D29BC654}" srcOrd="0" destOrd="0" presId="urn:microsoft.com/office/officeart/2005/8/layout/vList2"/>
    <dgm:cxn modelId="{4197685E-307E-422F-91CB-95C389A3F8DC}" type="presOf" srcId="{162082E4-90F9-4685-9AA7-BC46EFFAA9F3}" destId="{D225190E-E6B7-4151-AE6A-3AD859CC80BC}" srcOrd="0" destOrd="0" presId="urn:microsoft.com/office/officeart/2005/8/layout/vList2"/>
    <dgm:cxn modelId="{49506151-AC57-4EEC-9AF4-731AA73414DB}" type="presOf" srcId="{C19672A6-FB4C-4A39-B25B-35F795617704}" destId="{48DCD7AB-4309-495D-86A4-B07AEF6E8D1E}" srcOrd="0" destOrd="0" presId="urn:microsoft.com/office/officeart/2005/8/layout/vList2"/>
    <dgm:cxn modelId="{054402E9-DA77-44D4-B939-85DE5ACFEFCF}" type="presOf" srcId="{5F42F4FD-99AE-4BB1-B9EE-9CF933A53BAF}" destId="{E63B4A92-943D-4B75-849F-E3489DE9AE6F}" srcOrd="0" destOrd="0" presId="urn:microsoft.com/office/officeart/2005/8/layout/vList2"/>
    <dgm:cxn modelId="{40167384-3654-429E-B7F9-DE0CC874360B}" srcId="{EA318D1A-D93D-4F25-B82F-A89B8E2043C8}" destId="{5F42F4FD-99AE-4BB1-B9EE-9CF933A53BAF}" srcOrd="0" destOrd="0" parTransId="{7A97298F-6226-4963-83EC-37532E28BFD8}" sibTransId="{CF6F6A0A-A9C9-46DB-954D-DDDF7DC3B1A6}"/>
    <dgm:cxn modelId="{0B9312FA-D5A7-4E2A-8B6C-BFC617EED564}" srcId="{162082E4-90F9-4685-9AA7-BC46EFFAA9F3}" destId="{C19672A6-FB4C-4A39-B25B-35F795617704}" srcOrd="0" destOrd="0" parTransId="{E92E2764-9441-49FC-B358-A980F84878FB}" sibTransId="{850A15F6-2D48-412F-8886-AE4E36FD8852}"/>
    <dgm:cxn modelId="{71726CB5-08E8-4C44-9DE5-51931F0638A1}" type="presOf" srcId="{EA318D1A-D93D-4F25-B82F-A89B8E2043C8}" destId="{0509F32B-A678-483D-A095-4BDEA85A0F2F}" srcOrd="0" destOrd="0" presId="urn:microsoft.com/office/officeart/2005/8/layout/vList2"/>
    <dgm:cxn modelId="{8FCCA2D5-B9C5-4423-9D6A-DB20C9ED73FD}" srcId="{C19672A6-FB4C-4A39-B25B-35F795617704}" destId="{A90BD5B8-3F6B-4EA3-A774-5174B257813F}" srcOrd="0" destOrd="0" parTransId="{1E7051A1-7133-46ED-BE49-51F04E9CAB83}" sibTransId="{AF75D190-4060-4AC6-B68C-8F519908B5EA}"/>
    <dgm:cxn modelId="{E7BD6AEA-3BF5-46C7-B2F8-D8CA540DE246}" type="presParOf" srcId="{D225190E-E6B7-4151-AE6A-3AD859CC80BC}" destId="{48DCD7AB-4309-495D-86A4-B07AEF6E8D1E}" srcOrd="0" destOrd="0" presId="urn:microsoft.com/office/officeart/2005/8/layout/vList2"/>
    <dgm:cxn modelId="{57F7CAC9-7F60-4C2C-B3FB-9AE2AFDF3BA4}" type="presParOf" srcId="{D225190E-E6B7-4151-AE6A-3AD859CC80BC}" destId="{638E823A-E855-4F25-9635-EEC2D29BC654}" srcOrd="1" destOrd="0" presId="urn:microsoft.com/office/officeart/2005/8/layout/vList2"/>
    <dgm:cxn modelId="{F4A49889-D7DE-4FAF-A702-C9CCD6CBC3D4}" type="presParOf" srcId="{D225190E-E6B7-4151-AE6A-3AD859CC80BC}" destId="{0509F32B-A678-483D-A095-4BDEA85A0F2F}" srcOrd="2" destOrd="0" presId="urn:microsoft.com/office/officeart/2005/8/layout/vList2"/>
    <dgm:cxn modelId="{8D83AFDE-5575-44AF-B28B-E8E3BBC6885E}" type="presParOf" srcId="{D225190E-E6B7-4151-AE6A-3AD859CC80BC}" destId="{E63B4A92-943D-4B75-849F-E3489DE9AE6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53E9C4-09C6-4431-8C45-BB9C3D9C3D0B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5C202AE0-54FE-47CB-B728-C580036F5BFE}">
      <dgm:prSet phldrT="[Text]"/>
      <dgm:spPr/>
      <dgm:t>
        <a:bodyPr/>
        <a:lstStyle/>
        <a:p>
          <a:r>
            <a:rPr lang="en-US" dirty="0" smtClean="0"/>
            <a:t>Jan – </a:t>
          </a:r>
          <a:r>
            <a:rPr lang="en-US" dirty="0" err="1" smtClean="0"/>
            <a:t>batas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SPT</a:t>
          </a:r>
          <a:endParaRPr lang="en-US" dirty="0"/>
        </a:p>
      </dgm:t>
    </dgm:pt>
    <dgm:pt modelId="{A0F99C3B-3606-4F2F-9A25-9BCBA729AB60}" type="parTrans" cxnId="{414E7A41-079D-45BD-8C71-B3BA3402EF45}">
      <dgm:prSet/>
      <dgm:spPr/>
      <dgm:t>
        <a:bodyPr/>
        <a:lstStyle/>
        <a:p>
          <a:endParaRPr lang="en-US"/>
        </a:p>
      </dgm:t>
    </dgm:pt>
    <dgm:pt modelId="{BEA49A99-2395-45CB-9AC6-6C7F1FC87921}" type="sibTrans" cxnId="{414E7A41-079D-45BD-8C71-B3BA3402EF45}">
      <dgm:prSet/>
      <dgm:spPr/>
      <dgm:t>
        <a:bodyPr/>
        <a:lstStyle/>
        <a:p>
          <a:endParaRPr lang="en-US"/>
        </a:p>
      </dgm:t>
    </dgm:pt>
    <dgm:pt modelId="{59B5D3F1-EA83-4B46-AEE2-0ABE727A162C}">
      <dgm:prSet phldrT="[Text]"/>
      <dgm:spPr/>
      <dgm:t>
        <a:bodyPr/>
        <a:lstStyle/>
        <a:p>
          <a:r>
            <a:rPr lang="en-US" dirty="0" smtClean="0"/>
            <a:t>Batas </a:t>
          </a:r>
          <a:r>
            <a:rPr lang="en-US" dirty="0" err="1" smtClean="0"/>
            <a:t>akhir</a:t>
          </a:r>
          <a:r>
            <a:rPr lang="en-US" dirty="0" smtClean="0"/>
            <a:t> SPT – </a:t>
          </a:r>
          <a:r>
            <a:rPr lang="en-US" dirty="0" err="1" smtClean="0"/>
            <a:t>Terbit</a:t>
          </a:r>
          <a:r>
            <a:rPr lang="en-US" dirty="0" smtClean="0"/>
            <a:t> SKP</a:t>
          </a:r>
          <a:endParaRPr lang="en-US" dirty="0"/>
        </a:p>
      </dgm:t>
    </dgm:pt>
    <dgm:pt modelId="{07D2EF0C-E811-4277-A2AC-E316EB319914}" type="parTrans" cxnId="{550EEA10-39D2-4C0A-8E5C-C7412CE767B6}">
      <dgm:prSet/>
      <dgm:spPr/>
      <dgm:t>
        <a:bodyPr/>
        <a:lstStyle/>
        <a:p>
          <a:endParaRPr lang="en-US"/>
        </a:p>
      </dgm:t>
    </dgm:pt>
    <dgm:pt modelId="{972A5711-10BE-46DF-9DD7-6788447F3298}" type="sibTrans" cxnId="{550EEA10-39D2-4C0A-8E5C-C7412CE767B6}">
      <dgm:prSet/>
      <dgm:spPr/>
      <dgm:t>
        <a:bodyPr/>
        <a:lstStyle/>
        <a:p>
          <a:endParaRPr lang="en-US"/>
        </a:p>
      </dgm:t>
    </dgm:pt>
    <dgm:pt modelId="{588A502F-437C-4913-99AD-7BFC774809CC}">
      <dgm:prSet phldrT="[Text]"/>
      <dgm:spPr/>
      <dgm:t>
        <a:bodyPr/>
        <a:lstStyle/>
        <a:p>
          <a:r>
            <a:rPr lang="en-US" dirty="0" err="1" smtClean="0"/>
            <a:t>Terbit</a:t>
          </a:r>
          <a:r>
            <a:rPr lang="en-US" dirty="0" smtClean="0"/>
            <a:t> SKP - </a:t>
          </a:r>
          <a:r>
            <a:rPr lang="en-US" dirty="0" err="1" smtClean="0"/>
            <a:t>Desember</a:t>
          </a:r>
          <a:endParaRPr lang="en-US" dirty="0"/>
        </a:p>
      </dgm:t>
    </dgm:pt>
    <dgm:pt modelId="{47AF9286-2021-40BE-B15E-92F80FF3D396}" type="parTrans" cxnId="{99A45F39-5C49-4063-8C79-ECFB2D4AEFCE}">
      <dgm:prSet/>
      <dgm:spPr/>
      <dgm:t>
        <a:bodyPr/>
        <a:lstStyle/>
        <a:p>
          <a:endParaRPr lang="en-US"/>
        </a:p>
      </dgm:t>
    </dgm:pt>
    <dgm:pt modelId="{169F24A1-6D41-4FBE-B839-BE4171E18B97}" type="sibTrans" cxnId="{99A45F39-5C49-4063-8C79-ECFB2D4AEFCE}">
      <dgm:prSet/>
      <dgm:spPr/>
      <dgm:t>
        <a:bodyPr/>
        <a:lstStyle/>
        <a:p>
          <a:endParaRPr lang="en-US"/>
        </a:p>
      </dgm:t>
    </dgm:pt>
    <dgm:pt modelId="{99A3ADB2-FD36-40C5-8615-2C7EA2BAB109}" type="pres">
      <dgm:prSet presAssocID="{1B53E9C4-09C6-4431-8C45-BB9C3D9C3D0B}" presName="Name0" presStyleCnt="0">
        <dgm:presLayoutVars>
          <dgm:dir/>
          <dgm:resizeHandles val="exact"/>
        </dgm:presLayoutVars>
      </dgm:prSet>
      <dgm:spPr/>
    </dgm:pt>
    <dgm:pt modelId="{C761B889-F592-4A14-A514-A875E7D69855}" type="pres">
      <dgm:prSet presAssocID="{5C202AE0-54FE-47CB-B728-C580036F5BFE}" presName="composite" presStyleCnt="0"/>
      <dgm:spPr/>
    </dgm:pt>
    <dgm:pt modelId="{930B9AA7-BB58-44D8-92FA-EA704151BD92}" type="pres">
      <dgm:prSet presAssocID="{5C202AE0-54FE-47CB-B728-C580036F5BFE}" presName="bgChev" presStyleLbl="node1" presStyleIdx="0" presStyleCnt="3"/>
      <dgm:spPr/>
    </dgm:pt>
    <dgm:pt modelId="{A90499BC-2D5C-4EED-82D7-CD5AF0717BD3}" type="pres">
      <dgm:prSet presAssocID="{5C202AE0-54FE-47CB-B728-C580036F5BFE}" presName="tx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57C504-6E40-413C-AC1A-B75EBDE79841}" type="pres">
      <dgm:prSet presAssocID="{BEA49A99-2395-45CB-9AC6-6C7F1FC87921}" presName="compositeSpace" presStyleCnt="0"/>
      <dgm:spPr/>
    </dgm:pt>
    <dgm:pt modelId="{78A0B222-31A0-4CB7-9F86-54CE980A1088}" type="pres">
      <dgm:prSet presAssocID="{59B5D3F1-EA83-4B46-AEE2-0ABE727A162C}" presName="composite" presStyleCnt="0"/>
      <dgm:spPr/>
    </dgm:pt>
    <dgm:pt modelId="{A0C5D900-3E8C-4C0C-973C-8C9089BC949B}" type="pres">
      <dgm:prSet presAssocID="{59B5D3F1-EA83-4B46-AEE2-0ABE727A162C}" presName="bgChev" presStyleLbl="node1" presStyleIdx="1" presStyleCnt="3"/>
      <dgm:spPr/>
    </dgm:pt>
    <dgm:pt modelId="{3C75C0DE-E819-4F3A-B1DB-55C17E2CBD90}" type="pres">
      <dgm:prSet presAssocID="{59B5D3F1-EA83-4B46-AEE2-0ABE727A162C}" presName="tx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6511-2BF5-42DA-81B2-36C995EAF915}" type="pres">
      <dgm:prSet presAssocID="{972A5711-10BE-46DF-9DD7-6788447F3298}" presName="compositeSpace" presStyleCnt="0"/>
      <dgm:spPr/>
    </dgm:pt>
    <dgm:pt modelId="{BA247856-DC5B-4C0E-91AA-287D8E0E757D}" type="pres">
      <dgm:prSet presAssocID="{588A502F-437C-4913-99AD-7BFC774809CC}" presName="composite" presStyleCnt="0"/>
      <dgm:spPr/>
    </dgm:pt>
    <dgm:pt modelId="{90ABF2A1-5161-4F1B-B532-474C89211373}" type="pres">
      <dgm:prSet presAssocID="{588A502F-437C-4913-99AD-7BFC774809CC}" presName="bgChev" presStyleLbl="node1" presStyleIdx="2" presStyleCnt="3"/>
      <dgm:spPr/>
    </dgm:pt>
    <dgm:pt modelId="{AA5814CA-906D-40B2-9C3D-D853AD46AD86}" type="pres">
      <dgm:prSet presAssocID="{588A502F-437C-4913-99AD-7BFC774809CC}" presName="tx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4E7A41-079D-45BD-8C71-B3BA3402EF45}" srcId="{1B53E9C4-09C6-4431-8C45-BB9C3D9C3D0B}" destId="{5C202AE0-54FE-47CB-B728-C580036F5BFE}" srcOrd="0" destOrd="0" parTransId="{A0F99C3B-3606-4F2F-9A25-9BCBA729AB60}" sibTransId="{BEA49A99-2395-45CB-9AC6-6C7F1FC87921}"/>
    <dgm:cxn modelId="{A54792AB-CD11-48B7-A84F-1F8F32CE20E1}" type="presOf" srcId="{59B5D3F1-EA83-4B46-AEE2-0ABE727A162C}" destId="{3C75C0DE-E819-4F3A-B1DB-55C17E2CBD90}" srcOrd="0" destOrd="0" presId="urn:microsoft.com/office/officeart/2005/8/layout/chevronAccent+Icon"/>
    <dgm:cxn modelId="{B334A02C-3208-4037-AFBA-E59DB420F2F9}" type="presOf" srcId="{5C202AE0-54FE-47CB-B728-C580036F5BFE}" destId="{A90499BC-2D5C-4EED-82D7-CD5AF0717BD3}" srcOrd="0" destOrd="0" presId="urn:microsoft.com/office/officeart/2005/8/layout/chevronAccent+Icon"/>
    <dgm:cxn modelId="{718C2F6E-3502-4F67-8ACE-6618F22CABC7}" type="presOf" srcId="{588A502F-437C-4913-99AD-7BFC774809CC}" destId="{AA5814CA-906D-40B2-9C3D-D853AD46AD86}" srcOrd="0" destOrd="0" presId="urn:microsoft.com/office/officeart/2005/8/layout/chevronAccent+Icon"/>
    <dgm:cxn modelId="{7B16189B-EB41-40D2-84D3-579F88500D0E}" type="presOf" srcId="{1B53E9C4-09C6-4431-8C45-BB9C3D9C3D0B}" destId="{99A3ADB2-FD36-40C5-8615-2C7EA2BAB109}" srcOrd="0" destOrd="0" presId="urn:microsoft.com/office/officeart/2005/8/layout/chevronAccent+Icon"/>
    <dgm:cxn modelId="{99A45F39-5C49-4063-8C79-ECFB2D4AEFCE}" srcId="{1B53E9C4-09C6-4431-8C45-BB9C3D9C3D0B}" destId="{588A502F-437C-4913-99AD-7BFC774809CC}" srcOrd="2" destOrd="0" parTransId="{47AF9286-2021-40BE-B15E-92F80FF3D396}" sibTransId="{169F24A1-6D41-4FBE-B839-BE4171E18B97}"/>
    <dgm:cxn modelId="{550EEA10-39D2-4C0A-8E5C-C7412CE767B6}" srcId="{1B53E9C4-09C6-4431-8C45-BB9C3D9C3D0B}" destId="{59B5D3F1-EA83-4B46-AEE2-0ABE727A162C}" srcOrd="1" destOrd="0" parTransId="{07D2EF0C-E811-4277-A2AC-E316EB319914}" sibTransId="{972A5711-10BE-46DF-9DD7-6788447F3298}"/>
    <dgm:cxn modelId="{BB187431-4F60-4FC4-97CC-3616A9C4807A}" type="presParOf" srcId="{99A3ADB2-FD36-40C5-8615-2C7EA2BAB109}" destId="{C761B889-F592-4A14-A514-A875E7D69855}" srcOrd="0" destOrd="0" presId="urn:microsoft.com/office/officeart/2005/8/layout/chevronAccent+Icon"/>
    <dgm:cxn modelId="{11C0C148-C130-4B55-9B80-6195FA86F756}" type="presParOf" srcId="{C761B889-F592-4A14-A514-A875E7D69855}" destId="{930B9AA7-BB58-44D8-92FA-EA704151BD92}" srcOrd="0" destOrd="0" presId="urn:microsoft.com/office/officeart/2005/8/layout/chevronAccent+Icon"/>
    <dgm:cxn modelId="{073E23E6-F38B-40A6-BAFF-51D4FC4939ED}" type="presParOf" srcId="{C761B889-F592-4A14-A514-A875E7D69855}" destId="{A90499BC-2D5C-4EED-82D7-CD5AF0717BD3}" srcOrd="1" destOrd="0" presId="urn:microsoft.com/office/officeart/2005/8/layout/chevronAccent+Icon"/>
    <dgm:cxn modelId="{34D1CD99-DE7F-4EF9-BA0C-CD7D205762C9}" type="presParOf" srcId="{99A3ADB2-FD36-40C5-8615-2C7EA2BAB109}" destId="{4D57C504-6E40-413C-AC1A-B75EBDE79841}" srcOrd="1" destOrd="0" presId="urn:microsoft.com/office/officeart/2005/8/layout/chevronAccent+Icon"/>
    <dgm:cxn modelId="{8696B06E-03C4-43DF-8C5E-E77FBBAD1A30}" type="presParOf" srcId="{99A3ADB2-FD36-40C5-8615-2C7EA2BAB109}" destId="{78A0B222-31A0-4CB7-9F86-54CE980A1088}" srcOrd="2" destOrd="0" presId="urn:microsoft.com/office/officeart/2005/8/layout/chevronAccent+Icon"/>
    <dgm:cxn modelId="{2F9D28E4-E090-440E-8A71-B54C3A310809}" type="presParOf" srcId="{78A0B222-31A0-4CB7-9F86-54CE980A1088}" destId="{A0C5D900-3E8C-4C0C-973C-8C9089BC949B}" srcOrd="0" destOrd="0" presId="urn:microsoft.com/office/officeart/2005/8/layout/chevronAccent+Icon"/>
    <dgm:cxn modelId="{FBC13717-A5D4-4029-ADE6-9107C5762A55}" type="presParOf" srcId="{78A0B222-31A0-4CB7-9F86-54CE980A1088}" destId="{3C75C0DE-E819-4F3A-B1DB-55C17E2CBD90}" srcOrd="1" destOrd="0" presId="urn:microsoft.com/office/officeart/2005/8/layout/chevronAccent+Icon"/>
    <dgm:cxn modelId="{A77CF9ED-0B7A-498D-9A5F-AD0935180851}" type="presParOf" srcId="{99A3ADB2-FD36-40C5-8615-2C7EA2BAB109}" destId="{E4A16511-2BF5-42DA-81B2-36C995EAF915}" srcOrd="3" destOrd="0" presId="urn:microsoft.com/office/officeart/2005/8/layout/chevronAccent+Icon"/>
    <dgm:cxn modelId="{A1673556-D153-4BC4-AEE6-FFF1B0D86B22}" type="presParOf" srcId="{99A3ADB2-FD36-40C5-8615-2C7EA2BAB109}" destId="{BA247856-DC5B-4C0E-91AA-287D8E0E757D}" srcOrd="4" destOrd="0" presId="urn:microsoft.com/office/officeart/2005/8/layout/chevronAccent+Icon"/>
    <dgm:cxn modelId="{9BF18A8B-7083-494C-9440-7D3F82F1CCDE}" type="presParOf" srcId="{BA247856-DC5B-4C0E-91AA-287D8E0E757D}" destId="{90ABF2A1-5161-4F1B-B532-474C89211373}" srcOrd="0" destOrd="0" presId="urn:microsoft.com/office/officeart/2005/8/layout/chevronAccent+Icon"/>
    <dgm:cxn modelId="{7C0837BE-3915-4A11-9E51-8A73CE218EFA}" type="presParOf" srcId="{BA247856-DC5B-4C0E-91AA-287D8E0E757D}" destId="{AA5814CA-906D-40B2-9C3D-D853AD46AD86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CD7AB-4309-495D-86A4-B07AEF6E8D1E}">
      <dsp:nvSpPr>
        <dsp:cNvPr id="0" name=""/>
        <dsp:cNvSpPr/>
      </dsp:nvSpPr>
      <dsp:spPr>
        <a:xfrm>
          <a:off x="0" y="45629"/>
          <a:ext cx="8229600" cy="1559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>
              <a:latin typeface="Viner Hand ITC" panose="03070502030502020203" pitchFamily="66" charset="0"/>
            </a:rPr>
            <a:t>Melalui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pemotonganpemungutan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oleh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pihak</a:t>
          </a:r>
          <a:r>
            <a:rPr lang="en-US" sz="3100" kern="1200" dirty="0" smtClean="0">
              <a:latin typeface="Viner Hand ITC" panose="03070502030502020203" pitchFamily="66" charset="0"/>
            </a:rPr>
            <a:t> lain</a:t>
          </a:r>
          <a:endParaRPr lang="en-US" sz="3100" kern="1200" dirty="0">
            <a:latin typeface="Viner Hand ITC" panose="03070502030502020203" pitchFamily="66" charset="0"/>
          </a:endParaRPr>
        </a:p>
      </dsp:txBody>
      <dsp:txXfrm>
        <a:off x="76134" y="121763"/>
        <a:ext cx="8077332" cy="1407342"/>
      </dsp:txXfrm>
    </dsp:sp>
    <dsp:sp modelId="{638E823A-E855-4F25-9635-EEC2D29BC654}">
      <dsp:nvSpPr>
        <dsp:cNvPr id="0" name=""/>
        <dsp:cNvSpPr/>
      </dsp:nvSpPr>
      <dsp:spPr>
        <a:xfrm>
          <a:off x="0" y="1605239"/>
          <a:ext cx="8229600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err="1" smtClean="0">
              <a:latin typeface="Sylfaen" panose="010A0502050306030303" pitchFamily="18" charset="0"/>
            </a:rPr>
            <a:t>PPh</a:t>
          </a:r>
          <a:r>
            <a:rPr lang="en-US" sz="2400" kern="1200" dirty="0" smtClean="0">
              <a:latin typeface="Sylfaen" panose="010A0502050306030303" pitchFamily="18" charset="0"/>
            </a:rPr>
            <a:t> </a:t>
          </a:r>
          <a:r>
            <a:rPr lang="en-US" sz="2400" kern="1200" dirty="0" err="1" smtClean="0">
              <a:latin typeface="Sylfaen" panose="010A0502050306030303" pitchFamily="18" charset="0"/>
            </a:rPr>
            <a:t>pasal</a:t>
          </a:r>
          <a:r>
            <a:rPr lang="en-US" sz="2400" kern="1200" dirty="0" smtClean="0">
              <a:latin typeface="Sylfaen" panose="010A0502050306030303" pitchFamily="18" charset="0"/>
            </a:rPr>
            <a:t> 21, </a:t>
          </a:r>
          <a:r>
            <a:rPr lang="en-US" sz="2400" kern="1200" dirty="0" err="1" smtClean="0">
              <a:latin typeface="Sylfaen" panose="010A0502050306030303" pitchFamily="18" charset="0"/>
            </a:rPr>
            <a:t>Pasal</a:t>
          </a:r>
          <a:r>
            <a:rPr lang="en-US" sz="2400" kern="1200" dirty="0" smtClean="0">
              <a:latin typeface="Sylfaen" panose="010A0502050306030303" pitchFamily="18" charset="0"/>
            </a:rPr>
            <a:t> 22, </a:t>
          </a:r>
          <a:r>
            <a:rPr lang="en-US" sz="2400" kern="1200" dirty="0" err="1" smtClean="0">
              <a:latin typeface="Sylfaen" panose="010A0502050306030303" pitchFamily="18" charset="0"/>
            </a:rPr>
            <a:t>Pasal</a:t>
          </a:r>
          <a:r>
            <a:rPr lang="en-US" sz="2400" kern="1200" dirty="0" smtClean="0">
              <a:latin typeface="Sylfaen" panose="010A0502050306030303" pitchFamily="18" charset="0"/>
            </a:rPr>
            <a:t> 23, </a:t>
          </a:r>
          <a:r>
            <a:rPr lang="en-US" sz="2400" kern="1200" dirty="0" err="1" smtClean="0">
              <a:latin typeface="Sylfaen" panose="010A0502050306030303" pitchFamily="18" charset="0"/>
            </a:rPr>
            <a:t>Pasal</a:t>
          </a:r>
          <a:r>
            <a:rPr lang="en-US" sz="2400" kern="1200" dirty="0" smtClean="0">
              <a:latin typeface="Sylfaen" panose="010A0502050306030303" pitchFamily="18" charset="0"/>
            </a:rPr>
            <a:t> 24, </a:t>
          </a:r>
          <a:r>
            <a:rPr lang="en-US" sz="2400" kern="1200" dirty="0" err="1" smtClean="0">
              <a:latin typeface="Sylfaen" panose="010A0502050306030303" pitchFamily="18" charset="0"/>
            </a:rPr>
            <a:t>Pasal</a:t>
          </a:r>
          <a:r>
            <a:rPr lang="en-US" sz="2400" kern="1200" dirty="0" smtClean="0">
              <a:latin typeface="Sylfaen" panose="010A0502050306030303" pitchFamily="18" charset="0"/>
            </a:rPr>
            <a:t> 4 </a:t>
          </a:r>
          <a:r>
            <a:rPr lang="en-US" sz="2400" kern="1200" dirty="0" err="1" smtClean="0">
              <a:latin typeface="Sylfaen" panose="010A0502050306030303" pitchFamily="18" charset="0"/>
            </a:rPr>
            <a:t>ayat</a:t>
          </a:r>
          <a:r>
            <a:rPr lang="en-US" sz="2400" kern="1200" dirty="0" smtClean="0">
              <a:latin typeface="Sylfaen" panose="010A0502050306030303" pitchFamily="18" charset="0"/>
            </a:rPr>
            <a:t> (2)</a:t>
          </a:r>
          <a:endParaRPr lang="en-US" sz="2400" kern="1200" dirty="0">
            <a:latin typeface="Sylfaen" panose="010A0502050306030303" pitchFamily="18" charset="0"/>
          </a:endParaRPr>
        </a:p>
      </dsp:txBody>
      <dsp:txXfrm>
        <a:off x="0" y="1605239"/>
        <a:ext cx="8229600" cy="513360"/>
      </dsp:txXfrm>
    </dsp:sp>
    <dsp:sp modelId="{0509F32B-A678-483D-A095-4BDEA85A0F2F}">
      <dsp:nvSpPr>
        <dsp:cNvPr id="0" name=""/>
        <dsp:cNvSpPr/>
      </dsp:nvSpPr>
      <dsp:spPr>
        <a:xfrm>
          <a:off x="0" y="2118599"/>
          <a:ext cx="8229600" cy="1559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>
              <a:latin typeface="Viner Hand ITC" panose="03070502030502020203" pitchFamily="66" charset="0"/>
            </a:rPr>
            <a:t>Dibayar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sendiri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oleh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Wajib</a:t>
          </a:r>
          <a:r>
            <a:rPr lang="en-US" sz="3100" kern="1200" dirty="0" smtClean="0">
              <a:latin typeface="Viner Hand ITC" panose="03070502030502020203" pitchFamily="66" charset="0"/>
            </a:rPr>
            <a:t> </a:t>
          </a:r>
          <a:r>
            <a:rPr lang="en-US" sz="3100" kern="1200" dirty="0" err="1" smtClean="0">
              <a:latin typeface="Viner Hand ITC" panose="03070502030502020203" pitchFamily="66" charset="0"/>
            </a:rPr>
            <a:t>Pajak</a:t>
          </a:r>
          <a:r>
            <a:rPr lang="en-US" sz="3100" kern="1200" dirty="0" smtClean="0">
              <a:latin typeface="Viner Hand ITC" panose="03070502030502020203" pitchFamily="66" charset="0"/>
            </a:rPr>
            <a:t> yang </a:t>
          </a:r>
          <a:r>
            <a:rPr lang="en-US" sz="3100" kern="1200" dirty="0" err="1" smtClean="0">
              <a:latin typeface="Viner Hand ITC" panose="03070502030502020203" pitchFamily="66" charset="0"/>
            </a:rPr>
            <a:t>bersangkutan</a:t>
          </a:r>
          <a:endParaRPr lang="en-US" sz="3100" kern="1200" dirty="0">
            <a:latin typeface="Viner Hand ITC" panose="03070502030502020203" pitchFamily="66" charset="0"/>
          </a:endParaRPr>
        </a:p>
      </dsp:txBody>
      <dsp:txXfrm>
        <a:off x="76134" y="2194733"/>
        <a:ext cx="8077332" cy="1407342"/>
      </dsp:txXfrm>
    </dsp:sp>
    <dsp:sp modelId="{E63B4A92-943D-4B75-849F-E3489DE9AE6F}">
      <dsp:nvSpPr>
        <dsp:cNvPr id="0" name=""/>
        <dsp:cNvSpPr/>
      </dsp:nvSpPr>
      <dsp:spPr>
        <a:xfrm>
          <a:off x="0" y="3678209"/>
          <a:ext cx="8229600" cy="80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Angsuran</a:t>
          </a:r>
          <a:r>
            <a:rPr lang="en-US" sz="24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24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bulanan</a:t>
          </a:r>
          <a:r>
            <a:rPr lang="en-US" sz="24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24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tahun</a:t>
          </a:r>
          <a:r>
            <a:rPr lang="en-US" sz="24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24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berjakan</a:t>
          </a:r>
          <a:r>
            <a:rPr lang="en-US" sz="24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(</a:t>
          </a:r>
          <a:r>
            <a:rPr lang="en-US" sz="24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PPh</a:t>
          </a:r>
          <a:r>
            <a:rPr lang="en-US" sz="24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</a:t>
          </a:r>
          <a:r>
            <a:rPr lang="en-US" sz="2400" b="1" kern="1200" dirty="0" err="1" smtClean="0">
              <a:solidFill>
                <a:srgbClr val="FF0000"/>
              </a:solidFill>
              <a:latin typeface="Sylfaen" panose="010A0502050306030303" pitchFamily="18" charset="0"/>
            </a:rPr>
            <a:t>Pasal</a:t>
          </a:r>
          <a:r>
            <a:rPr lang="en-US" sz="2400" b="1" kern="1200" dirty="0" smtClean="0">
              <a:solidFill>
                <a:srgbClr val="FF0000"/>
              </a:solidFill>
              <a:latin typeface="Sylfaen" panose="010A0502050306030303" pitchFamily="18" charset="0"/>
            </a:rPr>
            <a:t> 25),</a:t>
          </a:r>
          <a:r>
            <a:rPr lang="en-US" sz="2400" kern="1200" dirty="0" smtClean="0">
              <a:latin typeface="Sylfaen" panose="010A0502050306030303" pitchFamily="18" charset="0"/>
            </a:rPr>
            <a:t> </a:t>
          </a:r>
          <a:r>
            <a:rPr lang="en-US" sz="2400" kern="1200" dirty="0" err="1" smtClean="0">
              <a:latin typeface="Sylfaen" panose="010A0502050306030303" pitchFamily="18" charset="0"/>
            </a:rPr>
            <a:t>kurang</a:t>
          </a:r>
          <a:r>
            <a:rPr lang="en-US" sz="2400" kern="1200" dirty="0" smtClean="0">
              <a:latin typeface="Sylfaen" panose="010A0502050306030303" pitchFamily="18" charset="0"/>
            </a:rPr>
            <a:t> </a:t>
          </a:r>
          <a:r>
            <a:rPr lang="en-US" sz="2400" kern="1200" dirty="0" err="1" smtClean="0">
              <a:latin typeface="Sylfaen" panose="010A0502050306030303" pitchFamily="18" charset="0"/>
            </a:rPr>
            <a:t>bayar</a:t>
          </a:r>
          <a:r>
            <a:rPr lang="en-US" sz="2400" kern="1200" dirty="0" smtClean="0">
              <a:latin typeface="Sylfaen" panose="010A0502050306030303" pitchFamily="18" charset="0"/>
            </a:rPr>
            <a:t> (</a:t>
          </a:r>
          <a:r>
            <a:rPr lang="en-US" sz="2400" kern="1200" dirty="0" err="1" smtClean="0">
              <a:latin typeface="Sylfaen" panose="010A0502050306030303" pitchFamily="18" charset="0"/>
            </a:rPr>
            <a:t>PPh</a:t>
          </a:r>
          <a:r>
            <a:rPr lang="en-US" sz="2400" kern="1200" dirty="0" smtClean="0">
              <a:latin typeface="Sylfaen" panose="010A0502050306030303" pitchFamily="18" charset="0"/>
            </a:rPr>
            <a:t> </a:t>
          </a:r>
          <a:r>
            <a:rPr lang="en-US" sz="2400" kern="1200" dirty="0" err="1" smtClean="0">
              <a:latin typeface="Sylfaen" panose="010A0502050306030303" pitchFamily="18" charset="0"/>
            </a:rPr>
            <a:t>Pasal</a:t>
          </a:r>
          <a:r>
            <a:rPr lang="en-US" sz="2400" kern="1200" dirty="0" smtClean="0">
              <a:latin typeface="Sylfaen" panose="010A0502050306030303" pitchFamily="18" charset="0"/>
            </a:rPr>
            <a:t> 29), STP, SKP</a:t>
          </a:r>
          <a:endParaRPr lang="en-US" sz="2400" kern="1200" dirty="0">
            <a:latin typeface="Sylfaen" panose="010A0502050306030303" pitchFamily="18" charset="0"/>
          </a:endParaRPr>
        </a:p>
      </dsp:txBody>
      <dsp:txXfrm>
        <a:off x="0" y="3678209"/>
        <a:ext cx="8229600" cy="802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B9AA7-BB58-44D8-92FA-EA704151BD92}">
      <dsp:nvSpPr>
        <dsp:cNvPr id="0" name=""/>
        <dsp:cNvSpPr/>
      </dsp:nvSpPr>
      <dsp:spPr>
        <a:xfrm>
          <a:off x="964" y="63133"/>
          <a:ext cx="2423070" cy="93530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499BC-2D5C-4EED-82D7-CD5AF0717BD3}">
      <dsp:nvSpPr>
        <dsp:cNvPr id="0" name=""/>
        <dsp:cNvSpPr/>
      </dsp:nvSpPr>
      <dsp:spPr>
        <a:xfrm>
          <a:off x="647116" y="296960"/>
          <a:ext cx="2046148" cy="935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Jan – </a:t>
          </a:r>
          <a:r>
            <a:rPr lang="en-US" sz="2100" kern="1200" dirty="0" err="1" smtClean="0"/>
            <a:t>batas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akhir</a:t>
          </a:r>
          <a:r>
            <a:rPr lang="en-US" sz="2100" kern="1200" dirty="0" smtClean="0"/>
            <a:t> SPT</a:t>
          </a:r>
          <a:endParaRPr lang="en-US" sz="2100" kern="1200" dirty="0"/>
        </a:p>
      </dsp:txBody>
      <dsp:txXfrm>
        <a:off x="674510" y="324354"/>
        <a:ext cx="1991360" cy="880517"/>
      </dsp:txXfrm>
    </dsp:sp>
    <dsp:sp modelId="{A0C5D900-3E8C-4C0C-973C-8C9089BC949B}">
      <dsp:nvSpPr>
        <dsp:cNvPr id="0" name=""/>
        <dsp:cNvSpPr/>
      </dsp:nvSpPr>
      <dsp:spPr>
        <a:xfrm>
          <a:off x="2768649" y="63133"/>
          <a:ext cx="2423070" cy="93530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5C0DE-E819-4F3A-B1DB-55C17E2CBD90}">
      <dsp:nvSpPr>
        <dsp:cNvPr id="0" name=""/>
        <dsp:cNvSpPr/>
      </dsp:nvSpPr>
      <dsp:spPr>
        <a:xfrm>
          <a:off x="3414801" y="296960"/>
          <a:ext cx="2046148" cy="935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Batas </a:t>
          </a:r>
          <a:r>
            <a:rPr lang="en-US" sz="2100" kern="1200" dirty="0" err="1" smtClean="0"/>
            <a:t>akhir</a:t>
          </a:r>
          <a:r>
            <a:rPr lang="en-US" sz="2100" kern="1200" dirty="0" smtClean="0"/>
            <a:t> SPT – </a:t>
          </a:r>
          <a:r>
            <a:rPr lang="en-US" sz="2100" kern="1200" dirty="0" err="1" smtClean="0"/>
            <a:t>Terbit</a:t>
          </a:r>
          <a:r>
            <a:rPr lang="en-US" sz="2100" kern="1200" dirty="0" smtClean="0"/>
            <a:t> SKP</a:t>
          </a:r>
          <a:endParaRPr lang="en-US" sz="2100" kern="1200" dirty="0"/>
        </a:p>
      </dsp:txBody>
      <dsp:txXfrm>
        <a:off x="3442195" y="324354"/>
        <a:ext cx="1991360" cy="880517"/>
      </dsp:txXfrm>
    </dsp:sp>
    <dsp:sp modelId="{90ABF2A1-5161-4F1B-B532-474C89211373}">
      <dsp:nvSpPr>
        <dsp:cNvPr id="0" name=""/>
        <dsp:cNvSpPr/>
      </dsp:nvSpPr>
      <dsp:spPr>
        <a:xfrm>
          <a:off x="5536334" y="63133"/>
          <a:ext cx="2423070" cy="93530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814CA-906D-40B2-9C3D-D853AD46AD86}">
      <dsp:nvSpPr>
        <dsp:cNvPr id="0" name=""/>
        <dsp:cNvSpPr/>
      </dsp:nvSpPr>
      <dsp:spPr>
        <a:xfrm>
          <a:off x="6182487" y="296960"/>
          <a:ext cx="2046148" cy="935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Terbit</a:t>
          </a:r>
          <a:r>
            <a:rPr lang="en-US" sz="2100" kern="1200" dirty="0" smtClean="0"/>
            <a:t> SKP - </a:t>
          </a:r>
          <a:r>
            <a:rPr lang="en-US" sz="2100" kern="1200" dirty="0" err="1" smtClean="0"/>
            <a:t>Desember</a:t>
          </a:r>
          <a:endParaRPr lang="en-US" sz="2100" kern="1200" dirty="0"/>
        </a:p>
      </dsp:txBody>
      <dsp:txXfrm>
        <a:off x="6209881" y="324354"/>
        <a:ext cx="1991360" cy="880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0476E-8793-4CF5-8104-43A55A6CD71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68C8C-21A8-42F8-ACEB-34B4896A6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1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6/14/2021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429000" y="4191000"/>
            <a:ext cx="54102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0066"/>
                </a:solidFill>
              </a:rPr>
              <a:t>PAJAK PENGHASILAN PASAL 25</a:t>
            </a:r>
            <a:endParaRPr lang="en-US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/>
              <a:t>PPh</a:t>
            </a:r>
            <a:r>
              <a:rPr lang="en-US" sz="2800" dirty="0"/>
              <a:t> </a:t>
            </a:r>
            <a:r>
              <a:rPr lang="en-US" sz="2800" dirty="0" err="1"/>
              <a:t>Pasal</a:t>
            </a:r>
            <a:r>
              <a:rPr lang="en-US" sz="2800" dirty="0"/>
              <a:t> 25 </a:t>
            </a:r>
            <a:r>
              <a:rPr lang="en-US" sz="2800" dirty="0" smtClean="0"/>
              <a:t>– WP </a:t>
            </a:r>
            <a:r>
              <a:rPr lang="en-US" sz="2800" dirty="0" err="1" smtClean="0"/>
              <a:t>berhak</a:t>
            </a:r>
            <a:r>
              <a:rPr lang="en-US" sz="2800" dirty="0" smtClean="0"/>
              <a:t> </a:t>
            </a:r>
            <a:r>
              <a:rPr lang="en-US" sz="2800" dirty="0" err="1" smtClean="0"/>
              <a:t>kompensasi</a:t>
            </a:r>
            <a:r>
              <a:rPr lang="en-US" sz="2800" dirty="0" smtClean="0"/>
              <a:t> </a:t>
            </a:r>
            <a:r>
              <a:rPr lang="en-US" sz="2800" dirty="0" err="1" smtClean="0"/>
              <a:t>rugi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Kompensasi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pengurang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351" t="7768" r="7599" b="6785"/>
          <a:stretch/>
        </p:blipFill>
        <p:spPr>
          <a:xfrm>
            <a:off x="990599" y="3047999"/>
            <a:ext cx="7555491" cy="307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9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24438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/>
              <a:t>PPh</a:t>
            </a:r>
            <a:r>
              <a:rPr lang="en-US" sz="2800" dirty="0"/>
              <a:t> </a:t>
            </a:r>
            <a:r>
              <a:rPr lang="en-US" sz="2800" dirty="0" err="1"/>
              <a:t>Pasal</a:t>
            </a:r>
            <a:r>
              <a:rPr lang="en-US" sz="2800" dirty="0"/>
              <a:t> 25 </a:t>
            </a:r>
            <a:r>
              <a:rPr lang="en-US" sz="2800" dirty="0" smtClean="0"/>
              <a:t>– WP </a:t>
            </a:r>
            <a:r>
              <a:rPr lang="en-US" sz="2800" dirty="0" err="1" smtClean="0"/>
              <a:t>menerima</a:t>
            </a:r>
            <a:r>
              <a:rPr lang="en-US" sz="2800" dirty="0" smtClean="0"/>
              <a:t> </a:t>
            </a:r>
            <a:r>
              <a:rPr lang="en-US" sz="2800" dirty="0" err="1" smtClean="0"/>
              <a:t>penghasilan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teratur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dikurangkan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600" t="4652" r="7351" b="4639"/>
          <a:stretch/>
        </p:blipFill>
        <p:spPr>
          <a:xfrm>
            <a:off x="990600" y="2928137"/>
            <a:ext cx="7687238" cy="370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7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err="1"/>
              <a:t>PPh</a:t>
            </a:r>
            <a:r>
              <a:rPr lang="en-US" sz="3200" dirty="0"/>
              <a:t> </a:t>
            </a:r>
            <a:r>
              <a:rPr lang="en-US" sz="3200" dirty="0" err="1"/>
              <a:t>Pasal</a:t>
            </a:r>
            <a:r>
              <a:rPr lang="en-US" sz="3200" dirty="0"/>
              <a:t> 25 – WP </a:t>
            </a:r>
            <a:r>
              <a:rPr lang="en-US" sz="3200" dirty="0" err="1" smtClean="0"/>
              <a:t>terlambat</a:t>
            </a:r>
            <a:r>
              <a:rPr lang="en-US" sz="3200" dirty="0" smtClean="0"/>
              <a:t> </a:t>
            </a:r>
            <a:r>
              <a:rPr lang="en-US" sz="3200" dirty="0" err="1" smtClean="0"/>
              <a:t>menyampaikan</a:t>
            </a:r>
            <a:r>
              <a:rPr lang="en-US" sz="3200" dirty="0" smtClean="0"/>
              <a:t> SPT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Angsuran</a:t>
            </a:r>
            <a:r>
              <a:rPr lang="en-US" dirty="0" smtClean="0"/>
              <a:t> </a:t>
            </a:r>
            <a:r>
              <a:rPr lang="en-US" dirty="0" err="1" smtClean="0"/>
              <a:t>bulan-bulan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penyampaian</a:t>
            </a:r>
            <a:r>
              <a:rPr lang="en-US" dirty="0" smtClean="0"/>
              <a:t> SPT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angsuran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penyampaian</a:t>
            </a:r>
            <a:r>
              <a:rPr lang="en-US" dirty="0" smtClean="0"/>
              <a:t> SPT: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 smtClean="0"/>
              <a:t>angsuran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dike</a:t>
            </a:r>
            <a:r>
              <a:rPr lang="en-US" dirty="0" err="1" smtClean="0"/>
              <a:t>nakan</a:t>
            </a:r>
            <a:r>
              <a:rPr lang="en-US" dirty="0" smtClean="0"/>
              <a:t>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angsuran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diperhitungkan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sebagai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setoran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bulan-bulan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berikutnya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28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535568"/>
            <a:ext cx="8382000" cy="3313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asumsi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pembayaran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kekurangan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sanksi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April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Mei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dilakukan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tanggal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15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Juli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2017: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Aangsuran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PPh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Pasal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25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Januari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s.d.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Mei 2017 Rp10.000.000.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Angsuran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PPh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Pasal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25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April 2017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terdapat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kekurangan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Rp5.000.000 +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bunga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2% x Rp5.000.000 x 2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= Rp5.200.000.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Angsuran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PPh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Pasal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25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Mei 2017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terdapat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kekurangan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Rp5.000.000 +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bunga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2% x Rp5.000.000 x 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1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= Rp5.100.000.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</a:rPr>
              <a:t>Angsuran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</a:rPr>
              <a:t>PPh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</a:rPr>
              <a:t>Pasal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 25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</a:rPr>
              <a:t>bulan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Juni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s.d.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Desember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2017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masing-masing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Rp15.000.000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229" t="6872" r="7720" b="6872"/>
          <a:stretch/>
        </p:blipFill>
        <p:spPr>
          <a:xfrm>
            <a:off x="392050" y="369939"/>
            <a:ext cx="8447150" cy="302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9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Angsuran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25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endParaRPr lang="en-US" dirty="0" smtClean="0"/>
          </a:p>
          <a:p>
            <a:r>
              <a:rPr lang="en-US" dirty="0" smtClean="0"/>
              <a:t>= [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17 x (12 x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sebulan</a:t>
            </a:r>
            <a:r>
              <a:rPr lang="en-US" dirty="0" smtClean="0"/>
              <a:t>)] ÷ 12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err="1"/>
              <a:t>PPh</a:t>
            </a:r>
            <a:r>
              <a:rPr lang="en-US" sz="3200" dirty="0"/>
              <a:t> </a:t>
            </a:r>
            <a:r>
              <a:rPr lang="en-US" sz="3200" dirty="0" err="1"/>
              <a:t>Pasal</a:t>
            </a:r>
            <a:r>
              <a:rPr lang="en-US" sz="3200" dirty="0"/>
              <a:t> 25 – WP </a:t>
            </a:r>
            <a:r>
              <a:rPr lang="en-US" sz="3200" dirty="0" err="1" smtClean="0"/>
              <a:t>Baru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356" t="8872" r="7354" b="8874"/>
          <a:stretch/>
        </p:blipFill>
        <p:spPr>
          <a:xfrm>
            <a:off x="381000" y="3276600"/>
            <a:ext cx="843741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9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3500438"/>
            <a:ext cx="4929222" cy="71438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 Black" pitchFamily="34" charset="0"/>
              </a:rPr>
              <a:t>SELESAI</a:t>
            </a:r>
            <a:endParaRPr lang="en-US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233908"/>
              </p:ext>
            </p:extLst>
          </p:nvPr>
        </p:nvGraphicFramePr>
        <p:xfrm>
          <a:off x="6096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4285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229600" cy="206864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 err="1">
                <a:latin typeface="Candara" panose="020E0502030303020204" pitchFamily="34" charset="0"/>
              </a:rPr>
              <a:t>Besarnya</a:t>
            </a:r>
            <a:r>
              <a:rPr lang="en-US" sz="3800" dirty="0">
                <a:latin typeface="Candara" panose="020E0502030303020204" pitchFamily="34" charset="0"/>
              </a:rPr>
              <a:t> </a:t>
            </a:r>
            <a:r>
              <a:rPr lang="en-US" sz="3800" dirty="0" err="1">
                <a:latin typeface="Candara" panose="020E0502030303020204" pitchFamily="34" charset="0"/>
              </a:rPr>
              <a:t>angsuran</a:t>
            </a:r>
            <a:r>
              <a:rPr lang="en-US" sz="3800" dirty="0">
                <a:latin typeface="Candara" panose="020E0502030303020204" pitchFamily="34" charset="0"/>
              </a:rPr>
              <a:t> </a:t>
            </a:r>
            <a:r>
              <a:rPr lang="en-US" sz="3800" dirty="0" err="1">
                <a:latin typeface="Candara" panose="020E0502030303020204" pitchFamily="34" charset="0"/>
              </a:rPr>
              <a:t>PPh</a:t>
            </a:r>
            <a:r>
              <a:rPr lang="en-US" sz="3800" dirty="0">
                <a:latin typeface="Candara" panose="020E0502030303020204" pitchFamily="34" charset="0"/>
              </a:rPr>
              <a:t> </a:t>
            </a:r>
            <a:r>
              <a:rPr lang="en-US" sz="3800" dirty="0" err="1">
                <a:latin typeface="Candara" panose="020E0502030303020204" pitchFamily="34" charset="0"/>
              </a:rPr>
              <a:t>ps</a:t>
            </a:r>
            <a:r>
              <a:rPr lang="en-US" sz="3800" dirty="0">
                <a:latin typeface="Candara" panose="020E0502030303020204" pitchFamily="34" charset="0"/>
              </a:rPr>
              <a:t> 25 </a:t>
            </a:r>
            <a:r>
              <a:rPr lang="en-US" sz="3800" dirty="0" err="1">
                <a:latin typeface="Candara" panose="020E0502030303020204" pitchFamily="34" charset="0"/>
              </a:rPr>
              <a:t>pada</a:t>
            </a:r>
            <a:r>
              <a:rPr lang="en-US" sz="3800" dirty="0">
                <a:latin typeface="Candara" panose="020E0502030303020204" pitchFamily="34" charset="0"/>
              </a:rPr>
              <a:t> </a:t>
            </a:r>
            <a:r>
              <a:rPr lang="en-US" sz="3800" dirty="0" err="1">
                <a:latin typeface="Candara" panose="020E0502030303020204" pitchFamily="34" charset="0"/>
              </a:rPr>
              <a:t>tahun</a:t>
            </a:r>
            <a:r>
              <a:rPr lang="en-US" sz="3800" dirty="0">
                <a:latin typeface="Candara" panose="020E0502030303020204" pitchFamily="34" charset="0"/>
              </a:rPr>
              <a:t> </a:t>
            </a:r>
            <a:r>
              <a:rPr lang="en-US" sz="3800" dirty="0" err="1" smtClean="0">
                <a:latin typeface="Candara" panose="020E0502030303020204" pitchFamily="34" charset="0"/>
              </a:rPr>
              <a:t>berjalan</a:t>
            </a:r>
            <a:r>
              <a:rPr lang="en-US" sz="3800" dirty="0" smtClean="0">
                <a:latin typeface="Candara" panose="020E0502030303020204" pitchFamily="34" charset="0"/>
              </a:rPr>
              <a:t>:</a:t>
            </a:r>
          </a:p>
          <a:p>
            <a:r>
              <a:rPr lang="en-US" sz="2900" dirty="0" err="1" smtClean="0">
                <a:latin typeface="Candara" panose="020E0502030303020204" pitchFamily="34" charset="0"/>
              </a:rPr>
              <a:t>sama</a:t>
            </a:r>
            <a:r>
              <a:rPr lang="en-US" sz="2900" dirty="0" smtClean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dengan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PPh</a:t>
            </a:r>
            <a:r>
              <a:rPr lang="en-US" sz="2900" dirty="0">
                <a:latin typeface="Candara" panose="020E0502030303020204" pitchFamily="34" charset="0"/>
              </a:rPr>
              <a:t> yang </a:t>
            </a:r>
            <a:r>
              <a:rPr lang="en-US" sz="2900" dirty="0" err="1">
                <a:latin typeface="Candara" panose="020E0502030303020204" pitchFamily="34" charset="0"/>
              </a:rPr>
              <a:t>terutang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menurut</a:t>
            </a:r>
            <a:r>
              <a:rPr lang="en-US" sz="2900" dirty="0">
                <a:latin typeface="Candara" panose="020E0502030303020204" pitchFamily="34" charset="0"/>
              </a:rPr>
              <a:t> SPT </a:t>
            </a:r>
            <a:r>
              <a:rPr lang="en-US" sz="2900" dirty="0" err="1">
                <a:latin typeface="Candara" panose="020E0502030303020204" pitchFamily="34" charset="0"/>
              </a:rPr>
              <a:t>Tahunan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PPh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tahun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pajak</a:t>
            </a:r>
            <a:r>
              <a:rPr lang="en-US" sz="2900" dirty="0">
                <a:latin typeface="Candara" panose="020E0502030303020204" pitchFamily="34" charset="0"/>
              </a:rPr>
              <a:t> yang </a:t>
            </a:r>
            <a:r>
              <a:rPr lang="en-US" sz="2900" dirty="0" err="1">
                <a:latin typeface="Candara" panose="020E0502030303020204" pitchFamily="34" charset="0"/>
              </a:rPr>
              <a:t>lalu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endParaRPr lang="en-US" sz="2900" dirty="0" smtClean="0">
              <a:latin typeface="Candara" panose="020E0502030303020204" pitchFamily="34" charset="0"/>
            </a:endParaRPr>
          </a:p>
          <a:p>
            <a:r>
              <a:rPr lang="en-US" sz="2900" dirty="0" err="1" smtClean="0">
                <a:latin typeface="Candara" panose="020E0502030303020204" pitchFamily="34" charset="0"/>
              </a:rPr>
              <a:t>dikurangi</a:t>
            </a:r>
            <a:r>
              <a:rPr lang="en-US" sz="2900" dirty="0" smtClean="0">
                <a:latin typeface="Candara" panose="020E0502030303020204" pitchFamily="34" charset="0"/>
              </a:rPr>
              <a:t> </a:t>
            </a:r>
            <a:r>
              <a:rPr lang="en-US" sz="2900" dirty="0" err="1" smtClean="0">
                <a:latin typeface="Candara" panose="020E0502030303020204" pitchFamily="34" charset="0"/>
              </a:rPr>
              <a:t>dengan</a:t>
            </a:r>
            <a:endParaRPr lang="en-US" sz="2900" dirty="0" smtClean="0">
              <a:latin typeface="Candara" panose="020E0502030303020204" pitchFamily="34" charset="0"/>
            </a:endParaRPr>
          </a:p>
          <a:p>
            <a:pPr lvl="1"/>
            <a:r>
              <a:rPr lang="en-US" sz="2900" dirty="0" smtClean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PPh</a:t>
            </a:r>
            <a:r>
              <a:rPr lang="en-US" sz="2900" dirty="0">
                <a:latin typeface="Candara" panose="020E0502030303020204" pitchFamily="34" charset="0"/>
              </a:rPr>
              <a:t> yang </a:t>
            </a:r>
            <a:r>
              <a:rPr lang="en-US" sz="2900" dirty="0" err="1">
                <a:latin typeface="Candara" panose="020E0502030303020204" pitchFamily="34" charset="0"/>
              </a:rPr>
              <a:t>telah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dipotong</a:t>
            </a:r>
            <a:r>
              <a:rPr lang="en-US" sz="2900" dirty="0">
                <a:latin typeface="Candara" panose="020E0502030303020204" pitchFamily="34" charset="0"/>
              </a:rPr>
              <a:t>/</a:t>
            </a:r>
            <a:r>
              <a:rPr lang="en-US" sz="2900" dirty="0" err="1">
                <a:latin typeface="Candara" panose="020E0502030303020204" pitchFamily="34" charset="0"/>
              </a:rPr>
              <a:t>dipungut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pihak</a:t>
            </a:r>
            <a:r>
              <a:rPr lang="en-US" sz="2900" dirty="0">
                <a:latin typeface="Candara" panose="020E0502030303020204" pitchFamily="34" charset="0"/>
              </a:rPr>
              <a:t> lain (</a:t>
            </a:r>
            <a:r>
              <a:rPr lang="en-US" sz="2900" dirty="0" err="1">
                <a:latin typeface="Candara" panose="020E0502030303020204" pitchFamily="34" charset="0"/>
              </a:rPr>
              <a:t>PPh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ps</a:t>
            </a:r>
            <a:r>
              <a:rPr lang="en-US" sz="2900" dirty="0">
                <a:latin typeface="Candara" panose="020E0502030303020204" pitchFamily="34" charset="0"/>
              </a:rPr>
              <a:t> 21, </a:t>
            </a:r>
            <a:r>
              <a:rPr lang="en-US" sz="2900" dirty="0" err="1">
                <a:latin typeface="Candara" panose="020E0502030303020204" pitchFamily="34" charset="0"/>
              </a:rPr>
              <a:t>PPh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ps</a:t>
            </a:r>
            <a:r>
              <a:rPr lang="en-US" sz="2900" dirty="0">
                <a:latin typeface="Candara" panose="020E0502030303020204" pitchFamily="34" charset="0"/>
              </a:rPr>
              <a:t> 22, </a:t>
            </a:r>
            <a:r>
              <a:rPr lang="nl-NL" sz="2900" dirty="0">
                <a:latin typeface="Candara" panose="020E0502030303020204" pitchFamily="34" charset="0"/>
              </a:rPr>
              <a:t>dan PPh ps 23) dan PPh yang terutang/dibayar di luar negeri </a:t>
            </a:r>
            <a:r>
              <a:rPr lang="en-US" sz="2900" dirty="0">
                <a:latin typeface="Candara" panose="020E0502030303020204" pitchFamily="34" charset="0"/>
              </a:rPr>
              <a:t>yang </a:t>
            </a:r>
            <a:r>
              <a:rPr lang="en-US" sz="2900" dirty="0" err="1">
                <a:latin typeface="Candara" panose="020E0502030303020204" pitchFamily="34" charset="0"/>
              </a:rPr>
              <a:t>boleh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dikreditkan</a:t>
            </a:r>
            <a:r>
              <a:rPr lang="en-US" sz="2900" dirty="0">
                <a:latin typeface="Candara" panose="020E0502030303020204" pitchFamily="34" charset="0"/>
              </a:rPr>
              <a:t> (</a:t>
            </a:r>
            <a:r>
              <a:rPr lang="en-US" sz="2900" dirty="0" err="1">
                <a:latin typeface="Candara" panose="020E0502030303020204" pitchFamily="34" charset="0"/>
              </a:rPr>
              <a:t>PPh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ps</a:t>
            </a:r>
            <a:r>
              <a:rPr lang="en-US" sz="2900" dirty="0">
                <a:latin typeface="Candara" panose="020E0502030303020204" pitchFamily="34" charset="0"/>
              </a:rPr>
              <a:t> 24) </a:t>
            </a:r>
            <a:r>
              <a:rPr lang="en-US" sz="2900" dirty="0" err="1">
                <a:latin typeface="Candara" panose="020E0502030303020204" pitchFamily="34" charset="0"/>
              </a:rPr>
              <a:t>kemudian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endParaRPr lang="en-US" sz="2900" dirty="0" smtClean="0">
              <a:latin typeface="Candara" panose="020E0502030303020204" pitchFamily="34" charset="0"/>
            </a:endParaRPr>
          </a:p>
          <a:p>
            <a:r>
              <a:rPr lang="en-US" sz="2900" dirty="0" err="1" smtClean="0">
                <a:latin typeface="Candara" panose="020E0502030303020204" pitchFamily="34" charset="0"/>
              </a:rPr>
              <a:t>dibagi</a:t>
            </a:r>
            <a:r>
              <a:rPr lang="en-US" sz="2900" dirty="0" smtClean="0">
                <a:latin typeface="Candara" panose="020E0502030303020204" pitchFamily="34" charset="0"/>
              </a:rPr>
              <a:t> </a:t>
            </a:r>
            <a:r>
              <a:rPr lang="en-US" sz="2900" dirty="0">
                <a:latin typeface="Candara" panose="020E0502030303020204" pitchFamily="34" charset="0"/>
              </a:rPr>
              <a:t>12 </a:t>
            </a:r>
            <a:r>
              <a:rPr lang="en-US" sz="2900" dirty="0" err="1">
                <a:latin typeface="Candara" panose="020E0502030303020204" pitchFamily="34" charset="0"/>
              </a:rPr>
              <a:t>atau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banyaknya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bulan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pada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bagian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>
                <a:latin typeface="Candara" panose="020E0502030303020204" pitchFamily="34" charset="0"/>
              </a:rPr>
              <a:t>tahun</a:t>
            </a:r>
            <a:r>
              <a:rPr lang="en-US" sz="2900" dirty="0">
                <a:latin typeface="Candara" panose="020E0502030303020204" pitchFamily="34" charset="0"/>
              </a:rPr>
              <a:t> </a:t>
            </a:r>
            <a:r>
              <a:rPr lang="en-US" sz="2900" dirty="0" err="1" smtClean="0">
                <a:latin typeface="Candara" panose="020E0502030303020204" pitchFamily="34" charset="0"/>
              </a:rPr>
              <a:t>pajak</a:t>
            </a:r>
            <a:endParaRPr lang="en-US" sz="2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662" t="4167" r="8060" b="6238"/>
          <a:stretch/>
        </p:blipFill>
        <p:spPr>
          <a:xfrm>
            <a:off x="609600" y="2449643"/>
            <a:ext cx="7391400" cy="412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9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950" t="5981" r="6950" b="5981"/>
          <a:stretch/>
        </p:blipFill>
        <p:spPr>
          <a:xfrm>
            <a:off x="457200" y="1282374"/>
            <a:ext cx="8485135" cy="412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5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PPh</a:t>
            </a:r>
            <a:r>
              <a:rPr lang="en-US" sz="2800" dirty="0" smtClean="0"/>
              <a:t> </a:t>
            </a:r>
            <a:r>
              <a:rPr lang="en-US" sz="2800" dirty="0" err="1" smtClean="0"/>
              <a:t>Pasal</a:t>
            </a:r>
            <a:r>
              <a:rPr lang="en-US" sz="2800" dirty="0" smtClean="0"/>
              <a:t> 25 -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batas</a:t>
            </a:r>
            <a:r>
              <a:rPr lang="en-US" sz="2800" dirty="0" smtClean="0"/>
              <a:t> </a:t>
            </a:r>
            <a:r>
              <a:rPr lang="en-US" sz="2800" dirty="0" err="1" smtClean="0"/>
              <a:t>akhir</a:t>
            </a:r>
            <a:r>
              <a:rPr lang="en-US" sz="2800" dirty="0" smtClean="0"/>
              <a:t> </a:t>
            </a:r>
            <a:r>
              <a:rPr lang="en-US" sz="2800" dirty="0" err="1" smtClean="0"/>
              <a:t>penyampaian</a:t>
            </a:r>
            <a:r>
              <a:rPr lang="en-US" sz="2800" dirty="0" smtClean="0"/>
              <a:t> SPT </a:t>
            </a:r>
            <a:r>
              <a:rPr lang="en-US" sz="2800" dirty="0" err="1" smtClean="0"/>
              <a:t>Tahunan</a:t>
            </a:r>
            <a:r>
              <a:rPr lang="en-US" sz="2800" dirty="0" smtClean="0"/>
              <a:t> </a:t>
            </a:r>
            <a:r>
              <a:rPr lang="en-US" sz="2800" dirty="0" err="1" smtClean="0"/>
              <a:t>PPh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32784" y="1752600"/>
            <a:ext cx="2000816" cy="1828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Batas </a:t>
            </a:r>
            <a:r>
              <a:rPr lang="en-US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akhir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penyampaian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SPT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Algerian" panose="04020705040A02060702" pitchFamily="82" charset="0"/>
              </a:rPr>
              <a:t>WP OP</a:t>
            </a:r>
            <a:endParaRPr lang="en-US" sz="280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0" y="2238445"/>
            <a:ext cx="2743200" cy="8763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31 </a:t>
            </a:r>
            <a:r>
              <a:rPr lang="en-US" sz="2400" dirty="0" err="1" smtClean="0">
                <a:solidFill>
                  <a:schemeClr val="tx1"/>
                </a:solidFill>
              </a:rPr>
              <a:t>Maret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tahun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berikutnya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209800" y="2383661"/>
            <a:ext cx="5334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57800" y="4033064"/>
            <a:ext cx="3581400" cy="2590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Pembayaran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PPh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Pasal</a:t>
            </a:r>
            <a:r>
              <a:rPr lang="en-US" sz="2400" dirty="0" smtClean="0">
                <a:solidFill>
                  <a:schemeClr val="tx1"/>
                </a:solidFill>
              </a:rPr>
              <a:t> 25 paling </a:t>
            </a:r>
            <a:r>
              <a:rPr lang="en-US" sz="2400" dirty="0" err="1" smtClean="0">
                <a:solidFill>
                  <a:schemeClr val="tx1"/>
                </a:solidFill>
              </a:rPr>
              <a:t>lambat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tgl</a:t>
            </a:r>
            <a:r>
              <a:rPr lang="en-US" sz="2400" dirty="0" smtClean="0">
                <a:solidFill>
                  <a:schemeClr val="tx1"/>
                </a:solidFill>
              </a:rPr>
              <a:t> 15 </a:t>
            </a:r>
            <a:r>
              <a:rPr lang="en-US" sz="2400" dirty="0" err="1" smtClean="0">
                <a:solidFill>
                  <a:schemeClr val="tx1"/>
                </a:solidFill>
              </a:rPr>
              <a:t>bulan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takwin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berikutnya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Januari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15 </a:t>
            </a:r>
            <a:r>
              <a:rPr lang="en-US" sz="24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Februari</a:t>
            </a:r>
            <a:endParaRPr lang="en-US" sz="24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Februari</a:t>
            </a:r>
            <a:r>
              <a:rPr 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  15 </a:t>
            </a:r>
            <a:r>
              <a:rPr lang="en-US" sz="24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Maret</a:t>
            </a:r>
            <a:r>
              <a:rPr 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Maret</a:t>
            </a:r>
            <a:r>
              <a:rPr 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     15 April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562600" y="2426134"/>
            <a:ext cx="5334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96000" y="2254684"/>
            <a:ext cx="2743200" cy="8763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Besarnya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angsuran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diketahui</a:t>
            </a:r>
            <a:r>
              <a:rPr lang="en-US" sz="2400" dirty="0" smtClean="0">
                <a:solidFill>
                  <a:schemeClr val="tx1"/>
                </a:solidFill>
              </a:rPr>
              <a:t> 31 </a:t>
            </a:r>
            <a:r>
              <a:rPr lang="en-US" sz="2400" dirty="0" err="1" smtClean="0">
                <a:solidFill>
                  <a:schemeClr val="tx1"/>
                </a:solidFill>
              </a:rPr>
              <a:t>Maret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4335124" y="4793794"/>
            <a:ext cx="694076" cy="1454605"/>
          </a:xfrm>
          <a:prstGeom prst="leftArrow">
            <a:avLst>
              <a:gd name="adj1" fmla="val 50000"/>
              <a:gd name="adj2" fmla="val 6475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85800" y="4412795"/>
            <a:ext cx="3505200" cy="22166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Angsuran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Maret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sudah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diketahui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dari</a:t>
            </a:r>
            <a:r>
              <a:rPr lang="en-US" sz="2400" dirty="0" smtClean="0">
                <a:solidFill>
                  <a:schemeClr val="tx1"/>
                </a:solidFill>
              </a:rPr>
              <a:t> SPT;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Januari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Februari</a:t>
            </a:r>
            <a:r>
              <a:rPr lang="en-US" sz="2400" dirty="0" smtClean="0">
                <a:solidFill>
                  <a:srgbClr val="FF0000"/>
                </a:solidFill>
              </a:rPr>
              <a:t>???</a:t>
            </a:r>
          </a:p>
          <a:p>
            <a:pPr marL="344488" indent="-344488" algn="ctr"/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=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angsuran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bulan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terakhir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tahun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lalu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" y="762001"/>
            <a:ext cx="1905000" cy="236900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Batas </a:t>
            </a:r>
            <a:r>
              <a:rPr lang="en-US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akhir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penyampaian</a:t>
            </a:r>
            <a:endParaRPr lang="en-US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WP BADAN</a:t>
            </a:r>
            <a:endParaRPr lang="en-US" sz="2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0" y="1905000"/>
            <a:ext cx="2743200" cy="8763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30 April </a:t>
            </a:r>
            <a:r>
              <a:rPr lang="en-US" sz="2400" dirty="0" err="1" smtClean="0">
                <a:solidFill>
                  <a:schemeClr val="bg1"/>
                </a:solidFill>
              </a:rPr>
              <a:t>tahun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pajak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berikutnya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133600" y="2019300"/>
            <a:ext cx="5334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57800" y="3131005"/>
            <a:ext cx="3581400" cy="299515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Pembayaran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PPh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Pasal</a:t>
            </a:r>
            <a:r>
              <a:rPr lang="en-US" sz="2400" dirty="0" smtClean="0">
                <a:solidFill>
                  <a:schemeClr val="bg1"/>
                </a:solidFill>
              </a:rPr>
              <a:t> 25 paling </a:t>
            </a:r>
            <a:r>
              <a:rPr lang="en-US" sz="2400" dirty="0" err="1" smtClean="0">
                <a:solidFill>
                  <a:schemeClr val="bg1"/>
                </a:solidFill>
              </a:rPr>
              <a:t>lambat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tgl</a:t>
            </a:r>
            <a:r>
              <a:rPr lang="en-US" sz="2400" dirty="0" smtClean="0">
                <a:solidFill>
                  <a:schemeClr val="bg1"/>
                </a:solidFill>
              </a:rPr>
              <a:t> 15 </a:t>
            </a:r>
            <a:r>
              <a:rPr lang="en-US" sz="2400" dirty="0" err="1" smtClean="0">
                <a:solidFill>
                  <a:schemeClr val="bg1"/>
                </a:solidFill>
              </a:rPr>
              <a:t>bulan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takwin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berikutnya</a:t>
            </a:r>
            <a:r>
              <a:rPr lang="en-US" sz="2400" dirty="0" smtClean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Januari</a:t>
            </a:r>
            <a:r>
              <a:rPr lang="en-US" sz="2400" dirty="0" smtClean="0">
                <a:solidFill>
                  <a:schemeClr val="bg1"/>
                </a:solidFill>
              </a:rPr>
              <a:t>   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15 </a:t>
            </a: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Februari</a:t>
            </a:r>
            <a:endParaRPr lang="en-US" sz="24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Februari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 15 </a:t>
            </a: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Maret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Maret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    15 April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April       15 Mei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562600" y="2076450"/>
            <a:ext cx="5334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96000" y="1876269"/>
            <a:ext cx="2743200" cy="8763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Besarnya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angsuran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diketahui</a:t>
            </a:r>
            <a:r>
              <a:rPr lang="en-US" sz="2400" dirty="0" smtClean="0">
                <a:solidFill>
                  <a:schemeClr val="bg1"/>
                </a:solidFill>
              </a:rPr>
              <a:t> 30 April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4403048" y="4267200"/>
            <a:ext cx="549952" cy="1454605"/>
          </a:xfrm>
          <a:prstGeom prst="leftArrow">
            <a:avLst>
              <a:gd name="adj1" fmla="val 50000"/>
              <a:gd name="adj2" fmla="val 6475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85800" y="3505200"/>
            <a:ext cx="3505200" cy="22166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bg1"/>
                </a:solidFill>
              </a:rPr>
              <a:t>Angsuran</a:t>
            </a:r>
            <a:r>
              <a:rPr lang="en-US" sz="2400" dirty="0" smtClean="0">
                <a:solidFill>
                  <a:schemeClr val="bg1"/>
                </a:solidFill>
              </a:rPr>
              <a:t> April </a:t>
            </a:r>
            <a:r>
              <a:rPr lang="en-US" sz="2400" dirty="0" err="1" smtClean="0">
                <a:solidFill>
                  <a:schemeClr val="bg1"/>
                </a:solidFill>
              </a:rPr>
              <a:t>sudah</a:t>
            </a:r>
            <a:r>
              <a:rPr lang="en-US" sz="2400" dirty="0" smtClean="0">
                <a:solidFill>
                  <a:schemeClr val="bg1"/>
                </a:solidFill>
              </a:rPr>
              <a:t> bias </a:t>
            </a:r>
            <a:r>
              <a:rPr lang="en-US" sz="2400" dirty="0" err="1" smtClean="0">
                <a:solidFill>
                  <a:schemeClr val="bg1"/>
                </a:solidFill>
              </a:rPr>
              <a:t>diketahui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dari</a:t>
            </a:r>
            <a:r>
              <a:rPr lang="en-US" sz="2400" dirty="0" smtClean="0">
                <a:solidFill>
                  <a:schemeClr val="bg1"/>
                </a:solidFill>
              </a:rPr>
              <a:t> SPT;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bg1"/>
                </a:solidFill>
              </a:rPr>
              <a:t>Januari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Februari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Maret</a:t>
            </a:r>
            <a:r>
              <a:rPr lang="en-US" sz="2400" dirty="0" smtClean="0">
                <a:solidFill>
                  <a:srgbClr val="FF0000"/>
                </a:solidFill>
              </a:rPr>
              <a:t>???</a:t>
            </a:r>
          </a:p>
          <a:p>
            <a:pPr marL="344488" indent="-344488" algn="ctr"/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=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angsuran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bulan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terakhir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tahun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pajak</a:t>
            </a:r>
            <a:r>
              <a:rPr lang="en-US" sz="2400" dirty="0" smtClean="0">
                <a:solidFill>
                  <a:schemeClr val="bg1"/>
                </a:solidFill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</a:rPr>
              <a:t>lalu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164" y="304800"/>
            <a:ext cx="8229600" cy="6096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12164" y="4953000"/>
            <a:ext cx="82296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SPT WP di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disampaikan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tanggal</a:t>
            </a:r>
            <a:r>
              <a:rPr lang="en-US" dirty="0" smtClean="0">
                <a:solidFill>
                  <a:schemeClr val="tx1"/>
                </a:solidFill>
              </a:rPr>
              <a:t> 26 </a:t>
            </a:r>
            <a:r>
              <a:rPr lang="en-US" dirty="0" err="1" smtClean="0">
                <a:solidFill>
                  <a:schemeClr val="tx1"/>
                </a:solidFill>
              </a:rPr>
              <a:t>Maret</a:t>
            </a:r>
            <a:r>
              <a:rPr lang="en-US" dirty="0" smtClean="0">
                <a:solidFill>
                  <a:schemeClr val="tx1"/>
                </a:solidFill>
              </a:rPr>
              <a:t> 2017.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Angsuran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PPh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25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Desember</a:t>
            </a:r>
            <a:r>
              <a:rPr lang="en-US" dirty="0" smtClean="0">
                <a:solidFill>
                  <a:schemeClr val="tx1"/>
                </a:solidFill>
              </a:rPr>
              <a:t> 2016 </a:t>
            </a:r>
            <a:r>
              <a:rPr lang="en-US" dirty="0" err="1" smtClean="0">
                <a:solidFill>
                  <a:schemeClr val="tx1"/>
                </a:solidFill>
              </a:rPr>
              <a:t>sebesar</a:t>
            </a:r>
            <a:r>
              <a:rPr lang="en-US" dirty="0" smtClean="0">
                <a:solidFill>
                  <a:schemeClr val="tx1"/>
                </a:solidFill>
              </a:rPr>
              <a:t> Rp18.000.000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Angsuran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bulan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Januari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Februari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Maret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2017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sama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dengan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angsuran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Desember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2016,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misalnya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Rp18.00.000.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err="1" smtClean="0">
                <a:solidFill>
                  <a:schemeClr val="tx1"/>
                </a:solidFill>
              </a:rPr>
              <a:t>Angsuran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Maret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seterusnya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sebesar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hitungan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di SPT di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yaitu</a:t>
            </a:r>
            <a:r>
              <a:rPr lang="en-US" dirty="0" smtClean="0">
                <a:solidFill>
                  <a:schemeClr val="tx1"/>
                </a:solidFill>
              </a:rPr>
              <a:t> Rp20.000.000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661" t="7768" r="8060" b="6785"/>
          <a:stretch/>
        </p:blipFill>
        <p:spPr>
          <a:xfrm>
            <a:off x="381000" y="1143000"/>
            <a:ext cx="8077200" cy="346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2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/>
              <a:t>PPh</a:t>
            </a:r>
            <a:r>
              <a:rPr lang="en-US" sz="2800" dirty="0"/>
              <a:t> </a:t>
            </a:r>
            <a:r>
              <a:rPr lang="en-US" sz="2800" dirty="0" err="1"/>
              <a:t>Pasal</a:t>
            </a:r>
            <a:r>
              <a:rPr lang="en-US" sz="2800" dirty="0"/>
              <a:t> 25 </a:t>
            </a:r>
            <a:r>
              <a:rPr lang="en-US" sz="2800" dirty="0" smtClean="0"/>
              <a:t>– </a:t>
            </a:r>
            <a:r>
              <a:rPr lang="en-US" sz="2800" dirty="0" err="1" smtClean="0"/>
              <a:t>Diterbitkan</a:t>
            </a:r>
            <a:r>
              <a:rPr lang="en-US" sz="2800" dirty="0" smtClean="0"/>
              <a:t> SKP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berjalan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562100" y="2019300"/>
            <a:ext cx="6324600" cy="1257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19088" lvl="0" indent="34925" algn="ctr">
              <a:spcBef>
                <a:spcPts val="700"/>
              </a:spcBef>
              <a:buClr>
                <a:srgbClr val="0070C0"/>
              </a:buClr>
              <a:buSzPct val="100000"/>
              <a:defRPr/>
            </a:pPr>
            <a:r>
              <a:rPr lang="en-US" sz="2000" dirty="0" err="1">
                <a:latin typeface="Myriad Pro" pitchFamily="34" charset="0"/>
              </a:rPr>
              <a:t>Besarnya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angsuran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 smtClean="0">
                <a:latin typeface="Myriad Pro" pitchFamily="34" charset="0"/>
              </a:rPr>
              <a:t>PPh</a:t>
            </a:r>
            <a:r>
              <a:rPr lang="en-US" sz="2000" dirty="0" smtClean="0">
                <a:latin typeface="Myriad Pro" pitchFamily="34" charset="0"/>
              </a:rPr>
              <a:t> </a:t>
            </a:r>
            <a:r>
              <a:rPr lang="en-US" sz="2000" dirty="0" err="1" smtClean="0">
                <a:latin typeface="Myriad Pro" pitchFamily="34" charset="0"/>
              </a:rPr>
              <a:t>pasal</a:t>
            </a:r>
            <a:r>
              <a:rPr lang="en-US" sz="2000" dirty="0" smtClean="0">
                <a:latin typeface="Myriad Pro" pitchFamily="34" charset="0"/>
              </a:rPr>
              <a:t> 25 </a:t>
            </a:r>
            <a:r>
              <a:rPr lang="en-US" sz="2000" dirty="0" err="1" smtClean="0">
                <a:latin typeface="Myriad Pro" pitchFamily="34" charset="0"/>
              </a:rPr>
              <a:t>dihitung</a:t>
            </a:r>
            <a:r>
              <a:rPr lang="en-US" sz="2000" dirty="0" smtClean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kembali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berdasarkan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surat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ketetapan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pajak</a:t>
            </a:r>
            <a:r>
              <a:rPr lang="en-US" sz="2000" dirty="0">
                <a:latin typeface="Myriad Pro" pitchFamily="34" charset="0"/>
              </a:rPr>
              <a:t> (</a:t>
            </a:r>
            <a:r>
              <a:rPr lang="en-US" sz="2000" dirty="0" err="1">
                <a:latin typeface="Myriad Pro" pitchFamily="34" charset="0"/>
              </a:rPr>
              <a:t>akan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berlaku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setelah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bulan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diterbitkannya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surat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ketetapan</a:t>
            </a:r>
            <a:r>
              <a:rPr lang="en-US" sz="2000" dirty="0">
                <a:latin typeface="Myriad Pro" pitchFamily="34" charset="0"/>
              </a:rPr>
              <a:t> </a:t>
            </a:r>
            <a:r>
              <a:rPr lang="en-US" sz="2000" dirty="0" err="1">
                <a:latin typeface="Myriad Pro" pitchFamily="34" charset="0"/>
              </a:rPr>
              <a:t>pajak</a:t>
            </a:r>
            <a:r>
              <a:rPr lang="en-US" sz="2000" dirty="0">
                <a:latin typeface="Myriad Pro" pitchFamily="34" charset="0"/>
              </a:rPr>
              <a:t>).</a:t>
            </a:r>
            <a:endParaRPr lang="en-US" sz="2000" dirty="0">
              <a:solidFill>
                <a:schemeClr val="tx1"/>
              </a:solidFill>
              <a:latin typeface="Myriad Pro" pitchFamily="34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048000" y="1295400"/>
            <a:ext cx="3124200" cy="6477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924104"/>
              </p:ext>
            </p:extLst>
          </p:nvPr>
        </p:nvGraphicFramePr>
        <p:xfrm>
          <a:off x="533400" y="3695700"/>
          <a:ext cx="8229600" cy="129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762000" y="5486400"/>
            <a:ext cx="2438400" cy="9445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= </a:t>
            </a:r>
            <a:r>
              <a:rPr lang="en-US" dirty="0" err="1" smtClean="0">
                <a:solidFill>
                  <a:schemeClr val="tx1"/>
                </a:solidFill>
              </a:rPr>
              <a:t>angsuran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terakhir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lalu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2754" y="5486400"/>
            <a:ext cx="2438400" cy="9445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= </a:t>
            </a:r>
            <a:r>
              <a:rPr lang="en-US" dirty="0" err="1" smtClean="0">
                <a:solidFill>
                  <a:schemeClr val="tx1"/>
                </a:solidFill>
              </a:rPr>
              <a:t>berdasar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hitungan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SPT </a:t>
            </a:r>
            <a:r>
              <a:rPr lang="en-US" dirty="0" err="1" smtClean="0">
                <a:solidFill>
                  <a:schemeClr val="tx1"/>
                </a:solidFill>
              </a:rPr>
              <a:t>PPth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Tahunan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4600" y="5524500"/>
            <a:ext cx="2438400" cy="9445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= </a:t>
            </a:r>
            <a:r>
              <a:rPr lang="en-US" dirty="0" err="1" smtClean="0">
                <a:solidFill>
                  <a:schemeClr val="tx1"/>
                </a:solidFill>
              </a:rPr>
              <a:t>sesuai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ketentuan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SKP, </a:t>
            </a:r>
            <a:r>
              <a:rPr lang="en-US" dirty="0" err="1" smtClean="0">
                <a:solidFill>
                  <a:schemeClr val="tx1"/>
                </a:solidFill>
              </a:rPr>
              <a:t>berlaku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berikutnya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triped Right Arrow 9"/>
          <p:cNvSpPr/>
          <p:nvPr/>
        </p:nvSpPr>
        <p:spPr>
          <a:xfrm rot="5400000">
            <a:off x="7344064" y="4794620"/>
            <a:ext cx="399472" cy="914400"/>
          </a:xfrm>
          <a:prstGeom prst="strip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 rot="5400000">
            <a:off x="1928867" y="4794620"/>
            <a:ext cx="399472" cy="914400"/>
          </a:xfrm>
          <a:prstGeom prst="strip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riped Right Arrow 11"/>
          <p:cNvSpPr/>
          <p:nvPr/>
        </p:nvSpPr>
        <p:spPr>
          <a:xfrm rot="5400000">
            <a:off x="4677064" y="4794620"/>
            <a:ext cx="399472" cy="914400"/>
          </a:xfrm>
          <a:prstGeom prst="strip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1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Graphic spid="6" grpId="0">
        <p:bldAsOne/>
      </p:bldGraphic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164" y="304800"/>
            <a:ext cx="8229600" cy="6096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12164" y="4267200"/>
            <a:ext cx="82296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SPT WP di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disampaikan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tanggal</a:t>
            </a:r>
            <a:r>
              <a:rPr lang="en-US" dirty="0" smtClean="0">
                <a:solidFill>
                  <a:schemeClr val="tx1"/>
                </a:solidFill>
              </a:rPr>
              <a:t> 26 </a:t>
            </a:r>
            <a:r>
              <a:rPr lang="en-US" dirty="0" err="1" smtClean="0">
                <a:solidFill>
                  <a:schemeClr val="tx1"/>
                </a:solidFill>
              </a:rPr>
              <a:t>Maret</a:t>
            </a:r>
            <a:r>
              <a:rPr lang="en-US" dirty="0" smtClean="0">
                <a:solidFill>
                  <a:schemeClr val="tx1"/>
                </a:solidFill>
              </a:rPr>
              <a:t> 2017.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Angsuran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PPh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25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Desember</a:t>
            </a:r>
            <a:r>
              <a:rPr lang="en-US" dirty="0" smtClean="0">
                <a:solidFill>
                  <a:schemeClr val="tx1"/>
                </a:solidFill>
              </a:rPr>
              <a:t> 2016 </a:t>
            </a:r>
            <a:r>
              <a:rPr lang="en-US" dirty="0" err="1" smtClean="0">
                <a:solidFill>
                  <a:schemeClr val="tx1"/>
                </a:solidFill>
              </a:rPr>
              <a:t>sebesar</a:t>
            </a:r>
            <a:r>
              <a:rPr lang="en-US" dirty="0" smtClean="0">
                <a:solidFill>
                  <a:schemeClr val="tx1"/>
                </a:solidFill>
              </a:rPr>
              <a:t> Rp18.000.000.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Diterbitkan</a:t>
            </a:r>
            <a:r>
              <a:rPr lang="en-US" dirty="0" smtClean="0">
                <a:solidFill>
                  <a:schemeClr val="tx1"/>
                </a:solidFill>
              </a:rPr>
              <a:t> SKP </a:t>
            </a:r>
            <a:r>
              <a:rPr lang="en-US" dirty="0" err="1" smtClean="0">
                <a:solidFill>
                  <a:schemeClr val="tx1"/>
                </a:solidFill>
              </a:rPr>
              <a:t>tanggal</a:t>
            </a:r>
            <a:r>
              <a:rPr lang="en-US" dirty="0" smtClean="0">
                <a:solidFill>
                  <a:schemeClr val="tx1"/>
                </a:solidFill>
              </a:rPr>
              <a:t> 1 September, </a:t>
            </a:r>
            <a:r>
              <a:rPr lang="en-US" dirty="0" err="1" smtClean="0">
                <a:solidFill>
                  <a:schemeClr val="tx1"/>
                </a:solidFill>
              </a:rPr>
              <a:t>bahwa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besarnya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angguran</a:t>
            </a:r>
            <a:r>
              <a:rPr lang="en-US" dirty="0" smtClean="0">
                <a:solidFill>
                  <a:schemeClr val="tx1"/>
                </a:solidFill>
              </a:rPr>
              <a:t> PT </a:t>
            </a:r>
            <a:r>
              <a:rPr lang="en-US" dirty="0" err="1" smtClean="0">
                <a:solidFill>
                  <a:schemeClr val="tx1"/>
                </a:solidFill>
              </a:rPr>
              <a:t>Perdana</a:t>
            </a:r>
            <a:r>
              <a:rPr lang="en-US" dirty="0" smtClean="0">
                <a:solidFill>
                  <a:schemeClr val="tx1"/>
                </a:solidFill>
              </a:rPr>
              <a:t> NIHIL.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Angsuran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PPh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Pasal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25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bulan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Januari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Februari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Maret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2017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sama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dengan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angsuran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Desember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2016, </a:t>
            </a:r>
            <a:r>
              <a:rPr lang="en-US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misalnya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 Rp18.00.000.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err="1" smtClean="0">
                <a:solidFill>
                  <a:schemeClr val="tx1"/>
                </a:solidFill>
              </a:rPr>
              <a:t>Angsuran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PPh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25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Maret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seterusnya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sebesar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hitungan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di SPT di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yaitu</a:t>
            </a:r>
            <a:r>
              <a:rPr lang="en-US" dirty="0" smtClean="0">
                <a:solidFill>
                  <a:schemeClr val="tx1"/>
                </a:solidFill>
              </a:rPr>
              <a:t> Rp20.000.000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err="1" smtClean="0">
                <a:solidFill>
                  <a:schemeClr val="tx1"/>
                </a:solidFill>
              </a:rPr>
              <a:t>Angsuran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PPh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25 </a:t>
            </a:r>
            <a:r>
              <a:rPr lang="en-US" dirty="0" err="1" smtClean="0">
                <a:solidFill>
                  <a:schemeClr val="tx1"/>
                </a:solidFill>
              </a:rPr>
              <a:t>bulan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Oktober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s.d.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Desember</a:t>
            </a:r>
            <a:r>
              <a:rPr lang="en-US" dirty="0" smtClean="0">
                <a:solidFill>
                  <a:schemeClr val="tx1"/>
                </a:solidFill>
              </a:rPr>
              <a:t> 2017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NIHIL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661" t="7768" r="8060" b="6785"/>
          <a:stretch/>
        </p:blipFill>
        <p:spPr>
          <a:xfrm>
            <a:off x="498423" y="838200"/>
            <a:ext cx="80772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5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2466</TotalTime>
  <Words>673</Words>
  <Application>Microsoft Office PowerPoint</Application>
  <PresentationFormat>On-screen Show (4:3)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Algerian</vt:lpstr>
      <vt:lpstr>Arial</vt:lpstr>
      <vt:lpstr>Arial Black</vt:lpstr>
      <vt:lpstr>Calibri</vt:lpstr>
      <vt:lpstr>Candara</vt:lpstr>
      <vt:lpstr>Myriad Pro</vt:lpstr>
      <vt:lpstr>Myriad Pro Light</vt:lpstr>
      <vt:lpstr>Sylfaen</vt:lpstr>
      <vt:lpstr>Tw Cen MT</vt:lpstr>
      <vt:lpstr>Viner Hand ITC</vt:lpstr>
      <vt:lpstr>Wingdings</vt:lpstr>
      <vt:lpstr>PPt-Template_S4</vt:lpstr>
      <vt:lpstr>PAJAK PENGHASILAN PASAL 25</vt:lpstr>
      <vt:lpstr>Membayar PPh</vt:lpstr>
      <vt:lpstr>PowerPoint Presentation</vt:lpstr>
      <vt:lpstr>PowerPoint Presentation</vt:lpstr>
      <vt:lpstr>PPh Pasal 25 - sebelum batas akhir penyampaian SPT Tahunan PPh</vt:lpstr>
      <vt:lpstr>PowerPoint Presentation</vt:lpstr>
      <vt:lpstr>PowerPoint Presentation</vt:lpstr>
      <vt:lpstr>PPh Pasal 25 – Diterbitkan SKP dalam tahun berjalan</vt:lpstr>
      <vt:lpstr>PowerPoint Presentation</vt:lpstr>
      <vt:lpstr>PPh Pasal 25 – WP berhak kompensasi rugi</vt:lpstr>
      <vt:lpstr>PPh Pasal 25 – WP menerima penghasilan  tidak teratur</vt:lpstr>
      <vt:lpstr>PPh Pasal 25 – WP terlambat menyampaikan SPT</vt:lpstr>
      <vt:lpstr>PowerPoint Presentation</vt:lpstr>
      <vt:lpstr>PPh Pasal 25 – WP Baru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  TEORI  DAN KONSEP INVESTASI</dc:title>
  <dc:creator>Editor_Tika</dc:creator>
  <cp:lastModifiedBy>ASUS</cp:lastModifiedBy>
  <cp:revision>316</cp:revision>
  <dcterms:created xsi:type="dcterms:W3CDTF">2015-12-10T02:05:13Z</dcterms:created>
  <dcterms:modified xsi:type="dcterms:W3CDTF">2021-06-14T01:28:11Z</dcterms:modified>
</cp:coreProperties>
</file>