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30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>
      <p:cViewPr>
        <p:scale>
          <a:sx n="100" d="100"/>
          <a:sy n="100" d="100"/>
        </p:scale>
        <p:origin x="606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>
                <a:solidFill>
                  <a:srgbClr val="0070C0"/>
                </a:solidFill>
                <a:latin typeface="Myriad Pro" pitchFamily="34" charset="0"/>
              </a:rPr>
              <a:t>salemba</a:t>
            </a: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Myriad Pro" pitchFamily="34" charset="0"/>
              </a:rPr>
              <a:t>Jl. Raya Lenteng Agung No. 101 </a:t>
            </a:r>
          </a:p>
          <a:p>
            <a:r>
              <a:rPr lang="id-ID" dirty="0">
                <a:latin typeface="Myriad Pro" pitchFamily="34" charset="0"/>
              </a:rPr>
              <a:t>Jagakarsa</a:t>
            </a:r>
            <a:r>
              <a:rPr lang="en-US" dirty="0">
                <a:latin typeface="Myriad Pro" pitchFamily="34" charset="0"/>
              </a:rPr>
              <a:t>, </a:t>
            </a:r>
            <a:r>
              <a:rPr lang="id-ID" dirty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yriad Pro" pitchFamily="34" charset="0"/>
              </a:rPr>
              <a:t>info@penerbitsalemba.com</a:t>
            </a:r>
            <a:endParaRPr lang="id-ID" dirty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TERIMA KASIH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29200" y="2568714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BAB 12</a:t>
            </a:r>
            <a:endParaRPr lang="id-ID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A6A2C-B095-4998-98E5-06AE2DEAB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037" y="3429000"/>
            <a:ext cx="3978687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128791-5FDD-4015-8B51-F9C15D044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620576"/>
            <a:ext cx="6615113" cy="5006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1900" b="1" dirty="0" err="1"/>
              <a:t>Operasi</a:t>
            </a:r>
            <a:r>
              <a:rPr lang="en-US" sz="1900" b="1" dirty="0"/>
              <a:t> Bersama</a:t>
            </a:r>
          </a:p>
          <a:p>
            <a:pPr marL="319088" indent="-319088" algn="just"/>
            <a:r>
              <a:rPr lang="en-US" sz="1500" b="1" dirty="0" err="1"/>
              <a:t>Definisi</a:t>
            </a:r>
            <a:r>
              <a:rPr lang="en-US" sz="1500" b="1" dirty="0"/>
              <a:t> </a:t>
            </a:r>
            <a:r>
              <a:rPr lang="en-US" sz="1500" b="1" dirty="0" err="1"/>
              <a:t>Operasi</a:t>
            </a:r>
            <a:r>
              <a:rPr lang="en-US" sz="1500" b="1" dirty="0"/>
              <a:t> Bersama </a:t>
            </a:r>
          </a:p>
          <a:p>
            <a:pPr marL="361950" indent="0" algn="just">
              <a:buNone/>
            </a:pPr>
            <a:r>
              <a:rPr lang="en-ID" sz="1500" dirty="0" err="1">
                <a:solidFill>
                  <a:srgbClr val="231F20"/>
                </a:solidFill>
              </a:rPr>
              <a:t>Operasi</a:t>
            </a:r>
            <a:r>
              <a:rPr lang="en-ID" sz="1500" dirty="0">
                <a:solidFill>
                  <a:srgbClr val="231F20"/>
                </a:solidFill>
              </a:rPr>
              <a:t> Bersama </a:t>
            </a:r>
            <a:r>
              <a:rPr lang="en-ID" sz="1500" dirty="0" err="1">
                <a:solidFill>
                  <a:srgbClr val="231F20"/>
                </a:solidFill>
              </a:rPr>
              <a:t>adalah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pengaturan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 yang </a:t>
            </a:r>
            <a:r>
              <a:rPr lang="en-ID" sz="1500" dirty="0" err="1">
                <a:solidFill>
                  <a:srgbClr val="231F20"/>
                </a:solidFill>
              </a:rPr>
              <a:t>mengatur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bahwa</a:t>
            </a:r>
            <a:r>
              <a:rPr lang="en-ID" sz="1500" dirty="0">
                <a:solidFill>
                  <a:srgbClr val="231F20"/>
                </a:solidFill>
              </a:rPr>
              <a:t> para </a:t>
            </a:r>
            <a:r>
              <a:rPr lang="en-ID" sz="1500" dirty="0" err="1">
                <a:solidFill>
                  <a:srgbClr val="231F20"/>
                </a:solidFill>
              </a:rPr>
              <a:t>pihak</a:t>
            </a:r>
            <a:r>
              <a:rPr lang="en-ID" sz="1500" dirty="0">
                <a:solidFill>
                  <a:srgbClr val="231F20"/>
                </a:solidFill>
              </a:rPr>
              <a:t> yang </a:t>
            </a:r>
            <a:r>
              <a:rPr lang="en-ID" sz="1500" dirty="0" err="1">
                <a:solidFill>
                  <a:srgbClr val="231F20"/>
                </a:solidFill>
              </a:rPr>
              <a:t>memiliki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pengendalian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atas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pengaturan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memiliki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b="1" dirty="0" err="1">
                <a:solidFill>
                  <a:srgbClr val="231F20"/>
                </a:solidFill>
              </a:rPr>
              <a:t>hak</a:t>
            </a:r>
            <a:r>
              <a:rPr lang="en-ID" sz="1500" b="1" dirty="0">
                <a:solidFill>
                  <a:srgbClr val="231F20"/>
                </a:solidFill>
              </a:rPr>
              <a:t> </a:t>
            </a:r>
            <a:r>
              <a:rPr lang="en-ID" sz="1500" b="1" dirty="0" err="1">
                <a:solidFill>
                  <a:srgbClr val="231F20"/>
                </a:solidFill>
              </a:rPr>
              <a:t>atas</a:t>
            </a:r>
            <a:r>
              <a:rPr lang="en-ID" sz="1500" b="1" dirty="0">
                <a:solidFill>
                  <a:srgbClr val="231F20"/>
                </a:solidFill>
              </a:rPr>
              <a:t> </a:t>
            </a:r>
            <a:r>
              <a:rPr lang="en-ID" sz="1500" b="1" dirty="0" err="1">
                <a:solidFill>
                  <a:srgbClr val="231F20"/>
                </a:solidFill>
              </a:rPr>
              <a:t>aset</a:t>
            </a:r>
            <a:r>
              <a:rPr lang="en-ID" sz="1500" b="1" dirty="0">
                <a:solidFill>
                  <a:srgbClr val="231F20"/>
                </a:solidFill>
              </a:rPr>
              <a:t> </a:t>
            </a:r>
            <a:r>
              <a:rPr lang="en-ID" sz="1500" dirty="0">
                <a:solidFill>
                  <a:srgbClr val="231F20"/>
                </a:solidFill>
              </a:rPr>
              <a:t>dan</a:t>
            </a:r>
            <a:r>
              <a:rPr lang="en-ID" sz="1500" b="1" dirty="0">
                <a:solidFill>
                  <a:srgbClr val="231F20"/>
                </a:solidFill>
              </a:rPr>
              <a:t> </a:t>
            </a:r>
            <a:r>
              <a:rPr lang="en-ID" sz="1500" b="1" dirty="0" err="1">
                <a:solidFill>
                  <a:srgbClr val="231F20"/>
                </a:solidFill>
              </a:rPr>
              <a:t>kewajiban</a:t>
            </a:r>
            <a:r>
              <a:rPr lang="en-ID" sz="1500" b="1" dirty="0">
                <a:solidFill>
                  <a:srgbClr val="231F20"/>
                </a:solidFill>
              </a:rPr>
              <a:t> </a:t>
            </a:r>
            <a:r>
              <a:rPr lang="en-ID" sz="1500" b="1" dirty="0" err="1">
                <a:solidFill>
                  <a:srgbClr val="231F20"/>
                </a:solidFill>
              </a:rPr>
              <a:t>terhadap</a:t>
            </a:r>
            <a:r>
              <a:rPr lang="en-ID" sz="1500" b="1" dirty="0">
                <a:solidFill>
                  <a:srgbClr val="231F20"/>
                </a:solidFill>
              </a:rPr>
              <a:t> </a:t>
            </a:r>
            <a:r>
              <a:rPr lang="en-ID" sz="1500" b="1" dirty="0" err="1">
                <a:solidFill>
                  <a:srgbClr val="231F20"/>
                </a:solidFill>
              </a:rPr>
              <a:t>liabilitas</a:t>
            </a:r>
            <a:r>
              <a:rPr lang="en-ID" sz="1500" b="1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terkait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dengan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pengaturan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tersebut</a:t>
            </a:r>
            <a:r>
              <a:rPr lang="en-ID" sz="1500" dirty="0">
                <a:solidFill>
                  <a:srgbClr val="231F20"/>
                </a:solidFill>
              </a:rPr>
              <a:t>.</a:t>
            </a:r>
            <a:r>
              <a:rPr lang="en-ID" sz="1500" b="1" dirty="0">
                <a:solidFill>
                  <a:srgbClr val="231F20"/>
                </a:solidFill>
              </a:rPr>
              <a:t> </a:t>
            </a:r>
            <a:r>
              <a:rPr lang="en-ID" sz="1500" dirty="0">
                <a:solidFill>
                  <a:srgbClr val="231F20"/>
                </a:solidFill>
              </a:rPr>
              <a:t>Para </a:t>
            </a:r>
            <a:r>
              <a:rPr lang="en-ID" sz="1500" dirty="0" err="1">
                <a:solidFill>
                  <a:srgbClr val="231F20"/>
                </a:solidFill>
              </a:rPr>
              <a:t>pihak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dalam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Operasi</a:t>
            </a:r>
            <a:r>
              <a:rPr lang="en-ID" sz="1500" dirty="0">
                <a:solidFill>
                  <a:srgbClr val="231F20"/>
                </a:solidFill>
              </a:rPr>
              <a:t> Bersama yang </a:t>
            </a:r>
            <a:r>
              <a:rPr lang="en-ID" sz="1500" dirty="0" err="1">
                <a:solidFill>
                  <a:srgbClr val="231F20"/>
                </a:solidFill>
              </a:rPr>
              <a:t>memiliki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pengendalian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atas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Operasi</a:t>
            </a:r>
            <a:r>
              <a:rPr lang="en-ID" sz="1500" dirty="0">
                <a:solidFill>
                  <a:srgbClr val="231F20"/>
                </a:solidFill>
              </a:rPr>
              <a:t> Bersama </a:t>
            </a:r>
            <a:r>
              <a:rPr lang="en-ID" sz="1500" dirty="0" err="1">
                <a:solidFill>
                  <a:srgbClr val="231F20"/>
                </a:solidFill>
              </a:rPr>
              <a:t>tersebut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disebut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b="1" dirty="0">
                <a:solidFill>
                  <a:srgbClr val="231F20"/>
                </a:solidFill>
              </a:rPr>
              <a:t>Operator Bersama</a:t>
            </a:r>
            <a:r>
              <a:rPr lang="en-ID" sz="1500" dirty="0">
                <a:solidFill>
                  <a:srgbClr val="231F20"/>
                </a:solidFill>
              </a:rPr>
              <a:t>. </a:t>
            </a:r>
            <a:r>
              <a:rPr lang="en-ID" sz="1500" dirty="0" err="1">
                <a:solidFill>
                  <a:srgbClr val="231F20"/>
                </a:solidFill>
              </a:rPr>
              <a:t>Tidak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menutup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kemungkinan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terdapat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pihak</a:t>
            </a:r>
            <a:r>
              <a:rPr lang="en-ID" sz="1500" dirty="0">
                <a:solidFill>
                  <a:srgbClr val="231F20"/>
                </a:solidFill>
              </a:rPr>
              <a:t> lain </a:t>
            </a:r>
            <a:r>
              <a:rPr lang="en-ID" sz="1500" dirty="0" err="1">
                <a:solidFill>
                  <a:srgbClr val="231F20"/>
                </a:solidFill>
              </a:rPr>
              <a:t>dalam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pengaturan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, </a:t>
            </a:r>
            <a:r>
              <a:rPr lang="en-ID" sz="1500" dirty="0" err="1">
                <a:solidFill>
                  <a:srgbClr val="231F20"/>
                </a:solidFill>
              </a:rPr>
              <a:t>tetapi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tidak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memiliki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pengendalian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, </a:t>
            </a:r>
            <a:r>
              <a:rPr lang="en-ID" sz="1500" dirty="0" err="1">
                <a:solidFill>
                  <a:srgbClr val="231F20"/>
                </a:solidFill>
              </a:rPr>
              <a:t>sehingga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bukan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merupakan</a:t>
            </a:r>
            <a:r>
              <a:rPr lang="en-ID" sz="1500" dirty="0">
                <a:solidFill>
                  <a:srgbClr val="231F20"/>
                </a:solidFill>
              </a:rPr>
              <a:t> operator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. </a:t>
            </a:r>
            <a:r>
              <a:rPr lang="en-ID" sz="1500" dirty="0" err="1">
                <a:solidFill>
                  <a:srgbClr val="231F20"/>
                </a:solidFill>
              </a:rPr>
              <a:t>Pihak</a:t>
            </a:r>
            <a:r>
              <a:rPr lang="en-ID" sz="1500" dirty="0">
                <a:solidFill>
                  <a:srgbClr val="231F20"/>
                </a:solidFill>
              </a:rPr>
              <a:t> lain </a:t>
            </a:r>
            <a:r>
              <a:rPr lang="en-ID" sz="1500" dirty="0" err="1">
                <a:solidFill>
                  <a:srgbClr val="231F20"/>
                </a:solidFill>
              </a:rPr>
              <a:t>tersebut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tidak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menerapkan</a:t>
            </a:r>
            <a:r>
              <a:rPr lang="en-ID" sz="1500" dirty="0">
                <a:solidFill>
                  <a:srgbClr val="231F20"/>
                </a:solidFill>
              </a:rPr>
              <a:t> PSAK 66 </a:t>
            </a:r>
            <a:r>
              <a:rPr lang="en-ID" sz="1500" dirty="0" err="1">
                <a:solidFill>
                  <a:srgbClr val="231F20"/>
                </a:solidFill>
              </a:rPr>
              <a:t>atas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keterlibatannya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dalam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pengaturan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, </a:t>
            </a:r>
            <a:r>
              <a:rPr lang="en-ID" sz="1500" dirty="0" err="1">
                <a:solidFill>
                  <a:srgbClr val="231F20"/>
                </a:solidFill>
              </a:rPr>
              <a:t>tetapi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menggunakan</a:t>
            </a:r>
            <a:r>
              <a:rPr lang="en-ID" sz="1500" dirty="0">
                <a:solidFill>
                  <a:srgbClr val="231F20"/>
                </a:solidFill>
              </a:rPr>
              <a:t> PSAK lain yang </a:t>
            </a:r>
            <a:r>
              <a:rPr lang="en-ID" sz="1500" dirty="0" err="1">
                <a:solidFill>
                  <a:srgbClr val="231F20"/>
                </a:solidFill>
              </a:rPr>
              <a:t>relevan</a:t>
            </a:r>
            <a:r>
              <a:rPr lang="en-ID" sz="1500" dirty="0">
                <a:solidFill>
                  <a:srgbClr val="231F20"/>
                </a:solidFill>
              </a:rPr>
              <a:t>.</a:t>
            </a:r>
          </a:p>
          <a:p>
            <a:pPr marL="361950" indent="0" algn="just">
              <a:buNone/>
            </a:pPr>
            <a:endParaRPr lang="en-ID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9088" indent="-319088" algn="just"/>
            <a:r>
              <a:rPr lang="en-US" sz="1500" b="1" dirty="0" err="1"/>
              <a:t>Karakteristik</a:t>
            </a:r>
            <a:r>
              <a:rPr lang="en-US" sz="1500" b="1" dirty="0"/>
              <a:t> </a:t>
            </a:r>
            <a:r>
              <a:rPr lang="en-US" sz="1500" b="1" dirty="0" err="1"/>
              <a:t>Operasi</a:t>
            </a:r>
            <a:r>
              <a:rPr lang="en-US" sz="1500" b="1" dirty="0"/>
              <a:t> Bersama</a:t>
            </a:r>
            <a:r>
              <a:rPr lang="en-US" sz="1400" b="1" dirty="0"/>
              <a:t> </a:t>
            </a:r>
          </a:p>
          <a:p>
            <a:pPr marL="361950" indent="0" algn="just">
              <a:buNone/>
            </a:pPr>
            <a:r>
              <a:rPr lang="en-ID" sz="1400" dirty="0" err="1">
                <a:solidFill>
                  <a:srgbClr val="231F20"/>
                </a:solidFill>
              </a:rPr>
              <a:t>Karakteristik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utama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dari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operasi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adalah</a:t>
            </a:r>
            <a:r>
              <a:rPr lang="en-ID" sz="1400" dirty="0">
                <a:solidFill>
                  <a:srgbClr val="231F20"/>
                </a:solidFill>
              </a:rPr>
              <a:t> para </a:t>
            </a:r>
            <a:r>
              <a:rPr lang="en-ID" sz="1400" dirty="0" err="1">
                <a:solidFill>
                  <a:srgbClr val="231F20"/>
                </a:solidFill>
              </a:rPr>
              <a:t>pihak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memiliki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hak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atas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aset</a:t>
            </a:r>
            <a:r>
              <a:rPr lang="en-ID" sz="1400" dirty="0">
                <a:solidFill>
                  <a:srgbClr val="231F20"/>
                </a:solidFill>
              </a:rPr>
              <a:t> dan </a:t>
            </a:r>
            <a:r>
              <a:rPr lang="en-ID" sz="1400" dirty="0" err="1">
                <a:solidFill>
                  <a:srgbClr val="231F20"/>
                </a:solidFill>
              </a:rPr>
              <a:t>kewajiban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terhadap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liabilitas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terkait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dengan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pengaturan</a:t>
            </a:r>
            <a:r>
              <a:rPr lang="en-ID" sz="1400" dirty="0">
                <a:solidFill>
                  <a:srgbClr val="231F20"/>
                </a:solidFill>
              </a:rPr>
              <a:t>. Para </a:t>
            </a:r>
            <a:r>
              <a:rPr lang="en-ID" sz="1400" dirty="0" err="1">
                <a:solidFill>
                  <a:srgbClr val="231F20"/>
                </a:solidFill>
              </a:rPr>
              <a:t>pihak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dalam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pengaturan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membagi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semua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kepentingan</a:t>
            </a:r>
            <a:r>
              <a:rPr lang="en-ID" sz="1400" dirty="0">
                <a:solidFill>
                  <a:srgbClr val="231F20"/>
                </a:solidFill>
              </a:rPr>
              <a:t> (</a:t>
            </a:r>
            <a:r>
              <a:rPr lang="en-ID" sz="1400" dirty="0" err="1">
                <a:solidFill>
                  <a:srgbClr val="231F20"/>
                </a:solidFill>
              </a:rPr>
              <a:t>yaitu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hak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penggunaan</a:t>
            </a:r>
            <a:r>
              <a:rPr lang="en-ID" sz="1400" dirty="0">
                <a:solidFill>
                  <a:srgbClr val="231F20"/>
                </a:solidFill>
              </a:rPr>
              <a:t>, </a:t>
            </a:r>
            <a:r>
              <a:rPr lang="en-ID" sz="1400" dirty="0" err="1">
                <a:solidFill>
                  <a:srgbClr val="231F20"/>
                </a:solidFill>
              </a:rPr>
              <a:t>hak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kepemilikan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atau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kepemilikan</a:t>
            </a:r>
            <a:r>
              <a:rPr lang="en-ID" sz="1400" dirty="0">
                <a:solidFill>
                  <a:srgbClr val="231F20"/>
                </a:solidFill>
              </a:rPr>
              <a:t>) </a:t>
            </a:r>
            <a:r>
              <a:rPr lang="en-ID" sz="1400" dirty="0" err="1">
                <a:solidFill>
                  <a:srgbClr val="231F20"/>
                </a:solidFill>
              </a:rPr>
              <a:t>atas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aset</a:t>
            </a:r>
            <a:r>
              <a:rPr lang="en-ID" sz="1400" dirty="0">
                <a:solidFill>
                  <a:srgbClr val="231F20"/>
                </a:solidFill>
              </a:rPr>
              <a:t> yang </a:t>
            </a:r>
            <a:r>
              <a:rPr lang="en-ID" sz="1400" dirty="0" err="1">
                <a:solidFill>
                  <a:srgbClr val="231F20"/>
                </a:solidFill>
              </a:rPr>
              <a:t>terkait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dengan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pengaturan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dalam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bagian</a:t>
            </a:r>
            <a:r>
              <a:rPr lang="en-ID" sz="1400" dirty="0">
                <a:solidFill>
                  <a:srgbClr val="231F20"/>
                </a:solidFill>
              </a:rPr>
              <a:t> yang </a:t>
            </a:r>
            <a:r>
              <a:rPr lang="en-ID" sz="1400" dirty="0" err="1">
                <a:solidFill>
                  <a:srgbClr val="231F20"/>
                </a:solidFill>
              </a:rPr>
              <a:t>ditentukan</a:t>
            </a:r>
            <a:r>
              <a:rPr lang="en-ID" sz="1400" dirty="0">
                <a:solidFill>
                  <a:srgbClr val="231F20"/>
                </a:solidFill>
              </a:rPr>
              <a:t>.</a:t>
            </a:r>
            <a:endParaRPr lang="en-ID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DAC65A-B9EE-430B-8906-EC6EE9D7BD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953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1900" b="1" dirty="0"/>
              <a:t>Ventura Bersama</a:t>
            </a:r>
          </a:p>
          <a:p>
            <a:pPr marL="319088" indent="-319088" algn="just"/>
            <a:r>
              <a:rPr lang="en-US" sz="1500" b="1" dirty="0" err="1"/>
              <a:t>Definisi</a:t>
            </a:r>
            <a:r>
              <a:rPr lang="en-US" sz="1500" b="1" dirty="0"/>
              <a:t> Ventura Bersama </a:t>
            </a:r>
          </a:p>
          <a:p>
            <a:pPr marL="361950" indent="0" algn="just">
              <a:buNone/>
            </a:pPr>
            <a:r>
              <a:rPr lang="en-ID" sz="1400" dirty="0" err="1">
                <a:solidFill>
                  <a:srgbClr val="231F20"/>
                </a:solidFill>
              </a:rPr>
              <a:t>Penentuan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sebagai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ventura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bergantung</a:t>
            </a:r>
            <a:r>
              <a:rPr lang="en-ID" sz="1400" dirty="0">
                <a:solidFill>
                  <a:srgbClr val="231F20"/>
                </a:solidFill>
              </a:rPr>
              <a:t> pada </a:t>
            </a:r>
            <a:r>
              <a:rPr lang="en-ID" sz="1400" dirty="0" err="1">
                <a:solidFill>
                  <a:srgbClr val="231F20"/>
                </a:solidFill>
              </a:rPr>
              <a:t>hak</a:t>
            </a:r>
            <a:r>
              <a:rPr lang="en-ID" sz="1400" dirty="0">
                <a:solidFill>
                  <a:srgbClr val="231F20"/>
                </a:solidFill>
              </a:rPr>
              <a:t> dan </a:t>
            </a:r>
            <a:r>
              <a:rPr lang="en-ID" sz="1400" dirty="0" err="1">
                <a:solidFill>
                  <a:srgbClr val="231F20"/>
                </a:solidFill>
              </a:rPr>
              <a:t>kewajiban</a:t>
            </a:r>
            <a:r>
              <a:rPr lang="en-ID" sz="1400" dirty="0">
                <a:solidFill>
                  <a:srgbClr val="231F20"/>
                </a:solidFill>
              </a:rPr>
              <a:t> para </a:t>
            </a:r>
            <a:r>
              <a:rPr lang="en-ID" sz="1400" dirty="0" err="1">
                <a:solidFill>
                  <a:srgbClr val="231F20"/>
                </a:solidFill>
              </a:rPr>
              <a:t>pihak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dalam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pengaturan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dalam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aktivitas</a:t>
            </a:r>
            <a:r>
              <a:rPr lang="en-ID" sz="1400" dirty="0">
                <a:solidFill>
                  <a:srgbClr val="231F20"/>
                </a:solidFill>
              </a:rPr>
              <a:t> normal </a:t>
            </a:r>
            <a:r>
              <a:rPr lang="en-ID" sz="1400" dirty="0" err="1">
                <a:solidFill>
                  <a:srgbClr val="231F20"/>
                </a:solidFill>
              </a:rPr>
              <a:t>bisnis</a:t>
            </a:r>
            <a:r>
              <a:rPr lang="en-ID" sz="1400" dirty="0">
                <a:solidFill>
                  <a:srgbClr val="231F20"/>
                </a:solidFill>
              </a:rPr>
              <a:t>. Ventura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adalah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pengaturan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 yang </a:t>
            </a:r>
            <a:r>
              <a:rPr lang="en-ID" sz="1400" dirty="0" err="1">
                <a:solidFill>
                  <a:srgbClr val="231F20"/>
                </a:solidFill>
              </a:rPr>
              <a:t>mengatur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bahwa</a:t>
            </a:r>
            <a:r>
              <a:rPr lang="en-ID" sz="1400" dirty="0">
                <a:solidFill>
                  <a:srgbClr val="231F20"/>
                </a:solidFill>
              </a:rPr>
              <a:t> para </a:t>
            </a:r>
            <a:r>
              <a:rPr lang="en-ID" sz="1400" dirty="0" err="1">
                <a:solidFill>
                  <a:srgbClr val="231F20"/>
                </a:solidFill>
              </a:rPr>
              <a:t>pihak</a:t>
            </a:r>
            <a:r>
              <a:rPr lang="en-ID" sz="1400" dirty="0">
                <a:solidFill>
                  <a:srgbClr val="231F20"/>
                </a:solidFill>
              </a:rPr>
              <a:t> yang </a:t>
            </a:r>
            <a:r>
              <a:rPr lang="en-ID" sz="1400" dirty="0" err="1">
                <a:solidFill>
                  <a:srgbClr val="231F20"/>
                </a:solidFill>
              </a:rPr>
              <a:t>memiliki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pengendalian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atas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pengaturan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memiliki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b="1" dirty="0" err="1">
                <a:solidFill>
                  <a:srgbClr val="231F20"/>
                </a:solidFill>
              </a:rPr>
              <a:t>hak</a:t>
            </a:r>
            <a:r>
              <a:rPr lang="en-ID" sz="1400" b="1" dirty="0">
                <a:solidFill>
                  <a:srgbClr val="231F20"/>
                </a:solidFill>
              </a:rPr>
              <a:t> </a:t>
            </a:r>
            <a:r>
              <a:rPr lang="en-ID" sz="1400" b="1" dirty="0" err="1">
                <a:solidFill>
                  <a:srgbClr val="231F20"/>
                </a:solidFill>
              </a:rPr>
              <a:t>atas</a:t>
            </a:r>
            <a:r>
              <a:rPr lang="en-ID" sz="1400" b="1" dirty="0">
                <a:solidFill>
                  <a:srgbClr val="231F20"/>
                </a:solidFill>
              </a:rPr>
              <a:t> </a:t>
            </a:r>
            <a:r>
              <a:rPr lang="en-ID" sz="1400" b="1" dirty="0" err="1">
                <a:solidFill>
                  <a:srgbClr val="231F20"/>
                </a:solidFill>
              </a:rPr>
              <a:t>aset</a:t>
            </a:r>
            <a:r>
              <a:rPr lang="en-ID" sz="1400" b="1" dirty="0">
                <a:solidFill>
                  <a:srgbClr val="231F20"/>
                </a:solidFill>
              </a:rPr>
              <a:t> </a:t>
            </a:r>
            <a:r>
              <a:rPr lang="en-ID" sz="1400" b="1" dirty="0" err="1">
                <a:solidFill>
                  <a:srgbClr val="231F20"/>
                </a:solidFill>
              </a:rPr>
              <a:t>neto</a:t>
            </a:r>
            <a:r>
              <a:rPr lang="en-ID" sz="1400" b="1" dirty="0">
                <a:solidFill>
                  <a:srgbClr val="231F20"/>
                </a:solidFill>
              </a:rPr>
              <a:t> (</a:t>
            </a:r>
            <a:r>
              <a:rPr lang="en-ID" sz="1400" b="1" dirty="0" err="1">
                <a:solidFill>
                  <a:srgbClr val="231F20"/>
                </a:solidFill>
              </a:rPr>
              <a:t>aset</a:t>
            </a:r>
            <a:r>
              <a:rPr lang="en-ID" sz="1400" b="1" dirty="0">
                <a:solidFill>
                  <a:srgbClr val="231F20"/>
                </a:solidFill>
              </a:rPr>
              <a:t> </a:t>
            </a:r>
            <a:r>
              <a:rPr lang="en-ID" sz="1400" b="1" dirty="0" err="1">
                <a:solidFill>
                  <a:srgbClr val="231F20"/>
                </a:solidFill>
              </a:rPr>
              <a:t>bersih</a:t>
            </a:r>
            <a:r>
              <a:rPr lang="en-ID" sz="1400" b="1" dirty="0">
                <a:solidFill>
                  <a:srgbClr val="231F20"/>
                </a:solidFill>
              </a:rPr>
              <a:t>) </a:t>
            </a:r>
            <a:r>
              <a:rPr lang="en-ID" sz="1400" dirty="0" err="1">
                <a:solidFill>
                  <a:srgbClr val="231F20"/>
                </a:solidFill>
              </a:rPr>
              <a:t>terkait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dengan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pengaturan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tersebut</a:t>
            </a:r>
            <a:r>
              <a:rPr lang="en-ID" sz="1400" dirty="0">
                <a:solidFill>
                  <a:srgbClr val="231F20"/>
                </a:solidFill>
              </a:rPr>
              <a:t>. Para </a:t>
            </a:r>
            <a:r>
              <a:rPr lang="en-ID" sz="1400" dirty="0" err="1">
                <a:solidFill>
                  <a:srgbClr val="231F20"/>
                </a:solidFill>
              </a:rPr>
              <a:t>pihak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dalam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ventura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 yang </a:t>
            </a:r>
            <a:r>
              <a:rPr lang="en-ID" sz="1400" dirty="0" err="1">
                <a:solidFill>
                  <a:srgbClr val="231F20"/>
                </a:solidFill>
              </a:rPr>
              <a:t>memiliki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pengendalian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atas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operasi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tersebut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disebut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i="1" dirty="0">
                <a:solidFill>
                  <a:srgbClr val="231F20"/>
                </a:solidFill>
              </a:rPr>
              <a:t>venturer </a:t>
            </a:r>
            <a:r>
              <a:rPr lang="en-ID" sz="1400" i="1" dirty="0" err="1">
                <a:solidFill>
                  <a:srgbClr val="231F20"/>
                </a:solidFill>
              </a:rPr>
              <a:t>bersama</a:t>
            </a:r>
            <a:r>
              <a:rPr lang="en-ID" sz="1400" i="1" dirty="0">
                <a:solidFill>
                  <a:srgbClr val="231F20"/>
                </a:solidFill>
              </a:rPr>
              <a:t>.</a:t>
            </a:r>
            <a:endParaRPr lang="en-ID" sz="1400" dirty="0">
              <a:solidFill>
                <a:srgbClr val="231F20"/>
              </a:solidFill>
            </a:endParaRPr>
          </a:p>
          <a:p>
            <a:pPr marL="319088" indent="-319088" algn="just"/>
            <a:r>
              <a:rPr lang="en-US" sz="1500" b="1" dirty="0" err="1"/>
              <a:t>Karakteristik</a:t>
            </a:r>
            <a:r>
              <a:rPr lang="en-US" sz="1500" b="1" dirty="0"/>
              <a:t> Ventura Bersama</a:t>
            </a:r>
            <a:r>
              <a:rPr lang="en-US" sz="1400" b="1" dirty="0"/>
              <a:t> </a:t>
            </a:r>
          </a:p>
          <a:p>
            <a:pPr marL="36195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Karakteristik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utama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dari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ventura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adalah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para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memiliki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aset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neto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pada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Pada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ventura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para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tidak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memiliki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aset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spesifik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dan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tidak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memiliki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kewajiban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terhadap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liabilitas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spesifik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Semua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dalam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ventura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memiliki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aset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neto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ekuitas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Dalam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konsep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aset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neto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kontraktual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menetapkan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bahwa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: (1</a:t>
            </a: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)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Aset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diikutsertakan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dalam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diperoleh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selanjutnya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dalam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merupakan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aset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(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bukan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aset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i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venturer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). (2)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(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bukan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i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venturer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)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bertanggung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jawab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utang dan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kewajiban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(3) Bagian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setiap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adalah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laba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rugi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terkait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dengan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aktivitas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bukan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bagian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pendapatan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dan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beban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terjadi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dalam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</a:t>
            </a:r>
            <a:endParaRPr lang="en-ID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524000"/>
            <a:ext cx="807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400" dirty="0">
                <a:solidFill>
                  <a:srgbClr val="231F20"/>
                </a:solidFill>
                <a:latin typeface="Myriad Pro" panose="020B0503030403020204" pitchFamily="34" charset="0"/>
              </a:rPr>
              <a:t>Jika </a:t>
            </a:r>
            <a:r>
              <a:rPr lang="en-ID" sz="1400" dirty="0" err="1">
                <a:solidFill>
                  <a:srgbClr val="231F20"/>
                </a:solidFill>
                <a:latin typeface="Myriad Pro" panose="020B0503030403020204" pitchFamily="34" charset="0"/>
              </a:rPr>
              <a:t>pengaturan</a:t>
            </a:r>
            <a:r>
              <a:rPr lang="en-ID" sz="1400" dirty="0">
                <a:solidFill>
                  <a:srgbClr val="231F20"/>
                </a:solidFill>
                <a:latin typeface="Myriad Pro" panose="020B0503030403020204" pitchFamily="34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latin typeface="Myriad Pro" panose="020B0503030403020204" pitchFamily="34" charset="0"/>
              </a:rPr>
              <a:t>bersama</a:t>
            </a:r>
            <a:r>
              <a:rPr lang="en-ID" sz="1400" dirty="0">
                <a:solidFill>
                  <a:srgbClr val="231F20"/>
                </a:solidFill>
                <a:latin typeface="Myriad Pro" panose="020B0503030403020204" pitchFamily="34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latin typeface="Myriad Pro" panose="020B0503030403020204" pitchFamily="34" charset="0"/>
              </a:rPr>
              <a:t>dibentuk</a:t>
            </a:r>
            <a:r>
              <a:rPr lang="en-ID" sz="1400" dirty="0">
                <a:solidFill>
                  <a:srgbClr val="231F20"/>
                </a:solidFill>
                <a:latin typeface="Myriad Pro" panose="020B0503030403020204" pitchFamily="34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latin typeface="Myriad Pro" panose="020B0503030403020204" pitchFamily="34" charset="0"/>
              </a:rPr>
              <a:t>dengan</a:t>
            </a:r>
            <a:r>
              <a:rPr lang="en-ID" sz="1400" dirty="0">
                <a:solidFill>
                  <a:srgbClr val="231F20"/>
                </a:solidFill>
                <a:latin typeface="Myriad Pro" panose="020B0503030403020204" pitchFamily="34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latin typeface="Myriad Pro" panose="020B0503030403020204" pitchFamily="34" charset="0"/>
              </a:rPr>
              <a:t>kendaraan</a:t>
            </a:r>
            <a:r>
              <a:rPr lang="en-ID" sz="1400" dirty="0">
                <a:solidFill>
                  <a:srgbClr val="231F20"/>
                </a:solidFill>
                <a:latin typeface="Myriad Pro" panose="020B0503030403020204" pitchFamily="34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latin typeface="Myriad Pro" panose="020B0503030403020204" pitchFamily="34" charset="0"/>
              </a:rPr>
              <a:t>terpisah</a:t>
            </a:r>
            <a:r>
              <a:rPr lang="en-ID" sz="1400" dirty="0">
                <a:solidFill>
                  <a:srgbClr val="231F20"/>
                </a:solidFill>
                <a:latin typeface="Myriad Pro" panose="020B0503030403020204" pitchFamily="34" charset="0"/>
              </a:rPr>
              <a:t>, </a:t>
            </a:r>
            <a:r>
              <a:rPr lang="en-ID" sz="1400" dirty="0" err="1">
                <a:solidFill>
                  <a:srgbClr val="231F20"/>
                </a:solidFill>
                <a:latin typeface="Myriad Pro" panose="020B0503030403020204" pitchFamily="34" charset="0"/>
              </a:rPr>
              <a:t>maka</a:t>
            </a:r>
            <a:r>
              <a:rPr lang="en-ID" sz="1400" dirty="0">
                <a:solidFill>
                  <a:srgbClr val="231F20"/>
                </a:solidFill>
                <a:latin typeface="Myriad Pro" panose="020B0503030403020204" pitchFamily="34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latin typeface="Myriad Pro" panose="020B0503030403020204" pitchFamily="34" charset="0"/>
              </a:rPr>
              <a:t>perlu</a:t>
            </a:r>
            <a:r>
              <a:rPr lang="en-ID" sz="1400" dirty="0">
                <a:solidFill>
                  <a:srgbClr val="231F20"/>
                </a:solidFill>
                <a:latin typeface="Myriad Pro" panose="020B0503030403020204" pitchFamily="34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latin typeface="Myriad Pro" panose="020B0503030403020204" pitchFamily="34" charset="0"/>
              </a:rPr>
              <a:t>dilakukan</a:t>
            </a:r>
            <a:r>
              <a:rPr lang="en-ID" sz="1400" dirty="0">
                <a:solidFill>
                  <a:srgbClr val="231F20"/>
                </a:solidFill>
                <a:latin typeface="Myriad Pro" panose="020B0503030403020204" pitchFamily="34" charset="0"/>
              </a:rPr>
              <a:t> </a:t>
            </a:r>
            <a:r>
              <a:rPr lang="sv-SE" sz="1400" dirty="0">
                <a:solidFill>
                  <a:srgbClr val="231F20"/>
                </a:solidFill>
                <a:latin typeface="Myriad Pro" panose="020B0503030403020204" pitchFamily="34" charset="0"/>
              </a:rPr>
              <a:t>penilaian lebih lanjut untuk menentukan apakah pengaturan bersama tersebut merupakan </a:t>
            </a:r>
            <a:r>
              <a:rPr lang="en-ID" sz="1400" dirty="0" err="1">
                <a:solidFill>
                  <a:srgbClr val="231F20"/>
                </a:solidFill>
                <a:latin typeface="Myriad Pro" panose="020B0503030403020204" pitchFamily="34" charset="0"/>
              </a:rPr>
              <a:t>ventura</a:t>
            </a:r>
            <a:r>
              <a:rPr lang="en-ID" sz="1400" dirty="0">
                <a:solidFill>
                  <a:srgbClr val="231F20"/>
                </a:solidFill>
                <a:latin typeface="Myriad Pro" panose="020B0503030403020204" pitchFamily="34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latin typeface="Myriad Pro" panose="020B0503030403020204" pitchFamily="34" charset="0"/>
              </a:rPr>
              <a:t>bersama</a:t>
            </a:r>
            <a:r>
              <a:rPr lang="en-ID" sz="1400" dirty="0">
                <a:solidFill>
                  <a:srgbClr val="231F20"/>
                </a:solidFill>
                <a:latin typeface="Myriad Pro" panose="020B0503030403020204" pitchFamily="34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latin typeface="Myriad Pro" panose="020B0503030403020204" pitchFamily="34" charset="0"/>
              </a:rPr>
              <a:t>atau</a:t>
            </a:r>
            <a:r>
              <a:rPr lang="en-ID" sz="1400" dirty="0">
                <a:solidFill>
                  <a:srgbClr val="231F20"/>
                </a:solidFill>
                <a:latin typeface="Myriad Pro" panose="020B0503030403020204" pitchFamily="34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latin typeface="Myriad Pro" panose="020B0503030403020204" pitchFamily="34" charset="0"/>
              </a:rPr>
              <a:t>operasi</a:t>
            </a:r>
            <a:r>
              <a:rPr lang="en-ID" sz="1400" dirty="0">
                <a:solidFill>
                  <a:srgbClr val="231F20"/>
                </a:solidFill>
                <a:latin typeface="Myriad Pro" panose="020B0503030403020204" pitchFamily="34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latin typeface="Myriad Pro" panose="020B0503030403020204" pitchFamily="34" charset="0"/>
              </a:rPr>
              <a:t>bersama</a:t>
            </a:r>
            <a:r>
              <a:rPr lang="en-ID" sz="1400" dirty="0">
                <a:solidFill>
                  <a:srgbClr val="231F20"/>
                </a:solidFill>
                <a:latin typeface="Myriad Pro" panose="020B0503030403020204" pitchFamily="34" charset="0"/>
              </a:rPr>
              <a:t>, </a:t>
            </a:r>
            <a:r>
              <a:rPr lang="en-ID" sz="1400" dirty="0" err="1">
                <a:solidFill>
                  <a:srgbClr val="231F20"/>
                </a:solidFill>
                <a:latin typeface="Myriad Pro" panose="020B0503030403020204" pitchFamily="34" charset="0"/>
              </a:rPr>
              <a:t>seperti</a:t>
            </a:r>
            <a:r>
              <a:rPr lang="en-ID" sz="1400" dirty="0">
                <a:solidFill>
                  <a:srgbClr val="231F20"/>
                </a:solidFill>
                <a:latin typeface="Myriad Pro" panose="020B0503030403020204" pitchFamily="34" charset="0"/>
              </a:rPr>
              <a:t> yang </a:t>
            </a:r>
            <a:r>
              <a:rPr lang="en-ID" sz="1400" dirty="0" err="1">
                <a:solidFill>
                  <a:srgbClr val="231F20"/>
                </a:solidFill>
                <a:latin typeface="Myriad Pro" panose="020B0503030403020204" pitchFamily="34" charset="0"/>
              </a:rPr>
              <a:t>ditunjukkan</a:t>
            </a:r>
            <a:r>
              <a:rPr lang="en-ID" sz="1400" dirty="0">
                <a:solidFill>
                  <a:srgbClr val="231F20"/>
                </a:solidFill>
                <a:latin typeface="Myriad Pro" panose="020B0503030403020204" pitchFamily="34" charset="0"/>
              </a:rPr>
              <a:t> pada </a:t>
            </a:r>
            <a:r>
              <a:rPr lang="en-ID" sz="1400" b="1" dirty="0">
                <a:solidFill>
                  <a:srgbClr val="231F20"/>
                </a:solidFill>
                <a:latin typeface="Myriad Pro" panose="020B0503030403020204" pitchFamily="34" charset="0"/>
              </a:rPr>
              <a:t>Gambar 12.4</a:t>
            </a:r>
            <a:r>
              <a:rPr lang="en-US" sz="1400" b="1" dirty="0">
                <a:latin typeface="Myriad Pro" panose="020B0503030403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3DB2C-5706-40C5-9636-E0F076FE2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21299"/>
            <a:ext cx="6858000" cy="42319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5029200"/>
          </a:xfrm>
        </p:spPr>
        <p:txBody>
          <a:bodyPr>
            <a:normAutofit fontScale="92500" lnSpcReduction="10000"/>
          </a:bodyPr>
          <a:lstStyle/>
          <a:p>
            <a:pPr marL="319088" indent="-319088" algn="just"/>
            <a:r>
              <a:rPr lang="en-US" sz="1500" b="1" dirty="0" err="1"/>
              <a:t>Bentuk</a:t>
            </a:r>
            <a:r>
              <a:rPr lang="en-US" sz="1500" b="1" dirty="0"/>
              <a:t> Hukum </a:t>
            </a:r>
            <a:r>
              <a:rPr lang="en-US" sz="1500" b="1" dirty="0" err="1"/>
              <a:t>Kendaraan</a:t>
            </a:r>
            <a:r>
              <a:rPr lang="en-US" sz="1500" b="1" dirty="0"/>
              <a:t> </a:t>
            </a:r>
            <a:r>
              <a:rPr lang="en-US" sz="1500" b="1" dirty="0" err="1"/>
              <a:t>Terpisah</a:t>
            </a:r>
            <a:r>
              <a:rPr lang="en-US" sz="1200" b="1" dirty="0"/>
              <a:t> </a:t>
            </a:r>
          </a:p>
          <a:p>
            <a:pPr marL="304800" indent="-9525" algn="just">
              <a:buNone/>
            </a:pPr>
            <a:r>
              <a:rPr lang="en-ID" sz="1500" dirty="0" err="1">
                <a:solidFill>
                  <a:srgbClr val="231F20"/>
                </a:solidFill>
              </a:rPr>
              <a:t>Bentuk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hukum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kendaraan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terpisah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merupakan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faktor</a:t>
            </a:r>
            <a:r>
              <a:rPr lang="en-ID" sz="1500" dirty="0">
                <a:solidFill>
                  <a:srgbClr val="231F20"/>
                </a:solidFill>
              </a:rPr>
              <a:t> yang </a:t>
            </a:r>
            <a:r>
              <a:rPr lang="en-ID" sz="1500" dirty="0" err="1">
                <a:solidFill>
                  <a:srgbClr val="231F20"/>
                </a:solidFill>
              </a:rPr>
              <a:t>penting</a:t>
            </a:r>
            <a:r>
              <a:rPr lang="en-ID" sz="1500" dirty="0">
                <a:solidFill>
                  <a:srgbClr val="231F20"/>
                </a:solidFill>
              </a:rPr>
              <a:t> dan </a:t>
            </a:r>
            <a:r>
              <a:rPr lang="en-ID" sz="1500" dirty="0" err="1">
                <a:solidFill>
                  <a:srgbClr val="231F20"/>
                </a:solidFill>
              </a:rPr>
              <a:t>relevan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dalam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menentukan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jenis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pengaturan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. </a:t>
            </a:r>
            <a:r>
              <a:rPr lang="en-ID" sz="1500" dirty="0" err="1">
                <a:solidFill>
                  <a:srgbClr val="231F20"/>
                </a:solidFill>
              </a:rPr>
              <a:t>Bentuk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hukum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tersebut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membantu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dalam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penaksiran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awal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terhadap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hak</a:t>
            </a:r>
            <a:r>
              <a:rPr lang="en-ID" sz="1500" dirty="0">
                <a:solidFill>
                  <a:srgbClr val="231F20"/>
                </a:solidFill>
              </a:rPr>
              <a:t> para </a:t>
            </a:r>
            <a:r>
              <a:rPr lang="en-ID" sz="1500" dirty="0" err="1">
                <a:solidFill>
                  <a:srgbClr val="231F20"/>
                </a:solidFill>
              </a:rPr>
              <a:t>pihak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atas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aset</a:t>
            </a:r>
            <a:r>
              <a:rPr lang="en-ID" sz="1500" dirty="0">
                <a:solidFill>
                  <a:srgbClr val="231F20"/>
                </a:solidFill>
              </a:rPr>
              <a:t> dan </a:t>
            </a:r>
            <a:r>
              <a:rPr lang="en-ID" sz="1500" dirty="0" err="1">
                <a:solidFill>
                  <a:srgbClr val="231F20"/>
                </a:solidFill>
              </a:rPr>
              <a:t>kewajiban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terhadap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liabilitas</a:t>
            </a:r>
            <a:r>
              <a:rPr lang="en-ID" sz="1500" dirty="0">
                <a:solidFill>
                  <a:srgbClr val="231F20"/>
                </a:solidFill>
              </a:rPr>
              <a:t> pada </a:t>
            </a:r>
            <a:r>
              <a:rPr lang="en-ID" sz="1500" dirty="0" err="1">
                <a:solidFill>
                  <a:srgbClr val="231F20"/>
                </a:solidFill>
              </a:rPr>
              <a:t>kendaraan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terpisah</a:t>
            </a:r>
            <a:r>
              <a:rPr lang="en-ID" sz="1500" dirty="0">
                <a:solidFill>
                  <a:srgbClr val="231F20"/>
                </a:solidFill>
              </a:rPr>
              <a:t>, </a:t>
            </a:r>
            <a:r>
              <a:rPr lang="en-ID" sz="1500" dirty="0" err="1">
                <a:solidFill>
                  <a:srgbClr val="231F20"/>
                </a:solidFill>
              </a:rPr>
              <a:t>seperti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apakah</a:t>
            </a:r>
            <a:r>
              <a:rPr lang="en-ID" sz="1500" dirty="0">
                <a:solidFill>
                  <a:srgbClr val="231F20"/>
                </a:solidFill>
              </a:rPr>
              <a:t> para </a:t>
            </a:r>
            <a:r>
              <a:rPr lang="en-ID" sz="1500" dirty="0" err="1">
                <a:solidFill>
                  <a:srgbClr val="231F20"/>
                </a:solidFill>
              </a:rPr>
              <a:t>pihak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memiliki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kepentingan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atas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aset</a:t>
            </a:r>
            <a:r>
              <a:rPr lang="en-ID" sz="1500" dirty="0">
                <a:solidFill>
                  <a:srgbClr val="231F20"/>
                </a:solidFill>
              </a:rPr>
              <a:t> yang </a:t>
            </a:r>
            <a:r>
              <a:rPr lang="en-ID" sz="1500" dirty="0" err="1">
                <a:solidFill>
                  <a:srgbClr val="231F20"/>
                </a:solidFill>
              </a:rPr>
              <a:t>dimiliki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dalam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kendaraan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terpisah</a:t>
            </a:r>
            <a:r>
              <a:rPr lang="en-ID" sz="1500" dirty="0">
                <a:solidFill>
                  <a:srgbClr val="231F20"/>
                </a:solidFill>
              </a:rPr>
              <a:t> dan </a:t>
            </a:r>
            <a:r>
              <a:rPr lang="en-ID" sz="1500" dirty="0" err="1">
                <a:solidFill>
                  <a:srgbClr val="231F20"/>
                </a:solidFill>
              </a:rPr>
              <a:t>apakah</a:t>
            </a:r>
            <a:r>
              <a:rPr lang="en-ID" sz="1500" dirty="0">
                <a:solidFill>
                  <a:srgbClr val="231F20"/>
                </a:solidFill>
              </a:rPr>
              <a:t> para </a:t>
            </a:r>
            <a:r>
              <a:rPr lang="en-ID" sz="1500" dirty="0" err="1">
                <a:solidFill>
                  <a:srgbClr val="231F20"/>
                </a:solidFill>
              </a:rPr>
              <a:t>pihak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bertanggung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jawab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atas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liabilitas</a:t>
            </a:r>
            <a:r>
              <a:rPr lang="en-ID" sz="1500" dirty="0">
                <a:solidFill>
                  <a:srgbClr val="231F20"/>
                </a:solidFill>
              </a:rPr>
              <a:t> yang </a:t>
            </a:r>
            <a:r>
              <a:rPr lang="en-ID" sz="1500" dirty="0" err="1">
                <a:solidFill>
                  <a:srgbClr val="231F20"/>
                </a:solidFill>
              </a:rPr>
              <a:t>dimiliki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dalam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kendaraan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terpisah</a:t>
            </a:r>
            <a:r>
              <a:rPr lang="en-ID" sz="1500" dirty="0">
                <a:solidFill>
                  <a:srgbClr val="231F20"/>
                </a:solidFill>
              </a:rPr>
              <a:t>.</a:t>
            </a:r>
          </a:p>
          <a:p>
            <a:pPr marL="304800" indent="0" algn="just">
              <a:buNone/>
            </a:pPr>
            <a:r>
              <a:rPr lang="en-ID" sz="1500" dirty="0">
                <a:solidFill>
                  <a:srgbClr val="231F20"/>
                </a:solidFill>
              </a:rPr>
              <a:t>Jika </a:t>
            </a:r>
            <a:r>
              <a:rPr lang="en-ID" sz="1500" dirty="0" err="1">
                <a:solidFill>
                  <a:srgbClr val="231F20"/>
                </a:solidFill>
              </a:rPr>
              <a:t>pengaturan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dalam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kendaraan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terpisah</a:t>
            </a:r>
            <a:r>
              <a:rPr lang="en-ID" sz="1500" dirty="0">
                <a:solidFill>
                  <a:srgbClr val="231F20"/>
                </a:solidFill>
              </a:rPr>
              <a:t> yang </a:t>
            </a:r>
            <a:r>
              <a:rPr lang="en-ID" sz="1500" dirty="0" err="1">
                <a:solidFill>
                  <a:srgbClr val="231F20"/>
                </a:solidFill>
              </a:rPr>
              <a:t>bentuk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hukumnya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tidak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memberikan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pemisahan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antara</a:t>
            </a:r>
            <a:r>
              <a:rPr lang="en-ID" sz="1500" dirty="0">
                <a:solidFill>
                  <a:srgbClr val="231F20"/>
                </a:solidFill>
              </a:rPr>
              <a:t> para </a:t>
            </a:r>
            <a:r>
              <a:rPr lang="en-ID" sz="1500" dirty="0" err="1">
                <a:solidFill>
                  <a:srgbClr val="231F20"/>
                </a:solidFill>
              </a:rPr>
              <a:t>pihak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dengan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kendaraan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terpisah</a:t>
            </a:r>
            <a:r>
              <a:rPr lang="en-ID" sz="1500" dirty="0">
                <a:solidFill>
                  <a:srgbClr val="231F20"/>
                </a:solidFill>
              </a:rPr>
              <a:t> (</a:t>
            </a:r>
            <a:r>
              <a:rPr lang="en-ID" sz="1500" dirty="0" err="1">
                <a:solidFill>
                  <a:srgbClr val="231F20"/>
                </a:solidFill>
              </a:rPr>
              <a:t>yaitu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aset</a:t>
            </a:r>
            <a:r>
              <a:rPr lang="en-ID" sz="1500" dirty="0">
                <a:solidFill>
                  <a:srgbClr val="231F20"/>
                </a:solidFill>
              </a:rPr>
              <a:t> dan </a:t>
            </a:r>
            <a:r>
              <a:rPr lang="en-ID" sz="1500" dirty="0" err="1">
                <a:solidFill>
                  <a:srgbClr val="231F20"/>
                </a:solidFill>
              </a:rPr>
              <a:t>liabilitas</a:t>
            </a:r>
            <a:r>
              <a:rPr lang="en-ID" sz="1500" dirty="0">
                <a:solidFill>
                  <a:srgbClr val="231F20"/>
                </a:solidFill>
              </a:rPr>
              <a:t> yang </a:t>
            </a:r>
            <a:r>
              <a:rPr lang="en-ID" sz="1500" dirty="0" err="1">
                <a:solidFill>
                  <a:srgbClr val="231F20"/>
                </a:solidFill>
              </a:rPr>
              <a:t>dimiliki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dalam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kendaraan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terpisah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merupakan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aset</a:t>
            </a:r>
            <a:r>
              <a:rPr lang="en-ID" sz="1500" dirty="0">
                <a:solidFill>
                  <a:srgbClr val="231F20"/>
                </a:solidFill>
              </a:rPr>
              <a:t> dan </a:t>
            </a:r>
            <a:r>
              <a:rPr lang="en-ID" sz="1500" dirty="0" err="1">
                <a:solidFill>
                  <a:srgbClr val="231F20"/>
                </a:solidFill>
              </a:rPr>
              <a:t>liabilitas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milik</a:t>
            </a:r>
            <a:r>
              <a:rPr lang="en-ID" sz="1500" dirty="0">
                <a:solidFill>
                  <a:srgbClr val="231F20"/>
                </a:solidFill>
              </a:rPr>
              <a:t> para </a:t>
            </a:r>
            <a:r>
              <a:rPr lang="en-ID" sz="1500" dirty="0" err="1">
                <a:solidFill>
                  <a:srgbClr val="231F20"/>
                </a:solidFill>
              </a:rPr>
              <a:t>pihak</a:t>
            </a:r>
            <a:r>
              <a:rPr lang="en-ID" sz="1500" dirty="0">
                <a:solidFill>
                  <a:srgbClr val="231F20"/>
                </a:solidFill>
              </a:rPr>
              <a:t>), </a:t>
            </a:r>
            <a:r>
              <a:rPr lang="en-ID" sz="1500" dirty="0" err="1">
                <a:solidFill>
                  <a:srgbClr val="231F20"/>
                </a:solidFill>
              </a:rPr>
              <a:t>maka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bentuk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hukum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kendaraan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terpisah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sudah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cukup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untuk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menyimpulkan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bahwa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pengaturan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merupakan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operasi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. </a:t>
            </a:r>
            <a:r>
              <a:rPr lang="en-US" sz="1400" i="1" dirty="0"/>
              <a:t>	</a:t>
            </a:r>
            <a:endParaRPr lang="nl-NL" sz="1400" i="1" dirty="0"/>
          </a:p>
          <a:p>
            <a:pPr marL="319088" indent="-319088" algn="just"/>
            <a:r>
              <a:rPr lang="en-US" sz="1500" b="1" dirty="0" err="1"/>
              <a:t>Persyaratan</a:t>
            </a:r>
            <a:r>
              <a:rPr lang="en-US" sz="1500" b="1" dirty="0"/>
              <a:t> </a:t>
            </a:r>
            <a:r>
              <a:rPr lang="en-US" sz="1500" b="1" dirty="0" err="1"/>
              <a:t>Pengaturan</a:t>
            </a:r>
            <a:r>
              <a:rPr lang="en-US" sz="1500" b="1" dirty="0"/>
              <a:t> </a:t>
            </a:r>
            <a:r>
              <a:rPr lang="en-US" sz="1500" b="1" dirty="0" err="1"/>
              <a:t>Kontraktual</a:t>
            </a:r>
            <a:r>
              <a:rPr lang="en-US" sz="1500" b="1" dirty="0"/>
              <a:t> </a:t>
            </a:r>
          </a:p>
          <a:p>
            <a:pPr marL="295275" indent="0" algn="just">
              <a:buNone/>
            </a:pPr>
            <a:r>
              <a:rPr lang="nb-NO" sz="1500" dirty="0">
                <a:solidFill>
                  <a:srgbClr val="231F20"/>
                </a:solidFill>
              </a:rPr>
              <a:t>Dalam kondisi tertentu, para pihak menggunakan pengaturan kontraktual untuk </a:t>
            </a:r>
            <a:r>
              <a:rPr lang="en-ID" sz="1500" dirty="0" err="1">
                <a:solidFill>
                  <a:srgbClr val="231F20"/>
                </a:solidFill>
              </a:rPr>
              <a:t>membalik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atau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memodifikasi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hak</a:t>
            </a:r>
            <a:r>
              <a:rPr lang="en-ID" sz="1500" dirty="0">
                <a:solidFill>
                  <a:srgbClr val="231F20"/>
                </a:solidFill>
              </a:rPr>
              <a:t> dan </a:t>
            </a:r>
            <a:r>
              <a:rPr lang="en-ID" sz="1500" dirty="0" err="1">
                <a:solidFill>
                  <a:srgbClr val="231F20"/>
                </a:solidFill>
              </a:rPr>
              <a:t>kewajiban</a:t>
            </a:r>
            <a:r>
              <a:rPr lang="en-ID" sz="1500" dirty="0">
                <a:solidFill>
                  <a:srgbClr val="231F20"/>
                </a:solidFill>
              </a:rPr>
              <a:t> yang </a:t>
            </a:r>
            <a:r>
              <a:rPr lang="en-ID" sz="1500" dirty="0" err="1">
                <a:solidFill>
                  <a:srgbClr val="231F20"/>
                </a:solidFill>
              </a:rPr>
              <a:t>diberikan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berdasarkan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bentuk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hukum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kendaraan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terpisah</a:t>
            </a:r>
            <a:r>
              <a:rPr lang="en-ID" sz="1500" dirty="0">
                <a:solidFill>
                  <a:srgbClr val="231F20"/>
                </a:solidFill>
              </a:rPr>
              <a:t>. Hal </a:t>
            </a:r>
            <a:r>
              <a:rPr lang="en-ID" sz="1500" dirty="0" err="1">
                <a:solidFill>
                  <a:srgbClr val="231F20"/>
                </a:solidFill>
              </a:rPr>
              <a:t>ini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menyebabkan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hak</a:t>
            </a:r>
            <a:r>
              <a:rPr lang="en-ID" sz="1500" dirty="0">
                <a:solidFill>
                  <a:srgbClr val="231F20"/>
                </a:solidFill>
              </a:rPr>
              <a:t> dan </a:t>
            </a:r>
            <a:r>
              <a:rPr lang="en-ID" sz="1500" dirty="0" err="1">
                <a:solidFill>
                  <a:srgbClr val="231F20"/>
                </a:solidFill>
              </a:rPr>
              <a:t>kewajiban</a:t>
            </a:r>
            <a:r>
              <a:rPr lang="en-ID" sz="1500" dirty="0">
                <a:solidFill>
                  <a:srgbClr val="231F20"/>
                </a:solidFill>
              </a:rPr>
              <a:t> yang </a:t>
            </a:r>
            <a:r>
              <a:rPr lang="en-ID" sz="1500" dirty="0" err="1">
                <a:solidFill>
                  <a:srgbClr val="231F20"/>
                </a:solidFill>
              </a:rPr>
              <a:t>disetujui</a:t>
            </a:r>
            <a:r>
              <a:rPr lang="en-ID" sz="1500" dirty="0">
                <a:solidFill>
                  <a:srgbClr val="231F20"/>
                </a:solidFill>
              </a:rPr>
              <a:t> oleh para </a:t>
            </a:r>
            <a:r>
              <a:rPr lang="en-ID" sz="1500" dirty="0" err="1">
                <a:solidFill>
                  <a:srgbClr val="231F20"/>
                </a:solidFill>
              </a:rPr>
              <a:t>pihak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dalam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pengaturan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kontraktual</a:t>
            </a:r>
            <a:r>
              <a:rPr lang="en-ID" sz="1500" dirty="0">
                <a:solidFill>
                  <a:srgbClr val="231F20"/>
                </a:solidFill>
              </a:rPr>
              <a:t> dan </a:t>
            </a:r>
            <a:r>
              <a:rPr lang="en-ID" sz="1500" dirty="0" err="1">
                <a:solidFill>
                  <a:srgbClr val="231F20"/>
                </a:solidFill>
              </a:rPr>
              <a:t>bentuk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hukum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kendaraan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terpisah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menjadi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tidak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konsisten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atau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bertentangan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satu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sama</a:t>
            </a:r>
            <a:r>
              <a:rPr lang="en-ID" sz="1500" dirty="0">
                <a:solidFill>
                  <a:srgbClr val="231F20"/>
                </a:solidFill>
              </a:rPr>
              <a:t> lain. </a:t>
            </a:r>
            <a:r>
              <a:rPr lang="en-US" sz="1400" i="1" dirty="0"/>
              <a:t>	</a:t>
            </a:r>
          </a:p>
          <a:p>
            <a:pPr marL="319088" indent="-319088" algn="just"/>
            <a:r>
              <a:rPr lang="en-US" sz="1500" b="1" dirty="0"/>
              <a:t>Fakta dan </a:t>
            </a:r>
            <a:r>
              <a:rPr lang="en-US" sz="1500" b="1" dirty="0" err="1"/>
              <a:t>Keadaan</a:t>
            </a:r>
            <a:r>
              <a:rPr lang="en-US" sz="1500" b="1" dirty="0"/>
              <a:t> Lain</a:t>
            </a:r>
            <a:r>
              <a:rPr lang="en-US" sz="1200" b="1" dirty="0"/>
              <a:t> </a:t>
            </a:r>
          </a:p>
          <a:p>
            <a:pPr marL="285750" indent="-9525" algn="just">
              <a:buNone/>
            </a:pPr>
            <a:r>
              <a:rPr lang="en-ID" sz="1500" dirty="0">
                <a:solidFill>
                  <a:srgbClr val="231F20"/>
                </a:solidFill>
              </a:rPr>
              <a:t>Fakta dan </a:t>
            </a:r>
            <a:r>
              <a:rPr lang="en-ID" sz="1500" dirty="0" err="1">
                <a:solidFill>
                  <a:srgbClr val="231F20"/>
                </a:solidFill>
              </a:rPr>
              <a:t>keadaan</a:t>
            </a:r>
            <a:r>
              <a:rPr lang="en-ID" sz="1500" dirty="0">
                <a:solidFill>
                  <a:srgbClr val="231F20"/>
                </a:solidFill>
              </a:rPr>
              <a:t> lain </a:t>
            </a:r>
            <a:r>
              <a:rPr lang="en-ID" sz="1500" dirty="0" err="1">
                <a:solidFill>
                  <a:srgbClr val="231F20"/>
                </a:solidFill>
              </a:rPr>
              <a:t>dapat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memberikan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kepada</a:t>
            </a:r>
            <a:r>
              <a:rPr lang="en-ID" sz="1500" dirty="0">
                <a:solidFill>
                  <a:srgbClr val="231F20"/>
                </a:solidFill>
              </a:rPr>
              <a:t> para </a:t>
            </a:r>
            <a:r>
              <a:rPr lang="en-ID" sz="1500" dirty="0" err="1">
                <a:solidFill>
                  <a:srgbClr val="231F20"/>
                </a:solidFill>
              </a:rPr>
              <a:t>pihak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hak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atas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aset</a:t>
            </a:r>
            <a:r>
              <a:rPr lang="en-ID" sz="1500" dirty="0">
                <a:solidFill>
                  <a:srgbClr val="231F20"/>
                </a:solidFill>
              </a:rPr>
              <a:t> dan </a:t>
            </a:r>
            <a:r>
              <a:rPr lang="en-ID" sz="1500" dirty="0" err="1">
                <a:solidFill>
                  <a:srgbClr val="231F20"/>
                </a:solidFill>
              </a:rPr>
              <a:t>kewajiban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terhadap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liabilitas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pengaturan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, </a:t>
            </a:r>
            <a:r>
              <a:rPr lang="en-ID" sz="1500" dirty="0" err="1">
                <a:solidFill>
                  <a:srgbClr val="231F20"/>
                </a:solidFill>
              </a:rPr>
              <a:t>misalnya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aktivitas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pengaturan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 pada </a:t>
            </a:r>
            <a:r>
              <a:rPr lang="en-ID" sz="1500" dirty="0" err="1">
                <a:solidFill>
                  <a:srgbClr val="231F20"/>
                </a:solidFill>
              </a:rPr>
              <a:t>dasarnya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didesain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untuk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mengatur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pembagian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i="1" dirty="0">
                <a:solidFill>
                  <a:srgbClr val="231F20"/>
                </a:solidFill>
              </a:rPr>
              <a:t>output </a:t>
            </a:r>
            <a:r>
              <a:rPr lang="en-ID" sz="1500" dirty="0" err="1">
                <a:solidFill>
                  <a:srgbClr val="231F20"/>
                </a:solidFill>
              </a:rPr>
              <a:t>kepada</a:t>
            </a:r>
            <a:r>
              <a:rPr lang="en-ID" sz="1500" dirty="0">
                <a:solidFill>
                  <a:srgbClr val="231F20"/>
                </a:solidFill>
              </a:rPr>
              <a:t> para </a:t>
            </a:r>
            <a:r>
              <a:rPr lang="en-ID" sz="1500" dirty="0" err="1">
                <a:solidFill>
                  <a:srgbClr val="231F20"/>
                </a:solidFill>
              </a:rPr>
              <a:t>pihak</a:t>
            </a:r>
            <a:r>
              <a:rPr lang="en-ID" sz="1500" dirty="0">
                <a:solidFill>
                  <a:srgbClr val="231F20"/>
                </a:solidFill>
              </a:rPr>
              <a:t>, </a:t>
            </a:r>
            <a:r>
              <a:rPr lang="en-ID" sz="1500" dirty="0" err="1">
                <a:solidFill>
                  <a:srgbClr val="231F20"/>
                </a:solidFill>
              </a:rPr>
              <a:t>sehingga</a:t>
            </a:r>
            <a:r>
              <a:rPr lang="en-ID" sz="1500" dirty="0">
                <a:solidFill>
                  <a:srgbClr val="231F20"/>
                </a:solidFill>
              </a:rPr>
              <a:t> para </a:t>
            </a:r>
            <a:r>
              <a:rPr lang="en-ID" sz="1500" dirty="0" err="1">
                <a:solidFill>
                  <a:srgbClr val="231F20"/>
                </a:solidFill>
              </a:rPr>
              <a:t>pihak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memiliki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hak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terhadap</a:t>
            </a:r>
            <a:r>
              <a:rPr lang="en-ID" sz="1500" i="1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seluruh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manfaat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ekonomik</a:t>
            </a:r>
            <a:r>
              <a:rPr lang="en-ID" sz="1500" dirty="0">
                <a:solidFill>
                  <a:srgbClr val="231F20"/>
                </a:solidFill>
              </a:rPr>
              <a:t> yang </a:t>
            </a:r>
            <a:r>
              <a:rPr lang="en-ID" sz="1500" dirty="0" err="1">
                <a:solidFill>
                  <a:srgbClr val="231F20"/>
                </a:solidFill>
              </a:rPr>
              <a:t>substansial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dari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aset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pengaturan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. Para </a:t>
            </a:r>
            <a:r>
              <a:rPr lang="en-ID" sz="1500" dirty="0" err="1">
                <a:solidFill>
                  <a:srgbClr val="231F20"/>
                </a:solidFill>
              </a:rPr>
              <a:t>pihak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memiliki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akses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terhadap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i="1" dirty="0">
                <a:solidFill>
                  <a:srgbClr val="231F20"/>
                </a:solidFill>
              </a:rPr>
              <a:t>output </a:t>
            </a:r>
            <a:r>
              <a:rPr lang="en-ID" sz="1500" dirty="0">
                <a:solidFill>
                  <a:srgbClr val="231F20"/>
                </a:solidFill>
              </a:rPr>
              <a:t>yang </a:t>
            </a:r>
            <a:r>
              <a:rPr lang="en-ID" sz="1500" dirty="0" err="1">
                <a:solidFill>
                  <a:srgbClr val="231F20"/>
                </a:solidFill>
              </a:rPr>
              <a:t>disediakan</a:t>
            </a:r>
            <a:r>
              <a:rPr lang="en-ID" sz="1500" dirty="0">
                <a:solidFill>
                  <a:srgbClr val="231F20"/>
                </a:solidFill>
              </a:rPr>
              <a:t> oleh </a:t>
            </a:r>
            <a:r>
              <a:rPr lang="en-ID" sz="1500" dirty="0" err="1">
                <a:solidFill>
                  <a:srgbClr val="231F20"/>
                </a:solidFill>
              </a:rPr>
              <a:t>pengaturan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 dan </a:t>
            </a:r>
            <a:r>
              <a:rPr lang="en-ID" sz="1500" dirty="0" err="1">
                <a:solidFill>
                  <a:srgbClr val="231F20"/>
                </a:solidFill>
              </a:rPr>
              <a:t>dapat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mencegah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pengaturan</a:t>
            </a:r>
            <a:r>
              <a:rPr lang="en-ID" sz="1500" i="1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tersebut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untuk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menjual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i="1" dirty="0">
                <a:solidFill>
                  <a:srgbClr val="231F20"/>
                </a:solidFill>
              </a:rPr>
              <a:t>output </a:t>
            </a:r>
            <a:r>
              <a:rPr lang="en-ID" sz="1500" dirty="0" err="1">
                <a:solidFill>
                  <a:srgbClr val="231F20"/>
                </a:solidFill>
              </a:rPr>
              <a:t>kepada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pihak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ketiga</a:t>
            </a:r>
            <a:r>
              <a:rPr lang="en-ID" sz="1800" i="1" dirty="0">
                <a:solidFill>
                  <a:srgbClr val="231F20"/>
                </a:solidFill>
                <a:latin typeface="Minion Pro" panose="02040503050306020203" pitchFamily="18" charset="0"/>
              </a:rPr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400" dirty="0">
                <a:solidFill>
                  <a:srgbClr val="231F20"/>
                </a:solidFill>
              </a:rPr>
              <a:t>Perbedaan antara operasi bersama dan ventura bersama </a:t>
            </a:r>
            <a:r>
              <a:rPr lang="en-ID" sz="1400" dirty="0" err="1">
                <a:solidFill>
                  <a:srgbClr val="231F20"/>
                </a:solidFill>
              </a:rPr>
              <a:t>terletak</a:t>
            </a:r>
            <a:r>
              <a:rPr lang="en-ID" sz="1400" dirty="0">
                <a:solidFill>
                  <a:srgbClr val="231F20"/>
                </a:solidFill>
              </a:rPr>
              <a:t> pada </a:t>
            </a:r>
            <a:r>
              <a:rPr lang="en-ID" sz="1400" dirty="0" err="1">
                <a:solidFill>
                  <a:srgbClr val="231F20"/>
                </a:solidFill>
              </a:rPr>
              <a:t>hak</a:t>
            </a:r>
            <a:r>
              <a:rPr lang="en-ID" sz="1400" dirty="0">
                <a:solidFill>
                  <a:srgbClr val="231F20"/>
                </a:solidFill>
              </a:rPr>
              <a:t> dan </a:t>
            </a:r>
            <a:r>
              <a:rPr lang="en-ID" sz="1400" dirty="0" err="1">
                <a:solidFill>
                  <a:srgbClr val="231F20"/>
                </a:solidFill>
              </a:rPr>
              <a:t>kewajiban</a:t>
            </a:r>
            <a:r>
              <a:rPr lang="en-ID" sz="1400" dirty="0">
                <a:solidFill>
                  <a:srgbClr val="231F20"/>
                </a:solidFill>
              </a:rPr>
              <a:t> para </a:t>
            </a:r>
            <a:r>
              <a:rPr lang="en-ID" sz="1400" dirty="0" err="1">
                <a:solidFill>
                  <a:srgbClr val="231F20"/>
                </a:solidFill>
              </a:rPr>
              <a:t>pihak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dalam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pengaturan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. </a:t>
            </a:r>
            <a:r>
              <a:rPr lang="en-ID" sz="1400" dirty="0" err="1">
                <a:solidFill>
                  <a:srgbClr val="231F20"/>
                </a:solidFill>
              </a:rPr>
              <a:t>Perbedaan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hak</a:t>
            </a:r>
            <a:r>
              <a:rPr lang="en-ID" sz="1400" dirty="0">
                <a:solidFill>
                  <a:srgbClr val="231F20"/>
                </a:solidFill>
              </a:rPr>
              <a:t> dan </a:t>
            </a:r>
            <a:r>
              <a:rPr lang="en-ID" sz="1400" dirty="0" err="1">
                <a:solidFill>
                  <a:srgbClr val="231F20"/>
                </a:solidFill>
              </a:rPr>
              <a:t>kewajiban</a:t>
            </a:r>
            <a:r>
              <a:rPr lang="en-ID" sz="1400" dirty="0">
                <a:solidFill>
                  <a:srgbClr val="231F20"/>
                </a:solidFill>
              </a:rPr>
              <a:t> para </a:t>
            </a:r>
            <a:r>
              <a:rPr lang="en-ID" sz="1400" dirty="0" err="1">
                <a:solidFill>
                  <a:srgbClr val="231F20"/>
                </a:solidFill>
              </a:rPr>
              <a:t>pihak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tersebut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memiliki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konsekuensi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terhadap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perlakuan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akuntansi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atas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pengaturan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.</a:t>
            </a:r>
            <a:r>
              <a:rPr lang="en-US" sz="1400" dirty="0"/>
              <a:t> </a:t>
            </a:r>
            <a:r>
              <a:rPr lang="en-US" sz="1400" i="1" dirty="0"/>
              <a:t>	</a:t>
            </a:r>
          </a:p>
          <a:p>
            <a:pPr algn="just">
              <a:buFont typeface="Wingdings" pitchFamily="2" charset="2"/>
              <a:buChar char="q"/>
            </a:pPr>
            <a:r>
              <a:rPr lang="en-US" sz="1900" b="1" dirty="0" err="1"/>
              <a:t>Operasi</a:t>
            </a:r>
            <a:r>
              <a:rPr lang="en-US" sz="1900" b="1" dirty="0"/>
              <a:t> Bersama</a:t>
            </a:r>
          </a:p>
          <a:p>
            <a:pPr marL="319088" indent="-319088" algn="just"/>
            <a:r>
              <a:rPr lang="en-US" sz="1500" b="1" dirty="0" err="1"/>
              <a:t>Pengakuan</a:t>
            </a:r>
            <a:r>
              <a:rPr lang="en-US" sz="1500" b="1" dirty="0"/>
              <a:t> dan </a:t>
            </a:r>
            <a:r>
              <a:rPr lang="en-US" sz="1500" b="1" dirty="0" err="1"/>
              <a:t>Pengukuran</a:t>
            </a:r>
            <a:r>
              <a:rPr lang="en-US" sz="1500" b="1" dirty="0"/>
              <a:t> </a:t>
            </a:r>
          </a:p>
          <a:p>
            <a:pPr marL="314325" indent="0" algn="just">
              <a:buNone/>
            </a:pPr>
            <a:r>
              <a:rPr lang="en-ID" sz="1400" dirty="0">
                <a:solidFill>
                  <a:srgbClr val="231F20"/>
                </a:solidFill>
              </a:rPr>
              <a:t>Ketika para </a:t>
            </a:r>
            <a:r>
              <a:rPr lang="en-ID" sz="1400" dirty="0" err="1">
                <a:solidFill>
                  <a:srgbClr val="231F20"/>
                </a:solidFill>
              </a:rPr>
              <a:t>pihak</a:t>
            </a:r>
            <a:r>
              <a:rPr lang="en-ID" sz="1400" dirty="0">
                <a:solidFill>
                  <a:srgbClr val="231F20"/>
                </a:solidFill>
              </a:rPr>
              <a:t> (operator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) </a:t>
            </a:r>
            <a:r>
              <a:rPr lang="en-ID" sz="1400" dirty="0" err="1">
                <a:solidFill>
                  <a:srgbClr val="231F20"/>
                </a:solidFill>
              </a:rPr>
              <a:t>memiliki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hak</a:t>
            </a:r>
            <a:r>
              <a:rPr lang="en-ID" sz="1400" dirty="0">
                <a:solidFill>
                  <a:srgbClr val="231F20"/>
                </a:solidFill>
              </a:rPr>
              <a:t> dan </a:t>
            </a:r>
            <a:r>
              <a:rPr lang="en-ID" sz="1400" dirty="0" err="1">
                <a:solidFill>
                  <a:srgbClr val="231F20"/>
                </a:solidFill>
              </a:rPr>
              <a:t>kewajiban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secara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langsung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atas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aset</a:t>
            </a:r>
            <a:r>
              <a:rPr lang="en-ID" sz="1400" dirty="0">
                <a:solidFill>
                  <a:srgbClr val="231F20"/>
                </a:solidFill>
              </a:rPr>
              <a:t> dan </a:t>
            </a:r>
            <a:r>
              <a:rPr lang="en-ID" sz="1400" dirty="0" err="1">
                <a:solidFill>
                  <a:srgbClr val="231F20"/>
                </a:solidFill>
              </a:rPr>
              <a:t>liabilitas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pengaturan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dalam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proporsi</a:t>
            </a:r>
            <a:r>
              <a:rPr lang="en-ID" sz="1400" dirty="0">
                <a:solidFill>
                  <a:srgbClr val="231F20"/>
                </a:solidFill>
              </a:rPr>
              <a:t> yang </a:t>
            </a:r>
            <a:r>
              <a:rPr lang="en-ID" sz="1400" dirty="0" err="1">
                <a:solidFill>
                  <a:srgbClr val="231F20"/>
                </a:solidFill>
              </a:rPr>
              <a:t>ditentukan</a:t>
            </a:r>
            <a:r>
              <a:rPr lang="en-ID" sz="1400" dirty="0">
                <a:solidFill>
                  <a:srgbClr val="231F20"/>
                </a:solidFill>
              </a:rPr>
              <a:t>, </a:t>
            </a:r>
            <a:r>
              <a:rPr lang="en-ID" sz="1400" dirty="0" err="1">
                <a:solidFill>
                  <a:srgbClr val="231F20"/>
                </a:solidFill>
              </a:rPr>
              <a:t>maka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aset</a:t>
            </a:r>
            <a:r>
              <a:rPr lang="en-ID" sz="1400" dirty="0">
                <a:solidFill>
                  <a:srgbClr val="231F20"/>
                </a:solidFill>
              </a:rPr>
              <a:t> dan </a:t>
            </a:r>
            <a:r>
              <a:rPr lang="en-ID" sz="1400" dirty="0" err="1">
                <a:solidFill>
                  <a:srgbClr val="231F20"/>
                </a:solidFill>
              </a:rPr>
              <a:t>liabilitas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tersebut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diakui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secara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proporsional</a:t>
            </a:r>
            <a:r>
              <a:rPr lang="en-ID" sz="1400" dirty="0">
                <a:solidFill>
                  <a:srgbClr val="231F20"/>
                </a:solidFill>
              </a:rPr>
              <a:t> oleh para </a:t>
            </a:r>
            <a:r>
              <a:rPr lang="en-ID" sz="1400" dirty="0" err="1">
                <a:solidFill>
                  <a:srgbClr val="231F20"/>
                </a:solidFill>
              </a:rPr>
              <a:t>pihak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dalam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laporan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keuangannya</a:t>
            </a:r>
            <a:r>
              <a:rPr lang="en-ID" sz="1400" dirty="0">
                <a:solidFill>
                  <a:srgbClr val="231F20"/>
                </a:solidFill>
              </a:rPr>
              <a:t> masing-masing. </a:t>
            </a:r>
            <a:r>
              <a:rPr lang="en-ID" sz="1400" dirty="0" err="1">
                <a:solidFill>
                  <a:srgbClr val="231F20"/>
                </a:solidFill>
              </a:rPr>
              <a:t>Menurut</a:t>
            </a:r>
            <a:r>
              <a:rPr lang="en-ID" sz="1400" dirty="0">
                <a:solidFill>
                  <a:srgbClr val="231F20"/>
                </a:solidFill>
              </a:rPr>
              <a:t> PSAK 66, operator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mengakui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hal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berikut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terkait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dengan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kepentingannya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dalam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operasi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:</a:t>
            </a:r>
          </a:p>
          <a:p>
            <a:pPr marL="314325" indent="0" algn="just">
              <a:spcBef>
                <a:spcPts val="600"/>
              </a:spcBef>
              <a:buNone/>
            </a:pPr>
            <a:r>
              <a:rPr lang="sv-SE" sz="1400" dirty="0">
                <a:solidFill>
                  <a:srgbClr val="231F20"/>
                </a:solidFill>
              </a:rPr>
              <a:t>1. aset, mencakup bagiannya atas aset apa pun yang dimiliki bersama.</a:t>
            </a:r>
          </a:p>
          <a:p>
            <a:pPr marL="314325" indent="0" algn="just">
              <a:spcBef>
                <a:spcPts val="600"/>
              </a:spcBef>
              <a:buNone/>
            </a:pPr>
            <a:r>
              <a:rPr lang="en-ID" sz="1400" dirty="0">
                <a:solidFill>
                  <a:srgbClr val="231F20"/>
                </a:solidFill>
              </a:rPr>
              <a:t>2. </a:t>
            </a:r>
            <a:r>
              <a:rPr lang="en-ID" sz="1400" dirty="0" err="1">
                <a:solidFill>
                  <a:srgbClr val="231F20"/>
                </a:solidFill>
              </a:rPr>
              <a:t>liabilitas</a:t>
            </a:r>
            <a:r>
              <a:rPr lang="en-ID" sz="1400" dirty="0">
                <a:solidFill>
                  <a:srgbClr val="231F20"/>
                </a:solidFill>
              </a:rPr>
              <a:t>, </a:t>
            </a:r>
            <a:r>
              <a:rPr lang="en-ID" sz="1400" dirty="0" err="1">
                <a:solidFill>
                  <a:srgbClr val="231F20"/>
                </a:solidFill>
              </a:rPr>
              <a:t>mencakup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bagiannya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atas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liabilitas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apa</a:t>
            </a:r>
            <a:r>
              <a:rPr lang="en-ID" sz="1400" dirty="0">
                <a:solidFill>
                  <a:srgbClr val="231F20"/>
                </a:solidFill>
              </a:rPr>
              <a:t> pun yang </a:t>
            </a:r>
            <a:r>
              <a:rPr lang="en-ID" sz="1400" dirty="0" err="1">
                <a:solidFill>
                  <a:srgbClr val="231F20"/>
                </a:solidFill>
              </a:rPr>
              <a:t>terjadi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.</a:t>
            </a:r>
          </a:p>
          <a:p>
            <a:pPr marL="314325" indent="0" algn="just">
              <a:spcBef>
                <a:spcPts val="600"/>
              </a:spcBef>
              <a:buNone/>
            </a:pPr>
            <a:r>
              <a:rPr lang="en-ID" sz="1400" dirty="0">
                <a:solidFill>
                  <a:srgbClr val="231F20"/>
                </a:solidFill>
              </a:rPr>
              <a:t>3. </a:t>
            </a:r>
            <a:r>
              <a:rPr lang="en-ID" sz="1400" dirty="0" err="1">
                <a:solidFill>
                  <a:srgbClr val="231F20"/>
                </a:solidFill>
              </a:rPr>
              <a:t>pendapatan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dari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penjualan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bagiannya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atas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i="1" dirty="0">
                <a:solidFill>
                  <a:srgbClr val="231F20"/>
                </a:solidFill>
              </a:rPr>
              <a:t>output yang </a:t>
            </a:r>
            <a:r>
              <a:rPr lang="en-ID" sz="1400" i="1" dirty="0" err="1">
                <a:solidFill>
                  <a:srgbClr val="231F20"/>
                </a:solidFill>
              </a:rPr>
              <a:t>dihasilkan</a:t>
            </a:r>
            <a:r>
              <a:rPr lang="en-ID" sz="1400" i="1" dirty="0">
                <a:solidFill>
                  <a:srgbClr val="231F20"/>
                </a:solidFill>
              </a:rPr>
              <a:t> </a:t>
            </a:r>
            <a:r>
              <a:rPr lang="en-ID" sz="1400" i="1" dirty="0" err="1">
                <a:solidFill>
                  <a:srgbClr val="231F20"/>
                </a:solidFill>
              </a:rPr>
              <a:t>dari</a:t>
            </a:r>
            <a:r>
              <a:rPr lang="en-ID" sz="1400" i="1" dirty="0">
                <a:solidFill>
                  <a:srgbClr val="231F20"/>
                </a:solidFill>
              </a:rPr>
              <a:t> </a:t>
            </a:r>
            <a:r>
              <a:rPr lang="en-ID" sz="1400" i="1" dirty="0" err="1">
                <a:solidFill>
                  <a:srgbClr val="231F20"/>
                </a:solidFill>
              </a:rPr>
              <a:t>operasi</a:t>
            </a:r>
            <a:r>
              <a:rPr lang="en-ID" sz="1400" i="1" dirty="0">
                <a:solidFill>
                  <a:srgbClr val="231F20"/>
                </a:solidFill>
              </a:rPr>
              <a:t> </a:t>
            </a:r>
            <a:r>
              <a:rPr lang="en-ID" sz="1400" i="1" dirty="0" err="1">
                <a:solidFill>
                  <a:srgbClr val="231F20"/>
                </a:solidFill>
              </a:rPr>
              <a:t>bersama</a:t>
            </a:r>
            <a:r>
              <a:rPr lang="en-ID" sz="1400" i="1" dirty="0">
                <a:solidFill>
                  <a:srgbClr val="231F20"/>
                </a:solidFill>
              </a:rPr>
              <a:t>;</a:t>
            </a:r>
          </a:p>
          <a:p>
            <a:pPr marL="314325" indent="0" algn="just">
              <a:spcBef>
                <a:spcPts val="600"/>
              </a:spcBef>
              <a:buNone/>
            </a:pPr>
            <a:r>
              <a:rPr lang="en-ID" sz="1400" dirty="0">
                <a:solidFill>
                  <a:srgbClr val="231F20"/>
                </a:solidFill>
              </a:rPr>
              <a:t>4. </a:t>
            </a:r>
            <a:r>
              <a:rPr lang="en-ID" sz="1400" dirty="0" err="1">
                <a:solidFill>
                  <a:srgbClr val="231F20"/>
                </a:solidFill>
              </a:rPr>
              <a:t>bagiannya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atas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pendapatan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dari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penjualan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i="1" dirty="0">
                <a:solidFill>
                  <a:srgbClr val="231F20"/>
                </a:solidFill>
              </a:rPr>
              <a:t>output oleh </a:t>
            </a:r>
            <a:r>
              <a:rPr lang="en-ID" sz="1400" i="1" dirty="0" err="1">
                <a:solidFill>
                  <a:srgbClr val="231F20"/>
                </a:solidFill>
              </a:rPr>
              <a:t>operasi</a:t>
            </a:r>
            <a:r>
              <a:rPr lang="en-ID" sz="1400" i="1" dirty="0">
                <a:solidFill>
                  <a:srgbClr val="231F20"/>
                </a:solidFill>
              </a:rPr>
              <a:t> </a:t>
            </a:r>
            <a:r>
              <a:rPr lang="en-ID" sz="1400" i="1" dirty="0" err="1">
                <a:solidFill>
                  <a:srgbClr val="231F20"/>
                </a:solidFill>
              </a:rPr>
              <a:t>bersama</a:t>
            </a:r>
            <a:r>
              <a:rPr lang="en-ID" sz="1400" i="1" dirty="0">
                <a:solidFill>
                  <a:srgbClr val="231F20"/>
                </a:solidFill>
              </a:rPr>
              <a:t>; dan</a:t>
            </a:r>
          </a:p>
          <a:p>
            <a:pPr marL="314325" indent="0" algn="just">
              <a:spcBef>
                <a:spcPts val="600"/>
              </a:spcBef>
              <a:buNone/>
            </a:pPr>
            <a:r>
              <a:rPr lang="en-ID" sz="1400" dirty="0">
                <a:solidFill>
                  <a:srgbClr val="231F20"/>
                </a:solidFill>
              </a:rPr>
              <a:t>5. </a:t>
            </a:r>
            <a:r>
              <a:rPr lang="en-ID" sz="1400" dirty="0" err="1">
                <a:solidFill>
                  <a:srgbClr val="231F20"/>
                </a:solidFill>
              </a:rPr>
              <a:t>beban</a:t>
            </a:r>
            <a:r>
              <a:rPr lang="en-ID" sz="1400" dirty="0">
                <a:solidFill>
                  <a:srgbClr val="231F20"/>
                </a:solidFill>
              </a:rPr>
              <a:t>, </a:t>
            </a:r>
            <a:r>
              <a:rPr lang="en-ID" sz="1400" dirty="0" err="1">
                <a:solidFill>
                  <a:srgbClr val="231F20"/>
                </a:solidFill>
              </a:rPr>
              <a:t>mencakup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bagiannya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atas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beban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apa</a:t>
            </a:r>
            <a:r>
              <a:rPr lang="en-ID" sz="1400" dirty="0">
                <a:solidFill>
                  <a:srgbClr val="231F20"/>
                </a:solidFill>
              </a:rPr>
              <a:t> pun yang </a:t>
            </a:r>
            <a:r>
              <a:rPr lang="en-ID" sz="1400" dirty="0" err="1">
                <a:solidFill>
                  <a:srgbClr val="231F20"/>
                </a:solidFill>
              </a:rPr>
              <a:t>terjadi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secara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bersama-sama</a:t>
            </a:r>
            <a:r>
              <a:rPr lang="en-ID" sz="1400" i="1" dirty="0">
                <a:solidFill>
                  <a:srgbClr val="231F20"/>
                </a:solidFill>
              </a:rPr>
              <a:t>.</a:t>
            </a:r>
            <a:endParaRPr lang="en-ID" sz="1400" dirty="0">
              <a:solidFill>
                <a:srgbClr val="231F20"/>
              </a:solidFill>
            </a:endParaRPr>
          </a:p>
          <a:p>
            <a:pPr>
              <a:buNone/>
            </a:pPr>
            <a:endParaRPr lang="en-US" sz="1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A2820F-350C-48A2-A88B-2E2AF6FA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ID" sz="2800" b="1" dirty="0">
                <a:effectLst/>
                <a:ea typeface="Calibri" panose="020F0502020204030204" pitchFamily="34" charset="0"/>
              </a:rPr>
              <a:t>PERLAKUAN AKUNTANSI ATAS PENGATURAN BERSAMA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648200"/>
          </a:xfrm>
        </p:spPr>
        <p:txBody>
          <a:bodyPr>
            <a:normAutofit/>
          </a:bodyPr>
          <a:lstStyle/>
          <a:p>
            <a:pPr marL="319088" indent="-319088" algn="just"/>
            <a:r>
              <a:rPr lang="en-US" sz="1500" b="1" dirty="0" err="1"/>
              <a:t>Penyajian</a:t>
            </a:r>
            <a:r>
              <a:rPr lang="en-US" sz="1500" b="1" dirty="0"/>
              <a:t> dan </a:t>
            </a:r>
            <a:r>
              <a:rPr lang="en-US" sz="1500" b="1" dirty="0" err="1"/>
              <a:t>Pengungkapan</a:t>
            </a:r>
            <a:r>
              <a:rPr lang="en-US" sz="1800" b="1" dirty="0"/>
              <a:t> </a:t>
            </a:r>
          </a:p>
          <a:p>
            <a:pPr marL="323850" indent="0" algn="just">
              <a:buNone/>
            </a:pPr>
            <a:r>
              <a:rPr lang="es-ES" sz="1400" dirty="0" err="1">
                <a:solidFill>
                  <a:srgbClr val="231F20"/>
                </a:solidFill>
              </a:rPr>
              <a:t>Penyajian</a:t>
            </a:r>
            <a:r>
              <a:rPr lang="es-ES" sz="1400" dirty="0">
                <a:solidFill>
                  <a:srgbClr val="231F20"/>
                </a:solidFill>
              </a:rPr>
              <a:t> atas </a:t>
            </a:r>
            <a:r>
              <a:rPr lang="es-ES" sz="1400" dirty="0" err="1">
                <a:solidFill>
                  <a:srgbClr val="231F20"/>
                </a:solidFill>
              </a:rPr>
              <a:t>pos-pos</a:t>
            </a:r>
            <a:r>
              <a:rPr lang="es-ES" sz="1400" dirty="0">
                <a:solidFill>
                  <a:srgbClr val="231F20"/>
                </a:solidFill>
              </a:rPr>
              <a:t> yang </a:t>
            </a:r>
            <a:r>
              <a:rPr lang="es-ES" sz="1400" dirty="0" err="1">
                <a:solidFill>
                  <a:srgbClr val="231F20"/>
                </a:solidFill>
              </a:rPr>
              <a:t>diakui</a:t>
            </a:r>
            <a:r>
              <a:rPr lang="es-ES" sz="1400" dirty="0">
                <a:solidFill>
                  <a:srgbClr val="231F20"/>
                </a:solidFill>
              </a:rPr>
              <a:t> </a:t>
            </a:r>
            <a:r>
              <a:rPr lang="es-ES" sz="1400" dirty="0" err="1">
                <a:solidFill>
                  <a:srgbClr val="231F20"/>
                </a:solidFill>
              </a:rPr>
              <a:t>oleh</a:t>
            </a:r>
            <a:r>
              <a:rPr lang="es-ES" sz="1400" dirty="0">
                <a:solidFill>
                  <a:srgbClr val="231F20"/>
                </a:solidFill>
              </a:rPr>
              <a:t> para </a:t>
            </a:r>
            <a:r>
              <a:rPr lang="sv-SE" sz="1400" dirty="0">
                <a:solidFill>
                  <a:srgbClr val="231F20"/>
                </a:solidFill>
              </a:rPr>
              <a:t>pihak atas aset, liabilitas, pendapatan, dan beban harus mengikuti ketentuan penyajian dalam SAK </a:t>
            </a:r>
            <a:r>
              <a:rPr lang="en-ID" sz="1400" dirty="0">
                <a:solidFill>
                  <a:srgbClr val="231F20"/>
                </a:solidFill>
              </a:rPr>
              <a:t>yang </a:t>
            </a:r>
            <a:r>
              <a:rPr lang="en-ID" sz="1400" dirty="0" err="1">
                <a:solidFill>
                  <a:srgbClr val="231F20"/>
                </a:solidFill>
              </a:rPr>
              <a:t>relevan</a:t>
            </a:r>
            <a:r>
              <a:rPr lang="en-ID" sz="1400" dirty="0">
                <a:solidFill>
                  <a:srgbClr val="231F20"/>
                </a:solidFill>
              </a:rPr>
              <a:t>. </a:t>
            </a:r>
            <a:r>
              <a:rPr lang="en-ID" sz="1400" dirty="0" err="1">
                <a:solidFill>
                  <a:srgbClr val="231F20"/>
                </a:solidFill>
              </a:rPr>
              <a:t>Sementara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ketentuan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terkait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pengungkapan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diatur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dalam</a:t>
            </a:r>
            <a:r>
              <a:rPr lang="en-ID" sz="1400" dirty="0">
                <a:solidFill>
                  <a:srgbClr val="231F20"/>
                </a:solidFill>
              </a:rPr>
              <a:t> PSAK 67 </a:t>
            </a:r>
            <a:r>
              <a:rPr lang="en-ID" sz="1400" i="1" dirty="0" err="1">
                <a:solidFill>
                  <a:srgbClr val="231F20"/>
                </a:solidFill>
              </a:rPr>
              <a:t>Pengungkapan</a:t>
            </a:r>
            <a:r>
              <a:rPr lang="en-ID" sz="1400" i="1" dirty="0">
                <a:solidFill>
                  <a:srgbClr val="231F20"/>
                </a:solidFill>
              </a:rPr>
              <a:t> </a:t>
            </a:r>
            <a:r>
              <a:rPr lang="sv-SE" sz="1400" i="1" dirty="0">
                <a:solidFill>
                  <a:srgbClr val="231F20"/>
                </a:solidFill>
              </a:rPr>
              <a:t>Kepentingan dalam Entitas Lain </a:t>
            </a:r>
            <a:r>
              <a:rPr lang="sv-SE" sz="1400" dirty="0">
                <a:solidFill>
                  <a:srgbClr val="231F20"/>
                </a:solidFill>
              </a:rPr>
              <a:t>seperti pada </a:t>
            </a:r>
            <a:r>
              <a:rPr lang="sv-SE" sz="1400" b="1" dirty="0">
                <a:solidFill>
                  <a:srgbClr val="231F20"/>
                </a:solidFill>
              </a:rPr>
              <a:t>Gambar 12.2</a:t>
            </a:r>
            <a:r>
              <a:rPr lang="sv-SE" sz="1400" dirty="0">
                <a:solidFill>
                  <a:srgbClr val="231F20"/>
                </a:solidFill>
              </a:rPr>
              <a:t>. PSAK 67 mensyaratkan para pihak</a:t>
            </a:r>
            <a:r>
              <a:rPr lang="sv-SE" sz="1400" i="1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untuk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mengungkapkan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informasi</a:t>
            </a:r>
            <a:r>
              <a:rPr lang="en-ID" sz="1400" dirty="0">
                <a:solidFill>
                  <a:srgbClr val="231F20"/>
                </a:solidFill>
              </a:rPr>
              <a:t> yang </a:t>
            </a:r>
            <a:r>
              <a:rPr lang="en-ID" sz="1400" dirty="0" err="1">
                <a:solidFill>
                  <a:srgbClr val="231F20"/>
                </a:solidFill>
              </a:rPr>
              <a:t>memungkinkan</a:t>
            </a:r>
            <a:r>
              <a:rPr lang="en-ID" sz="1400" dirty="0">
                <a:solidFill>
                  <a:srgbClr val="231F20"/>
                </a:solidFill>
              </a:rPr>
              <a:t> para </a:t>
            </a:r>
            <a:r>
              <a:rPr lang="en-ID" sz="1400" dirty="0" err="1">
                <a:solidFill>
                  <a:srgbClr val="231F20"/>
                </a:solidFill>
              </a:rPr>
              <a:t>pengguna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laporan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keuangan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untuk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mengevaluasi</a:t>
            </a:r>
            <a:r>
              <a:rPr lang="en-ID" sz="1400" dirty="0">
                <a:solidFill>
                  <a:srgbClr val="231F20"/>
                </a:solidFill>
              </a:rPr>
              <a:t>:</a:t>
            </a:r>
            <a:r>
              <a:rPr lang="sv-SE" sz="1400" i="1" dirty="0"/>
              <a:t>	</a:t>
            </a:r>
          </a:p>
          <a:p>
            <a:pPr marL="542925" indent="-180975" algn="just">
              <a:buNone/>
            </a:pPr>
            <a:r>
              <a:rPr lang="en-ID" sz="1400" dirty="0">
                <a:solidFill>
                  <a:srgbClr val="231F20"/>
                </a:solidFill>
              </a:rPr>
              <a:t>1. </a:t>
            </a:r>
            <a:r>
              <a:rPr lang="en-ID" sz="1400" dirty="0" err="1">
                <a:solidFill>
                  <a:srgbClr val="231F20"/>
                </a:solidFill>
              </a:rPr>
              <a:t>sifat</a:t>
            </a:r>
            <a:r>
              <a:rPr lang="en-ID" sz="1400" dirty="0">
                <a:solidFill>
                  <a:srgbClr val="231F20"/>
                </a:solidFill>
              </a:rPr>
              <a:t>, </a:t>
            </a:r>
            <a:r>
              <a:rPr lang="en-ID" sz="1400" dirty="0" err="1">
                <a:solidFill>
                  <a:srgbClr val="231F20"/>
                </a:solidFill>
              </a:rPr>
              <a:t>luas</a:t>
            </a:r>
            <a:r>
              <a:rPr lang="en-ID" sz="1400" dirty="0">
                <a:solidFill>
                  <a:srgbClr val="231F20"/>
                </a:solidFill>
              </a:rPr>
              <a:t>, dan </a:t>
            </a:r>
            <a:r>
              <a:rPr lang="en-ID" sz="1400" dirty="0" err="1">
                <a:solidFill>
                  <a:srgbClr val="231F20"/>
                </a:solidFill>
              </a:rPr>
              <a:t>dampak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keuangan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dari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kepentingannya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dalam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pengaturan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, </a:t>
            </a:r>
            <a:r>
              <a:rPr lang="en-ID" sz="1400" dirty="0" err="1">
                <a:solidFill>
                  <a:srgbClr val="231F20"/>
                </a:solidFill>
              </a:rPr>
              <a:t>termasuk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sifat</a:t>
            </a:r>
            <a:r>
              <a:rPr lang="en-ID" sz="1400" dirty="0">
                <a:solidFill>
                  <a:srgbClr val="231F20"/>
                </a:solidFill>
              </a:rPr>
              <a:t> dan </a:t>
            </a:r>
            <a:r>
              <a:rPr lang="en-ID" sz="1400" dirty="0" err="1">
                <a:solidFill>
                  <a:srgbClr val="231F20"/>
                </a:solidFill>
              </a:rPr>
              <a:t>dampak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hubungan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kontraktualnya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dengan</a:t>
            </a:r>
            <a:r>
              <a:rPr lang="en-ID" sz="1400" dirty="0">
                <a:solidFill>
                  <a:srgbClr val="231F20"/>
                </a:solidFill>
              </a:rPr>
              <a:t> investor lain yang </a:t>
            </a:r>
            <a:r>
              <a:rPr lang="en-ID" sz="1400" dirty="0" err="1">
                <a:solidFill>
                  <a:srgbClr val="231F20"/>
                </a:solidFill>
              </a:rPr>
              <a:t>memiliki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pengendalian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atas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pengaturan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; dan</a:t>
            </a:r>
          </a:p>
          <a:p>
            <a:pPr marL="542925" indent="-180975" algn="just">
              <a:buNone/>
            </a:pPr>
            <a:r>
              <a:rPr lang="en-ID" sz="1400" dirty="0">
                <a:solidFill>
                  <a:srgbClr val="231F20"/>
                </a:solidFill>
              </a:rPr>
              <a:t>2. </a:t>
            </a:r>
            <a:r>
              <a:rPr lang="en-ID" sz="1400" dirty="0" err="1">
                <a:solidFill>
                  <a:srgbClr val="231F20"/>
                </a:solidFill>
              </a:rPr>
              <a:t>sifat</a:t>
            </a:r>
            <a:r>
              <a:rPr lang="en-ID" sz="1400" dirty="0">
                <a:solidFill>
                  <a:srgbClr val="231F20"/>
                </a:solidFill>
              </a:rPr>
              <a:t> dan </a:t>
            </a:r>
            <a:r>
              <a:rPr lang="en-ID" sz="1400" dirty="0" err="1">
                <a:solidFill>
                  <a:srgbClr val="231F20"/>
                </a:solidFill>
              </a:rPr>
              <a:t>perubahan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risiko</a:t>
            </a:r>
            <a:r>
              <a:rPr lang="en-ID" sz="1400" dirty="0">
                <a:solidFill>
                  <a:srgbClr val="231F20"/>
                </a:solidFill>
              </a:rPr>
              <a:t> yang </a:t>
            </a:r>
            <a:r>
              <a:rPr lang="en-ID" sz="1400" dirty="0" err="1">
                <a:solidFill>
                  <a:srgbClr val="231F20"/>
                </a:solidFill>
              </a:rPr>
              <a:t>terkait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dengan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kepentingannya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dalam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ventura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.</a:t>
            </a:r>
          </a:p>
          <a:p>
            <a:pPr marL="333375" indent="0" algn="just">
              <a:buNone/>
            </a:pPr>
            <a:endParaRPr lang="en-ID" sz="1400" dirty="0">
              <a:solidFill>
                <a:srgbClr val="231F20"/>
              </a:solidFill>
            </a:endParaRPr>
          </a:p>
          <a:p>
            <a:pPr marL="333375" indent="0" algn="just">
              <a:buNone/>
            </a:pPr>
            <a:r>
              <a:rPr lang="en-ID" sz="1400" dirty="0" err="1">
                <a:solidFill>
                  <a:srgbClr val="231F20"/>
                </a:solidFill>
              </a:rPr>
              <a:t>Untuk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memenuhi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kedua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aspek</a:t>
            </a:r>
            <a:r>
              <a:rPr lang="en-ID" sz="1400" dirty="0">
                <a:solidFill>
                  <a:srgbClr val="231F20"/>
                </a:solidFill>
              </a:rPr>
              <a:t> di </a:t>
            </a:r>
            <a:r>
              <a:rPr lang="en-ID" sz="1400" dirty="0" err="1">
                <a:solidFill>
                  <a:srgbClr val="231F20"/>
                </a:solidFill>
              </a:rPr>
              <a:t>atas</a:t>
            </a:r>
            <a:r>
              <a:rPr lang="en-ID" sz="1400" dirty="0">
                <a:solidFill>
                  <a:srgbClr val="231F20"/>
                </a:solidFill>
              </a:rPr>
              <a:t>, para </a:t>
            </a:r>
            <a:r>
              <a:rPr lang="en-ID" sz="1400" dirty="0" err="1">
                <a:solidFill>
                  <a:srgbClr val="231F20"/>
                </a:solidFill>
              </a:rPr>
              <a:t>pihak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mengungkapkan</a:t>
            </a:r>
            <a:r>
              <a:rPr lang="en-ID" sz="1400" dirty="0">
                <a:solidFill>
                  <a:srgbClr val="231F20"/>
                </a:solidFill>
              </a:rPr>
              <a:t>:</a:t>
            </a:r>
          </a:p>
          <a:p>
            <a:pPr marL="333375" indent="0" algn="just">
              <a:buNone/>
            </a:pPr>
            <a:r>
              <a:rPr lang="en-ID" sz="1400" dirty="0">
                <a:solidFill>
                  <a:srgbClr val="231F20"/>
                </a:solidFill>
              </a:rPr>
              <a:t>1. </a:t>
            </a:r>
            <a:r>
              <a:rPr lang="en-ID" sz="1400" dirty="0" err="1">
                <a:solidFill>
                  <a:srgbClr val="231F20"/>
                </a:solidFill>
              </a:rPr>
              <a:t>Pertimbangan</a:t>
            </a:r>
            <a:r>
              <a:rPr lang="en-ID" sz="1400" dirty="0">
                <a:solidFill>
                  <a:srgbClr val="231F20"/>
                </a:solidFill>
              </a:rPr>
              <a:t> dan </a:t>
            </a:r>
            <a:r>
              <a:rPr lang="en-ID" sz="1400" dirty="0" err="1">
                <a:solidFill>
                  <a:srgbClr val="231F20"/>
                </a:solidFill>
              </a:rPr>
              <a:t>asumsi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signifikan</a:t>
            </a:r>
            <a:r>
              <a:rPr lang="en-ID" sz="1400" dirty="0">
                <a:solidFill>
                  <a:srgbClr val="231F20"/>
                </a:solidFill>
              </a:rPr>
              <a:t> yang </a:t>
            </a:r>
            <a:r>
              <a:rPr lang="en-ID" sz="1400" dirty="0" err="1">
                <a:solidFill>
                  <a:srgbClr val="231F20"/>
                </a:solidFill>
              </a:rPr>
              <a:t>telah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dibuat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dalam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menentukan</a:t>
            </a:r>
            <a:r>
              <a:rPr lang="en-ID" sz="1400" dirty="0">
                <a:solidFill>
                  <a:srgbClr val="231F20"/>
                </a:solidFill>
              </a:rPr>
              <a:t>:</a:t>
            </a:r>
          </a:p>
          <a:p>
            <a:pPr marL="542925" indent="0" algn="just">
              <a:buNone/>
            </a:pPr>
            <a:r>
              <a:rPr lang="en-ID" sz="1400" dirty="0">
                <a:solidFill>
                  <a:srgbClr val="231F20"/>
                </a:solidFill>
              </a:rPr>
              <a:t>a. </a:t>
            </a:r>
            <a:r>
              <a:rPr lang="en-ID" sz="1400" dirty="0" err="1">
                <a:solidFill>
                  <a:srgbClr val="231F20"/>
                </a:solidFill>
              </a:rPr>
              <a:t>sifat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dari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kepentingannya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dalam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pengaturan</a:t>
            </a:r>
            <a:r>
              <a:rPr lang="en-ID" sz="1400" dirty="0">
                <a:solidFill>
                  <a:srgbClr val="231F20"/>
                </a:solidFill>
              </a:rPr>
              <a:t>.</a:t>
            </a:r>
          </a:p>
          <a:p>
            <a:pPr marL="542925" indent="0" algn="just">
              <a:buNone/>
            </a:pPr>
            <a:r>
              <a:rPr lang="it-IT" sz="1400" dirty="0">
                <a:solidFill>
                  <a:srgbClr val="231F20"/>
                </a:solidFill>
              </a:rPr>
              <a:t>b. jenis pengaturan bersama di mana entitas memiliki kepentingan.</a:t>
            </a:r>
          </a:p>
          <a:p>
            <a:pPr marL="333375" indent="0" algn="just">
              <a:buNone/>
            </a:pPr>
            <a:r>
              <a:rPr lang="en-ID" sz="1400" dirty="0">
                <a:solidFill>
                  <a:srgbClr val="231F20"/>
                </a:solidFill>
              </a:rPr>
              <a:t>2. </a:t>
            </a:r>
            <a:r>
              <a:rPr lang="en-ID" sz="1400" dirty="0" err="1">
                <a:solidFill>
                  <a:srgbClr val="231F20"/>
                </a:solidFill>
              </a:rPr>
              <a:t>Informasi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mengenai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kepentingannya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dalam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pengaturan</a:t>
            </a:r>
            <a:r>
              <a:rPr lang="en-ID" sz="1400" dirty="0">
                <a:solidFill>
                  <a:srgbClr val="231F20"/>
                </a:solidFill>
              </a:rPr>
              <a:t> </a:t>
            </a:r>
            <a:r>
              <a:rPr lang="en-ID" sz="1400" dirty="0" err="1">
                <a:solidFill>
                  <a:srgbClr val="231F20"/>
                </a:solidFill>
              </a:rPr>
              <a:t>bersama</a:t>
            </a:r>
            <a:r>
              <a:rPr lang="en-ID" sz="1400" dirty="0">
                <a:solidFill>
                  <a:srgbClr val="231F20"/>
                </a:solidFill>
              </a:rPr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1148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1900" b="1" dirty="0"/>
              <a:t>Ventura Bersama</a:t>
            </a:r>
          </a:p>
          <a:p>
            <a:pPr marL="319088" indent="-319088" algn="just"/>
            <a:r>
              <a:rPr lang="en-US" sz="1600" b="1" dirty="0" err="1"/>
              <a:t>Pengakuan</a:t>
            </a:r>
            <a:r>
              <a:rPr lang="en-US" sz="1600" b="1" dirty="0"/>
              <a:t> dan </a:t>
            </a:r>
            <a:r>
              <a:rPr lang="en-US" sz="1600" b="1" dirty="0" err="1"/>
              <a:t>Pengukuran</a:t>
            </a:r>
            <a:r>
              <a:rPr lang="en-US" sz="1500" b="1" dirty="0"/>
              <a:t> </a:t>
            </a:r>
          </a:p>
          <a:p>
            <a:pPr marL="314325" indent="0" algn="just">
              <a:buNone/>
            </a:pP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Para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tidak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membagi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semua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kepentingan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(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yaitu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kepemilikan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kepemilikan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)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aset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terkait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dengan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dalam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bagian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ditentukan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Aset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diikutsertakan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dalam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diperoleh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merupakan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aset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bertanggung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jawab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liabilitas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kontraktual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menetapkan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bagian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setiap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dalam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laba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rugi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neto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(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bukan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pendapatan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beban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)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terkait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dengan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aktivitas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</a:t>
            </a:r>
          </a:p>
          <a:p>
            <a:pPr marL="314325" indent="0" algn="just">
              <a:buNone/>
            </a:pPr>
            <a:r>
              <a:rPr lang="sv-SE" sz="1500" dirty="0">
                <a:solidFill>
                  <a:srgbClr val="231F20"/>
                </a:solidFill>
              </a:rPr>
              <a:t>Ketika para pihak (</a:t>
            </a:r>
            <a:r>
              <a:rPr lang="sv-SE" sz="1500" i="1" dirty="0">
                <a:solidFill>
                  <a:srgbClr val="231F20"/>
                </a:solidFill>
              </a:rPr>
              <a:t>venturer </a:t>
            </a:r>
            <a:r>
              <a:rPr lang="sv-SE" sz="1500" dirty="0">
                <a:solidFill>
                  <a:srgbClr val="231F20"/>
                </a:solidFill>
              </a:rPr>
              <a:t>bersama) hanya memiliki hak</a:t>
            </a:r>
            <a:r>
              <a:rPr lang="sv-SE" sz="1500" i="1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atas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aset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neto</a:t>
            </a:r>
            <a:r>
              <a:rPr lang="en-ID" sz="1500" dirty="0">
                <a:solidFill>
                  <a:srgbClr val="231F20"/>
                </a:solidFill>
              </a:rPr>
              <a:t> dan </a:t>
            </a:r>
            <a:r>
              <a:rPr lang="en-ID" sz="1500" dirty="0" err="1">
                <a:solidFill>
                  <a:srgbClr val="231F20"/>
                </a:solidFill>
              </a:rPr>
              <a:t>bukan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hak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atas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aset</a:t>
            </a:r>
            <a:r>
              <a:rPr lang="en-ID" sz="1500" dirty="0">
                <a:solidFill>
                  <a:srgbClr val="231F20"/>
                </a:solidFill>
              </a:rPr>
              <a:t> dan </a:t>
            </a:r>
            <a:r>
              <a:rPr lang="en-ID" sz="1500" dirty="0" err="1">
                <a:solidFill>
                  <a:srgbClr val="231F20"/>
                </a:solidFill>
              </a:rPr>
              <a:t>kewajiban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terhadap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liabilitas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pengaturan</a:t>
            </a:r>
            <a:r>
              <a:rPr lang="en-ID" sz="1500" dirty="0">
                <a:solidFill>
                  <a:srgbClr val="231F20"/>
                </a:solidFill>
              </a:rPr>
              <a:t>, </a:t>
            </a:r>
            <a:r>
              <a:rPr lang="en-ID" sz="1500" dirty="0" err="1">
                <a:solidFill>
                  <a:srgbClr val="231F20"/>
                </a:solidFill>
              </a:rPr>
              <a:t>maka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i="1" dirty="0">
                <a:solidFill>
                  <a:srgbClr val="231F20"/>
                </a:solidFill>
              </a:rPr>
              <a:t>venturer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tidak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mengakui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aset</a:t>
            </a:r>
            <a:r>
              <a:rPr lang="en-ID" sz="1500" dirty="0">
                <a:solidFill>
                  <a:srgbClr val="231F20"/>
                </a:solidFill>
              </a:rPr>
              <a:t> dan </a:t>
            </a:r>
            <a:r>
              <a:rPr lang="en-ID" sz="1500" dirty="0" err="1">
                <a:solidFill>
                  <a:srgbClr val="231F20"/>
                </a:solidFill>
              </a:rPr>
              <a:t>liabilitas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tersebut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secara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proporsional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dalam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laporan</a:t>
            </a:r>
            <a:r>
              <a:rPr lang="en-ID" sz="1500" i="1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keuangannya</a:t>
            </a:r>
            <a:r>
              <a:rPr lang="en-ID" sz="1500" dirty="0">
                <a:solidFill>
                  <a:srgbClr val="231F20"/>
                </a:solidFill>
              </a:rPr>
              <a:t> masing-masing.</a:t>
            </a:r>
            <a:r>
              <a:rPr lang="en-US" sz="1400" i="1" dirty="0"/>
              <a:t>	</a:t>
            </a:r>
          </a:p>
          <a:p>
            <a:pPr marL="319088" indent="-319088" algn="just"/>
            <a:r>
              <a:rPr lang="en-US" sz="1600" b="1" dirty="0" err="1"/>
              <a:t>Penyajian</a:t>
            </a:r>
            <a:r>
              <a:rPr lang="en-US" sz="1600" b="1" dirty="0"/>
              <a:t> dan </a:t>
            </a:r>
            <a:r>
              <a:rPr lang="en-US" sz="1600" b="1" dirty="0" err="1"/>
              <a:t>Pengungkapan</a:t>
            </a:r>
            <a:r>
              <a:rPr lang="en-US" sz="1400" b="1" dirty="0"/>
              <a:t> </a:t>
            </a:r>
          </a:p>
          <a:p>
            <a:pPr marL="314325" indent="9525" algn="just">
              <a:buNone/>
            </a:pPr>
            <a:r>
              <a:rPr lang="es-ES" sz="1500" dirty="0" err="1">
                <a:solidFill>
                  <a:srgbClr val="231F20"/>
                </a:solidFill>
              </a:rPr>
              <a:t>Penyajian</a:t>
            </a:r>
            <a:r>
              <a:rPr lang="es-ES" sz="1500" dirty="0">
                <a:solidFill>
                  <a:srgbClr val="231F20"/>
                </a:solidFill>
              </a:rPr>
              <a:t> atas </a:t>
            </a:r>
            <a:r>
              <a:rPr lang="es-ES" sz="1500" dirty="0" err="1">
                <a:solidFill>
                  <a:srgbClr val="231F20"/>
                </a:solidFill>
              </a:rPr>
              <a:t>pos-pos</a:t>
            </a:r>
            <a:r>
              <a:rPr lang="es-ES" sz="1500" dirty="0">
                <a:solidFill>
                  <a:srgbClr val="231F20"/>
                </a:solidFill>
              </a:rPr>
              <a:t> yang </a:t>
            </a:r>
            <a:r>
              <a:rPr lang="es-ES" sz="1500" dirty="0" err="1">
                <a:solidFill>
                  <a:srgbClr val="231F20"/>
                </a:solidFill>
              </a:rPr>
              <a:t>diakui</a:t>
            </a:r>
            <a:r>
              <a:rPr lang="es-ES" sz="1500" dirty="0">
                <a:solidFill>
                  <a:srgbClr val="231F20"/>
                </a:solidFill>
              </a:rPr>
              <a:t> </a:t>
            </a:r>
            <a:r>
              <a:rPr lang="es-ES" sz="1500" dirty="0" err="1">
                <a:solidFill>
                  <a:srgbClr val="231F20"/>
                </a:solidFill>
              </a:rPr>
              <a:t>oleh</a:t>
            </a:r>
            <a:r>
              <a:rPr lang="es-ES" sz="1500" dirty="0">
                <a:solidFill>
                  <a:srgbClr val="231F20"/>
                </a:solidFill>
              </a:rPr>
              <a:t> para </a:t>
            </a:r>
            <a:r>
              <a:rPr lang="en-ID" sz="1500" dirty="0" err="1">
                <a:solidFill>
                  <a:srgbClr val="231F20"/>
                </a:solidFill>
              </a:rPr>
              <a:t>pihak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mengikuti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ketentuan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dalam</a:t>
            </a:r>
            <a:r>
              <a:rPr lang="en-ID" sz="1500" dirty="0">
                <a:solidFill>
                  <a:srgbClr val="231F20"/>
                </a:solidFill>
              </a:rPr>
              <a:t> PSAK 15 yang </a:t>
            </a:r>
            <a:r>
              <a:rPr lang="en-ID" sz="1500" dirty="0" err="1">
                <a:solidFill>
                  <a:srgbClr val="231F20"/>
                </a:solidFill>
              </a:rPr>
              <a:t>dapat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dilihat</a:t>
            </a:r>
            <a:r>
              <a:rPr lang="en-ID" sz="1500" dirty="0">
                <a:solidFill>
                  <a:srgbClr val="231F20"/>
                </a:solidFill>
              </a:rPr>
              <a:t> pada Bab 2. </a:t>
            </a:r>
            <a:r>
              <a:rPr lang="en-ID" sz="1500" dirty="0" err="1">
                <a:solidFill>
                  <a:srgbClr val="231F20"/>
                </a:solidFill>
              </a:rPr>
              <a:t>Sementara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ketentuan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terkait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pengungkapan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diatur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dalam</a:t>
            </a:r>
            <a:r>
              <a:rPr lang="en-ID" sz="1500" dirty="0">
                <a:solidFill>
                  <a:srgbClr val="231F20"/>
                </a:solidFill>
              </a:rPr>
              <a:t> PSAK 67 </a:t>
            </a:r>
            <a:r>
              <a:rPr lang="en-ID" sz="1500" dirty="0" err="1">
                <a:solidFill>
                  <a:srgbClr val="231F20"/>
                </a:solidFill>
              </a:rPr>
              <a:t>seperti</a:t>
            </a:r>
            <a:r>
              <a:rPr lang="en-ID" sz="1500" dirty="0">
                <a:solidFill>
                  <a:srgbClr val="231F20"/>
                </a:solidFill>
              </a:rPr>
              <a:t> yang </a:t>
            </a:r>
            <a:r>
              <a:rPr lang="en-ID" sz="1500" dirty="0" err="1">
                <a:solidFill>
                  <a:srgbClr val="231F20"/>
                </a:solidFill>
              </a:rPr>
              <a:t>diilustrasikan</a:t>
            </a:r>
            <a:r>
              <a:rPr lang="en-ID" sz="1500" dirty="0">
                <a:solidFill>
                  <a:srgbClr val="231F20"/>
                </a:solidFill>
              </a:rPr>
              <a:t> pada </a:t>
            </a:r>
            <a:r>
              <a:rPr lang="en-ID" sz="1500" b="1" dirty="0">
                <a:solidFill>
                  <a:srgbClr val="231F20"/>
                </a:solidFill>
              </a:rPr>
              <a:t>Gambar 12.2</a:t>
            </a:r>
            <a:r>
              <a:rPr lang="en-ID" sz="1500" dirty="0">
                <a:solidFill>
                  <a:srgbClr val="231F20"/>
                </a:solidFill>
              </a:rPr>
              <a:t>. PSAK 67 </a:t>
            </a:r>
            <a:r>
              <a:rPr lang="en-ID" sz="1500" dirty="0" err="1">
                <a:solidFill>
                  <a:srgbClr val="231F20"/>
                </a:solidFill>
              </a:rPr>
              <a:t>mensyaratkan</a:t>
            </a:r>
            <a:r>
              <a:rPr lang="en-ID" sz="1500" dirty="0">
                <a:solidFill>
                  <a:srgbClr val="231F20"/>
                </a:solidFill>
              </a:rPr>
              <a:t> para </a:t>
            </a:r>
            <a:r>
              <a:rPr lang="en-ID" sz="1500" dirty="0" err="1">
                <a:solidFill>
                  <a:srgbClr val="231F20"/>
                </a:solidFill>
              </a:rPr>
              <a:t>pihak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untuk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mengungkapkan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informasi</a:t>
            </a:r>
            <a:r>
              <a:rPr lang="en-ID" sz="1500" dirty="0">
                <a:solidFill>
                  <a:srgbClr val="231F20"/>
                </a:solidFill>
              </a:rPr>
              <a:t> yang </a:t>
            </a:r>
            <a:r>
              <a:rPr lang="en-ID" sz="1500" dirty="0" err="1">
                <a:solidFill>
                  <a:srgbClr val="231F20"/>
                </a:solidFill>
              </a:rPr>
              <a:t>memungkinkan</a:t>
            </a:r>
            <a:r>
              <a:rPr lang="en-ID" sz="1500" dirty="0">
                <a:solidFill>
                  <a:srgbClr val="231F20"/>
                </a:solidFill>
              </a:rPr>
              <a:t> para </a:t>
            </a:r>
            <a:r>
              <a:rPr lang="en-ID" sz="1500" dirty="0" err="1">
                <a:solidFill>
                  <a:srgbClr val="231F20"/>
                </a:solidFill>
              </a:rPr>
              <a:t>pengguna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laporan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keuangan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untuk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mengevaluasi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sifat</a:t>
            </a:r>
            <a:r>
              <a:rPr lang="en-ID" sz="1500" dirty="0">
                <a:solidFill>
                  <a:srgbClr val="231F20"/>
                </a:solidFill>
              </a:rPr>
              <a:t>, </a:t>
            </a:r>
            <a:r>
              <a:rPr lang="en-ID" sz="1500" dirty="0" err="1">
                <a:solidFill>
                  <a:srgbClr val="231F20"/>
                </a:solidFill>
              </a:rPr>
              <a:t>luas</a:t>
            </a:r>
            <a:r>
              <a:rPr lang="en-ID" sz="1500" dirty="0">
                <a:solidFill>
                  <a:srgbClr val="231F20"/>
                </a:solidFill>
              </a:rPr>
              <a:t>, dan </a:t>
            </a:r>
            <a:r>
              <a:rPr lang="en-ID" sz="1500" dirty="0" err="1">
                <a:solidFill>
                  <a:srgbClr val="231F20"/>
                </a:solidFill>
              </a:rPr>
              <a:t>dampak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keuangan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dari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kepentingannya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dalam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pengaturan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serta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sifat</a:t>
            </a:r>
            <a:r>
              <a:rPr lang="en-ID" sz="1500" dirty="0">
                <a:solidFill>
                  <a:srgbClr val="231F20"/>
                </a:solidFill>
              </a:rPr>
              <a:t> dan </a:t>
            </a:r>
            <a:r>
              <a:rPr lang="en-ID" sz="1500" dirty="0" err="1">
                <a:solidFill>
                  <a:srgbClr val="231F20"/>
                </a:solidFill>
              </a:rPr>
              <a:t>perubahan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risiko</a:t>
            </a:r>
            <a:r>
              <a:rPr lang="en-ID" sz="1500" dirty="0">
                <a:solidFill>
                  <a:srgbClr val="231F20"/>
                </a:solidFill>
              </a:rPr>
              <a:t> yang </a:t>
            </a:r>
            <a:r>
              <a:rPr lang="en-ID" sz="1500" dirty="0" err="1">
                <a:solidFill>
                  <a:srgbClr val="231F20"/>
                </a:solidFill>
              </a:rPr>
              <a:t>terkait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dengan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kepentingannya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dalam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ventura</a:t>
            </a:r>
            <a:r>
              <a:rPr lang="en-ID" sz="1500" dirty="0">
                <a:solidFill>
                  <a:srgbClr val="231F20"/>
                </a:solidFill>
              </a:rPr>
              <a:t> </a:t>
            </a:r>
            <a:r>
              <a:rPr lang="en-ID" sz="1500" dirty="0" err="1">
                <a:solidFill>
                  <a:srgbClr val="231F20"/>
                </a:solidFill>
              </a:rPr>
              <a:t>bersama</a:t>
            </a:r>
            <a:r>
              <a:rPr lang="en-ID" sz="1500" dirty="0">
                <a:solidFill>
                  <a:srgbClr val="231F20"/>
                </a:solidFill>
              </a:rPr>
              <a:t>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673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742AAB-6FA1-4D72-9024-1F9CCA7AD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28800"/>
            <a:ext cx="744876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b="1" dirty="0">
                <a:effectLst/>
                <a:ea typeface="Calibri" panose="020F0502020204030204" pitchFamily="34" charset="0"/>
              </a:rPr>
              <a:t>KONSEP DAN KARAKTERISTIK PENGENDALIAN BERSAMA DAN PENGATURAN BERSAMA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Menurut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PSAK 15 </a:t>
            </a:r>
            <a:r>
              <a:rPr lang="en-ID" sz="1400" i="1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Investasi</a:t>
            </a:r>
            <a:r>
              <a:rPr lang="en-ID" sz="1400" i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pada </a:t>
            </a:r>
            <a:r>
              <a:rPr lang="en-ID" sz="1400" i="1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400" i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i="1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Asosiasi</a:t>
            </a:r>
            <a:r>
              <a:rPr lang="en-ID" sz="1400" i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dan Ventura Bersama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metode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ekuitas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juga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digunakan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oleh investor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investasinya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pada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ventura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Ventura Bersama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merupakan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salah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satu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bentuk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dari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(</a:t>
            </a:r>
            <a:r>
              <a:rPr lang="en-ID" sz="1400" i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joint arrangement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) yang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diatur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dalam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PSAK 66 </a:t>
            </a:r>
            <a:r>
              <a:rPr lang="en-ID" sz="1400" i="1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400" i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Bersama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</a:t>
            </a:r>
            <a:r>
              <a:rPr lang="en-US" sz="1400" dirty="0"/>
              <a:t> </a:t>
            </a:r>
          </a:p>
          <a:p>
            <a:pPr marL="0" indent="0" algn="just">
              <a:buNone/>
            </a:pPr>
            <a:endParaRPr lang="en-US" sz="800" dirty="0"/>
          </a:p>
          <a:p>
            <a:pPr marL="228600" indent="-228600" algn="just">
              <a:buFont typeface="Wingdings" pitchFamily="2" charset="2"/>
              <a:buChar char="q"/>
            </a:pPr>
            <a:r>
              <a:rPr lang="en-US" sz="1900" b="1" dirty="0"/>
              <a:t> </a:t>
            </a:r>
            <a:r>
              <a:rPr lang="en-US" sz="1900" b="1" dirty="0" err="1"/>
              <a:t>Pengendalian</a:t>
            </a:r>
            <a:r>
              <a:rPr lang="en-US" sz="1900" b="1" dirty="0"/>
              <a:t> Bersama</a:t>
            </a:r>
          </a:p>
          <a:p>
            <a:pPr algn="just"/>
            <a:r>
              <a:rPr lang="en-US" sz="1500" b="1" dirty="0" err="1"/>
              <a:t>Definisi</a:t>
            </a:r>
            <a:r>
              <a:rPr lang="en-US" sz="1500" b="1" dirty="0"/>
              <a:t> </a:t>
            </a:r>
            <a:r>
              <a:rPr lang="en-US" sz="1500" b="1" dirty="0" err="1"/>
              <a:t>Pengendalian</a:t>
            </a:r>
            <a:r>
              <a:rPr lang="en-US" sz="1500" b="1" dirty="0"/>
              <a:t> Bersama </a:t>
            </a:r>
          </a:p>
          <a:p>
            <a:pPr algn="just">
              <a:buNone/>
            </a:pPr>
            <a:r>
              <a:rPr lang="en-US" sz="1050" dirty="0"/>
              <a:t>	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adalah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dua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lebih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memiliki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b="1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b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b="1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b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(</a:t>
            </a:r>
            <a:r>
              <a:rPr lang="en-ID" sz="1500" i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jointly control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).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ada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ketika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investor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terekspos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memiliki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imbal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hasil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variabel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dari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keterlibatannya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dengan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i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investee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dan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memiliki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kemampuan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untuk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memengaruhi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imbal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hasil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tersebut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melalui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kekuasaannya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i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investee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Misalnya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induk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memiliki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anak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Meskipun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induk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dapat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mengendalikan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lebih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dari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satu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anak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tetapi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satu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anak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hanya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dikendalikan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oleh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satu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induk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Konsep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ini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dipakai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dalam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bab-bab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sebelumnya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mengenai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kombinasi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bisnis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dan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laporan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keuangan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konsolidasian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</a:t>
            </a:r>
          </a:p>
          <a:p>
            <a:pPr algn="just">
              <a:buNone/>
            </a:pPr>
            <a:r>
              <a:rPr lang="en-ID" sz="1400" dirty="0">
                <a:solidFill>
                  <a:srgbClr val="231F20"/>
                </a:solidFill>
              </a:rPr>
              <a:t>	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Menurut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PSAK 66,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adalah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persetujuan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kontraktual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untuk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berbagi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suatu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ada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hanya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ketika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keputusan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mengenai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aktivitas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relevan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mensyaratkan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persetujuan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dengan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suara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bulat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dari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seluruh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berbagi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adalah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kesepakatan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kerja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di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antara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beberapa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dalam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mencapai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tujuan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tertentu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Aktivitas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relevan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adalah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aktivitas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secara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signifikan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memengaruhi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imbal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hasil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(</a:t>
            </a:r>
            <a:r>
              <a:rPr lang="en-ID" sz="1500" i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return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)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dari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seperti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aktivitas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terkait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keputusan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operasi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utama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dan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investasi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400" b="1" dirty="0" err="1"/>
              <a:t>Karakteristik</a:t>
            </a:r>
            <a:r>
              <a:rPr lang="en-US" sz="1400" b="1" dirty="0"/>
              <a:t> </a:t>
            </a:r>
            <a:r>
              <a:rPr lang="en-US" sz="1400" b="1" dirty="0" err="1"/>
              <a:t>Pengendalian</a:t>
            </a:r>
            <a:r>
              <a:rPr lang="en-US" sz="1400" b="1" dirty="0"/>
              <a:t> Bersama</a:t>
            </a:r>
            <a:r>
              <a:rPr lang="en-US" sz="1600" b="1" dirty="0"/>
              <a:t> </a:t>
            </a:r>
          </a:p>
          <a:p>
            <a:pPr marL="358775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Seperti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dipaparkan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pada Gambar 12.1,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sebelum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mengidentifikasi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keberadaan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tentu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harus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diidentifikasi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lebih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dahulu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apakah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sekelompok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tersebut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secara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bersama-sama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mengendalikan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Setelah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dapat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disimpulkan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bahwa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seluruh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(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sekelompok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)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mengendalikan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secara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kolektif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perlu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diidentifikasi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lebih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lanjut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apakah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para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tersebut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berbagi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sehingga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memiliki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hanya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ada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ketika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keputusan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mengenai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aktivitas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relevan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mensyaratkan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persetujuan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dengan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suara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bulat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dari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para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secara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kolektif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mengendalikan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Pertimbangan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tertentu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sangat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diperlukan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untuk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menentukan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apakah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dikendalikan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oleh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seluruh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sekelompok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satu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saja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</a:t>
            </a:r>
            <a:r>
              <a:rPr lang="en-ID" sz="18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endParaRPr lang="en-US" sz="800" dirty="0"/>
          </a:p>
          <a:p>
            <a:pPr algn="just"/>
            <a:r>
              <a:rPr lang="en-US" sz="1400" b="1" dirty="0" err="1"/>
              <a:t>Persetujuan</a:t>
            </a:r>
            <a:r>
              <a:rPr lang="en-US" sz="1400" b="1" dirty="0"/>
              <a:t> </a:t>
            </a:r>
            <a:r>
              <a:rPr lang="en-US" sz="1400" b="1" dirty="0" err="1"/>
              <a:t>dengan</a:t>
            </a:r>
            <a:r>
              <a:rPr lang="en-US" sz="1400" b="1" dirty="0"/>
              <a:t> </a:t>
            </a:r>
            <a:r>
              <a:rPr lang="en-US" sz="1400" b="1" dirty="0" err="1"/>
              <a:t>Suara</a:t>
            </a:r>
            <a:r>
              <a:rPr lang="en-US" sz="1400" b="1" dirty="0"/>
              <a:t> </a:t>
            </a:r>
            <a:r>
              <a:rPr lang="en-US" sz="1400" b="1" dirty="0" err="1"/>
              <a:t>Bulat</a:t>
            </a:r>
            <a:r>
              <a:rPr lang="en-US" sz="1400" b="1" dirty="0"/>
              <a:t> </a:t>
            </a:r>
          </a:p>
          <a:p>
            <a:pPr algn="just">
              <a:buNone/>
            </a:pPr>
            <a:r>
              <a:rPr lang="en-US" sz="1400" dirty="0"/>
              <a:t>	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Persetujuan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dengan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suara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bulat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artinya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semua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sepakat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dengan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keputusan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diambil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.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Semua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dimaksud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adalah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para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memiliki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4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.</a:t>
            </a:r>
            <a:endParaRPr lang="en-ID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310F-4452-45ED-9F99-E7B891AA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A47D1B-1837-4144-9B42-C17C51F0D5E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0055" y="1676400"/>
            <a:ext cx="6632489" cy="4343400"/>
          </a:xfrm>
        </p:spPr>
      </p:pic>
    </p:spTree>
    <p:extLst>
      <p:ext uri="{BB962C8B-B14F-4D97-AF65-F5344CB8AC3E}">
        <p14:creationId xmlns:p14="http://schemas.microsoft.com/office/powerpoint/2010/main" val="114564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223838" indent="-204788" algn="just"/>
            <a:r>
              <a:rPr lang="en-US" sz="1500" b="1" dirty="0" err="1"/>
              <a:t>Pengendalian</a:t>
            </a:r>
            <a:r>
              <a:rPr lang="en-US" sz="1500" b="1" dirty="0"/>
              <a:t> Bersama dan PSAK Lain </a:t>
            </a:r>
          </a:p>
          <a:p>
            <a:pPr marL="228600" indent="-114300" algn="just">
              <a:buNone/>
            </a:pPr>
            <a:r>
              <a:rPr lang="en-US" sz="1500" dirty="0"/>
              <a:t>	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Pada Gambar 12.2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dapat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dilihat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kaitan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antara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PSAK 66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dengan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PSAK lain.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dibahas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pada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bab-bab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sebelumnya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adalah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hanya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dimiliki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oleh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satu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(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induk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)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terhadap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satu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lebih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anak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sehingga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disusun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laporan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keuangan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konsolidasian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terdiri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dari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induk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dan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anak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sesuai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PSAK 65 </a:t>
            </a:r>
            <a:r>
              <a:rPr lang="en-ID" sz="1500" i="1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Laporan</a:t>
            </a:r>
            <a:r>
              <a:rPr lang="en-ID" sz="1500" i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i="1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Keuangan</a:t>
            </a:r>
            <a:r>
              <a:rPr lang="en-ID" sz="1500" i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i="1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Konsolidasian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Jika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suatu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dibagi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diantara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para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maka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disebut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dan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tersebut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adalah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Selanjutnya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para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harus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menentukan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jenis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bersamanya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apakah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Operasi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Bersama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Ventura Bersama. PSAK 66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mengatur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tentang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perlakuan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akuntansi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Operasi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Bersama,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sementara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untuk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Ventura Bersama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merujuk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PSAK 15.</a:t>
            </a:r>
          </a:p>
          <a:p>
            <a:pPr marL="180975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Jika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tidak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ada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maupun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keterlibatan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para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/investor pada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suatu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/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namun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memiliki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pengaruh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signifikan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/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maka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para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mencatat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investasinya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menggunakan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metode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ekuitas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sesuai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PSAK 15,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seperti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halnya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Ventura Bersama.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Namun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jika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Jika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tidak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ada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maupun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pengaruh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signifikan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atas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keterlibatan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para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/investor pada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suatu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/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maka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para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/investor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mencatat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keterlibatannya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sesuai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PSAK 71 </a:t>
            </a:r>
            <a:r>
              <a:rPr lang="en-ID" sz="1500" i="1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Instrumen</a:t>
            </a:r>
            <a:r>
              <a:rPr lang="en-ID" sz="1500" i="1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i="1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Keuangan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.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Menurut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PSAK 71, investor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dapat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mengklasifikasikan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investasinya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pada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instrumen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ekuitas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sebagai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aset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keuangan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berupa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Nilai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Wajar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melalui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Laba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Rugi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Nilai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Wajar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melalui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Penghasilan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Komprehensif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Lain.</a:t>
            </a:r>
            <a:endParaRPr lang="en-ID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114300" algn="just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06025-E264-4D68-B2C9-52E9051B0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524000"/>
            <a:ext cx="7191375" cy="49875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1900" b="1" dirty="0" err="1"/>
              <a:t>Pengaturan</a:t>
            </a:r>
            <a:r>
              <a:rPr lang="en-US" sz="1900" b="1" dirty="0"/>
              <a:t> Bersama</a:t>
            </a:r>
          </a:p>
          <a:p>
            <a:pPr marL="319088" indent="-319088" algn="just"/>
            <a:r>
              <a:rPr lang="en-US" sz="1600" b="1" dirty="0" err="1"/>
              <a:t>Definisi</a:t>
            </a:r>
            <a:r>
              <a:rPr lang="en-US" sz="1600" b="1" dirty="0"/>
              <a:t> </a:t>
            </a:r>
            <a:r>
              <a:rPr lang="en-US" sz="1600" b="1" dirty="0" err="1"/>
              <a:t>Pengaturan</a:t>
            </a:r>
            <a:r>
              <a:rPr lang="en-US" sz="1600" b="1" dirty="0"/>
              <a:t> Bersama</a:t>
            </a:r>
            <a:r>
              <a:rPr lang="en-US" sz="1500" b="1" dirty="0"/>
              <a:t> </a:t>
            </a:r>
          </a:p>
          <a:p>
            <a:pPr marL="361950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adalah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dua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lebih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memiliki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.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memiliki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karakteristik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berikut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ini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:</a:t>
            </a:r>
            <a:endParaRPr lang="en-ID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66700" algn="just">
              <a:lnSpc>
                <a:spcPct val="107000"/>
              </a:lnSpc>
              <a:spcBef>
                <a:spcPts val="0"/>
              </a:spcBef>
              <a:buNone/>
              <a:tabLst>
                <a:tab pos="628650" algn="l"/>
              </a:tabLst>
            </a:pP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1.	</a:t>
            </a: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Para </a:t>
            </a:r>
            <a:r>
              <a:rPr lang="en-ID" sz="1500" dirty="0" err="1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terikat</a:t>
            </a: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 oleh </a:t>
            </a:r>
            <a:r>
              <a:rPr lang="en-ID" sz="1500" dirty="0" err="1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suatu</a:t>
            </a: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kontraktual</a:t>
            </a: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.</a:t>
            </a:r>
            <a:endParaRPr lang="en-ID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66700" algn="just">
              <a:lnSpc>
                <a:spcPct val="107000"/>
              </a:lnSpc>
              <a:spcBef>
                <a:spcPts val="0"/>
              </a:spcBef>
              <a:buNone/>
              <a:tabLst>
                <a:tab pos="628650" algn="l"/>
              </a:tabLst>
            </a:pP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2.	</a:t>
            </a:r>
            <a:r>
              <a:rPr lang="en-ID" sz="1500" dirty="0" err="1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kontraktual</a:t>
            </a: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memberikan</a:t>
            </a: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pengendalian</a:t>
            </a: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kepada</a:t>
            </a: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dua</a:t>
            </a: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lebih</a:t>
            </a: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a typeface="Calibri" panose="020F0502020204030204" pitchFamily="34" charset="0"/>
                <a:cs typeface="Minion Pro" panose="02040503050306020203" pitchFamily="18" charset="0"/>
              </a:rPr>
              <a:t> 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tersebut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.</a:t>
            </a:r>
            <a:endParaRPr lang="en-ID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9088" indent="-319088" algn="just"/>
            <a:r>
              <a:rPr lang="en-US" sz="1600" b="1" dirty="0" err="1"/>
              <a:t>Pengaturan</a:t>
            </a:r>
            <a:r>
              <a:rPr lang="en-US" sz="1600" b="1" dirty="0"/>
              <a:t> </a:t>
            </a:r>
            <a:r>
              <a:rPr lang="en-US" sz="1600" b="1" dirty="0" err="1"/>
              <a:t>Kontraktual</a:t>
            </a:r>
            <a:r>
              <a:rPr lang="en-US" sz="1600" b="1" dirty="0"/>
              <a:t> </a:t>
            </a:r>
          </a:p>
          <a:p>
            <a:pPr marL="361950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Berdasarkan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PSAK 66,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kontraktual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dapat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berbentuk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kontrak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diskusi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antara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para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didokumentasikan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dan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dapat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terbentuk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melalui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mekanisme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berdasarkan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undang-undang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baik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oleh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mekanisme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hukum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itu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sendiri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dengan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kontrak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antara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para </a:t>
            </a:r>
            <a:r>
              <a:rPr lang="en-ID" sz="15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</a:t>
            </a:r>
          </a:p>
          <a:p>
            <a:pPr marL="620713" indent="-257175" algn="just">
              <a:spcBef>
                <a:spcPts val="600"/>
              </a:spcBef>
              <a:spcAft>
                <a:spcPts val="800"/>
              </a:spcAft>
              <a:buNone/>
            </a:pP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kontraktual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biasanya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berkaitan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dengan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:</a:t>
            </a:r>
            <a:endParaRPr lang="en-ID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0713" indent="-257175" algn="just">
              <a:spcBef>
                <a:spcPts val="600"/>
              </a:spcBef>
              <a:buNone/>
            </a:pP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1.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Tujuan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aktivitas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, dan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durasi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.</a:t>
            </a:r>
            <a:endParaRPr lang="en-ID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0713" indent="-257175" algn="just">
              <a:spcBef>
                <a:spcPts val="600"/>
              </a:spcBef>
              <a:buNone/>
            </a:pP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2.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Bagaimana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anggota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dewan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komisaris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organ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pengatur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setara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dari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ditunjuk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.</a:t>
            </a:r>
            <a:endParaRPr lang="en-ID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0713" indent="-257175" algn="just">
              <a:spcBef>
                <a:spcPts val="600"/>
              </a:spcBef>
              <a:buNone/>
            </a:pP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3. Proses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pengambilan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keputusan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.</a:t>
            </a:r>
            <a:endParaRPr lang="en-ID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0713" indent="-257175" algn="just">
              <a:spcBef>
                <a:spcPts val="600"/>
              </a:spcBef>
              <a:buNone/>
            </a:pP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4. Modal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kontribusi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lain yang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disyaratkan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para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.</a:t>
            </a:r>
            <a:endParaRPr lang="en-ID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0713" indent="-257175" algn="just">
              <a:spcBef>
                <a:spcPts val="600"/>
              </a:spcBef>
              <a:buNone/>
            </a:pP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5.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Bagaimana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para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membagi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aset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liabilitas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pendapatan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beban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laba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rugi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tekait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dengan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500" dirty="0" err="1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5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Minion Pro" panose="02040503050306020203" pitchFamily="18" charset="0"/>
              </a:rPr>
              <a:t>.</a:t>
            </a:r>
            <a:endParaRPr lang="en-ID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-363538" algn="just">
              <a:lnSpc>
                <a:spcPct val="107000"/>
              </a:lnSpc>
              <a:spcBef>
                <a:spcPts val="600"/>
              </a:spcBef>
              <a:buNone/>
              <a:tabLst>
                <a:tab pos="363538" algn="l"/>
              </a:tabLst>
            </a:pPr>
            <a:endParaRPr lang="en-ID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ID" sz="1500" dirty="0">
              <a:solidFill>
                <a:srgbClr val="231F20"/>
              </a:solidFill>
              <a:effectLst/>
              <a:latin typeface="Myriad Pro" panose="020B0503030403020204" pitchFamily="34" charset="0"/>
              <a:ea typeface="Calibri" panose="020F0502020204030204" pitchFamily="34" charset="0"/>
              <a:cs typeface="Minion Pro" panose="02040503050306020203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9034CB-21CE-4CF7-9C0F-D52B0046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600200"/>
            <a:ext cx="81534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457200" algn="just">
              <a:spcBef>
                <a:spcPts val="600"/>
              </a:spcBef>
            </a:pP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Menurut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PSAK 66 ,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jenis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ada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2,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yaitu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:</a:t>
            </a:r>
            <a:endParaRPr lang="en-ID" sz="1400" dirty="0"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 algn="just">
              <a:spcBef>
                <a:spcPts val="600"/>
              </a:spcBef>
            </a:pP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1.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Operasi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Bersama (</a:t>
            </a:r>
            <a:r>
              <a:rPr lang="en-ID" sz="1400" i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Joint Operation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).</a:t>
            </a:r>
            <a:endParaRPr lang="en-ID" sz="1400" dirty="0"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>
              <a:spcBef>
                <a:spcPts val="600"/>
              </a:spcBef>
            </a:pP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2. Ventura Bersama (</a:t>
            </a:r>
            <a:r>
              <a:rPr lang="en-ID" sz="1400" i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Joint Venture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).</a:t>
            </a:r>
          </a:p>
          <a:p>
            <a:pPr indent="-457200">
              <a:spcBef>
                <a:spcPts val="600"/>
              </a:spcBef>
            </a:pPr>
            <a:endParaRPr lang="en-ID" sz="1400" dirty="0">
              <a:solidFill>
                <a:srgbClr val="231F20"/>
              </a:solidFill>
              <a:latin typeface="Myriad Pro" panose="020B0503030403020204" pitchFamily="34" charset="0"/>
              <a:ea typeface="Calibri" panose="020F0502020204030204" pitchFamily="34" charset="0"/>
              <a:cs typeface="Minion Pro" panose="02040503050306020203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Penentuan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sebagai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Operasi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Bersama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Ventura Bersama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bergantung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pada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hak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dan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kewajiban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para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pihak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dalam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dalam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aktivitas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normal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bisnis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yaitu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dengan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mempertimbangkan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:</a:t>
            </a:r>
            <a:endParaRPr lang="en-ID" sz="1400" dirty="0"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90000"/>
              </a:lnSpc>
              <a:spcBef>
                <a:spcPts val="600"/>
              </a:spcBef>
            </a:pP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1.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Struktur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apakah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dibentuk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kendaraan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terpisah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tidak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;</a:t>
            </a:r>
            <a:endParaRPr lang="en-ID" sz="1400" dirty="0"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90000"/>
              </a:lnSpc>
              <a:spcBef>
                <a:spcPts val="600"/>
              </a:spcBef>
            </a:pP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2. Jika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pengaturan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bersama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dibentuk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melalui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kendaraan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terpisah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mempertimbangkan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3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aspek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seperti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diuraikan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pada </a:t>
            </a:r>
            <a:r>
              <a:rPr lang="en-ID" sz="1400" b="1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Gambar 12.3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</a:t>
            </a:r>
            <a:endParaRPr lang="en-ID" sz="1400" dirty="0"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D" sz="1400" dirty="0">
              <a:solidFill>
                <a:srgbClr val="231F20"/>
              </a:solidFill>
              <a:effectLst/>
              <a:latin typeface="Myriad Pro" panose="020B0503030403020204" pitchFamily="34" charset="0"/>
              <a:ea typeface="Calibri" panose="020F0502020204030204" pitchFamily="34" charset="0"/>
              <a:cs typeface="Minion Pro" panose="02040503050306020203" pitchFamily="18" charset="0"/>
            </a:endParaRPr>
          </a:p>
          <a:p>
            <a:pPr algn="just"/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Kendaraan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terpisah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adalah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struktur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keuangan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dapat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diidentifikasikan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secara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terpisah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mencakup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hukum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terpisah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atau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yang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diakui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oleh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undang-undang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,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terlepas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dari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apakah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entitas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tersebut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memiliki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subjek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 </a:t>
            </a:r>
            <a:r>
              <a:rPr lang="en-ID" sz="1400" dirty="0" err="1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hukum</a:t>
            </a:r>
            <a:r>
              <a:rPr lang="en-ID" sz="1400" dirty="0">
                <a:solidFill>
                  <a:srgbClr val="231F2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Minion Pro" panose="020405030503060202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6B15E2-5159-45A4-9F53-1984D619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ID" sz="2800" b="1" dirty="0">
                <a:effectLst/>
                <a:ea typeface="Calibri" panose="020F0502020204030204" pitchFamily="34" charset="0"/>
              </a:rPr>
              <a:t>JENIS-JENIS PENGATURAN BERSAMA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880</TotalTime>
  <Words>2051</Words>
  <Application>Microsoft Office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Minion Pro</vt:lpstr>
      <vt:lpstr>Myriad Pro</vt:lpstr>
      <vt:lpstr>Myriad Pro Light</vt:lpstr>
      <vt:lpstr>Tw Cen MT</vt:lpstr>
      <vt:lpstr>Wingdings</vt:lpstr>
      <vt:lpstr>PPt-Template_S4</vt:lpstr>
      <vt:lpstr>BAB 12</vt:lpstr>
      <vt:lpstr>PowerPoint Presentation</vt:lpstr>
      <vt:lpstr>KONSEP DAN KARAKTERISTIK PENGENDALIAN BERSAMA DAN PENGATURAN BERSAMA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JENIS-JENIS PENGATURAN BERSAMA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PERLAKUAN AKUNTANSI ATAS PENGATURAN BERSAMA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10</dc:title>
  <dc:creator>produksi04</dc:creator>
  <cp:lastModifiedBy>S4Pro-Y01</cp:lastModifiedBy>
  <cp:revision>108</cp:revision>
  <dcterms:created xsi:type="dcterms:W3CDTF">2016-08-29T04:47:17Z</dcterms:created>
  <dcterms:modified xsi:type="dcterms:W3CDTF">2021-03-10T04:37:50Z</dcterms:modified>
</cp:coreProperties>
</file>