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301" r:id="rId3"/>
    <p:sldId id="258" r:id="rId4"/>
    <p:sldId id="259" r:id="rId5"/>
    <p:sldId id="260" r:id="rId6"/>
    <p:sldId id="263" r:id="rId7"/>
    <p:sldId id="264" r:id="rId8"/>
    <p:sldId id="261" r:id="rId9"/>
    <p:sldId id="265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86" r:id="rId20"/>
    <p:sldId id="296" r:id="rId21"/>
    <p:sldId id="297" r:id="rId22"/>
    <p:sldId id="298" r:id="rId23"/>
    <p:sldId id="299" r:id="rId24"/>
    <p:sldId id="300" r:id="rId25"/>
    <p:sldId id="268" r:id="rId26"/>
  </p:sldIdLst>
  <p:sldSz cx="9144000" cy="6858000" type="screen4x3"/>
  <p:notesSz cx="6858000" cy="9144000"/>
  <p:custDataLst>
    <p:tags r:id="rId29"/>
  </p:custDataLst>
  <p:defaultTextStyle>
    <a:defPPr>
      <a:defRPr lang="en-A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58" d="100"/>
          <a:sy n="58" d="100"/>
        </p:scale>
        <p:origin x="792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1E412E93-FAC4-45E3-9DE3-DDD72B159D1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74C18C8A-275F-40CD-AFA4-3E69E196FBF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915DDDAE-2FD9-4F36-A34F-854F4EC7A5C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6C4AFE4B-2F7A-4331-AD42-8ED88824E32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86A560B-61E5-44D4-82FB-58B0095B4009}" type="slidenum">
              <a:rPr lang="en-AU" altLang="en-US"/>
              <a:pPr/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DF434EC-3991-4C9F-932C-4998B629045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271BD1-665B-4210-8E30-3C640D4B2C5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A8B6B33F-6E50-469B-957C-356853DD60E3}" type="datetimeFigureOut">
              <a:rPr lang="en-US"/>
              <a:pPr>
                <a:defRPr/>
              </a:pPr>
              <a:t>12/6/2021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A678FBA-0C1B-4C39-928C-44CEFE9D7B8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1099BE2B-0F27-4C2C-AD98-1577412B67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C0901F-F558-40D5-AC3F-326010A7EAC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DA1180-2972-4374-9A8F-C4784C667AC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C19DD0C-4C4A-45A5-8688-F183B2F0502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09DB4C8D-1B53-4F2F-A363-87CF32B8F78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0429ABC2-B441-4E08-B790-59440D1CD86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D666BC11-486E-48B4-A911-5F31A8AA7E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8D2DB7B-75A1-4C59-9392-98CED28A953C}" type="slidenum">
              <a:rPr lang="en-US" altLang="en-US" sz="120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>
            <a:extLst>
              <a:ext uri="{FF2B5EF4-FFF2-40B4-BE49-F238E27FC236}">
                <a16:creationId xmlns:a16="http://schemas.microsoft.com/office/drawing/2014/main" id="{50989DB1-FFE2-4009-A179-5FE6FD44CA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>
            <a:extLst>
              <a:ext uri="{FF2B5EF4-FFF2-40B4-BE49-F238E27FC236}">
                <a16:creationId xmlns:a16="http://schemas.microsoft.com/office/drawing/2014/main" id="{EB879589-20CA-4FD3-AF34-E1D0A8F96CD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6868" name="Slide Number Placeholder 3">
            <a:extLst>
              <a:ext uri="{FF2B5EF4-FFF2-40B4-BE49-F238E27FC236}">
                <a16:creationId xmlns:a16="http://schemas.microsoft.com/office/drawing/2014/main" id="{F9C9D7B3-E9B9-4C34-B4FE-AA527D2039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109CEBB-3FE2-42A2-93B7-B633BF3D2840}" type="slidenum">
              <a:rPr lang="en-US" altLang="en-US" sz="1200"/>
              <a:pPr eaLnBrk="1" hangingPunct="1"/>
              <a:t>11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>
            <a:extLst>
              <a:ext uri="{FF2B5EF4-FFF2-40B4-BE49-F238E27FC236}">
                <a16:creationId xmlns:a16="http://schemas.microsoft.com/office/drawing/2014/main" id="{64554547-D50A-4372-BED3-C87157AF76E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>
            <a:extLst>
              <a:ext uri="{FF2B5EF4-FFF2-40B4-BE49-F238E27FC236}">
                <a16:creationId xmlns:a16="http://schemas.microsoft.com/office/drawing/2014/main" id="{273DCDCA-9EB5-4DB0-AF06-1915B50D680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7892" name="Slide Number Placeholder 3">
            <a:extLst>
              <a:ext uri="{FF2B5EF4-FFF2-40B4-BE49-F238E27FC236}">
                <a16:creationId xmlns:a16="http://schemas.microsoft.com/office/drawing/2014/main" id="{42BE8D62-8E10-4BC2-8D1E-F6BE3170C2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B7F510F-4EA8-4F73-A996-9AE4E1D58B2E}" type="slidenum">
              <a:rPr lang="en-US" altLang="en-US" sz="1200"/>
              <a:pPr eaLnBrk="1" hangingPunct="1"/>
              <a:t>12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8ED104A7-5FAF-4705-BE90-AD1954E7DB5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183804DA-4FCC-4C2D-979A-C5F1E2613FB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A9AB6F50-B0AF-4BD4-8E08-C3C39DB8E1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9034D6B-3BB8-4F78-A2FA-21F24E8F3AAD}" type="slidenum">
              <a:rPr lang="en-US" altLang="en-US" sz="1200"/>
              <a:pPr eaLnBrk="1" hangingPunct="1"/>
              <a:t>13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>
            <a:extLst>
              <a:ext uri="{FF2B5EF4-FFF2-40B4-BE49-F238E27FC236}">
                <a16:creationId xmlns:a16="http://schemas.microsoft.com/office/drawing/2014/main" id="{95096581-AEC7-4AF9-B5E6-08C35EFB672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>
            <a:extLst>
              <a:ext uri="{FF2B5EF4-FFF2-40B4-BE49-F238E27FC236}">
                <a16:creationId xmlns:a16="http://schemas.microsoft.com/office/drawing/2014/main" id="{6836E8FD-B67F-4EF7-A478-4211E8D870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  <p:sp>
        <p:nvSpPr>
          <p:cNvPr id="39940" name="Slide Number Placeholder 3">
            <a:extLst>
              <a:ext uri="{FF2B5EF4-FFF2-40B4-BE49-F238E27FC236}">
                <a16:creationId xmlns:a16="http://schemas.microsoft.com/office/drawing/2014/main" id="{245E5BAB-A362-4C1E-A2FC-F9177C1B4F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6C93335-238D-4447-A6FB-2F62C24CD79B}" type="slidenum">
              <a:rPr lang="en-US" altLang="en-US" sz="1200"/>
              <a:pPr eaLnBrk="1" hangingPunct="1"/>
              <a:t>14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>
            <a:extLst>
              <a:ext uri="{FF2B5EF4-FFF2-40B4-BE49-F238E27FC236}">
                <a16:creationId xmlns:a16="http://schemas.microsoft.com/office/drawing/2014/main" id="{21FE3DD5-313C-42BC-A8B6-4AD992DD61B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>
            <a:extLst>
              <a:ext uri="{FF2B5EF4-FFF2-40B4-BE49-F238E27FC236}">
                <a16:creationId xmlns:a16="http://schemas.microsoft.com/office/drawing/2014/main" id="{A426BE75-4216-49F0-BECB-43CC00E6CEB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id="{D95703E5-16E6-404C-A87D-1E8FC37A11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61C8C10-6076-4D8E-B1EE-4BAC18C7A1B4}" type="slidenum">
              <a:rPr lang="en-US" altLang="en-US" sz="1200"/>
              <a:pPr eaLnBrk="1" hangingPunct="1"/>
              <a:t>15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8043DCF4-57CF-47C8-B69A-3EB2FAF022A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A741D3C2-3637-4105-AA95-4117B9A8E66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76C0FD75-1416-4CCD-ADFF-5FC10AC2EF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AEBD49F-3D54-4884-ABA4-FD442168BCBD}" type="slidenum">
              <a:rPr lang="en-US" altLang="en-US" sz="1200"/>
              <a:pPr eaLnBrk="1" hangingPunct="1"/>
              <a:t>16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>
            <a:extLst>
              <a:ext uri="{FF2B5EF4-FFF2-40B4-BE49-F238E27FC236}">
                <a16:creationId xmlns:a16="http://schemas.microsoft.com/office/drawing/2014/main" id="{A83B1453-8EE0-47F4-B230-818207549BF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>
            <a:extLst>
              <a:ext uri="{FF2B5EF4-FFF2-40B4-BE49-F238E27FC236}">
                <a16:creationId xmlns:a16="http://schemas.microsoft.com/office/drawing/2014/main" id="{830E2F32-1E3E-411A-B753-9A32A0B335C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/>
          </a:p>
        </p:txBody>
      </p:sp>
      <p:sp>
        <p:nvSpPr>
          <p:cNvPr id="43012" name="Slide Number Placeholder 3">
            <a:extLst>
              <a:ext uri="{FF2B5EF4-FFF2-40B4-BE49-F238E27FC236}">
                <a16:creationId xmlns:a16="http://schemas.microsoft.com/office/drawing/2014/main" id="{2027AD06-C321-494D-B958-657F85C239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437CB57-6874-4448-BA06-C3807D7C6ACC}" type="slidenum">
              <a:rPr lang="en-US" altLang="en-US" sz="1200"/>
              <a:pPr eaLnBrk="1" hangingPunct="1"/>
              <a:t>17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>
            <a:extLst>
              <a:ext uri="{FF2B5EF4-FFF2-40B4-BE49-F238E27FC236}">
                <a16:creationId xmlns:a16="http://schemas.microsoft.com/office/drawing/2014/main" id="{556072F4-B586-48FA-BF34-3F26FE12FC1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>
            <a:extLst>
              <a:ext uri="{FF2B5EF4-FFF2-40B4-BE49-F238E27FC236}">
                <a16:creationId xmlns:a16="http://schemas.microsoft.com/office/drawing/2014/main" id="{15F2F047-773D-4383-8EBB-5FE4811251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4036" name="Slide Number Placeholder 3">
            <a:extLst>
              <a:ext uri="{FF2B5EF4-FFF2-40B4-BE49-F238E27FC236}">
                <a16:creationId xmlns:a16="http://schemas.microsoft.com/office/drawing/2014/main" id="{6A3EE216-23D9-4396-AA96-CC2B5FFE32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18F775E-F50D-41F7-BE84-814E85DE376E}" type="slidenum">
              <a:rPr lang="en-US" altLang="en-US" sz="1200"/>
              <a:pPr eaLnBrk="1" hangingPunct="1"/>
              <a:t>18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>
            <a:extLst>
              <a:ext uri="{FF2B5EF4-FFF2-40B4-BE49-F238E27FC236}">
                <a16:creationId xmlns:a16="http://schemas.microsoft.com/office/drawing/2014/main" id="{E96BC52D-DAF4-4C28-AF8B-6A4BBF17D6A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>
            <a:extLst>
              <a:ext uri="{FF2B5EF4-FFF2-40B4-BE49-F238E27FC236}">
                <a16:creationId xmlns:a16="http://schemas.microsoft.com/office/drawing/2014/main" id="{D8A883EC-F4DE-4642-9E67-7BD1FD41B48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5060" name="Slide Number Placeholder 3">
            <a:extLst>
              <a:ext uri="{FF2B5EF4-FFF2-40B4-BE49-F238E27FC236}">
                <a16:creationId xmlns:a16="http://schemas.microsoft.com/office/drawing/2014/main" id="{516BFD48-B30A-4253-A519-E2F40AEED9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ADF04FE-2221-4C45-A6C3-138085D45141}" type="slidenum">
              <a:rPr lang="en-US" altLang="en-US" sz="1200"/>
              <a:pPr eaLnBrk="1" hangingPunct="1"/>
              <a:t>19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>
            <a:extLst>
              <a:ext uri="{FF2B5EF4-FFF2-40B4-BE49-F238E27FC236}">
                <a16:creationId xmlns:a16="http://schemas.microsoft.com/office/drawing/2014/main" id="{0B292DAE-547C-4A3A-801E-C343D01FB92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>
            <a:extLst>
              <a:ext uri="{FF2B5EF4-FFF2-40B4-BE49-F238E27FC236}">
                <a16:creationId xmlns:a16="http://schemas.microsoft.com/office/drawing/2014/main" id="{5D976543-C6C6-485F-A5D6-1421D592EC5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6084" name="Slide Number Placeholder 3">
            <a:extLst>
              <a:ext uri="{FF2B5EF4-FFF2-40B4-BE49-F238E27FC236}">
                <a16:creationId xmlns:a16="http://schemas.microsoft.com/office/drawing/2014/main" id="{3C7781A6-C88F-4428-9231-BB9E64FDF4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B185FF7-022A-4231-B60C-FC51C8C6986C}" type="slidenum">
              <a:rPr lang="en-US" altLang="en-US" sz="1200"/>
              <a:pPr eaLnBrk="1" hangingPunct="1"/>
              <a:t>20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80A88D8E-AD5C-491E-998F-A37D0EF25F4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5FA5BDEE-80A7-4D50-B3BF-773E3113FA8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AE22CA2B-F1D9-43E7-BE4E-43D16A3BB2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8B7226A-AF47-48BC-906A-371C1D3F85B7}" type="slidenum">
              <a:rPr lang="en-US" altLang="en-US" sz="120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>
            <a:extLst>
              <a:ext uri="{FF2B5EF4-FFF2-40B4-BE49-F238E27FC236}">
                <a16:creationId xmlns:a16="http://schemas.microsoft.com/office/drawing/2014/main" id="{40CBAA3C-D31D-4057-9CC8-559BD5EF12A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>
            <a:extLst>
              <a:ext uri="{FF2B5EF4-FFF2-40B4-BE49-F238E27FC236}">
                <a16:creationId xmlns:a16="http://schemas.microsoft.com/office/drawing/2014/main" id="{E44E8963-A2E9-45E1-A542-D1AB8B34F77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7108" name="Slide Number Placeholder 3">
            <a:extLst>
              <a:ext uri="{FF2B5EF4-FFF2-40B4-BE49-F238E27FC236}">
                <a16:creationId xmlns:a16="http://schemas.microsoft.com/office/drawing/2014/main" id="{A8FB83C7-E322-4CC3-9F94-449DE9ECC3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A536FAD-4FDA-4D04-A975-7A8A0D26FAD4}" type="slidenum">
              <a:rPr lang="en-US" altLang="en-US" sz="1200"/>
              <a:pPr eaLnBrk="1" hangingPunct="1"/>
              <a:t>21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>
            <a:extLst>
              <a:ext uri="{FF2B5EF4-FFF2-40B4-BE49-F238E27FC236}">
                <a16:creationId xmlns:a16="http://schemas.microsoft.com/office/drawing/2014/main" id="{4BD83A16-FE8F-4792-900E-FF3D22D740F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>
            <a:extLst>
              <a:ext uri="{FF2B5EF4-FFF2-40B4-BE49-F238E27FC236}">
                <a16:creationId xmlns:a16="http://schemas.microsoft.com/office/drawing/2014/main" id="{1E2C38F4-C22B-4CA0-81E1-C161E7F65C1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id="{6C024CFB-22F7-4BA8-997E-AC9C43B16C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E94E1D4-20F3-46CE-9A76-0B44D388C903}" type="slidenum">
              <a:rPr lang="en-US" altLang="en-US" sz="1200"/>
              <a:pPr eaLnBrk="1" hangingPunct="1"/>
              <a:t>22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>
            <a:extLst>
              <a:ext uri="{FF2B5EF4-FFF2-40B4-BE49-F238E27FC236}">
                <a16:creationId xmlns:a16="http://schemas.microsoft.com/office/drawing/2014/main" id="{09BBBD5F-1C58-4132-A63C-9B725F66555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>
            <a:extLst>
              <a:ext uri="{FF2B5EF4-FFF2-40B4-BE49-F238E27FC236}">
                <a16:creationId xmlns:a16="http://schemas.microsoft.com/office/drawing/2014/main" id="{6E77BA7E-FA5D-40DA-9155-F105B2CB588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9156" name="Slide Number Placeholder 3">
            <a:extLst>
              <a:ext uri="{FF2B5EF4-FFF2-40B4-BE49-F238E27FC236}">
                <a16:creationId xmlns:a16="http://schemas.microsoft.com/office/drawing/2014/main" id="{54C9DDA5-2FA1-40FB-9FD4-6D92650220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FF41097-327D-43C3-9D34-914819C5E722}" type="slidenum">
              <a:rPr lang="en-US" altLang="en-US" sz="1200"/>
              <a:pPr eaLnBrk="1" hangingPunct="1"/>
              <a:t>23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A09A476E-C165-4AF6-9A6D-28478532C08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A4B48AAB-DD66-4F82-8081-40D687FF5E8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3AB77921-BD29-4808-8E63-0AFC45292A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A7828CC-404D-4282-88CA-0DD3A8E47BF8}" type="slidenum">
              <a:rPr lang="en-US" altLang="en-US" sz="1200"/>
              <a:pPr eaLnBrk="1" hangingPunct="1"/>
              <a:t>24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>
            <a:extLst>
              <a:ext uri="{FF2B5EF4-FFF2-40B4-BE49-F238E27FC236}">
                <a16:creationId xmlns:a16="http://schemas.microsoft.com/office/drawing/2014/main" id="{6BFE701F-0385-4A7C-80F9-FCC07EBE255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>
            <a:extLst>
              <a:ext uri="{FF2B5EF4-FFF2-40B4-BE49-F238E27FC236}">
                <a16:creationId xmlns:a16="http://schemas.microsoft.com/office/drawing/2014/main" id="{6E84B2E4-F4B3-4CF7-8A31-7761BE699E5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1204" name="Slide Number Placeholder 3">
            <a:extLst>
              <a:ext uri="{FF2B5EF4-FFF2-40B4-BE49-F238E27FC236}">
                <a16:creationId xmlns:a16="http://schemas.microsoft.com/office/drawing/2014/main" id="{1DBB1003-4D64-4D04-9CC4-919E9A5FDB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58E6B15-7AAB-472A-8969-464B49F5D9C3}" type="slidenum">
              <a:rPr lang="en-US" altLang="en-US" sz="1200"/>
              <a:pPr eaLnBrk="1" hangingPunct="1"/>
              <a:t>25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A6D6558B-8B1F-416D-890F-AF420EC771C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9D4616E8-EC41-40DE-BE15-08E2ADD0A18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F7EB1FD2-6910-4FA9-8C32-C3031A7984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4CAF431D-0844-40E8-85AC-C6B8195E3A0B}" type="slidenum">
              <a:rPr lang="en-US" altLang="en-US" sz="120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386C4A70-85F6-4D1C-AB91-FEE539E8EC8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AE4D93EE-DB25-4823-91D4-EB9242F0C19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66B8C992-65AA-4A99-88AE-2DBD9F0C52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D805040-CBFF-498A-93DC-D0545BAC4626}" type="slidenum">
              <a:rPr lang="en-US" altLang="en-US" sz="1200"/>
              <a:pPr eaLnBrk="1" hangingPunct="1"/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C71BDE43-BC76-4F59-A699-A42D4A8A974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id="{62F1ECBF-3B16-4D80-A141-7A446605C74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5D884CD8-FA6B-4B71-8489-9DCC382886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0252542-5D04-48F2-B0BA-0FD559B7D557}" type="slidenum">
              <a:rPr lang="en-US" altLang="en-US" sz="1200"/>
              <a:pPr eaLnBrk="1" hangingPunct="1"/>
              <a:t>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3E347E4B-0084-4321-930C-BE2A1184670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EBF01271-E509-469D-9CD7-B9B40044436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C3DF98CA-BE18-4D20-8CC6-2728EAE798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1D9B51C-D9AD-4D40-BEDA-495724ED8590}" type="slidenum">
              <a:rPr lang="en-US" altLang="en-US" sz="1200"/>
              <a:pPr eaLnBrk="1" hangingPunct="1"/>
              <a:t>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>
            <a:extLst>
              <a:ext uri="{FF2B5EF4-FFF2-40B4-BE49-F238E27FC236}">
                <a16:creationId xmlns:a16="http://schemas.microsoft.com/office/drawing/2014/main" id="{C6B74CA0-5CB2-4B5B-B9D5-87AA51F59B0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>
            <a:extLst>
              <a:ext uri="{FF2B5EF4-FFF2-40B4-BE49-F238E27FC236}">
                <a16:creationId xmlns:a16="http://schemas.microsoft.com/office/drawing/2014/main" id="{AB3E04A0-E5F9-46BC-A0EE-6656FF4EFA9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3796" name="Slide Number Placeholder 3">
            <a:extLst>
              <a:ext uri="{FF2B5EF4-FFF2-40B4-BE49-F238E27FC236}">
                <a16:creationId xmlns:a16="http://schemas.microsoft.com/office/drawing/2014/main" id="{ECB0139D-83D1-42DD-82A4-7626AACE5B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4630464D-5A88-41AA-9C99-1DE0847E4F14}" type="slidenum">
              <a:rPr lang="en-US" altLang="en-US" sz="1200"/>
              <a:pPr eaLnBrk="1" hangingPunct="1"/>
              <a:t>8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CAC9E5C0-50B1-47D0-B471-DCB7F12F360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2F3DEE48-CB7C-438E-8709-8CCFCE6BC52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2586753F-625A-4D0E-B78D-EB861C256E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59F75B0-3AB1-49FA-AAE7-BC1897248A0C}" type="slidenum">
              <a:rPr lang="en-US" altLang="en-US" sz="1200"/>
              <a:pPr eaLnBrk="1" hangingPunct="1"/>
              <a:t>9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B873C7C8-627D-4223-A104-CCFBBE5CB28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65D4F019-132C-4419-87AE-4B84B1AB8E0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7940D87B-B85A-404D-A6A2-77D2F216AF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F7E950A-0E0F-43E4-BBB3-EAD528282F52}" type="slidenum">
              <a:rPr lang="en-US" altLang="en-US" sz="1200"/>
              <a:pPr eaLnBrk="1" hangingPunct="1"/>
              <a:t>10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5A44414-3B94-4202-864F-C38B31D952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6BEA01-FB54-4178-B9F9-9A9CAAEB33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BF36BC8-B497-4A61-BECD-1801805125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812910-DD4F-46FE-965B-6F2A21B12B22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209266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63B843-9026-415C-9307-3AB350EC17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BD233B-0595-47A2-A60E-4429C36018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D26E1CB-0336-4D2F-98AB-2743121360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88A842-494D-4B38-AAB8-71E95A44D0D0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861104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23565D9-73FE-416D-838C-9394C1F753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D518AEE-425C-4BEA-B98F-318C879952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3D9DCC-DDFB-4D71-B7BE-244B9C209E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FC2E87-3768-4423-AA71-D41AD3A1EDC1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771035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FC6F798-E2BC-4181-867C-8E0199181B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14BFF9-82A8-468A-8B71-9A27AEE6DE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D96ACCC-11FA-42FF-88A1-20C1CE8753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F828C8-2BC4-4611-9B24-BBCA30FC14E8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28154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E83CD77-0116-4DD0-97D4-2D341FA349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95A793F-29CC-4E45-8A05-739355C7C5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25FDD0-489A-4F3E-B974-6BE9803FDD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ADD9D7-9DED-4C19-BA88-90F3C932FE9A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95112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902E07-F073-4208-A536-22FBAD55E8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83B5FA1-294D-4D5D-9B85-DD9E5CE731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326B29-9AA6-4C3C-A6D1-752035155A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743851-D2F1-4E6C-9F8E-FD061163FE6D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811524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1A24728-E4BA-4242-A9E9-EA5B5E29C4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88B4B8C-A958-47FD-BE13-CCA3A2309D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2E68E6F-D354-4BC7-B6B6-B7F1954AA1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3CD012-F1EE-4626-8CDD-7ED83F96B7EE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110302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D754C89-410C-4719-ACBD-582588DA78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2A2085D-A44C-4BBA-B93D-9CBC5D2032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72B9B68-62F3-4FF5-A9AA-37E1F7402A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A23872-5D60-4891-9D33-C8C3B5199998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006796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E4E86E2-CDEA-48B7-A10C-92B302D273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57A5031-1E0B-48B0-BFEF-D514E474F8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CE26D01-9274-42A8-ACA5-33A15BA7BF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041B13-DF8B-4082-A608-3555942AD091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01105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50B38A-21A2-4183-BD4B-D022061F33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0676E8-B272-4B61-AA87-139CBA7D6B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0A01F43-7BF1-4C92-AD75-BB8B0B8DE6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32B63E-0990-4DF7-8A60-0C1B7B6F9EAB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407980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AD204E-1404-453A-B99E-993F8B606B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853CDE-7DCA-429D-9D75-C4C58A22D9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CCA370-E5F0-4494-BD40-CB15DCF0CB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EFCC3F-5DE1-40CF-B70D-A69EFBA92142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081859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A1EDCC8-AC70-49D6-9FFD-77116F4E5E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D5E1641-01B9-4C3B-960E-FC613FCCE6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  <a:p>
            <a:pPr lvl="3"/>
            <a:r>
              <a:rPr lang="en-AU" altLang="en-US"/>
              <a:t>Fourth level</a:t>
            </a:r>
          </a:p>
          <a:p>
            <a:pPr lvl="4"/>
            <a:r>
              <a:rPr lang="en-AU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CF72E3B-AC2E-4502-8442-1E95C98FA3A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541953B-13F1-4376-BBFD-2E22CDDDD25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4AE74D7-5E1E-4748-8EAF-B5EA6181DB1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FD83FEC-E900-436D-9E24-30285D593B4C}" type="slidenum">
              <a:rPr lang="en-AU" altLang="en-US"/>
              <a:pPr/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br-web.org/CBR-Web/cbrintro/index.html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24017F4-37B9-41EC-9961-1F576925872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Case-Based Reasoning</a:t>
            </a:r>
            <a:endParaRPr lang="en-AU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799E52E4-77C6-46C2-9E5D-2FC0A320892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A1A76-2298-4CF9-A805-063532438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Tiga</a:t>
            </a:r>
            <a:r>
              <a:rPr lang="en-US" sz="3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Langkah</a:t>
            </a:r>
            <a:r>
              <a:rPr lang="en-US" sz="3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Utama</a:t>
            </a:r>
            <a:r>
              <a:rPr lang="en-US" sz="3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dalam</a:t>
            </a:r>
            <a:r>
              <a:rPr lang="en-US" sz="3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Menentukan</a:t>
            </a:r>
            <a:r>
              <a:rPr lang="en-US" sz="3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SOLUSI</a:t>
            </a:r>
            <a:endParaRPr lang="en-US" sz="3200" dirty="0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D00D058C-0A67-4C01-AF1F-EFCB8312A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95400"/>
            <a:ext cx="8001000" cy="4800600"/>
          </a:xfrm>
        </p:spPr>
        <p:txBody>
          <a:bodyPr/>
          <a:lstStyle/>
          <a:p>
            <a:pPr eaLnBrk="1" hangingPunct="1"/>
            <a:r>
              <a:rPr lang="en-US" altLang="en-US" sz="2400" b="1"/>
              <a:t>Membangun basis kasus</a:t>
            </a:r>
            <a:r>
              <a:rPr lang="en-US" altLang="en-US" sz="2400"/>
              <a:t>, yang digunakan sebagai tempat penyimpanan. </a:t>
            </a:r>
          </a:p>
          <a:p>
            <a:pPr eaLnBrk="1" hangingPunct="1"/>
            <a:r>
              <a:rPr lang="en-US" altLang="en-US" sz="2400" b="1"/>
              <a:t>Menentukan fungsi kemiripan (</a:t>
            </a:r>
            <a:r>
              <a:rPr lang="en-US" altLang="en-US" sz="2400" b="1" i="1"/>
              <a:t>similarity)</a:t>
            </a:r>
            <a:r>
              <a:rPr lang="en-US" altLang="en-US" sz="2400" b="1"/>
              <a:t>, </a:t>
            </a:r>
            <a:r>
              <a:rPr lang="en-US" altLang="en-US" sz="2400"/>
              <a:t>langkah ini digunakan untuk mengenali kesamaan atau kemiripan antara kasus-kasus yang tersimpan dalam basis kasus dengan kasus yang baru. </a:t>
            </a:r>
          </a:p>
          <a:p>
            <a:pPr eaLnBrk="1" hangingPunct="1"/>
            <a:r>
              <a:rPr lang="en-US" altLang="en-US" sz="2400" b="1"/>
              <a:t>Pengambilan data, </a:t>
            </a:r>
            <a:r>
              <a:rPr lang="en-US" altLang="en-US" sz="2400"/>
              <a:t>pada langkah ini kasus-kasus yang telah tersimpan dalam basis kasus diambil atau dipilih sebagai sebuah solusi,  data ditampilkan dengan urutan tingkat nilai kemiripan (</a:t>
            </a:r>
            <a:r>
              <a:rPr lang="en-US" altLang="en-US" sz="2400" i="1"/>
              <a:t>similarity</a:t>
            </a:r>
            <a:r>
              <a:rPr lang="en-US" altLang="en-US" sz="2400"/>
              <a:t>) yang paling tinggi dengan </a:t>
            </a:r>
            <a:r>
              <a:rPr lang="en-US" altLang="en-US" sz="2400" i="1"/>
              <a:t>range</a:t>
            </a:r>
            <a:r>
              <a:rPr lang="en-US" altLang="en-US" sz="2400"/>
              <a:t> antara 0 sampai 1. </a:t>
            </a:r>
          </a:p>
          <a:p>
            <a:pPr eaLnBrk="1" hangingPunct="1"/>
            <a:endParaRPr lang="en-US" altLang="en-US"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9C3694C8-A252-4523-A81F-D82272247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219200"/>
          </a:xfrm>
        </p:spPr>
        <p:txBody>
          <a:bodyPr/>
          <a:lstStyle/>
          <a:p>
            <a:pPr eaLnBrk="1" hangingPunct="1"/>
            <a:r>
              <a:rPr lang="en-US" altLang="en-US"/>
              <a:t>RETRIEVE (Penusuran)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0C573-D65B-4B6B-A0BD-9342084A59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990600"/>
            <a:ext cx="7772400" cy="5105400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sz="2800" dirty="0" err="1"/>
              <a:t>Tahapan</a:t>
            </a:r>
            <a:r>
              <a:rPr lang="en-US" sz="2800" dirty="0"/>
              <a:t> </a:t>
            </a:r>
            <a:r>
              <a:rPr lang="en-US" sz="2800" dirty="0" err="1"/>
              <a:t>penelusuran</a:t>
            </a:r>
            <a:r>
              <a:rPr lang="en-US" sz="2800" dirty="0"/>
              <a:t> </a:t>
            </a:r>
            <a:r>
              <a:rPr lang="en-US" sz="2800" dirty="0" err="1"/>
              <a:t>dimulai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beberapa</a:t>
            </a:r>
            <a:r>
              <a:rPr lang="en-US" sz="2800" dirty="0"/>
              <a:t> </a:t>
            </a:r>
            <a:r>
              <a:rPr lang="en-US" sz="2800" dirty="0" err="1"/>
              <a:t>tahapan</a:t>
            </a:r>
            <a:r>
              <a:rPr lang="en-US" sz="2800" dirty="0"/>
              <a:t> </a:t>
            </a:r>
            <a:r>
              <a:rPr lang="en-US" sz="2800" dirty="0" err="1"/>
              <a:t>yaitu</a:t>
            </a:r>
            <a:r>
              <a:rPr lang="en-US" sz="2800" dirty="0"/>
              <a:t>:</a:t>
            </a:r>
          </a:p>
          <a:p>
            <a:pPr eaLnBrk="1" hangingPunct="1">
              <a:defRPr/>
            </a:pPr>
            <a:r>
              <a:rPr lang="en-US" sz="2800" dirty="0" err="1"/>
              <a:t>Identifikasi</a:t>
            </a:r>
            <a:r>
              <a:rPr lang="en-US" sz="2800" dirty="0"/>
              <a:t> </a:t>
            </a:r>
            <a:r>
              <a:rPr lang="en-US" sz="2800" dirty="0" err="1"/>
              <a:t>masalah</a:t>
            </a:r>
            <a:endParaRPr lang="en-US" sz="2800" dirty="0"/>
          </a:p>
          <a:p>
            <a:pPr eaLnBrk="1" hangingPunct="1">
              <a:defRPr/>
            </a:pPr>
            <a:r>
              <a:rPr lang="en-US" sz="2800" dirty="0" err="1"/>
              <a:t>Memulai</a:t>
            </a:r>
            <a:r>
              <a:rPr lang="en-US" sz="2800" dirty="0"/>
              <a:t> </a:t>
            </a:r>
            <a:r>
              <a:rPr lang="en-US" sz="2800" dirty="0" err="1"/>
              <a:t>pencocokan</a:t>
            </a:r>
            <a:endParaRPr lang="en-US" sz="2800" dirty="0"/>
          </a:p>
          <a:p>
            <a:pPr eaLnBrk="1" hangingPunct="1">
              <a:defRPr/>
            </a:pPr>
            <a:r>
              <a:rPr lang="en-US" sz="2800" dirty="0" err="1"/>
              <a:t>Menyeleksi</a:t>
            </a:r>
            <a:endParaRPr lang="en-US" sz="2800" dirty="0"/>
          </a:p>
          <a:p>
            <a:pPr marL="0" indent="0" eaLnBrk="1" hangingPunct="1">
              <a:buFontTx/>
              <a:buNone/>
              <a:defRPr/>
            </a:pPr>
            <a:r>
              <a:rPr lang="en-US" sz="2800" dirty="0" err="1"/>
              <a:t>Penalaran</a:t>
            </a:r>
            <a:r>
              <a:rPr lang="en-US" sz="2800" dirty="0"/>
              <a:t> </a:t>
            </a:r>
            <a:r>
              <a:rPr lang="en-US" sz="2800" dirty="0" err="1"/>
              <a:t>dimulai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tahapan</a:t>
            </a:r>
            <a:r>
              <a:rPr lang="en-US" sz="2800" dirty="0"/>
              <a:t> </a:t>
            </a:r>
            <a:r>
              <a:rPr lang="en-US" sz="2800" dirty="0" err="1"/>
              <a:t>mengenali</a:t>
            </a:r>
            <a:r>
              <a:rPr lang="en-US" sz="2800" dirty="0"/>
              <a:t> </a:t>
            </a:r>
            <a:r>
              <a:rPr lang="en-US" sz="2800" dirty="0" err="1"/>
              <a:t>masalah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berakhir</a:t>
            </a:r>
            <a:r>
              <a:rPr lang="en-US" sz="2800" dirty="0"/>
              <a:t> </a:t>
            </a:r>
            <a:r>
              <a:rPr lang="en-US" sz="2800" dirty="0" err="1"/>
              <a:t>ketika</a:t>
            </a:r>
            <a:r>
              <a:rPr lang="en-US" sz="2800" dirty="0"/>
              <a:t> </a:t>
            </a:r>
            <a:r>
              <a:rPr lang="en-US" sz="2800" dirty="0" err="1"/>
              <a:t>kasus</a:t>
            </a:r>
            <a:r>
              <a:rPr lang="en-US" sz="2800" dirty="0"/>
              <a:t> yang </a:t>
            </a:r>
            <a:r>
              <a:rPr lang="en-US" sz="2800" dirty="0" err="1"/>
              <a:t>ingin</a:t>
            </a:r>
            <a:r>
              <a:rPr lang="en-US" sz="2800" dirty="0"/>
              <a:t> </a:t>
            </a:r>
            <a:r>
              <a:rPr lang="en-US" sz="2800" dirty="0" err="1"/>
              <a:t>dicari</a:t>
            </a:r>
            <a:r>
              <a:rPr lang="en-US" sz="2800" dirty="0"/>
              <a:t> </a:t>
            </a:r>
            <a:r>
              <a:rPr lang="en-US" sz="2800" dirty="0" err="1"/>
              <a:t>solusinya</a:t>
            </a:r>
            <a:r>
              <a:rPr lang="en-US" sz="2800" dirty="0"/>
              <a:t> 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ditemukan</a:t>
            </a:r>
            <a:r>
              <a:rPr lang="en-US" sz="2800" dirty="0"/>
              <a:t> </a:t>
            </a:r>
            <a:r>
              <a:rPr lang="en-US" sz="2800" dirty="0" err="1"/>
              <a:t>serupa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 </a:t>
            </a:r>
            <a:r>
              <a:rPr lang="en-US" sz="2800" dirty="0" err="1"/>
              <a:t>kasus</a:t>
            </a:r>
            <a:r>
              <a:rPr lang="en-US" sz="2800" dirty="0"/>
              <a:t> yang </a:t>
            </a:r>
            <a:r>
              <a:rPr lang="en-US" sz="2800" dirty="0" err="1"/>
              <a:t>ada</a:t>
            </a:r>
            <a:r>
              <a:rPr lang="en-US" sz="2800" dirty="0"/>
              <a:t>. Proses </a:t>
            </a:r>
            <a:r>
              <a:rPr lang="en-US" sz="2800" i="1" dirty="0"/>
              <a:t>retrieve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dilihat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Gambar</a:t>
            </a:r>
            <a:r>
              <a:rPr lang="en-US" sz="2800" dirty="0"/>
              <a:t> 2.</a:t>
            </a:r>
          </a:p>
          <a:p>
            <a:pPr marL="0" indent="0" eaLnBrk="1" hangingPunct="1">
              <a:buFontTx/>
              <a:buNone/>
              <a:defRPr/>
            </a:pP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3BDABE1A-6B7E-45CB-A436-BE557D91C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en-US" sz="3600"/>
              <a:t>Gambar 2. Tahapan Retrieve (Montaner)</a:t>
            </a:r>
          </a:p>
        </p:txBody>
      </p:sp>
      <p:pic>
        <p:nvPicPr>
          <p:cNvPr id="12291" name="Picture 2">
            <a:extLst>
              <a:ext uri="{FF2B5EF4-FFF2-40B4-BE49-F238E27FC236}">
                <a16:creationId xmlns:a16="http://schemas.microsoft.com/office/drawing/2014/main" id="{6E3DB71D-16AD-4176-95F3-4E3F1D13352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1219200"/>
            <a:ext cx="8534400" cy="5181600"/>
          </a:xfr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D81B6-C8FF-4A5C-97AF-A898D9A7AF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3400" y="609600"/>
            <a:ext cx="4572000" cy="5486400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dirty="0" err="1"/>
              <a:t>Langkah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tahapan</a:t>
            </a:r>
            <a:r>
              <a:rPr lang="en-US" dirty="0"/>
              <a:t> </a:t>
            </a:r>
            <a:r>
              <a:rPr lang="en-US" dirty="0" err="1"/>
              <a:t>sisitem</a:t>
            </a:r>
            <a:r>
              <a:rPr lang="en-US" dirty="0"/>
              <a:t> </a:t>
            </a:r>
            <a:r>
              <a:rPr lang="en-US" dirty="0" err="1"/>
              <a:t>penalaran</a:t>
            </a:r>
            <a:r>
              <a:rPr lang="en-US" dirty="0"/>
              <a:t> </a:t>
            </a:r>
            <a:r>
              <a:rPr lang="en-US" dirty="0" err="1"/>
              <a:t>konputer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b="1" dirty="0" err="1"/>
              <a:t>menentukan</a:t>
            </a:r>
            <a:r>
              <a:rPr lang="en-US" b="1" dirty="0"/>
              <a:t> </a:t>
            </a:r>
            <a:r>
              <a:rPr lang="en-US" b="1" dirty="0" err="1"/>
              <a:t>tingkat</a:t>
            </a:r>
            <a:r>
              <a:rPr lang="en-US" b="1" dirty="0"/>
              <a:t> </a:t>
            </a:r>
            <a:r>
              <a:rPr lang="en-US" b="1" dirty="0" err="1"/>
              <a:t>kemiripan</a:t>
            </a:r>
            <a:r>
              <a:rPr lang="en-US" b="1" dirty="0"/>
              <a:t> (</a:t>
            </a:r>
            <a:r>
              <a:rPr lang="en-US" b="1" i="1" dirty="0"/>
              <a:t>similarity</a:t>
            </a:r>
            <a:r>
              <a:rPr lang="en-US" b="1" dirty="0"/>
              <a:t>) </a:t>
            </a:r>
            <a:r>
              <a:rPr lang="en-US" b="1" dirty="0" err="1"/>
              <a:t>antar</a:t>
            </a:r>
            <a:r>
              <a:rPr lang="en-US" b="1" dirty="0"/>
              <a:t> </a:t>
            </a:r>
            <a:r>
              <a:rPr lang="en-US" b="1" dirty="0" err="1"/>
              <a:t>kasus</a:t>
            </a:r>
            <a:r>
              <a:rPr lang="en-US" b="1" dirty="0"/>
              <a:t>. 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perhitungan</a:t>
            </a:r>
            <a:r>
              <a:rPr lang="en-US" dirty="0"/>
              <a:t> </a:t>
            </a:r>
            <a:r>
              <a:rPr lang="en-US" dirty="0" err="1"/>
              <a:t>kemiripan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daftar</a:t>
            </a:r>
            <a:r>
              <a:rPr lang="en-US" dirty="0"/>
              <a:t> </a:t>
            </a:r>
            <a:r>
              <a:rPr lang="en-US" dirty="0" err="1"/>
              <a:t>terurut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kasus-kasus</a:t>
            </a:r>
            <a:r>
              <a:rPr lang="en-US" dirty="0"/>
              <a:t> yang </a:t>
            </a:r>
            <a:r>
              <a:rPr lang="en-US" dirty="0" err="1"/>
              <a:t>mirip</a:t>
            </a:r>
            <a:r>
              <a:rPr lang="en-US" dirty="0"/>
              <a:t> </a:t>
            </a:r>
            <a:r>
              <a:rPr lang="en-US" i="1" dirty="0"/>
              <a:t>(similar case</a:t>
            </a:r>
            <a:r>
              <a:rPr lang="en-US" dirty="0"/>
              <a:t>)</a:t>
            </a:r>
          </a:p>
          <a:p>
            <a:pPr eaLnBrk="1" hangingPunct="1">
              <a:defRPr/>
            </a:pPr>
            <a:endParaRPr lang="en-US" dirty="0"/>
          </a:p>
        </p:txBody>
      </p:sp>
      <p:pic>
        <p:nvPicPr>
          <p:cNvPr id="13315" name="Picture 2">
            <a:extLst>
              <a:ext uri="{FF2B5EF4-FFF2-40B4-BE49-F238E27FC236}">
                <a16:creationId xmlns:a16="http://schemas.microsoft.com/office/drawing/2014/main" id="{F8D0E8A8-F1BF-4DA8-9AC3-5F4956A1C3FD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57800" y="1524000"/>
            <a:ext cx="3497263" cy="3124200"/>
          </a:xfr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4">
            <a:extLst>
              <a:ext uri="{FF2B5EF4-FFF2-40B4-BE49-F238E27FC236}">
                <a16:creationId xmlns:a16="http://schemas.microsoft.com/office/drawing/2014/main" id="{FA95E157-1C55-4C94-8356-B9B61DB7A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685800"/>
          </a:xfrm>
        </p:spPr>
        <p:txBody>
          <a:bodyPr/>
          <a:lstStyle/>
          <a:p>
            <a:r>
              <a:rPr lang="en-US" altLang="en-US"/>
              <a:t>REUSE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9617E2-3B78-4F45-8488-A1B88EF2B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914400"/>
            <a:ext cx="7772400" cy="5181600"/>
          </a:xfrm>
        </p:spPr>
        <p:txBody>
          <a:bodyPr/>
          <a:lstStyle/>
          <a:p>
            <a:pPr marL="0" indent="457200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500" i="1" dirty="0">
                <a:ea typeface="Calibri"/>
                <a:cs typeface="Times New Roman"/>
              </a:rPr>
              <a:t>Reuse </a:t>
            </a:r>
            <a:r>
              <a:rPr lang="en-US" sz="2500" dirty="0" err="1">
                <a:ea typeface="Calibri"/>
                <a:cs typeface="Times New Roman"/>
              </a:rPr>
              <a:t>adalah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pemecahan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masalah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kasus</a:t>
            </a:r>
            <a:r>
              <a:rPr lang="en-US" sz="2500" dirty="0">
                <a:ea typeface="Calibri"/>
                <a:cs typeface="Times New Roman"/>
              </a:rPr>
              <a:t> yang </a:t>
            </a:r>
            <a:r>
              <a:rPr lang="en-US" sz="2500" dirty="0" err="1">
                <a:ea typeface="Calibri"/>
                <a:cs typeface="Times New Roman"/>
              </a:rPr>
              <a:t>baru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dengan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cara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menggunakan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kembali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informasi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dan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pengetahuan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dari</a:t>
            </a:r>
            <a:r>
              <a:rPr lang="en-US" sz="2500" dirty="0">
                <a:ea typeface="Calibri"/>
                <a:cs typeface="Times New Roman"/>
              </a:rPr>
              <a:t> basis </a:t>
            </a:r>
            <a:r>
              <a:rPr lang="en-US" sz="2500" dirty="0" err="1">
                <a:ea typeface="Calibri"/>
                <a:cs typeface="Times New Roman"/>
              </a:rPr>
              <a:t>kasus</a:t>
            </a:r>
            <a:r>
              <a:rPr lang="en-US" sz="2500" dirty="0">
                <a:ea typeface="Calibri"/>
                <a:cs typeface="Times New Roman"/>
              </a:rPr>
              <a:t>. </a:t>
            </a:r>
            <a:endParaRPr lang="en-US" sz="2500" dirty="0">
              <a:latin typeface="Calibri"/>
              <a:ea typeface="Calibri"/>
              <a:cs typeface="Times New Roman"/>
            </a:endParaRP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500" dirty="0" err="1">
                <a:ea typeface="Calibri"/>
                <a:cs typeface="Times New Roman"/>
              </a:rPr>
              <a:t>Kasus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dengan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nilai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i="1" dirty="0">
                <a:ea typeface="Calibri"/>
                <a:cs typeface="Times New Roman"/>
              </a:rPr>
              <a:t>similarity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nilai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tertinggi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diantara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kasus-kasus</a:t>
            </a:r>
            <a:r>
              <a:rPr lang="en-US" sz="2500" dirty="0">
                <a:ea typeface="Calibri"/>
                <a:cs typeface="Times New Roman"/>
              </a:rPr>
              <a:t> yang lain </a:t>
            </a:r>
            <a:r>
              <a:rPr lang="en-US" sz="2500" dirty="0" err="1">
                <a:ea typeface="Calibri"/>
                <a:cs typeface="Times New Roman"/>
              </a:rPr>
              <a:t>adalah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kandidat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solusi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untuk</a:t>
            </a:r>
            <a:r>
              <a:rPr lang="en-US" sz="2500" dirty="0">
                <a:ea typeface="Calibri"/>
                <a:cs typeface="Times New Roman"/>
              </a:rPr>
              <a:t> problem </a:t>
            </a:r>
            <a:r>
              <a:rPr lang="en-US" sz="2500" dirty="0" err="1">
                <a:ea typeface="Calibri"/>
                <a:cs typeface="Times New Roman"/>
              </a:rPr>
              <a:t>baru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i="1" dirty="0">
                <a:ea typeface="Calibri"/>
                <a:cs typeface="Times New Roman"/>
              </a:rPr>
              <a:t>(reuse phase)</a:t>
            </a:r>
            <a:r>
              <a:rPr lang="en-US" sz="2500" dirty="0">
                <a:ea typeface="Calibri"/>
                <a:cs typeface="Times New Roman"/>
              </a:rPr>
              <a:t>. </a:t>
            </a:r>
            <a:r>
              <a:rPr lang="en-US" sz="2500" dirty="0" err="1">
                <a:ea typeface="Calibri"/>
                <a:cs typeface="Times New Roman"/>
              </a:rPr>
              <a:t>Terdapat</a:t>
            </a:r>
            <a:r>
              <a:rPr lang="en-US" sz="2500" dirty="0">
                <a:ea typeface="Calibri"/>
                <a:cs typeface="Times New Roman"/>
              </a:rPr>
              <a:t> 3 </a:t>
            </a:r>
            <a:r>
              <a:rPr lang="en-US" sz="2500" dirty="0" err="1">
                <a:ea typeface="Calibri"/>
                <a:cs typeface="Times New Roman"/>
              </a:rPr>
              <a:t>kelas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yg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ada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pasa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fase</a:t>
            </a:r>
            <a:r>
              <a:rPr lang="en-US" sz="2500" i="1" dirty="0">
                <a:ea typeface="Calibri"/>
                <a:cs typeface="Times New Roman"/>
              </a:rPr>
              <a:t> reuse</a:t>
            </a:r>
            <a:r>
              <a:rPr lang="en-US" sz="2500" dirty="0">
                <a:ea typeface="Calibri"/>
                <a:cs typeface="Times New Roman"/>
              </a:rPr>
              <a:t>, </a:t>
            </a:r>
            <a:r>
              <a:rPr lang="en-US" sz="2500" dirty="0" err="1">
                <a:ea typeface="Calibri"/>
                <a:cs typeface="Times New Roman"/>
              </a:rPr>
              <a:t>yaitu</a:t>
            </a:r>
            <a:r>
              <a:rPr lang="en-US" sz="2500" dirty="0">
                <a:ea typeface="Calibri"/>
                <a:cs typeface="Times New Roman"/>
              </a:rPr>
              <a:t>:</a:t>
            </a:r>
            <a:endParaRPr lang="en-US" sz="2500" dirty="0">
              <a:latin typeface="Calibri"/>
              <a:ea typeface="Calibri"/>
              <a:cs typeface="Times New Roman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500" dirty="0" err="1">
                <a:ea typeface="Calibri"/>
                <a:cs typeface="Times New Roman"/>
              </a:rPr>
              <a:t>Menggantikan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sebagian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dari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solusi</a:t>
            </a:r>
            <a:r>
              <a:rPr lang="en-US" sz="2500" dirty="0">
                <a:ea typeface="Calibri"/>
                <a:cs typeface="Times New Roman"/>
              </a:rPr>
              <a:t>, </a:t>
            </a:r>
            <a:r>
              <a:rPr lang="en-US" sz="2500" dirty="0" err="1">
                <a:ea typeface="Calibri"/>
                <a:cs typeface="Times New Roman"/>
              </a:rPr>
              <a:t>disebut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substitusi</a:t>
            </a:r>
            <a:endParaRPr lang="en-US" sz="2500" dirty="0">
              <a:latin typeface="Calibri"/>
              <a:ea typeface="Calibri"/>
              <a:cs typeface="Times New Roman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500" dirty="0" err="1">
                <a:ea typeface="Calibri"/>
                <a:cs typeface="Times New Roman"/>
              </a:rPr>
              <a:t>Mengubah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sebagian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dari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struktur</a:t>
            </a:r>
            <a:r>
              <a:rPr lang="en-US" sz="2500" dirty="0">
                <a:ea typeface="Calibri"/>
                <a:cs typeface="Times New Roman"/>
              </a:rPr>
              <a:t>, </a:t>
            </a:r>
            <a:r>
              <a:rPr lang="en-US" sz="2500" dirty="0" err="1">
                <a:ea typeface="Calibri"/>
                <a:cs typeface="Times New Roman"/>
              </a:rPr>
              <a:t>disebut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transformasi</a:t>
            </a:r>
            <a:r>
              <a:rPr lang="en-US" sz="2500" dirty="0">
                <a:ea typeface="Calibri"/>
                <a:cs typeface="Times New Roman"/>
              </a:rPr>
              <a:t> </a:t>
            </a:r>
            <a:endParaRPr lang="en-US" sz="2500" dirty="0">
              <a:latin typeface="Calibri"/>
              <a:ea typeface="Calibri"/>
              <a:cs typeface="Times New Roman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500" dirty="0" err="1">
                <a:ea typeface="Calibri"/>
                <a:cs typeface="Times New Roman"/>
              </a:rPr>
              <a:t>Menurunkan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dari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solusi</a:t>
            </a:r>
            <a:r>
              <a:rPr lang="en-US" sz="2500" dirty="0">
                <a:ea typeface="Calibri"/>
                <a:cs typeface="Times New Roman"/>
              </a:rPr>
              <a:t> yang lama </a:t>
            </a:r>
            <a:r>
              <a:rPr lang="en-US" sz="2500" dirty="0" err="1">
                <a:ea typeface="Calibri"/>
                <a:cs typeface="Times New Roman"/>
              </a:rPr>
              <a:t>sebuah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solusi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dirty="0" err="1">
                <a:ea typeface="Calibri"/>
                <a:cs typeface="Times New Roman"/>
              </a:rPr>
              <a:t>baru</a:t>
            </a:r>
            <a:r>
              <a:rPr lang="en-US" sz="2500" dirty="0">
                <a:ea typeface="Calibri"/>
                <a:cs typeface="Times New Roman"/>
              </a:rPr>
              <a:t>, </a:t>
            </a:r>
            <a:r>
              <a:rPr lang="en-US" sz="2500" dirty="0" err="1">
                <a:ea typeface="Calibri"/>
                <a:cs typeface="Times New Roman"/>
              </a:rPr>
              <a:t>disebut</a:t>
            </a:r>
            <a:r>
              <a:rPr lang="en-US" sz="2500" dirty="0">
                <a:ea typeface="Calibri"/>
                <a:cs typeface="Times New Roman"/>
              </a:rPr>
              <a:t> </a:t>
            </a:r>
            <a:r>
              <a:rPr lang="en-US" sz="2500" i="1" dirty="0" err="1">
                <a:ea typeface="Calibri"/>
                <a:cs typeface="Times New Roman"/>
              </a:rPr>
              <a:t>adaptasi</a:t>
            </a:r>
            <a:r>
              <a:rPr lang="en-US" sz="2500" i="1" dirty="0">
                <a:ea typeface="Calibri"/>
                <a:cs typeface="Times New Roman"/>
              </a:rPr>
              <a:t> generative</a:t>
            </a:r>
            <a:endParaRPr lang="en-US" sz="2500" dirty="0">
              <a:latin typeface="Calibri"/>
              <a:ea typeface="Calibri"/>
              <a:cs typeface="Times New Roman"/>
            </a:endParaRP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7CD889FF-BC3E-442F-908E-EB4D0CA0C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/>
          <a:lstStyle/>
          <a:p>
            <a:r>
              <a:rPr lang="en-US" altLang="en-US"/>
              <a:t>REVISE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915A5-629E-4571-8CA0-58F909742E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2578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400" dirty="0" err="1">
                <a:ea typeface="Calibri"/>
                <a:cs typeface="Times New Roman"/>
              </a:rPr>
              <a:t>Terdapat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>
                <a:ea typeface="Calibri"/>
                <a:cs typeface="Times New Roman"/>
              </a:rPr>
              <a:t>dua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>
                <a:ea typeface="Calibri"/>
                <a:cs typeface="Times New Roman"/>
              </a:rPr>
              <a:t>tugas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>
                <a:ea typeface="Calibri"/>
                <a:cs typeface="Times New Roman"/>
              </a:rPr>
              <a:t>utama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>
                <a:ea typeface="Calibri"/>
                <a:cs typeface="Times New Roman"/>
              </a:rPr>
              <a:t>dari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>
                <a:ea typeface="Calibri"/>
                <a:cs typeface="Times New Roman"/>
              </a:rPr>
              <a:t>tahapan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>
                <a:ea typeface="Calibri"/>
                <a:cs typeface="Times New Roman"/>
              </a:rPr>
              <a:t>ini</a:t>
            </a:r>
            <a:r>
              <a:rPr lang="en-US" sz="2400" dirty="0">
                <a:ea typeface="Calibri"/>
                <a:cs typeface="Times New Roman"/>
              </a:rPr>
              <a:t>, </a:t>
            </a:r>
            <a:r>
              <a:rPr lang="en-US" sz="2400" dirty="0" err="1">
                <a:ea typeface="Calibri"/>
                <a:cs typeface="Times New Roman"/>
              </a:rPr>
              <a:t>yaitu</a:t>
            </a:r>
            <a:r>
              <a:rPr lang="en-US" sz="2400" dirty="0">
                <a:ea typeface="Calibri"/>
                <a:cs typeface="Times New Roman"/>
              </a:rPr>
              <a:t>:(Adriana, 2008)</a:t>
            </a:r>
            <a:endParaRPr lang="en-US" sz="2400" dirty="0">
              <a:latin typeface="Calibri"/>
              <a:ea typeface="Calibri"/>
              <a:cs typeface="Times New Roman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400" b="1" dirty="0" err="1">
                <a:ea typeface="Calibri"/>
                <a:cs typeface="Times New Roman"/>
              </a:rPr>
              <a:t>Evaluasi</a:t>
            </a:r>
            <a:endParaRPr lang="en-US" sz="2400" b="1" dirty="0">
              <a:latin typeface="Calibri"/>
              <a:ea typeface="Calibri"/>
              <a:cs typeface="Times New Roman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400" dirty="0" err="1">
                <a:ea typeface="Calibri"/>
                <a:cs typeface="Times New Roman"/>
              </a:rPr>
              <a:t>Adalah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>
                <a:ea typeface="Calibri"/>
                <a:cs typeface="Times New Roman"/>
              </a:rPr>
              <a:t>bagaimana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>
                <a:ea typeface="Calibri"/>
                <a:cs typeface="Times New Roman"/>
              </a:rPr>
              <a:t>hasil</a:t>
            </a:r>
            <a:r>
              <a:rPr lang="en-US" sz="2400" dirty="0">
                <a:ea typeface="Calibri"/>
                <a:cs typeface="Times New Roman"/>
              </a:rPr>
              <a:t> yang </a:t>
            </a:r>
            <a:r>
              <a:rPr lang="en-US" sz="2400" dirty="0" err="1">
                <a:ea typeface="Calibri"/>
                <a:cs typeface="Times New Roman"/>
              </a:rPr>
              <a:t>didapatkan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>
                <a:ea typeface="Calibri"/>
                <a:cs typeface="Times New Roman"/>
              </a:rPr>
              <a:t>setelah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>
                <a:ea typeface="Calibri"/>
                <a:cs typeface="Times New Roman"/>
              </a:rPr>
              <a:t>membandingkan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>
                <a:ea typeface="Calibri"/>
                <a:cs typeface="Times New Roman"/>
              </a:rPr>
              <a:t>solusi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>
                <a:ea typeface="Calibri"/>
                <a:cs typeface="Times New Roman"/>
              </a:rPr>
              <a:t>dengan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>
                <a:ea typeface="Calibri"/>
                <a:cs typeface="Times New Roman"/>
              </a:rPr>
              <a:t>keadaan</a:t>
            </a:r>
            <a:r>
              <a:rPr lang="en-US" sz="2400" dirty="0">
                <a:ea typeface="Calibri"/>
                <a:cs typeface="Times New Roman"/>
              </a:rPr>
              <a:t> yang </a:t>
            </a:r>
            <a:r>
              <a:rPr lang="en-US" sz="2400" dirty="0" err="1">
                <a:ea typeface="Calibri"/>
                <a:cs typeface="Times New Roman"/>
              </a:rPr>
              <a:t>sebenarnya</a:t>
            </a:r>
            <a:r>
              <a:rPr lang="en-US" sz="2400" dirty="0">
                <a:ea typeface="Calibri"/>
                <a:cs typeface="Times New Roman"/>
              </a:rPr>
              <a:t>. Hal </a:t>
            </a:r>
            <a:r>
              <a:rPr lang="en-US" sz="2400" dirty="0" err="1">
                <a:ea typeface="Calibri"/>
                <a:cs typeface="Times New Roman"/>
              </a:rPr>
              <a:t>ini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>
                <a:ea typeface="Calibri"/>
                <a:cs typeface="Times New Roman"/>
              </a:rPr>
              <a:t>biasanya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>
                <a:ea typeface="Calibri"/>
                <a:cs typeface="Times New Roman"/>
              </a:rPr>
              <a:t>tahapan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>
                <a:ea typeface="Calibri"/>
                <a:cs typeface="Times New Roman"/>
              </a:rPr>
              <a:t>luar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>
                <a:ea typeface="Calibri"/>
                <a:cs typeface="Times New Roman"/>
              </a:rPr>
              <a:t>dari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>
                <a:ea typeface="Calibri"/>
                <a:cs typeface="Times New Roman"/>
              </a:rPr>
              <a:t>sistem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>
                <a:ea typeface="Calibri"/>
                <a:cs typeface="Times New Roman"/>
              </a:rPr>
              <a:t>penalaran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>
                <a:ea typeface="Calibri"/>
                <a:cs typeface="Times New Roman"/>
              </a:rPr>
              <a:t>berbasis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>
                <a:ea typeface="Calibri"/>
                <a:cs typeface="Times New Roman"/>
              </a:rPr>
              <a:t>kasus</a:t>
            </a:r>
            <a:r>
              <a:rPr lang="en-US" sz="2400" dirty="0">
                <a:ea typeface="Calibri"/>
                <a:cs typeface="Times New Roman"/>
              </a:rPr>
              <a:t>. </a:t>
            </a:r>
            <a:r>
              <a:rPr lang="en-US" sz="2400" dirty="0" err="1">
                <a:ea typeface="Calibri"/>
                <a:cs typeface="Times New Roman"/>
              </a:rPr>
              <a:t>Pada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>
                <a:ea typeface="Calibri"/>
                <a:cs typeface="Times New Roman"/>
              </a:rPr>
              <a:t>tahap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>
                <a:ea typeface="Calibri"/>
                <a:cs typeface="Times New Roman"/>
              </a:rPr>
              <a:t>evaluasi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>
                <a:ea typeface="Calibri"/>
                <a:cs typeface="Times New Roman"/>
              </a:rPr>
              <a:t>ini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>
                <a:ea typeface="Calibri"/>
                <a:cs typeface="Times New Roman"/>
              </a:rPr>
              <a:t>sering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>
                <a:ea typeface="Calibri"/>
                <a:cs typeface="Times New Roman"/>
              </a:rPr>
              <a:t>memerlukan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>
                <a:ea typeface="Calibri"/>
                <a:cs typeface="Times New Roman"/>
              </a:rPr>
              <a:t>waktu</a:t>
            </a:r>
            <a:r>
              <a:rPr lang="en-US" sz="2400" dirty="0">
                <a:ea typeface="Calibri"/>
                <a:cs typeface="Times New Roman"/>
              </a:rPr>
              <a:t> yang </a:t>
            </a:r>
            <a:r>
              <a:rPr lang="en-US" sz="2400" dirty="0" err="1">
                <a:ea typeface="Calibri"/>
                <a:cs typeface="Times New Roman"/>
              </a:rPr>
              <a:t>panjang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>
                <a:ea typeface="Calibri"/>
                <a:cs typeface="Times New Roman"/>
              </a:rPr>
              <a:t>tergantung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>
                <a:ea typeface="Calibri"/>
                <a:cs typeface="Times New Roman"/>
              </a:rPr>
              <a:t>pada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>
                <a:ea typeface="Calibri"/>
                <a:cs typeface="Times New Roman"/>
              </a:rPr>
              <a:t>aplikasi</a:t>
            </a:r>
            <a:r>
              <a:rPr lang="en-US" sz="2400" dirty="0">
                <a:ea typeface="Calibri"/>
                <a:cs typeface="Times New Roman"/>
              </a:rPr>
              <a:t> yang </a:t>
            </a:r>
            <a:r>
              <a:rPr lang="en-US" sz="2400" dirty="0" err="1">
                <a:ea typeface="Calibri"/>
                <a:cs typeface="Times New Roman"/>
              </a:rPr>
              <a:t>sedang</a:t>
            </a:r>
            <a:r>
              <a:rPr lang="en-US" sz="2400" dirty="0">
                <a:ea typeface="Calibri"/>
                <a:cs typeface="Times New Roman"/>
              </a:rPr>
              <a:t> </a:t>
            </a:r>
            <a:r>
              <a:rPr lang="en-US" sz="2400" dirty="0" err="1">
                <a:ea typeface="Calibri"/>
                <a:cs typeface="Times New Roman"/>
              </a:rPr>
              <a:t>dikembangkan</a:t>
            </a:r>
            <a:r>
              <a:rPr lang="en-US" sz="2400" dirty="0">
                <a:ea typeface="Calibri"/>
                <a:cs typeface="Times New Roman"/>
              </a:rPr>
              <a:t>. </a:t>
            </a:r>
            <a:endParaRPr lang="en-US" sz="2400" dirty="0">
              <a:latin typeface="Calibri"/>
              <a:ea typeface="Calibri"/>
              <a:cs typeface="Times New Roman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400" dirty="0">
                <a:ea typeface="Calibri"/>
                <a:cs typeface="Times New Roman"/>
              </a:rPr>
              <a:t>2. </a:t>
            </a:r>
            <a:r>
              <a:rPr lang="en-US" sz="2400" b="1" dirty="0" err="1">
                <a:ea typeface="Calibri"/>
                <a:cs typeface="Times New Roman"/>
              </a:rPr>
              <a:t>Perbaikan</a:t>
            </a:r>
            <a:r>
              <a:rPr lang="en-US" sz="2400" b="1" dirty="0">
                <a:ea typeface="Calibri"/>
                <a:cs typeface="Times New Roman"/>
              </a:rPr>
              <a:t> </a:t>
            </a:r>
            <a:r>
              <a:rPr lang="en-US" sz="2400" b="1" dirty="0" err="1">
                <a:ea typeface="Calibri"/>
                <a:cs typeface="Times New Roman"/>
              </a:rPr>
              <a:t>kesalahan</a:t>
            </a:r>
            <a:endParaRPr lang="en-US" sz="2400" b="1" dirty="0">
              <a:latin typeface="Calibri"/>
              <a:ea typeface="Calibri"/>
              <a:cs typeface="Times New Roman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sz="2400" dirty="0" err="1">
                <a:ea typeface="Calibri"/>
              </a:rPr>
              <a:t>Perbaikan</a:t>
            </a:r>
            <a:r>
              <a:rPr lang="en-US" sz="2400" dirty="0">
                <a:ea typeface="Calibri"/>
              </a:rPr>
              <a:t> </a:t>
            </a:r>
            <a:r>
              <a:rPr lang="en-US" sz="2400" dirty="0" err="1">
                <a:ea typeface="Calibri"/>
              </a:rPr>
              <a:t>kesalahan</a:t>
            </a:r>
            <a:r>
              <a:rPr lang="en-US" sz="2400" dirty="0">
                <a:ea typeface="Calibri"/>
              </a:rPr>
              <a:t> </a:t>
            </a:r>
            <a:r>
              <a:rPr lang="en-US" sz="2400" dirty="0" err="1">
                <a:ea typeface="Calibri"/>
              </a:rPr>
              <a:t>meliputi</a:t>
            </a:r>
            <a:r>
              <a:rPr lang="en-US" sz="2400" dirty="0">
                <a:ea typeface="Calibri"/>
              </a:rPr>
              <a:t> </a:t>
            </a:r>
            <a:r>
              <a:rPr lang="en-US" sz="2400" dirty="0" err="1">
                <a:ea typeface="Calibri"/>
              </a:rPr>
              <a:t>pengenalan</a:t>
            </a:r>
            <a:r>
              <a:rPr lang="en-US" sz="2400" dirty="0">
                <a:ea typeface="Calibri"/>
              </a:rPr>
              <a:t> </a:t>
            </a:r>
            <a:r>
              <a:rPr lang="en-US" sz="2400" dirty="0" err="1">
                <a:ea typeface="Calibri"/>
              </a:rPr>
              <a:t>kesalahan</a:t>
            </a:r>
            <a:r>
              <a:rPr lang="en-US" sz="2400" dirty="0">
                <a:ea typeface="Calibri"/>
              </a:rPr>
              <a:t> </a:t>
            </a:r>
            <a:r>
              <a:rPr lang="en-US" sz="2400" dirty="0" err="1">
                <a:ea typeface="Calibri"/>
              </a:rPr>
              <a:t>dan</a:t>
            </a:r>
            <a:r>
              <a:rPr lang="en-US" sz="2400" dirty="0">
                <a:ea typeface="Calibri"/>
              </a:rPr>
              <a:t> </a:t>
            </a:r>
            <a:r>
              <a:rPr lang="en-US" sz="2400" dirty="0" err="1">
                <a:ea typeface="Calibri"/>
              </a:rPr>
              <a:t>solusi</a:t>
            </a:r>
            <a:r>
              <a:rPr lang="en-US" sz="2400" dirty="0">
                <a:ea typeface="Calibri"/>
              </a:rPr>
              <a:t> yang </a:t>
            </a:r>
            <a:r>
              <a:rPr lang="en-US" sz="2400" dirty="0" err="1">
                <a:ea typeface="Calibri"/>
              </a:rPr>
              <a:t>dibuat</a:t>
            </a:r>
            <a:r>
              <a:rPr lang="en-US" sz="2400" dirty="0">
                <a:ea typeface="Calibri"/>
              </a:rPr>
              <a:t> </a:t>
            </a:r>
            <a:r>
              <a:rPr lang="en-US" sz="2400" dirty="0" err="1">
                <a:ea typeface="Calibri"/>
              </a:rPr>
              <a:t>dan</a:t>
            </a:r>
            <a:r>
              <a:rPr lang="en-US" sz="2400" dirty="0">
                <a:ea typeface="Calibri"/>
              </a:rPr>
              <a:t> </a:t>
            </a:r>
            <a:r>
              <a:rPr lang="en-US" sz="2400" dirty="0" err="1">
                <a:ea typeface="Calibri"/>
              </a:rPr>
              <a:t>mengambil</a:t>
            </a:r>
            <a:r>
              <a:rPr lang="en-US" sz="2400" dirty="0">
                <a:ea typeface="Calibri"/>
              </a:rPr>
              <a:t> </a:t>
            </a:r>
            <a:r>
              <a:rPr lang="en-US" sz="2400" dirty="0" err="1">
                <a:ea typeface="Calibri"/>
              </a:rPr>
              <a:t>atau</a:t>
            </a:r>
            <a:r>
              <a:rPr lang="en-US" sz="2400" dirty="0">
                <a:ea typeface="Calibri"/>
              </a:rPr>
              <a:t> </a:t>
            </a:r>
            <a:r>
              <a:rPr lang="en-US" sz="2400" dirty="0" err="1">
                <a:ea typeface="Calibri"/>
              </a:rPr>
              <a:t>membaut</a:t>
            </a:r>
            <a:r>
              <a:rPr lang="en-US" sz="2400" dirty="0">
                <a:ea typeface="Calibri"/>
              </a:rPr>
              <a:t> </a:t>
            </a:r>
            <a:r>
              <a:rPr lang="en-US" sz="2400" dirty="0" err="1">
                <a:ea typeface="Calibri"/>
              </a:rPr>
              <a:t>penjelasan</a:t>
            </a:r>
            <a:r>
              <a:rPr lang="en-US" sz="2400" dirty="0">
                <a:ea typeface="Calibri"/>
              </a:rPr>
              <a:t> </a:t>
            </a:r>
            <a:r>
              <a:rPr lang="en-US" sz="2400" dirty="0" err="1">
                <a:ea typeface="Calibri"/>
              </a:rPr>
              <a:t>tentang</a:t>
            </a:r>
            <a:r>
              <a:rPr lang="en-US" sz="2400" dirty="0">
                <a:ea typeface="Calibri"/>
              </a:rPr>
              <a:t> </a:t>
            </a:r>
            <a:r>
              <a:rPr lang="en-US" sz="2400" dirty="0" err="1">
                <a:ea typeface="Calibri"/>
              </a:rPr>
              <a:t>kesalahan</a:t>
            </a:r>
            <a:r>
              <a:rPr lang="en-US" sz="2400" dirty="0">
                <a:ea typeface="Calibri"/>
              </a:rPr>
              <a:t> </a:t>
            </a:r>
            <a:r>
              <a:rPr lang="en-US" sz="2400" dirty="0" err="1">
                <a:ea typeface="Calibri"/>
              </a:rPr>
              <a:t>tersebut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FFA24450-BB3A-4917-B3C0-8E32E72A6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RETAIN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902CAB1B-784A-4832-AF43-A9256FB4B5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i="1"/>
              <a:t>Retain</a:t>
            </a:r>
            <a:r>
              <a:rPr lang="en-US" altLang="en-US"/>
              <a:t> menggunakan solusi baru sebagai bagian dari kasus baru, kemudian kasus baru di</a:t>
            </a:r>
            <a:r>
              <a:rPr lang="en-US" altLang="en-US" i="1"/>
              <a:t>update</a:t>
            </a:r>
            <a:r>
              <a:rPr lang="en-US" altLang="en-US"/>
              <a:t> kedalam basis kasus.</a:t>
            </a:r>
          </a:p>
          <a:p>
            <a:r>
              <a:rPr lang="en-US" altLang="en-US"/>
              <a:t> Pada tahap ini terjadi suatu proses penggabungan dari solusi kasus yang baru dan benar ke dalam</a:t>
            </a:r>
            <a:r>
              <a:rPr lang="en-US" altLang="en-US" i="1"/>
              <a:t> knowledge</a:t>
            </a:r>
            <a:r>
              <a:rPr lang="en-US" altLang="en-US"/>
              <a:t> yang telah ada.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5DC76E19-5E28-4798-9B8C-99641657D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609600"/>
          </a:xfrm>
        </p:spPr>
        <p:txBody>
          <a:bodyPr/>
          <a:lstStyle/>
          <a:p>
            <a:r>
              <a:rPr lang="en-US" altLang="en-US"/>
              <a:t>FUNGSI CBR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90F1EB-8844-4D87-8F99-DFB4FD41C8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762000"/>
            <a:ext cx="7772400" cy="55626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2200" dirty="0"/>
              <a:t>Ada </a:t>
            </a:r>
            <a:r>
              <a:rPr lang="en-US" sz="2200" dirty="0" err="1"/>
              <a:t>tiga</a:t>
            </a:r>
            <a:r>
              <a:rPr lang="en-US" sz="2200" dirty="0"/>
              <a:t> </a:t>
            </a:r>
            <a:r>
              <a:rPr lang="en-US" sz="2200" dirty="0" err="1"/>
              <a:t>fungsi</a:t>
            </a:r>
            <a:r>
              <a:rPr lang="en-US" sz="2200" dirty="0"/>
              <a:t> (</a:t>
            </a:r>
            <a:r>
              <a:rPr lang="en-US" sz="2200" dirty="0" err="1"/>
              <a:t>Althoff</a:t>
            </a:r>
            <a:r>
              <a:rPr lang="en-US" sz="2200" dirty="0"/>
              <a:t>, 2001), </a:t>
            </a:r>
            <a:r>
              <a:rPr lang="en-US" sz="2200" dirty="0" err="1"/>
              <a:t>yaitu</a:t>
            </a:r>
            <a:r>
              <a:rPr lang="en-US" sz="2200" dirty="0"/>
              <a:t>: </a:t>
            </a:r>
          </a:p>
          <a:p>
            <a:pPr algn="just">
              <a:defRPr/>
            </a:pPr>
            <a:r>
              <a:rPr lang="en-US" sz="2200" b="1" dirty="0" err="1"/>
              <a:t>Diagnosa</a:t>
            </a:r>
            <a:r>
              <a:rPr lang="en-US" sz="2200" dirty="0"/>
              <a:t>, </a:t>
            </a:r>
            <a:r>
              <a:rPr lang="en-US" sz="2200" dirty="0" err="1"/>
              <a:t>pengguna</a:t>
            </a:r>
            <a:r>
              <a:rPr lang="en-US" sz="2200" dirty="0"/>
              <a:t> </a:t>
            </a:r>
            <a:r>
              <a:rPr lang="en-US" sz="2200" dirty="0" err="1"/>
              <a:t>memanfaatkan</a:t>
            </a:r>
            <a:r>
              <a:rPr lang="en-US" sz="2200" dirty="0"/>
              <a:t> CBR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sistem</a:t>
            </a:r>
            <a:r>
              <a:rPr lang="en-US" sz="2200" dirty="0"/>
              <a:t> yang </a:t>
            </a:r>
            <a:r>
              <a:rPr lang="en-US" sz="2200" dirty="0" err="1"/>
              <a:t>digunakan</a:t>
            </a:r>
            <a:r>
              <a:rPr lang="en-US" sz="2200" dirty="0"/>
              <a:t> </a:t>
            </a:r>
            <a:r>
              <a:rPr lang="en-US" sz="2200" dirty="0" err="1"/>
              <a:t>sebagai</a:t>
            </a:r>
            <a:r>
              <a:rPr lang="en-US" sz="2200" dirty="0"/>
              <a:t> </a:t>
            </a:r>
            <a:r>
              <a:rPr lang="en-US" sz="2200" dirty="0" err="1"/>
              <a:t>alat</a:t>
            </a:r>
            <a:r>
              <a:rPr lang="en-US" sz="2200" dirty="0"/>
              <a:t> bantu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menentukan</a:t>
            </a:r>
            <a:r>
              <a:rPr lang="en-US" sz="2200" dirty="0"/>
              <a:t> </a:t>
            </a:r>
            <a:r>
              <a:rPr lang="en-US" sz="2200" dirty="0" err="1"/>
              <a:t>hasil</a:t>
            </a:r>
            <a:r>
              <a:rPr lang="en-US" sz="2200" dirty="0"/>
              <a:t> </a:t>
            </a:r>
            <a:r>
              <a:rPr lang="en-US" sz="2200" dirty="0" err="1"/>
              <a:t>diagnosa</a:t>
            </a:r>
            <a:r>
              <a:rPr lang="en-US" sz="2200" dirty="0"/>
              <a:t> </a:t>
            </a:r>
            <a:r>
              <a:rPr lang="en-US" sz="2200" dirty="0" err="1"/>
              <a:t>suatu</a:t>
            </a:r>
            <a:r>
              <a:rPr lang="en-US" sz="2200" dirty="0"/>
              <a:t> </a:t>
            </a:r>
            <a:r>
              <a:rPr lang="en-US" sz="2200" dirty="0" err="1"/>
              <a:t>masalah</a:t>
            </a:r>
            <a:r>
              <a:rPr lang="en-US" sz="2200" dirty="0"/>
              <a:t>. </a:t>
            </a:r>
          </a:p>
          <a:p>
            <a:pPr algn="just">
              <a:defRPr/>
            </a:pPr>
            <a:r>
              <a:rPr lang="en-US" sz="2200" b="1" dirty="0" err="1"/>
              <a:t>Pendukung</a:t>
            </a:r>
            <a:r>
              <a:rPr lang="en-US" sz="2200" b="1" dirty="0"/>
              <a:t> </a:t>
            </a:r>
            <a:r>
              <a:rPr lang="en-US" sz="2200" b="1" dirty="0" err="1"/>
              <a:t>Keputusan</a:t>
            </a:r>
            <a:r>
              <a:rPr lang="en-US" sz="2200" dirty="0"/>
              <a:t>, </a:t>
            </a:r>
            <a:r>
              <a:rPr lang="en-US" sz="2200" dirty="0" err="1"/>
              <a:t>pemanfaatan</a:t>
            </a:r>
            <a:r>
              <a:rPr lang="en-US" sz="2200" dirty="0"/>
              <a:t> CBR </a:t>
            </a:r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suatu</a:t>
            </a:r>
            <a:r>
              <a:rPr lang="en-US" sz="2200" dirty="0"/>
              <a:t> </a:t>
            </a:r>
            <a:r>
              <a:rPr lang="en-US" sz="2200" dirty="0" err="1"/>
              <a:t>sistem</a:t>
            </a:r>
            <a:r>
              <a:rPr lang="en-US" sz="2200" dirty="0"/>
              <a:t> </a:t>
            </a:r>
            <a:r>
              <a:rPr lang="en-US" sz="2200" dirty="0" err="1"/>
              <a:t>digunakan</a:t>
            </a:r>
            <a:r>
              <a:rPr lang="en-US" sz="2200" dirty="0"/>
              <a:t> </a:t>
            </a:r>
            <a:r>
              <a:rPr lang="en-US" sz="2200" dirty="0" err="1"/>
              <a:t>sebagai</a:t>
            </a:r>
            <a:r>
              <a:rPr lang="en-US" sz="2200" dirty="0"/>
              <a:t> </a:t>
            </a:r>
            <a:r>
              <a:rPr lang="en-US" sz="2200" dirty="0" err="1"/>
              <a:t>pendukung</a:t>
            </a:r>
            <a:r>
              <a:rPr lang="en-US" sz="2200" dirty="0"/>
              <a:t> </a:t>
            </a:r>
            <a:r>
              <a:rPr lang="en-US" sz="2200" dirty="0" err="1"/>
              <a:t>keputusan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penyelesaian</a:t>
            </a:r>
            <a:r>
              <a:rPr lang="en-US" sz="2200" dirty="0"/>
              <a:t> </a:t>
            </a:r>
            <a:r>
              <a:rPr lang="en-US" sz="2200" dirty="0" err="1"/>
              <a:t>masalah</a:t>
            </a:r>
            <a:r>
              <a:rPr lang="en-US" sz="2200" dirty="0"/>
              <a:t>. </a:t>
            </a:r>
            <a:r>
              <a:rPr lang="en-US" sz="2200" dirty="0" err="1"/>
              <a:t>Tipe</a:t>
            </a:r>
            <a:r>
              <a:rPr lang="en-US" sz="2200" dirty="0"/>
              <a:t> </a:t>
            </a:r>
            <a:r>
              <a:rPr lang="en-US" sz="2200" dirty="0" err="1"/>
              <a:t>ini</a:t>
            </a:r>
            <a:r>
              <a:rPr lang="en-US" sz="2200" dirty="0"/>
              <a:t> </a:t>
            </a:r>
            <a:r>
              <a:rPr lang="en-US" sz="2200" dirty="0" err="1"/>
              <a:t>sangat</a:t>
            </a:r>
            <a:r>
              <a:rPr lang="en-US" sz="2200" dirty="0"/>
              <a:t> </a:t>
            </a:r>
            <a:r>
              <a:rPr lang="en-US" sz="2200" dirty="0" err="1"/>
              <a:t>banyak</a:t>
            </a:r>
            <a:r>
              <a:rPr lang="en-US" sz="2200" dirty="0"/>
              <a:t> </a:t>
            </a:r>
            <a:r>
              <a:rPr lang="en-US" sz="2200" dirty="0" err="1"/>
              <a:t>digunakan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ruang</a:t>
            </a:r>
            <a:r>
              <a:rPr lang="en-US" sz="2200" dirty="0"/>
              <a:t> </a:t>
            </a:r>
            <a:r>
              <a:rPr lang="en-US" sz="2200" dirty="0" err="1"/>
              <a:t>lingkup</a:t>
            </a:r>
            <a:r>
              <a:rPr lang="en-US" sz="2200" dirty="0"/>
              <a:t> yang </a:t>
            </a:r>
            <a:r>
              <a:rPr lang="en-US" sz="2200" dirty="0" err="1"/>
              <a:t>membutuhkan</a:t>
            </a:r>
            <a:r>
              <a:rPr lang="en-US" sz="2200" dirty="0"/>
              <a:t> </a:t>
            </a:r>
            <a:r>
              <a:rPr lang="en-US" sz="2200" dirty="0" err="1"/>
              <a:t>analisa</a:t>
            </a:r>
            <a:r>
              <a:rPr lang="en-US" sz="2200" dirty="0"/>
              <a:t> yang </a:t>
            </a:r>
            <a:r>
              <a:rPr lang="en-US" sz="2200" dirty="0" err="1"/>
              <a:t>sangat</a:t>
            </a:r>
            <a:r>
              <a:rPr lang="en-US" sz="2200" dirty="0"/>
              <a:t> lama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menyelesaikan</a:t>
            </a:r>
            <a:r>
              <a:rPr lang="en-US" sz="2200" dirty="0"/>
              <a:t> </a:t>
            </a:r>
            <a:r>
              <a:rPr lang="en-US" sz="2200" dirty="0" err="1"/>
              <a:t>suatu</a:t>
            </a:r>
            <a:r>
              <a:rPr lang="en-US" sz="2200" dirty="0"/>
              <a:t> </a:t>
            </a:r>
            <a:r>
              <a:rPr lang="en-US" sz="2200" dirty="0" err="1"/>
              <a:t>masalah</a:t>
            </a:r>
            <a:r>
              <a:rPr lang="en-US" sz="2200" dirty="0"/>
              <a:t>.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tipe</a:t>
            </a:r>
            <a:r>
              <a:rPr lang="en-US" sz="2200" dirty="0"/>
              <a:t> </a:t>
            </a:r>
            <a:r>
              <a:rPr lang="en-US" sz="2200" dirty="0" err="1"/>
              <a:t>ini</a:t>
            </a:r>
            <a:r>
              <a:rPr lang="en-US" sz="2200" dirty="0"/>
              <a:t>, basis </a:t>
            </a:r>
            <a:r>
              <a:rPr lang="en-US" sz="2200" dirty="0" err="1"/>
              <a:t>kasus</a:t>
            </a:r>
            <a:r>
              <a:rPr lang="en-US" sz="2200" dirty="0"/>
              <a:t> yang </a:t>
            </a:r>
            <a:r>
              <a:rPr lang="en-US" sz="2200" dirty="0" err="1"/>
              <a:t>digunakan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CBR </a:t>
            </a:r>
            <a:r>
              <a:rPr lang="en-US" sz="2200" dirty="0" err="1"/>
              <a:t>harus</a:t>
            </a:r>
            <a:r>
              <a:rPr lang="en-US" sz="2200" dirty="0"/>
              <a:t> </a:t>
            </a:r>
            <a:r>
              <a:rPr lang="en-US" sz="2200" dirty="0" err="1"/>
              <a:t>sangat</a:t>
            </a:r>
            <a:r>
              <a:rPr lang="en-US" sz="2200" dirty="0"/>
              <a:t> </a:t>
            </a:r>
            <a:r>
              <a:rPr lang="en-US" sz="2200" dirty="0" err="1"/>
              <a:t>banyak</a:t>
            </a:r>
            <a:r>
              <a:rPr lang="en-US" sz="2200" dirty="0"/>
              <a:t>. </a:t>
            </a:r>
          </a:p>
          <a:p>
            <a:pPr algn="just">
              <a:defRPr/>
            </a:pPr>
            <a:r>
              <a:rPr lang="en-US" sz="2200" b="1" dirty="0" err="1"/>
              <a:t>Manajemen</a:t>
            </a:r>
            <a:r>
              <a:rPr lang="en-US" sz="2200" b="1" dirty="0"/>
              <a:t> </a:t>
            </a:r>
            <a:r>
              <a:rPr lang="en-US" sz="2200" b="1" dirty="0" err="1"/>
              <a:t>Pengetahuan</a:t>
            </a:r>
            <a:r>
              <a:rPr lang="en-US" sz="2200" dirty="0"/>
              <a:t>,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tipe</a:t>
            </a:r>
            <a:r>
              <a:rPr lang="en-US" sz="2200" dirty="0"/>
              <a:t> </a:t>
            </a:r>
            <a:r>
              <a:rPr lang="en-US" sz="2200" dirty="0" err="1"/>
              <a:t>ini</a:t>
            </a:r>
            <a:r>
              <a:rPr lang="en-US" sz="2200" dirty="0"/>
              <a:t> </a:t>
            </a:r>
            <a:r>
              <a:rPr lang="en-US" sz="2200" dirty="0" err="1"/>
              <a:t>pemanfaatan</a:t>
            </a:r>
            <a:r>
              <a:rPr lang="en-US" sz="2200" dirty="0"/>
              <a:t> PBK </a:t>
            </a:r>
            <a:r>
              <a:rPr lang="en-US" sz="2200" dirty="0" err="1"/>
              <a:t>digunakan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mengelola</a:t>
            </a:r>
            <a:r>
              <a:rPr lang="en-US" sz="2200" dirty="0"/>
              <a:t> </a:t>
            </a:r>
            <a:r>
              <a:rPr lang="en-US" sz="2200" dirty="0" err="1"/>
              <a:t>pengetahuan</a:t>
            </a:r>
            <a:r>
              <a:rPr lang="en-US" sz="2200" dirty="0"/>
              <a:t> yang </a:t>
            </a:r>
            <a:r>
              <a:rPr lang="en-US" sz="2200" dirty="0" err="1"/>
              <a:t>didapatkan</a:t>
            </a:r>
            <a:r>
              <a:rPr lang="en-US" sz="2200" dirty="0"/>
              <a:t> </a:t>
            </a:r>
            <a:r>
              <a:rPr lang="en-US" sz="2200" dirty="0" err="1"/>
              <a:t>dari</a:t>
            </a:r>
            <a:r>
              <a:rPr lang="en-US" sz="2200" dirty="0"/>
              <a:t> </a:t>
            </a:r>
            <a:r>
              <a:rPr lang="en-US" sz="2200" dirty="0" err="1"/>
              <a:t>para</a:t>
            </a:r>
            <a:r>
              <a:rPr lang="en-US" sz="2200" dirty="0"/>
              <a:t> </a:t>
            </a:r>
            <a:r>
              <a:rPr lang="en-US" sz="2200" dirty="0" err="1"/>
              <a:t>pakar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ahli</a:t>
            </a:r>
            <a:r>
              <a:rPr lang="en-US" sz="2200" dirty="0"/>
              <a:t> </a:t>
            </a:r>
            <a:r>
              <a:rPr lang="en-US" sz="2200" dirty="0" err="1"/>
              <a:t>disuatu</a:t>
            </a:r>
            <a:r>
              <a:rPr lang="en-US" sz="2200" dirty="0"/>
              <a:t> </a:t>
            </a:r>
            <a:r>
              <a:rPr lang="en-US" sz="2200" dirty="0" err="1"/>
              <a:t>bidang</a:t>
            </a:r>
            <a:r>
              <a:rPr lang="en-US" sz="2200" dirty="0"/>
              <a:t>. Hal </a:t>
            </a:r>
            <a:r>
              <a:rPr lang="en-US" sz="2200" dirty="0" err="1"/>
              <a:t>ini</a:t>
            </a:r>
            <a:r>
              <a:rPr lang="en-US" sz="2200" dirty="0"/>
              <a:t> </a:t>
            </a:r>
            <a:r>
              <a:rPr lang="en-US" sz="2200" dirty="0" err="1"/>
              <a:t>dikarenakan</a:t>
            </a:r>
            <a:r>
              <a:rPr lang="en-US" sz="2200" dirty="0"/>
              <a:t> </a:t>
            </a:r>
            <a:r>
              <a:rPr lang="en-US" sz="2200" dirty="0" err="1"/>
              <a:t>seorang</a:t>
            </a:r>
            <a:r>
              <a:rPr lang="en-US" sz="2200" dirty="0"/>
              <a:t> </a:t>
            </a:r>
            <a:r>
              <a:rPr lang="en-US" sz="2200" dirty="0" err="1"/>
              <a:t>pakar</a:t>
            </a:r>
            <a:r>
              <a:rPr lang="en-US" sz="2200" dirty="0"/>
              <a:t> </a:t>
            </a:r>
            <a:r>
              <a:rPr lang="en-US" sz="2200" dirty="0" err="1"/>
              <a:t>tidak</a:t>
            </a:r>
            <a:r>
              <a:rPr lang="en-US" sz="2200" dirty="0"/>
              <a:t> </a:t>
            </a:r>
            <a:r>
              <a:rPr lang="en-US" sz="2200" dirty="0" err="1"/>
              <a:t>dapat</a:t>
            </a:r>
            <a:r>
              <a:rPr lang="en-US" sz="2200" dirty="0"/>
              <a:t> </a:t>
            </a:r>
            <a:r>
              <a:rPr lang="en-US" sz="2200" dirty="0" err="1"/>
              <a:t>dijadikan</a:t>
            </a:r>
            <a:r>
              <a:rPr lang="en-US" sz="2200" dirty="0"/>
              <a:t> </a:t>
            </a:r>
            <a:r>
              <a:rPr lang="en-US" sz="2200" dirty="0" err="1"/>
              <a:t>suatu</a:t>
            </a:r>
            <a:r>
              <a:rPr lang="en-US" sz="2200" dirty="0"/>
              <a:t> </a:t>
            </a:r>
            <a:r>
              <a:rPr lang="en-US" sz="2200" dirty="0" err="1"/>
              <a:t>acuan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penyelesaian</a:t>
            </a:r>
            <a:r>
              <a:rPr lang="en-US" sz="2200" dirty="0"/>
              <a:t> </a:t>
            </a:r>
            <a:r>
              <a:rPr lang="en-US" sz="2200" dirty="0" err="1"/>
              <a:t>suatu</a:t>
            </a:r>
            <a:r>
              <a:rPr lang="en-US" sz="2200" dirty="0"/>
              <a:t> </a:t>
            </a:r>
            <a:r>
              <a:rPr lang="en-US" sz="2200" dirty="0" err="1"/>
              <a:t>masalah</a:t>
            </a:r>
            <a:r>
              <a:rPr lang="en-US" sz="2200" dirty="0"/>
              <a:t> </a:t>
            </a:r>
            <a:r>
              <a:rPr lang="en-US" sz="2200" dirty="0" err="1"/>
              <a:t>ketika</a:t>
            </a:r>
            <a:r>
              <a:rPr lang="en-US" sz="2200" dirty="0"/>
              <a:t> </a:t>
            </a:r>
            <a:r>
              <a:rPr lang="en-US" sz="2200" dirty="0" err="1"/>
              <a:t>faktor</a:t>
            </a:r>
            <a:r>
              <a:rPr lang="en-US" sz="2200" dirty="0"/>
              <a:t> </a:t>
            </a:r>
            <a:r>
              <a:rPr lang="en-US" sz="2200" dirty="0" err="1"/>
              <a:t>usia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penyakit</a:t>
            </a:r>
            <a:r>
              <a:rPr lang="en-US" sz="2200" dirty="0"/>
              <a:t> </a:t>
            </a:r>
            <a:r>
              <a:rPr lang="en-US" sz="2200" dirty="0" err="1"/>
              <a:t>sudah</a:t>
            </a:r>
            <a:r>
              <a:rPr lang="en-US" sz="2200" dirty="0"/>
              <a:t> </a:t>
            </a:r>
            <a:r>
              <a:rPr lang="en-US" sz="2200" dirty="0" err="1"/>
              <a:t>menderitanya</a:t>
            </a:r>
            <a:endParaRPr lang="en-US" sz="2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A5352B58-CD0D-4F9D-852B-2CB3167C7B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381000"/>
            <a:ext cx="7772400" cy="57150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altLang="en-US" b="1"/>
              <a:t>Kelebihan dari CBR adalah cakupan solusinya bisa lebih luas karena pengalaman sebelumnya bisa saja dibuat dari</a:t>
            </a:r>
            <a:r>
              <a:rPr lang="en-US" altLang="en-US"/>
              <a:t> </a:t>
            </a:r>
            <a:r>
              <a:rPr lang="en-US" altLang="en-US" b="1"/>
              <a:t>metode-metode Decision Support System lain ataupun secara tradisional.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en-US" b="1"/>
              <a:t>Kelemahan</a:t>
            </a:r>
            <a:r>
              <a:rPr lang="en-US" altLang="en-US"/>
              <a:t> yang dimiliki CBR adalah membutuhkan memory yang cukup besar untuk menyimpan data kasus yang sebelumnya dan membutuhkan waktu untuk pencarian kasus dalam database (searching) jika datanya dalam jumlah besar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F11F9E8D-A605-4ADA-9474-84E3641A23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Keuntungan CBR</a:t>
            </a:r>
            <a:endParaRPr lang="en-AU" altLang="en-US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91DCA4B5-2440-476F-91EF-B5C5DE2B35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d-ID" altLang="en-US"/>
              <a:t>Mengurangi upaya akuisisi pengetahuan</a:t>
            </a: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Meningkatkan Kinerja dalam memecahkan masalah karena memanfaatkan kembali solusi yang telah ada.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Memanfaatkan data yang ada.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Bisa beradatasi dengan lingkungan karena perubahan waktu.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Penerimaan user lebih tinggi.</a:t>
            </a:r>
            <a:endParaRPr lang="en-AU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011B8-BDCB-4D7C-9052-8BABE7D5B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DEFINISI CBR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CC1B74F-AD44-4FC6-A873-A9F0E91AF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60933"/>
            <a:ext cx="7772400" cy="4692267"/>
          </a:xfrm>
        </p:spPr>
        <p:txBody>
          <a:bodyPr>
            <a:noAutofit/>
          </a:bodyPr>
          <a:lstStyle/>
          <a:p>
            <a:pPr algn="just" eaLnBrk="1" hangingPunct="1">
              <a:defRPr/>
            </a:pPr>
            <a:r>
              <a:rPr lang="en-US" sz="2800" dirty="0" err="1">
                <a:cs typeface="Arial" pitchFamily="34" charset="0"/>
              </a:rPr>
              <a:t>Istilah</a:t>
            </a:r>
            <a:r>
              <a:rPr lang="en-US" sz="2800" dirty="0">
                <a:cs typeface="Arial" pitchFamily="34" charset="0"/>
              </a:rPr>
              <a:t> lain</a:t>
            </a:r>
            <a:r>
              <a:rPr lang="id-ID" sz="2800" dirty="0">
                <a:cs typeface="Arial" pitchFamily="34" charset="0"/>
              </a:rPr>
              <a:t> Case Based Reasoning-CBR atau sistem penalaran komputer berbasus kasus </a:t>
            </a:r>
          </a:p>
          <a:p>
            <a:pPr algn="just" eaLnBrk="1" hangingPunct="1">
              <a:defRPr/>
            </a:pPr>
            <a:r>
              <a:rPr lang="en-US" sz="2800" dirty="0" err="1">
                <a:cs typeface="Arial" pitchFamily="34" charset="0"/>
              </a:rPr>
              <a:t>Menyelesaikan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suatu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kasus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baru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dengan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cara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mengadaptasi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solusi-solusi</a:t>
            </a:r>
            <a:r>
              <a:rPr lang="en-US" sz="2800" dirty="0">
                <a:cs typeface="Arial" pitchFamily="34" charset="0"/>
              </a:rPr>
              <a:t> yang </a:t>
            </a:r>
            <a:r>
              <a:rPr lang="en-US" sz="2800" dirty="0" err="1">
                <a:cs typeface="Arial" pitchFamily="34" charset="0"/>
              </a:rPr>
              <a:t>terdapat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kasus-kasus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sebelumnya</a:t>
            </a:r>
            <a:r>
              <a:rPr lang="en-US" sz="2800" dirty="0">
                <a:cs typeface="Arial" pitchFamily="34" charset="0"/>
              </a:rPr>
              <a:t> yang </a:t>
            </a:r>
            <a:r>
              <a:rPr lang="en-US" sz="2800" dirty="0" err="1">
                <a:cs typeface="Arial" pitchFamily="34" charset="0"/>
              </a:rPr>
              <a:t>mirip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dengan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kasus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baru</a:t>
            </a:r>
            <a:r>
              <a:rPr lang="en-US" sz="2800" dirty="0">
                <a:cs typeface="Arial" pitchFamily="34" charset="0"/>
              </a:rPr>
              <a:t>.</a:t>
            </a:r>
          </a:p>
          <a:p>
            <a:pPr algn="just" eaLnBrk="1" hangingPunct="1">
              <a:defRPr/>
            </a:pPr>
            <a:r>
              <a:rPr lang="id-ID" sz="2800" dirty="0">
                <a:cs typeface="Arial" panose="020B0604020202020204" pitchFamily="34" charset="0"/>
              </a:rPr>
              <a:t>merupakan sistem yang bertujuan untuk menyelesaikan suatu kasus baru dengan cara mengadaptasi solusi-solusi yang terdapat kasus-kasus sebelumnya yang mirip dengan kasus baru</a:t>
            </a:r>
          </a:p>
          <a:p>
            <a:pPr algn="just" eaLnBrk="1" hangingPunct="1">
              <a:defRPr/>
            </a:pPr>
            <a:endParaRPr lang="en-US" sz="28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2592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80D0BFC4-55D7-455C-ACF4-CD381EE73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914400"/>
          </a:xfrm>
        </p:spPr>
        <p:txBody>
          <a:bodyPr/>
          <a:lstStyle/>
          <a:p>
            <a:r>
              <a:rPr lang="en-US" altLang="en-US"/>
              <a:t>INDEX</a:t>
            </a:r>
          </a:p>
        </p:txBody>
      </p:sp>
      <p:sp>
        <p:nvSpPr>
          <p:cNvPr id="20483" name="Content Placeholder 4">
            <a:extLst>
              <a:ext uri="{FF2B5EF4-FFF2-40B4-BE49-F238E27FC236}">
                <a16:creationId xmlns:a16="http://schemas.microsoft.com/office/drawing/2014/main" id="{E69613D7-0F49-4775-9B77-3F14CD6BA9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57600" y="1219200"/>
            <a:ext cx="4800600" cy="4876800"/>
          </a:xfrm>
        </p:spPr>
        <p:txBody>
          <a:bodyPr/>
          <a:lstStyle/>
          <a:p>
            <a:r>
              <a:rPr lang="en-US" altLang="en-US" sz="3600"/>
              <a:t>Apa itu Index?</a:t>
            </a:r>
          </a:p>
          <a:p>
            <a:r>
              <a:rPr lang="en-US" altLang="en-US" sz="3600"/>
              <a:t>Kenapa dan kapan Memerlukan Index?</a:t>
            </a:r>
          </a:p>
          <a:p>
            <a:r>
              <a:rPr lang="en-US" altLang="en-US" sz="3600"/>
              <a:t>Jenis-jenis Index?</a:t>
            </a:r>
          </a:p>
          <a:p>
            <a:r>
              <a:rPr lang="en-US" altLang="en-US" sz="3600"/>
              <a:t>Kapan index tidak diperlukan?</a:t>
            </a:r>
          </a:p>
          <a:p>
            <a:endParaRPr lang="en-US" altLang="en-US"/>
          </a:p>
        </p:txBody>
      </p:sp>
      <p:pic>
        <p:nvPicPr>
          <p:cNvPr id="20484" name="Picture 2">
            <a:extLst>
              <a:ext uri="{FF2B5EF4-FFF2-40B4-BE49-F238E27FC236}">
                <a16:creationId xmlns:a16="http://schemas.microsoft.com/office/drawing/2014/main" id="{13E643AF-BF85-4990-89C4-8305395A0EA3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" y="1981200"/>
            <a:ext cx="3048000" cy="3352800"/>
          </a:xfr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45490362-66E9-4243-92F4-8E0BC8334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914400"/>
          </a:xfrm>
        </p:spPr>
        <p:txBody>
          <a:bodyPr/>
          <a:lstStyle/>
          <a:p>
            <a:r>
              <a:rPr lang="en-US" altLang="en-US"/>
              <a:t>What …</a:t>
            </a:r>
          </a:p>
        </p:txBody>
      </p:sp>
      <p:sp>
        <p:nvSpPr>
          <p:cNvPr id="21507" name="Content Placeholder 4">
            <a:extLst>
              <a:ext uri="{FF2B5EF4-FFF2-40B4-BE49-F238E27FC236}">
                <a16:creationId xmlns:a16="http://schemas.microsoft.com/office/drawing/2014/main" id="{7A93DA19-0A74-40B8-80F5-D8AE6573B1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1910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sz="3600"/>
              <a:t>In</a:t>
            </a:r>
            <a:r>
              <a:rPr lang="en-US" altLang="en-US" sz="3200"/>
              <a:t>dek adalah pemberian “tanda” baik berupa karakter atau angka disebuah field tertentu. </a:t>
            </a:r>
          </a:p>
          <a:p>
            <a:pPr marL="0" indent="0">
              <a:buFontTx/>
              <a:buNone/>
            </a:pPr>
            <a:r>
              <a:rPr lang="en-US" altLang="en-US" sz="3200"/>
              <a:t>Contoh : Pengindexan di sebuah buku.</a:t>
            </a:r>
          </a:p>
          <a:p>
            <a:pPr marL="0" indent="0">
              <a:buFontTx/>
              <a:buNone/>
            </a:pPr>
            <a:endParaRPr lang="en-US" altLang="en-US"/>
          </a:p>
          <a:p>
            <a:pPr marL="0" indent="0">
              <a:buFontTx/>
              <a:buNone/>
            </a:pPr>
            <a:endParaRPr lang="en-US" altLang="en-US"/>
          </a:p>
        </p:txBody>
      </p:sp>
      <p:pic>
        <p:nvPicPr>
          <p:cNvPr id="21508" name="Picture 5">
            <a:extLst>
              <a:ext uri="{FF2B5EF4-FFF2-40B4-BE49-F238E27FC236}">
                <a16:creationId xmlns:a16="http://schemas.microsoft.com/office/drawing/2014/main" id="{D121529F-1CEC-43EB-9E78-579B10B342BD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1447800"/>
            <a:ext cx="4191000" cy="3657600"/>
          </a:xfr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30E3A363-33F6-415B-8C18-DEA7951F4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990600"/>
          </a:xfrm>
        </p:spPr>
        <p:txBody>
          <a:bodyPr/>
          <a:lstStyle/>
          <a:p>
            <a:r>
              <a:rPr lang="en-US" altLang="en-US"/>
              <a:t>WHY….</a:t>
            </a: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85C10F17-FF7E-452F-9007-C25AC5D312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1295400"/>
            <a:ext cx="5410200" cy="49530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dirty="0" err="1"/>
              <a:t>j</a:t>
            </a:r>
            <a:r>
              <a:rPr lang="en-US" altLang="en-US" sz="2000" dirty="0" err="1"/>
              <a:t>ika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kita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melakukan</a:t>
            </a:r>
            <a:r>
              <a:rPr lang="en-US" altLang="en-US" sz="2000" dirty="0"/>
              <a:t> searching </a:t>
            </a:r>
            <a:r>
              <a:rPr lang="en-US" altLang="en-US" sz="2000" dirty="0" err="1"/>
              <a:t>suatu</a:t>
            </a:r>
            <a:r>
              <a:rPr lang="en-US" altLang="en-US" sz="2000" dirty="0"/>
              <a:t> data, </a:t>
            </a:r>
            <a:r>
              <a:rPr lang="en-US" altLang="en-US" sz="2000" dirty="0" err="1"/>
              <a:t>misalnya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dengan</a:t>
            </a:r>
            <a:r>
              <a:rPr lang="en-US" altLang="en-US" sz="2000" dirty="0"/>
              <a:t> kata </a:t>
            </a:r>
            <a:r>
              <a:rPr lang="en-US" altLang="en-US" sz="2000" dirty="0" err="1"/>
              <a:t>kunci</a:t>
            </a:r>
            <a:r>
              <a:rPr lang="en-US" altLang="en-US" sz="2000" dirty="0"/>
              <a:t> </a:t>
            </a:r>
            <a:r>
              <a:rPr lang="en-US" altLang="en-US" sz="2000" b="1" dirty="0"/>
              <a:t>where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maka</a:t>
            </a:r>
            <a:r>
              <a:rPr lang="en-US" altLang="en-US" sz="2000" dirty="0"/>
              <a:t> query </a:t>
            </a:r>
            <a:r>
              <a:rPr lang="en-US" altLang="en-US" sz="2000" dirty="0" err="1"/>
              <a:t>tersebut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melakukan</a:t>
            </a:r>
            <a:r>
              <a:rPr lang="en-US" altLang="en-US" sz="2000" dirty="0"/>
              <a:t> scanning </a:t>
            </a:r>
            <a:r>
              <a:rPr lang="en-US" altLang="en-US" sz="2000" dirty="0" err="1"/>
              <a:t>terhadap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setiap</a:t>
            </a:r>
            <a:r>
              <a:rPr lang="en-US" altLang="en-US" sz="2000" dirty="0"/>
              <a:t> baris data </a:t>
            </a:r>
            <a:r>
              <a:rPr lang="en-US" altLang="en-US" sz="2000" dirty="0" err="1"/>
              <a:t>dalam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tabel</a:t>
            </a:r>
            <a:r>
              <a:rPr lang="en-US" altLang="en-US" sz="2000" dirty="0"/>
              <a:t>. </a:t>
            </a:r>
            <a:r>
              <a:rPr lang="en-US" altLang="en-US" sz="2000" dirty="0" err="1"/>
              <a:t>misalnya</a:t>
            </a:r>
            <a:r>
              <a:rPr lang="en-US" altLang="en-US" sz="2000" dirty="0"/>
              <a:t> di </a:t>
            </a:r>
            <a:r>
              <a:rPr lang="en-US" altLang="en-US" sz="2000" dirty="0" err="1"/>
              <a:t>tabel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ada</a:t>
            </a:r>
            <a:r>
              <a:rPr lang="en-US" altLang="en-US" sz="2000" dirty="0"/>
              <a:t> 100.000 </a:t>
            </a:r>
            <a:r>
              <a:rPr lang="en-US" altLang="en-US" sz="2000" dirty="0" err="1"/>
              <a:t>sedangkan</a:t>
            </a:r>
            <a:r>
              <a:rPr lang="en-US" altLang="en-US" sz="2000" dirty="0"/>
              <a:t> data yang </a:t>
            </a:r>
            <a:r>
              <a:rPr lang="en-US" altLang="en-US" sz="2000" dirty="0" err="1"/>
              <a:t>kita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cari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berada</a:t>
            </a:r>
            <a:r>
              <a:rPr lang="en-US" altLang="en-US" sz="2000" dirty="0"/>
              <a:t> di </a:t>
            </a:r>
            <a:r>
              <a:rPr lang="en-US" altLang="en-US" sz="2000" dirty="0" err="1"/>
              <a:t>posisi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</a:t>
            </a:r>
            <a:r>
              <a:rPr lang="en-US" altLang="en-US" sz="2000" dirty="0"/>
              <a:t> 90.000, </a:t>
            </a:r>
            <a:r>
              <a:rPr lang="en-US" altLang="en-US" sz="2000" dirty="0" err="1"/>
              <a:t>maka</a:t>
            </a:r>
            <a:r>
              <a:rPr lang="en-US" altLang="en-US" sz="2000" dirty="0"/>
              <a:t> proses </a:t>
            </a:r>
            <a:r>
              <a:rPr lang="en-US" altLang="en-US" sz="2000" dirty="0" err="1"/>
              <a:t>pencarian</a:t>
            </a:r>
            <a:r>
              <a:rPr lang="en-US" altLang="en-US" sz="2000" dirty="0"/>
              <a:t> data </a:t>
            </a:r>
            <a:r>
              <a:rPr lang="en-US" altLang="en-US" sz="2000" dirty="0" err="1"/>
              <a:t>ini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memakan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waktu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banyak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karena</a:t>
            </a:r>
            <a:r>
              <a:rPr lang="en-US" altLang="en-US" sz="2000" dirty="0"/>
              <a:t> proses </a:t>
            </a:r>
            <a:r>
              <a:rPr lang="en-US" altLang="en-US" sz="2000" dirty="0" err="1"/>
              <a:t>ini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melakukan</a:t>
            </a:r>
            <a:r>
              <a:rPr lang="en-US" altLang="en-US" sz="2000" dirty="0"/>
              <a:t> scanning </a:t>
            </a:r>
            <a:r>
              <a:rPr lang="en-US" altLang="en-US" sz="2000" dirty="0" err="1"/>
              <a:t>terhadap</a:t>
            </a:r>
            <a:r>
              <a:rPr lang="en-US" altLang="en-US" sz="2000" dirty="0"/>
              <a:t> 90.000 baris data. </a:t>
            </a:r>
            <a:r>
              <a:rPr lang="en-US" altLang="en-US" sz="2000" dirty="0" err="1"/>
              <a:t>Padahal</a:t>
            </a:r>
            <a:r>
              <a:rPr lang="en-US" altLang="en-US" sz="2000" dirty="0"/>
              <a:t> data yang </a:t>
            </a:r>
            <a:r>
              <a:rPr lang="en-US" altLang="en-US" sz="2000" dirty="0" err="1"/>
              <a:t>dicari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cuma</a:t>
            </a:r>
            <a:r>
              <a:rPr lang="en-US" altLang="en-US" sz="2000" dirty="0"/>
              <a:t> 1. </a:t>
            </a:r>
          </a:p>
          <a:p>
            <a:pPr marL="0" indent="0">
              <a:buFontTx/>
              <a:buNone/>
            </a:pPr>
            <a:endParaRPr lang="en-US" altLang="en-US" sz="2000" dirty="0"/>
          </a:p>
          <a:p>
            <a:pPr marL="0" indent="0">
              <a:buFontTx/>
              <a:buNone/>
            </a:pPr>
            <a:r>
              <a:rPr lang="en-US" altLang="en-US" dirty="0"/>
              <a:t>Index di database </a:t>
            </a:r>
            <a:r>
              <a:rPr lang="en-US" altLang="en-US" dirty="0" err="1"/>
              <a:t>merupakan</a:t>
            </a:r>
            <a:r>
              <a:rPr lang="en-US" altLang="en-US" dirty="0"/>
              <a:t> </a:t>
            </a:r>
            <a:r>
              <a:rPr lang="en-US" altLang="en-US" dirty="0" err="1"/>
              <a:t>sebuah</a:t>
            </a:r>
            <a:r>
              <a:rPr lang="en-US" altLang="en-US" dirty="0"/>
              <a:t> </a:t>
            </a:r>
            <a:r>
              <a:rPr lang="en-US" altLang="en-US" dirty="0" err="1"/>
              <a:t>kunci</a:t>
            </a:r>
            <a:r>
              <a:rPr lang="en-US" altLang="en-US" dirty="0"/>
              <a:t> yang </a:t>
            </a:r>
            <a:r>
              <a:rPr lang="en-US" altLang="en-US" dirty="0" err="1"/>
              <a:t>digunakan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mencari</a:t>
            </a:r>
            <a:r>
              <a:rPr lang="en-US" altLang="en-US" dirty="0"/>
              <a:t> </a:t>
            </a:r>
            <a:r>
              <a:rPr lang="en-US" altLang="en-US" dirty="0" err="1"/>
              <a:t>tabel</a:t>
            </a:r>
            <a:r>
              <a:rPr lang="en-US" altLang="en-US" dirty="0"/>
              <a:t> </a:t>
            </a:r>
            <a:r>
              <a:rPr lang="en-US" altLang="en-US" dirty="0" err="1"/>
              <a:t>beserta</a:t>
            </a:r>
            <a:r>
              <a:rPr lang="en-US" altLang="en-US" dirty="0"/>
              <a:t> record </a:t>
            </a:r>
          </a:p>
        </p:txBody>
      </p:sp>
      <p:pic>
        <p:nvPicPr>
          <p:cNvPr id="22532" name="Picture 2">
            <a:extLst>
              <a:ext uri="{FF2B5EF4-FFF2-40B4-BE49-F238E27FC236}">
                <a16:creationId xmlns:a16="http://schemas.microsoft.com/office/drawing/2014/main" id="{99082D2C-E069-4EF8-A050-A010C0527832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43613" y="2057400"/>
            <a:ext cx="2238375" cy="3000375"/>
          </a:xfr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4E18F29B-3FFD-4599-B989-2BEB21FA8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D5CBD-F55B-4B39-8076-9723224F4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  <a:defRPr/>
            </a:pPr>
            <a:r>
              <a:rPr lang="en-US" sz="2400" dirty="0"/>
              <a:t>Index </a:t>
            </a:r>
            <a:r>
              <a:rPr lang="en-US" sz="2400" dirty="0" err="1"/>
              <a:t>dipakai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data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tabel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misalnya</a:t>
            </a:r>
            <a:r>
              <a:rPr lang="en-US" sz="2400" dirty="0"/>
              <a:t> </a:t>
            </a:r>
            <a:r>
              <a:rPr lang="en-US" sz="2400" dirty="0" err="1"/>
              <a:t>mencapai</a:t>
            </a:r>
            <a:r>
              <a:rPr lang="en-US" sz="2400" dirty="0"/>
              <a:t> 100.000 </a:t>
            </a:r>
            <a:r>
              <a:rPr lang="en-US" sz="2400" dirty="0" err="1"/>
              <a:t>lebih</a:t>
            </a:r>
            <a:endParaRPr lang="en-US" sz="2400" dirty="0"/>
          </a:p>
          <a:p>
            <a:pPr>
              <a:buFont typeface="Wingdings" pitchFamily="2" charset="2"/>
              <a:buChar char="Ø"/>
              <a:defRPr/>
            </a:pPr>
            <a:r>
              <a:rPr lang="en-US" sz="2400" dirty="0" err="1"/>
              <a:t>ketika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insert di </a:t>
            </a:r>
            <a:r>
              <a:rPr lang="en-US" sz="2400" dirty="0" err="1"/>
              <a:t>tabel</a:t>
            </a:r>
            <a:r>
              <a:rPr lang="en-US" sz="2400" dirty="0"/>
              <a:t> yang </a:t>
            </a:r>
            <a:r>
              <a:rPr lang="en-US" sz="2400" dirty="0" err="1"/>
              <a:t>memiliki</a:t>
            </a:r>
            <a:r>
              <a:rPr lang="en-US" sz="2400" dirty="0"/>
              <a:t> index, </a:t>
            </a:r>
            <a:r>
              <a:rPr lang="en-US" sz="2400" dirty="0" err="1"/>
              <a:t>maka</a:t>
            </a:r>
            <a:r>
              <a:rPr lang="en-US" sz="2400" dirty="0"/>
              <a:t> proses insert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sebenarnya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2 proses </a:t>
            </a:r>
            <a:r>
              <a:rPr lang="en-US" sz="2400" dirty="0" err="1"/>
              <a:t>yaitu</a:t>
            </a:r>
            <a:r>
              <a:rPr lang="en-US" sz="2400" dirty="0"/>
              <a:t> insert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tabel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insert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tabel</a:t>
            </a:r>
            <a:r>
              <a:rPr lang="en-US" sz="2400" dirty="0"/>
              <a:t> index. </a:t>
            </a:r>
            <a:r>
              <a:rPr lang="en-US" sz="2400" dirty="0" err="1"/>
              <a:t>Begitu</a:t>
            </a:r>
            <a:r>
              <a:rPr lang="en-US" sz="2400" dirty="0"/>
              <a:t>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ketika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mengupdate</a:t>
            </a:r>
            <a:r>
              <a:rPr lang="en-US" sz="2400" dirty="0"/>
              <a:t> index, </a:t>
            </a:r>
            <a:r>
              <a:rPr lang="en-US" sz="2400" dirty="0" err="1"/>
              <a:t>maka</a:t>
            </a:r>
            <a:r>
              <a:rPr lang="en-US" sz="2400" dirty="0"/>
              <a:t> proses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mengupdate</a:t>
            </a:r>
            <a:r>
              <a:rPr lang="en-US" sz="2400" dirty="0"/>
              <a:t> </a:t>
            </a:r>
            <a:r>
              <a:rPr lang="en-US" sz="2400" dirty="0" err="1"/>
              <a:t>tabel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 </a:t>
            </a:r>
            <a:r>
              <a:rPr lang="en-US" sz="2400" dirty="0" err="1"/>
              <a:t>kemudian</a:t>
            </a:r>
            <a:br>
              <a:rPr lang="en-US" sz="2400" dirty="0"/>
            </a:br>
            <a:r>
              <a:rPr lang="en-US" sz="2400" dirty="0" err="1"/>
              <a:t>mengupdate</a:t>
            </a:r>
            <a:r>
              <a:rPr lang="en-US" sz="2400" dirty="0"/>
              <a:t> </a:t>
            </a:r>
            <a:r>
              <a:rPr lang="en-US" sz="2400" dirty="0" err="1"/>
              <a:t>tabel</a:t>
            </a:r>
            <a:r>
              <a:rPr lang="en-US" sz="2400" dirty="0"/>
              <a:t> index.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tabel</a:t>
            </a:r>
            <a:r>
              <a:rPr lang="en-US" sz="2400" dirty="0"/>
              <a:t> </a:t>
            </a:r>
            <a:r>
              <a:rPr lang="en-US" sz="2400" dirty="0" err="1"/>
              <a:t>terlalu</a:t>
            </a:r>
            <a:r>
              <a:rPr lang="en-US" sz="2400" dirty="0"/>
              <a:t> </a:t>
            </a:r>
            <a:r>
              <a:rPr lang="en-US" sz="2400" dirty="0" err="1"/>
              <a:t>sering</a:t>
            </a:r>
            <a:r>
              <a:rPr lang="en-US" sz="2400" dirty="0"/>
              <a:t> </a:t>
            </a:r>
            <a:r>
              <a:rPr lang="en-US" sz="2400" dirty="0" err="1"/>
              <a:t>diupdate</a:t>
            </a:r>
            <a:r>
              <a:rPr lang="en-US" sz="2400" dirty="0"/>
              <a:t>, </a:t>
            </a:r>
            <a:r>
              <a:rPr lang="en-US" sz="2400" dirty="0" err="1"/>
              <a:t>sebaiknya</a:t>
            </a:r>
            <a:r>
              <a:rPr lang="en-US" sz="2400" dirty="0"/>
              <a:t> </a:t>
            </a:r>
            <a:r>
              <a:rPr lang="en-US" sz="2400" dirty="0" err="1"/>
              <a:t>jangan</a:t>
            </a:r>
            <a:r>
              <a:rPr lang="en-US" sz="2400" dirty="0"/>
              <a:t> </a:t>
            </a:r>
            <a:r>
              <a:rPr lang="en-US" sz="2400" dirty="0" err="1"/>
              <a:t>dibuat</a:t>
            </a:r>
            <a:r>
              <a:rPr lang="en-US" sz="2400" dirty="0"/>
              <a:t> index,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kali update, </a:t>
            </a:r>
            <a:r>
              <a:rPr lang="en-US" sz="2400" dirty="0" err="1"/>
              <a:t>maka</a:t>
            </a:r>
            <a:r>
              <a:rPr lang="en-US" sz="2400" dirty="0"/>
              <a:t> index </a:t>
            </a:r>
            <a:r>
              <a:rPr lang="en-US" sz="2400" dirty="0" err="1"/>
              <a:t>akan</a:t>
            </a:r>
            <a:r>
              <a:rPr lang="en-US" sz="2400" dirty="0"/>
              <a:t> di </a:t>
            </a:r>
            <a:r>
              <a:rPr lang="en-US" sz="2400" dirty="0" err="1"/>
              <a:t>tata</a:t>
            </a:r>
            <a:r>
              <a:rPr lang="en-US" sz="2400" dirty="0"/>
              <a:t> </a:t>
            </a:r>
            <a:r>
              <a:rPr lang="en-US" sz="2400" dirty="0" err="1"/>
              <a:t>ulang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sorting </a:t>
            </a:r>
            <a:r>
              <a:rPr lang="en-US" sz="2400" dirty="0" err="1"/>
              <a:t>ulang</a:t>
            </a:r>
            <a:r>
              <a:rPr lang="en-US" sz="2400" dirty="0"/>
              <a:t>.</a:t>
            </a:r>
          </a:p>
          <a:p>
            <a:pPr>
              <a:buFont typeface="Wingdings" pitchFamily="2" charset="2"/>
              <a:buChar char="Ø"/>
              <a:defRPr/>
            </a:pPr>
            <a:endParaRPr lang="en-US" dirty="0"/>
          </a:p>
          <a:p>
            <a:pPr marL="0" indent="0"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EA322DC2-683F-40AA-93EA-6CEA59A7D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Macam-macam Index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E57CB-E9CC-4FCF-86D5-68BE5AF10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Algoritma</a:t>
            </a:r>
            <a:r>
              <a:rPr lang="en-US" dirty="0"/>
              <a:t> C.4.5</a:t>
            </a:r>
          </a:p>
          <a:p>
            <a:pPr>
              <a:defRPr/>
            </a:pPr>
            <a:r>
              <a:rPr lang="en-US" dirty="0"/>
              <a:t>AVL Tree</a:t>
            </a:r>
          </a:p>
          <a:p>
            <a:pPr>
              <a:defRPr/>
            </a:pPr>
            <a:r>
              <a:rPr lang="en-US" dirty="0"/>
              <a:t>B-Tree</a:t>
            </a:r>
          </a:p>
          <a:p>
            <a:pPr>
              <a:defRPr/>
            </a:pPr>
            <a:r>
              <a:rPr lang="en-US" dirty="0"/>
              <a:t>ID-Tree</a:t>
            </a:r>
          </a:p>
          <a:p>
            <a:pPr>
              <a:defRPr/>
            </a:pPr>
            <a:r>
              <a:rPr lang="en-US" dirty="0"/>
              <a:t>Hash</a:t>
            </a:r>
          </a:p>
          <a:p>
            <a:pPr marL="0" indent="0">
              <a:buFontTx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ACB73172-5821-4111-BE12-5CB10CF9C7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References</a:t>
            </a:r>
            <a:endParaRPr lang="en-AU" alt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4CB1FF7C-0DE2-4810-A145-FBB2559724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Case-Based Reasoning – Janet Kolodner</a:t>
            </a:r>
          </a:p>
          <a:p>
            <a:pPr eaLnBrk="1" hangingPunct="1"/>
            <a:r>
              <a:rPr lang="en-AU" altLang="en-US" sz="2400">
                <a:hlinkClick r:id="rId3"/>
              </a:rPr>
              <a:t>http://www.cbr-web.org/CBR-Web/cbrintro/index.html</a:t>
            </a:r>
            <a:r>
              <a:rPr lang="en-US" altLang="en-US" sz="2400"/>
              <a:t> - Dr Ralph Bergmann.</a:t>
            </a:r>
          </a:p>
          <a:p>
            <a:pPr eaLnBrk="1" hangingPunct="1"/>
            <a:r>
              <a:rPr lang="en-US" altLang="en-US" sz="2400"/>
              <a:t>Case-Based Reasoning: Foundational Issues, Methodological Variations, and System Approaches – Agnar Aamodt, University of Trondheim; Enric Plaza, Insitut d’Investigacio en Intel-ligencia.</a:t>
            </a:r>
          </a:p>
          <a:p>
            <a:pPr eaLnBrk="1" hangingPunct="1"/>
            <a:r>
              <a:rPr lang="en-US" altLang="en-US" sz="2400"/>
              <a:t>Case Based Reasoning – M Sasikumar, NCST.</a:t>
            </a:r>
            <a:endParaRPr lang="en-AU" altLang="en-US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0FDFDC5-BE3E-4153-BFAF-6EBCEA677B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85800"/>
          </a:xfrm>
        </p:spPr>
        <p:txBody>
          <a:bodyPr/>
          <a:lstStyle/>
          <a:p>
            <a:pPr eaLnBrk="1" hangingPunct="1"/>
            <a:r>
              <a:rPr lang="en-AU" altLang="en-US"/>
              <a:t>Kasus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D4B937C4-E430-4B28-ADE5-64537AF84554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685800" y="1981200"/>
            <a:ext cx="23622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/>
          </a:p>
        </p:txBody>
      </p:sp>
      <p:sp>
        <p:nvSpPr>
          <p:cNvPr id="3076" name="Content Placeholder 1">
            <a:extLst>
              <a:ext uri="{FF2B5EF4-FFF2-40B4-BE49-F238E27FC236}">
                <a16:creationId xmlns:a16="http://schemas.microsoft.com/office/drawing/2014/main" id="{B528D7B8-86AD-4D05-BDB6-406F877224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00400" y="1219200"/>
            <a:ext cx="5715000" cy="48768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altLang="en-US" b="1"/>
              <a:t>MOTOR BERHENTI??</a:t>
            </a:r>
          </a:p>
          <a:p>
            <a:pPr marL="0" indent="0" eaLnBrk="1" hangingPunct="1">
              <a:buFontTx/>
              <a:buNone/>
            </a:pPr>
            <a:r>
              <a:rPr lang="en-US" altLang="en-US"/>
              <a:t>Apa yang terjadi, apa yang</a:t>
            </a:r>
            <a:r>
              <a:rPr lang="id-ID" altLang="en-US"/>
              <a:t> salah?</a:t>
            </a:r>
            <a:br>
              <a:rPr lang="id-ID" altLang="en-US"/>
            </a:br>
            <a:r>
              <a:rPr lang="en-US" altLang="en-US"/>
              <a:t>*</a:t>
            </a:r>
            <a:r>
              <a:rPr lang="id-ID" altLang="en-US"/>
              <a:t>Terakhir kali hal itu terjadi, tidak ada bensin. Apakah </a:t>
            </a:r>
            <a:r>
              <a:rPr lang="en-US" altLang="en-US"/>
              <a:t>tidak </a:t>
            </a:r>
            <a:r>
              <a:rPr lang="id-ID" altLang="en-US"/>
              <a:t>ada bensin?</a:t>
            </a:r>
            <a:br>
              <a:rPr lang="id-ID" altLang="en-US"/>
            </a:br>
            <a:r>
              <a:rPr lang="en-US" altLang="en-US"/>
              <a:t>* Ta</a:t>
            </a:r>
            <a:r>
              <a:rPr lang="id-ID" altLang="en-US"/>
              <a:t>pi tunggu aku ingat </a:t>
            </a:r>
            <a:r>
              <a:rPr lang="en-US" altLang="en-US"/>
              <a:t>businya kotor..</a:t>
            </a:r>
            <a:br>
              <a:rPr lang="id-ID" altLang="en-US"/>
            </a:br>
            <a:r>
              <a:rPr lang="id-ID" altLang="en-US"/>
              <a:t>Ini adalah proses berpikir normal manusia ketika menghadapi masalah masalah yang mirip dengan masalah yang telah dihadapi sebelumnya.</a:t>
            </a:r>
            <a:endParaRPr lang="en-US" altLang="en-US"/>
          </a:p>
        </p:txBody>
      </p:sp>
      <p:pic>
        <p:nvPicPr>
          <p:cNvPr id="3077" name="Picture 4">
            <a:extLst>
              <a:ext uri="{FF2B5EF4-FFF2-40B4-BE49-F238E27FC236}">
                <a16:creationId xmlns:a16="http://schemas.microsoft.com/office/drawing/2014/main" id="{871AF037-5EAF-42BF-9089-14499E5D2A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81200"/>
            <a:ext cx="2420938" cy="434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09ACC54-5A06-48D7-B76D-E3C17399AE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914400"/>
          </a:xfrm>
        </p:spPr>
        <p:txBody>
          <a:bodyPr/>
          <a:lstStyle/>
          <a:p>
            <a:pPr eaLnBrk="1" hangingPunct="1"/>
            <a:r>
              <a:rPr lang="en-US" altLang="en-US"/>
              <a:t>Apa yang harus dilakukan?</a:t>
            </a:r>
            <a:endParaRPr lang="en-AU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5702DE30-27E9-461D-8B60-FA80E4AD33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R</a:t>
            </a:r>
            <a:r>
              <a:rPr lang="id-ID" dirty="0"/>
              <a:t>euse</a:t>
            </a:r>
            <a:r>
              <a:rPr lang="en-US" dirty="0"/>
              <a:t>/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id-ID" dirty="0"/>
              <a:t> pengalaman solusi saat menghadapi masalah yang sama.</a:t>
            </a:r>
            <a:endParaRPr lang="en-US" dirty="0"/>
          </a:p>
          <a:p>
            <a:pPr eaLnBrk="1" hangingPunct="1">
              <a:defRPr/>
            </a:pPr>
            <a:r>
              <a:rPr lang="id-ID" dirty="0"/>
              <a:t>Bagaimana kita </a:t>
            </a:r>
            <a:r>
              <a:rPr lang="en-US" dirty="0" err="1"/>
              <a:t>mengingat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?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marL="0" indent="0" algn="ctr" eaLnBrk="1" hangingPunct="1">
              <a:buFontTx/>
              <a:buNone/>
              <a:defRPr/>
            </a:pPr>
            <a:r>
              <a:rPr lang="en-US" dirty="0"/>
              <a:t>Case Based Reasoning</a:t>
            </a:r>
            <a:endParaRPr lang="en-AU" dirty="0"/>
          </a:p>
        </p:txBody>
      </p:sp>
      <p:sp>
        <p:nvSpPr>
          <p:cNvPr id="2" name="Down Arrow 1">
            <a:extLst>
              <a:ext uri="{FF2B5EF4-FFF2-40B4-BE49-F238E27FC236}">
                <a16:creationId xmlns:a16="http://schemas.microsoft.com/office/drawing/2014/main" id="{2A632F7D-56EA-4C36-9736-A39477EA8089}"/>
              </a:ext>
            </a:extLst>
          </p:cNvPr>
          <p:cNvSpPr/>
          <p:nvPr/>
        </p:nvSpPr>
        <p:spPr>
          <a:xfrm>
            <a:off x="3841750" y="4191000"/>
            <a:ext cx="12192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14D0B29-4B5A-4E11-8AA7-02579440C5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1676400" cy="641350"/>
          </a:xfrm>
        </p:spPr>
        <p:txBody>
          <a:bodyPr/>
          <a:lstStyle/>
          <a:p>
            <a:pPr eaLnBrk="1" hangingPunct="1"/>
            <a:r>
              <a:rPr lang="en-US" altLang="en-US" sz="4000"/>
              <a:t>CBR</a:t>
            </a:r>
            <a:endParaRPr lang="en-AU" altLang="en-US" sz="400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69F15CC-F974-4AF7-A7C2-D00D38E28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0" y="273050"/>
            <a:ext cx="6096000" cy="5853113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  <a:defRPr/>
            </a:pPr>
            <a:r>
              <a:rPr lang="en-US" sz="2600" dirty="0"/>
              <a:t>M</a:t>
            </a:r>
            <a:r>
              <a:rPr lang="id-ID" sz="2600" dirty="0"/>
              <a:t>emecahkan masalah baru dengan mengingat situasi yang sama sebelumnya dengan menggunakan kembali informasi dan pengetahuan tentang situasi itu</a:t>
            </a:r>
            <a:r>
              <a:rPr lang="en-US" sz="2600" dirty="0"/>
              <a:t>.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en-US" sz="2600" dirty="0"/>
              <a:t>Salah </a:t>
            </a:r>
            <a:r>
              <a:rPr lang="en-US" sz="2600" dirty="0" err="1"/>
              <a:t>satu</a:t>
            </a:r>
            <a:r>
              <a:rPr lang="en-US" sz="2600" dirty="0"/>
              <a:t> </a:t>
            </a:r>
            <a:r>
              <a:rPr lang="en-US" sz="2600" dirty="0" err="1"/>
              <a:t>metode</a:t>
            </a:r>
            <a:r>
              <a:rPr lang="en-US" sz="2600" dirty="0"/>
              <a:t> </a:t>
            </a:r>
            <a:r>
              <a:rPr lang="en-US" sz="2600" dirty="0" err="1"/>
              <a:t>pendekatan</a:t>
            </a:r>
            <a:r>
              <a:rPr lang="en-US" sz="2600" dirty="0"/>
              <a:t> </a:t>
            </a:r>
            <a:r>
              <a:rPr lang="en-US" sz="2600" dirty="0" err="1"/>
              <a:t>berbasis</a:t>
            </a:r>
            <a:r>
              <a:rPr lang="en-US" sz="2600" dirty="0"/>
              <a:t> </a:t>
            </a:r>
            <a:r>
              <a:rPr lang="en-US" sz="2600" dirty="0" err="1"/>
              <a:t>pengetahuan</a:t>
            </a:r>
            <a:r>
              <a:rPr lang="en-US" sz="2600" dirty="0"/>
              <a:t> </a:t>
            </a:r>
            <a:r>
              <a:rPr lang="en-US" sz="2600" dirty="0" err="1"/>
              <a:t>untuk</a:t>
            </a:r>
            <a:r>
              <a:rPr lang="en-US" sz="2600" dirty="0"/>
              <a:t> </a:t>
            </a:r>
            <a:r>
              <a:rPr lang="en-US" sz="2600" dirty="0" err="1"/>
              <a:t>mempelajari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memecahkan</a:t>
            </a:r>
            <a:r>
              <a:rPr lang="en-US" sz="2600" dirty="0"/>
              <a:t> </a:t>
            </a:r>
            <a:r>
              <a:rPr lang="en-US" sz="2600" dirty="0" err="1"/>
              <a:t>masalah</a:t>
            </a:r>
            <a:r>
              <a:rPr lang="en-US" sz="2600" dirty="0"/>
              <a:t> </a:t>
            </a:r>
            <a:r>
              <a:rPr lang="en-US" sz="2600" dirty="0" err="1"/>
              <a:t>berdasarkan</a:t>
            </a:r>
            <a:r>
              <a:rPr lang="en-US" sz="2600" dirty="0"/>
              <a:t> </a:t>
            </a:r>
            <a:r>
              <a:rPr lang="en-US" sz="2600" dirty="0" err="1"/>
              <a:t>pengalaman</a:t>
            </a:r>
            <a:r>
              <a:rPr lang="en-US" sz="2600" dirty="0"/>
              <a:t> </a:t>
            </a:r>
            <a:r>
              <a:rPr lang="en-US" sz="2600" dirty="0" err="1"/>
              <a:t>pada</a:t>
            </a:r>
            <a:r>
              <a:rPr lang="en-US" sz="2600" dirty="0"/>
              <a:t> </a:t>
            </a:r>
            <a:r>
              <a:rPr lang="en-US" sz="2600" dirty="0" err="1"/>
              <a:t>masa</a:t>
            </a:r>
            <a:r>
              <a:rPr lang="en-US" sz="2600" dirty="0"/>
              <a:t> </a:t>
            </a:r>
            <a:r>
              <a:rPr lang="en-US" sz="2600" dirty="0" err="1"/>
              <a:t>lalu</a:t>
            </a:r>
            <a:r>
              <a:rPr lang="en-US" sz="2600" dirty="0"/>
              <a:t>.</a:t>
            </a:r>
          </a:p>
          <a:p>
            <a:pPr eaLnBrk="1" hangingPunct="1">
              <a:buFont typeface="Wingdings" pitchFamily="2" charset="2"/>
              <a:buChar char="q"/>
              <a:defRPr/>
            </a:pPr>
            <a:r>
              <a:rPr lang="en-US" sz="2600" dirty="0" err="1"/>
              <a:t>Pengalaman</a:t>
            </a:r>
            <a:r>
              <a:rPr lang="en-US" sz="2600" dirty="0"/>
              <a:t> yang </a:t>
            </a:r>
            <a:r>
              <a:rPr lang="en-US" sz="2600" dirty="0" err="1"/>
              <a:t>lalu</a:t>
            </a:r>
            <a:r>
              <a:rPr lang="en-US" sz="2600" dirty="0"/>
              <a:t> </a:t>
            </a:r>
            <a:r>
              <a:rPr lang="en-US" sz="2600" dirty="0" err="1"/>
              <a:t>dikumpulkan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disimpan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tempat</a:t>
            </a:r>
            <a:r>
              <a:rPr lang="en-US" sz="2600" dirty="0"/>
              <a:t> yang </a:t>
            </a:r>
            <a:r>
              <a:rPr lang="en-US" sz="2600" dirty="0" err="1"/>
              <a:t>disebut</a:t>
            </a:r>
            <a:r>
              <a:rPr lang="en-US" sz="2600" dirty="0"/>
              <a:t> Basis </a:t>
            </a:r>
            <a:r>
              <a:rPr lang="en-US" sz="2600" dirty="0" err="1"/>
              <a:t>Kasus</a:t>
            </a:r>
            <a:r>
              <a:rPr lang="en-US" sz="2600" dirty="0"/>
              <a:t>. Basis </a:t>
            </a:r>
            <a:r>
              <a:rPr lang="en-US" sz="2600" dirty="0" err="1"/>
              <a:t>kasus</a:t>
            </a:r>
            <a:r>
              <a:rPr lang="en-US" sz="2600" dirty="0"/>
              <a:t> </a:t>
            </a:r>
            <a:r>
              <a:rPr lang="en-US" sz="2600" dirty="0" err="1"/>
              <a:t>adalah</a:t>
            </a:r>
            <a:r>
              <a:rPr lang="en-US" sz="2600" dirty="0"/>
              <a:t> </a:t>
            </a:r>
            <a:r>
              <a:rPr lang="en-US" sz="2600" dirty="0" err="1"/>
              <a:t>kumpulan</a:t>
            </a:r>
            <a:r>
              <a:rPr lang="en-US" sz="2600" dirty="0"/>
              <a:t> </a:t>
            </a:r>
            <a:r>
              <a:rPr lang="en-US" sz="2600" dirty="0" err="1"/>
              <a:t>kasus-kasus</a:t>
            </a:r>
            <a:r>
              <a:rPr lang="en-US" sz="2600" dirty="0"/>
              <a:t> yang </a:t>
            </a:r>
            <a:r>
              <a:rPr lang="en-US" sz="2600" dirty="0" err="1"/>
              <a:t>pernah</a:t>
            </a:r>
            <a:r>
              <a:rPr lang="en-US" sz="2600" dirty="0"/>
              <a:t> </a:t>
            </a:r>
            <a:r>
              <a:rPr lang="en-US" sz="2600" dirty="0" err="1"/>
              <a:t>terjadi</a:t>
            </a:r>
            <a:r>
              <a:rPr lang="en-US" sz="2600" dirty="0"/>
              <a:t>. </a:t>
            </a:r>
          </a:p>
          <a:p>
            <a:pPr marL="0" indent="0" eaLnBrk="1" hangingPunct="1">
              <a:buFontTx/>
              <a:buNone/>
              <a:defRPr/>
            </a:pPr>
            <a:endParaRPr lang="en-US" sz="2400" dirty="0"/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999BAC7F-100F-4973-8411-A60EABC631DA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435100"/>
            <a:ext cx="2425700" cy="2362200"/>
          </a:xfrm>
        </p:spPr>
        <p:txBody>
          <a:bodyPr/>
          <a:lstStyle/>
          <a:p>
            <a:pPr eaLnBrk="1" hangingPunct="1"/>
            <a:endParaRPr lang="en-US" altLang="en-US" sz="2400"/>
          </a:p>
        </p:txBody>
      </p:sp>
      <p:pic>
        <p:nvPicPr>
          <p:cNvPr id="5125" name="Picture 1024">
            <a:extLst>
              <a:ext uri="{FF2B5EF4-FFF2-40B4-BE49-F238E27FC236}">
                <a16:creationId xmlns:a16="http://schemas.microsoft.com/office/drawing/2014/main" id="{6D535768-D971-44A8-B0F4-2FD6A0112C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371600"/>
            <a:ext cx="2425700" cy="242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>
            <a:extLst>
              <a:ext uri="{FF2B5EF4-FFF2-40B4-BE49-F238E27FC236}">
                <a16:creationId xmlns:a16="http://schemas.microsoft.com/office/drawing/2014/main" id="{78554437-02F1-49BC-927A-5620D352CA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381000"/>
            <a:ext cx="7772400" cy="5715000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  <a:defRPr/>
            </a:pPr>
            <a:r>
              <a:rPr lang="en-US" sz="2200" dirty="0" err="1"/>
              <a:t>Sebuah</a:t>
            </a:r>
            <a:r>
              <a:rPr lang="en-US" sz="2200" dirty="0"/>
              <a:t> </a:t>
            </a:r>
            <a:r>
              <a:rPr lang="en-US" sz="2200" dirty="0" err="1"/>
              <a:t>kasus</a:t>
            </a:r>
            <a:r>
              <a:rPr lang="en-US" sz="2200" dirty="0"/>
              <a:t> </a:t>
            </a:r>
            <a:r>
              <a:rPr lang="en-US" sz="2200" dirty="0" err="1"/>
              <a:t>baru</a:t>
            </a:r>
            <a:r>
              <a:rPr lang="en-US" sz="2200" dirty="0"/>
              <a:t> </a:t>
            </a:r>
            <a:r>
              <a:rPr lang="en-US" sz="2200" dirty="0" err="1"/>
              <a:t>diselesaikan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mencari</a:t>
            </a:r>
            <a:r>
              <a:rPr lang="en-US" sz="2200" dirty="0"/>
              <a:t> </a:t>
            </a:r>
            <a:r>
              <a:rPr lang="en-US" sz="2200" dirty="0" err="1"/>
              <a:t>kasus-kasus</a:t>
            </a:r>
            <a:r>
              <a:rPr lang="en-US" sz="2200" dirty="0"/>
              <a:t> yang </a:t>
            </a:r>
            <a:r>
              <a:rPr lang="en-US" sz="2200" dirty="0" err="1"/>
              <a:t>telah</a:t>
            </a:r>
            <a:r>
              <a:rPr lang="en-US" sz="2200" dirty="0"/>
              <a:t> </a:t>
            </a:r>
            <a:r>
              <a:rPr lang="en-US" sz="2200" dirty="0" err="1"/>
              <a:t>tersimpan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basis </a:t>
            </a:r>
            <a:r>
              <a:rPr lang="en-US" sz="2200" dirty="0" err="1"/>
              <a:t>kasus</a:t>
            </a:r>
            <a:r>
              <a:rPr lang="en-US" sz="2200" dirty="0"/>
              <a:t> yang </a:t>
            </a:r>
            <a:r>
              <a:rPr lang="en-US" sz="2200" dirty="0" err="1"/>
              <a:t>memiliki</a:t>
            </a:r>
            <a:r>
              <a:rPr lang="en-US" sz="2200" dirty="0"/>
              <a:t> </a:t>
            </a:r>
            <a:r>
              <a:rPr lang="en-US" sz="2200" dirty="0" err="1"/>
              <a:t>kemiripan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kasus</a:t>
            </a:r>
            <a:r>
              <a:rPr lang="en-US" sz="2200" dirty="0"/>
              <a:t> </a:t>
            </a:r>
            <a:r>
              <a:rPr lang="en-US" sz="2200" dirty="0" err="1"/>
              <a:t>baru</a:t>
            </a:r>
            <a:r>
              <a:rPr lang="en-US" sz="2200" dirty="0"/>
              <a:t> </a:t>
            </a:r>
            <a:r>
              <a:rPr lang="en-US" sz="2200" dirty="0" err="1"/>
              <a:t>tersebut</a:t>
            </a:r>
            <a:endParaRPr lang="en-US" sz="2200" dirty="0"/>
          </a:p>
          <a:p>
            <a:pPr marL="342900" lvl="1" indent="-342900" eaLnBrk="1" hangingPunct="1">
              <a:buFont typeface="Wingdings" pitchFamily="2" charset="2"/>
              <a:buChar char="q"/>
              <a:defRPr/>
            </a:pPr>
            <a:r>
              <a:rPr lang="en-US" sz="2200" dirty="0" err="1"/>
              <a:t>Apabila</a:t>
            </a:r>
            <a:r>
              <a:rPr lang="en-US" sz="2200" dirty="0"/>
              <a:t> </a:t>
            </a:r>
            <a:r>
              <a:rPr lang="en-US" sz="2200" dirty="0" err="1"/>
              <a:t>tidak</a:t>
            </a:r>
            <a:r>
              <a:rPr lang="en-US" sz="2200" dirty="0"/>
              <a:t> </a:t>
            </a:r>
            <a:r>
              <a:rPr lang="en-US" sz="2200" dirty="0" err="1"/>
              <a:t>ditemukan</a:t>
            </a:r>
            <a:r>
              <a:rPr lang="en-US" sz="2200" dirty="0"/>
              <a:t> </a:t>
            </a:r>
            <a:r>
              <a:rPr lang="en-US" sz="2200" dirty="0" err="1"/>
              <a:t>kasus</a:t>
            </a:r>
            <a:r>
              <a:rPr lang="en-US" sz="2200" dirty="0"/>
              <a:t> yang </a:t>
            </a:r>
            <a:r>
              <a:rPr lang="en-US" sz="2200" dirty="0" err="1"/>
              <a:t>memiliki</a:t>
            </a:r>
            <a:r>
              <a:rPr lang="en-US" sz="2200" dirty="0"/>
              <a:t> </a:t>
            </a:r>
            <a:r>
              <a:rPr lang="en-US" sz="2200" dirty="0" err="1"/>
              <a:t>kemiripan</a:t>
            </a:r>
            <a:r>
              <a:rPr lang="en-US" sz="2200" dirty="0"/>
              <a:t> </a:t>
            </a:r>
            <a:r>
              <a:rPr lang="en-US" sz="2200" dirty="0" err="1"/>
              <a:t>maka</a:t>
            </a:r>
            <a:r>
              <a:rPr lang="en-US" sz="2200" dirty="0"/>
              <a:t> </a:t>
            </a:r>
            <a:r>
              <a:rPr lang="en-US" sz="2200" dirty="0" err="1"/>
              <a:t>solusi</a:t>
            </a:r>
            <a:r>
              <a:rPr lang="en-US" sz="2200" dirty="0"/>
              <a:t> </a:t>
            </a:r>
            <a:r>
              <a:rPr lang="en-US" sz="2200" dirty="0" err="1"/>
              <a:t>dari</a:t>
            </a:r>
            <a:r>
              <a:rPr lang="en-US" sz="2200" dirty="0"/>
              <a:t> </a:t>
            </a:r>
            <a:r>
              <a:rPr lang="en-US" sz="2200" dirty="0" err="1"/>
              <a:t>kasus</a:t>
            </a:r>
            <a:r>
              <a:rPr lang="en-US" sz="2200" dirty="0"/>
              <a:t> </a:t>
            </a:r>
            <a:r>
              <a:rPr lang="en-US" sz="2200" dirty="0" err="1"/>
              <a:t>tersebut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</a:t>
            </a:r>
            <a:r>
              <a:rPr lang="en-US" sz="2200" dirty="0" err="1"/>
              <a:t>analisa</a:t>
            </a:r>
            <a:r>
              <a:rPr lang="en-US" sz="2200" dirty="0"/>
              <a:t> </a:t>
            </a:r>
            <a:r>
              <a:rPr lang="en-US" sz="2200" dirty="0" err="1"/>
              <a:t>dari</a:t>
            </a:r>
            <a:r>
              <a:rPr lang="en-US" sz="2200" dirty="0"/>
              <a:t> </a:t>
            </a:r>
            <a:r>
              <a:rPr lang="en-US" sz="2200" dirty="0" err="1"/>
              <a:t>pakar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ahli</a:t>
            </a:r>
            <a:r>
              <a:rPr lang="en-US" sz="2200" dirty="0"/>
              <a:t> </a:t>
            </a:r>
            <a:r>
              <a:rPr lang="en-US" sz="2200" dirty="0" err="1"/>
              <a:t>tentang</a:t>
            </a:r>
            <a:r>
              <a:rPr lang="en-US" sz="2200" dirty="0"/>
              <a:t> </a:t>
            </a:r>
            <a:r>
              <a:rPr lang="en-US" sz="2200" dirty="0" err="1"/>
              <a:t>kasus</a:t>
            </a:r>
            <a:r>
              <a:rPr lang="en-US" sz="2200" dirty="0"/>
              <a:t> </a:t>
            </a:r>
            <a:r>
              <a:rPr lang="en-US" sz="2200" dirty="0" err="1"/>
              <a:t>tersebut</a:t>
            </a:r>
            <a:r>
              <a:rPr lang="en-US" sz="2200" dirty="0"/>
              <a:t>,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kemudian</a:t>
            </a:r>
            <a:r>
              <a:rPr lang="en-US" sz="2200" dirty="0"/>
              <a:t> </a:t>
            </a:r>
            <a:r>
              <a:rPr lang="en-US" sz="2200" dirty="0" err="1"/>
              <a:t>akan</a:t>
            </a:r>
            <a:r>
              <a:rPr lang="en-US" sz="2200" dirty="0"/>
              <a:t> </a:t>
            </a:r>
            <a:r>
              <a:rPr lang="en-US" sz="2200" dirty="0" err="1"/>
              <a:t>dijadikan</a:t>
            </a:r>
            <a:r>
              <a:rPr lang="en-US" sz="2200" dirty="0"/>
              <a:t> </a:t>
            </a:r>
            <a:r>
              <a:rPr lang="en-US" sz="2200" dirty="0" err="1"/>
              <a:t>suatu</a:t>
            </a:r>
            <a:r>
              <a:rPr lang="en-US" sz="2200" dirty="0"/>
              <a:t> </a:t>
            </a:r>
            <a:r>
              <a:rPr lang="en-US" sz="2200" dirty="0" err="1"/>
              <a:t>kasus</a:t>
            </a:r>
            <a:r>
              <a:rPr lang="en-US" sz="2200" dirty="0"/>
              <a:t> </a:t>
            </a:r>
            <a:r>
              <a:rPr lang="en-US" sz="2200" dirty="0" err="1"/>
              <a:t>baru</a:t>
            </a:r>
            <a:r>
              <a:rPr lang="en-US" sz="2200" dirty="0"/>
              <a:t> yang </a:t>
            </a:r>
            <a:r>
              <a:rPr lang="en-US" sz="2200" dirty="0" err="1"/>
              <a:t>disimpan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basis </a:t>
            </a:r>
            <a:r>
              <a:rPr lang="en-US" sz="2200" dirty="0" err="1"/>
              <a:t>kasus</a:t>
            </a:r>
            <a:r>
              <a:rPr lang="en-US" sz="2200" dirty="0"/>
              <a:t>. </a:t>
            </a:r>
          </a:p>
          <a:p>
            <a:pPr marL="0" lvl="1" indent="0" eaLnBrk="1" hangingPunct="1">
              <a:buFontTx/>
              <a:buNone/>
              <a:defRPr/>
            </a:pPr>
            <a:r>
              <a:rPr lang="en-US" sz="2000" dirty="0" err="1"/>
              <a:t>Contoh</a:t>
            </a:r>
            <a:r>
              <a:rPr lang="en-US" sz="2000" dirty="0"/>
              <a:t>:</a:t>
            </a:r>
          </a:p>
          <a:p>
            <a:pPr lvl="1" eaLnBrk="1" hangingPunct="1">
              <a:buFont typeface="Wingdings" pitchFamily="2" charset="2"/>
              <a:buChar char="ü"/>
              <a:defRPr/>
            </a:pPr>
            <a:r>
              <a:rPr lang="en-US" sz="2000" dirty="0"/>
              <a:t>S</a:t>
            </a:r>
            <a:r>
              <a:rPr lang="id-ID" sz="2000" dirty="0"/>
              <a:t>eorang dokter ingat kasusnya sebelumnya untuk mendiagnosa dan mengobati pasiennya</a:t>
            </a:r>
            <a:endParaRPr lang="en-US" sz="2000" dirty="0"/>
          </a:p>
          <a:p>
            <a:pPr lvl="1" eaLnBrk="1" hangingPunct="1">
              <a:buFont typeface="Wingdings" pitchFamily="2" charset="2"/>
              <a:buChar char="ü"/>
              <a:defRPr/>
            </a:pPr>
            <a:r>
              <a:rPr lang="id-ID" sz="2000" dirty="0"/>
              <a:t>Seorang konsultan keuangan yang bekerja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pengambil</a:t>
            </a:r>
            <a:r>
              <a:rPr lang="id-ID" sz="2000" dirty="0"/>
              <a:t> keputusan kredit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.</a:t>
            </a:r>
            <a:r>
              <a:rPr lang="id-ID" sz="2000" dirty="0"/>
              <a:t> </a:t>
            </a:r>
            <a:r>
              <a:rPr lang="en-US" sz="2000" dirty="0" err="1"/>
              <a:t>Apakah</a:t>
            </a:r>
            <a:r>
              <a:rPr lang="en-US" sz="2000" dirty="0"/>
              <a:t> </a:t>
            </a:r>
            <a:r>
              <a:rPr lang="en-US" sz="2000" dirty="0" err="1"/>
              <a:t>pengajuan</a:t>
            </a:r>
            <a:r>
              <a:rPr lang="en-US" sz="2000" dirty="0"/>
              <a:t> </a:t>
            </a:r>
            <a:r>
              <a:rPr lang="en-US" sz="2000" dirty="0" err="1"/>
              <a:t>kredit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direkomendasikan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ditolak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diterima</a:t>
            </a:r>
            <a:r>
              <a:rPr lang="en-US" sz="2000" dirty="0"/>
              <a:t> </a:t>
            </a:r>
            <a:r>
              <a:rPr lang="en-US" sz="2000" dirty="0" err="1"/>
              <a:t>berdasarkan</a:t>
            </a:r>
            <a:r>
              <a:rPr lang="en-US" sz="2000" dirty="0"/>
              <a:t> /</a:t>
            </a:r>
            <a:r>
              <a:rPr lang="en-US" sz="2000" dirty="0" err="1"/>
              <a:t>melihat</a:t>
            </a:r>
            <a:r>
              <a:rPr lang="en-US" sz="2000" dirty="0"/>
              <a:t> 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kasus-kasus</a:t>
            </a:r>
            <a:r>
              <a:rPr lang="en-US" sz="2000" dirty="0"/>
              <a:t> yang </a:t>
            </a:r>
            <a:r>
              <a:rPr lang="en-US" sz="2000" dirty="0" err="1"/>
              <a:t>mirip</a:t>
            </a:r>
            <a:r>
              <a:rPr lang="en-US" sz="2000" dirty="0"/>
              <a:t>/ yang </a:t>
            </a:r>
            <a:r>
              <a:rPr lang="en-US" sz="2000" dirty="0" err="1"/>
              <a:t>telah</a:t>
            </a:r>
            <a:r>
              <a:rPr lang="en-US" sz="2000" dirty="0"/>
              <a:t>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sebelumnya</a:t>
            </a:r>
            <a:r>
              <a:rPr lang="en-US" sz="2000" dirty="0"/>
              <a:t>.</a:t>
            </a:r>
            <a:endParaRPr lang="id-ID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3279D47-4907-4735-BE5E-D4741A0E16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Beberapa sistem CBR yang terkenal</a:t>
            </a:r>
            <a:endParaRPr lang="en-AU" alt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9E3B23E-C734-49D6-924B-8417BCE998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CYRUS</a:t>
            </a:r>
          </a:p>
          <a:p>
            <a:pPr eaLnBrk="1" hangingPunct="1"/>
            <a:r>
              <a:rPr lang="en-US" altLang="en-US"/>
              <a:t>PROTOS</a:t>
            </a:r>
          </a:p>
          <a:p>
            <a:pPr eaLnBrk="1" hangingPunct="1"/>
            <a:r>
              <a:rPr lang="en-US" altLang="en-US"/>
              <a:t>HYPO</a:t>
            </a:r>
          </a:p>
          <a:p>
            <a:pPr eaLnBrk="1" hangingPunct="1"/>
            <a:r>
              <a:rPr lang="en-US" altLang="en-US"/>
              <a:t>MEDIATOR</a:t>
            </a:r>
          </a:p>
          <a:p>
            <a:pPr eaLnBrk="1" hangingPunct="1"/>
            <a:r>
              <a:rPr lang="en-US" altLang="en-US"/>
              <a:t>CLAVIER</a:t>
            </a:r>
          </a:p>
          <a:p>
            <a:pPr eaLnBrk="1" hangingPunct="1"/>
            <a:r>
              <a:rPr lang="en-US" altLang="en-US"/>
              <a:t>CASEY</a:t>
            </a:r>
          </a:p>
          <a:p>
            <a:pPr eaLnBrk="1" hangingPunct="1"/>
            <a:r>
              <a:rPr lang="en-US" altLang="en-US"/>
              <a:t>JULIA</a:t>
            </a:r>
          </a:p>
          <a:p>
            <a:pPr eaLnBrk="1" hangingPunct="1">
              <a:buFontTx/>
              <a:buNone/>
            </a:pPr>
            <a:endParaRPr lang="en-AU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DF8BCD4A-9316-40B4-ABC3-602C67282C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en-US"/>
              <a:t>TAHAPAN CBR</a:t>
            </a:r>
            <a:endParaRPr lang="en-AU" alt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94C278B8-134C-40D9-88F2-4AD1DD46EA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066800"/>
            <a:ext cx="8382000" cy="5029200"/>
          </a:xfrm>
        </p:spPr>
        <p:txBody>
          <a:bodyPr/>
          <a:lstStyle/>
          <a:p>
            <a:pPr eaLnBrk="1" hangingPunct="1"/>
            <a:r>
              <a:rPr lang="en-US" altLang="en-US" sz="2800" i="1"/>
              <a:t>Retrieve</a:t>
            </a:r>
            <a:r>
              <a:rPr lang="en-US" altLang="en-US" sz="2800"/>
              <a:t> (penelusuran) adalah menemukan kembali kasus yang sama atau yang paling mirip dengan kasus baru </a:t>
            </a:r>
          </a:p>
          <a:p>
            <a:pPr eaLnBrk="1" hangingPunct="1"/>
            <a:r>
              <a:rPr lang="en-US" altLang="en-US" sz="2800" i="1"/>
              <a:t>Reuse</a:t>
            </a:r>
            <a:r>
              <a:rPr lang="en-US" altLang="en-US" sz="2800"/>
              <a:t> adalah menggunakan kembali informasi dan pengetahuan dari basis kasus untuk memecahkan masalah kasus baru (proses ini disebut “transfer solusi”)</a:t>
            </a:r>
          </a:p>
          <a:p>
            <a:pPr eaLnBrk="1" hangingPunct="1"/>
            <a:r>
              <a:rPr lang="en-US" altLang="en-US" sz="2800" i="1"/>
              <a:t>Revise</a:t>
            </a:r>
            <a:r>
              <a:rPr lang="en-US" altLang="en-US" sz="2800"/>
              <a:t> adalah merevisi atau memperbaiki solusi yang diusulkan. </a:t>
            </a:r>
          </a:p>
          <a:p>
            <a:pPr eaLnBrk="1" hangingPunct="1"/>
            <a:r>
              <a:rPr lang="en-US" altLang="en-US" sz="2800" i="1"/>
              <a:t>Retain</a:t>
            </a:r>
            <a:r>
              <a:rPr lang="en-US" altLang="en-US" sz="2800"/>
              <a:t> adalah menyimpan pengalaman untuk memecahkan masalah yang akan datang kedalam basis kasus</a:t>
            </a:r>
            <a:endParaRPr lang="en-AU" altLang="en-US" sz="2800" i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D:\presentations\acm\CBR-cycle-col-big.gif">
            <a:extLst>
              <a:ext uri="{FF2B5EF4-FFF2-40B4-BE49-F238E27FC236}">
                <a16:creationId xmlns:a16="http://schemas.microsoft.com/office/drawing/2014/main" id="{723F4FEF-531F-4332-B167-C4D9F5639A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52388"/>
            <a:ext cx="5114925" cy="675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Text Box 5">
            <a:extLst>
              <a:ext uri="{FF2B5EF4-FFF2-40B4-BE49-F238E27FC236}">
                <a16:creationId xmlns:a16="http://schemas.microsoft.com/office/drawing/2014/main" id="{A4083F99-A1F2-4F1D-96DA-4FD3D8C7E2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0325" y="5576888"/>
            <a:ext cx="2733675" cy="954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/>
              <a:t>Gambar 1.CBR Cycle</a:t>
            </a:r>
            <a:endParaRPr lang="en-AU" altLang="en-US" sz="2800" b="1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Case-Based Reasoning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Kasus&amp;quot;&quot;/&gt;&lt;property id=&quot;20307&quot; value=&quot;258&quot;/&gt;&lt;/object&gt;&lt;object type=&quot;3&quot; unique_id=&quot;10006&quot;&gt;&lt;property id=&quot;20148&quot; value=&quot;5&quot;/&gt;&lt;property id=&quot;20300&quot; value=&quot;Slide 3 - &amp;quot;Apa yang harus dilakukan?&amp;quot;&quot;/&gt;&lt;property id=&quot;20307&quot; value=&quot;259&quot;/&gt;&lt;/object&gt;&lt;object type=&quot;3&quot; unique_id=&quot;10007&quot;&gt;&lt;property id=&quot;20148&quot; value=&quot;5&quot;/&gt;&lt;property id=&quot;20300&quot; value=&quot;Slide 4 - &amp;quot;CBR&amp;quot;&quot;/&gt;&lt;property id=&quot;20307&quot; value=&quot;260&quot;/&gt;&lt;/object&gt;&lt;object type=&quot;3&quot; unique_id=&quot;10008&quot;&gt;&lt;property id=&quot;20148&quot; value=&quot;5&quot;/&gt;&lt;property id=&quot;20300&quot; value=&quot;Slide 5&quot;/&gt;&lt;property id=&quot;20307&quot; value=&quot;263&quot;/&gt;&lt;/object&gt;&lt;object type=&quot;3&quot; unique_id=&quot;10009&quot;&gt;&lt;property id=&quot;20148&quot; value=&quot;5&quot;/&gt;&lt;property id=&quot;20300&quot; value=&quot;Slide 6 - &amp;quot;Beberapa sistem CBR yang terkenal&amp;quot;&quot;/&gt;&lt;property id=&quot;20307&quot; value=&quot;264&quot;/&gt;&lt;/object&gt;&lt;object type=&quot;3&quot; unique_id=&quot;10010&quot;&gt;&lt;property id=&quot;20148&quot; value=&quot;5&quot;/&gt;&lt;property id=&quot;20300&quot; value=&quot;Slide 7 - &amp;quot;TAHAPAN CBR&amp;quot;&quot;/&gt;&lt;property id=&quot;20307&quot; value=&quot;261&quot;/&gt;&lt;/object&gt;&lt;object type=&quot;3&quot; unique_id=&quot;10011&quot;&gt;&lt;property id=&quot;20148&quot; value=&quot;5&quot;/&gt;&lt;property id=&quot;20300&quot; value=&quot;Slide 8&quot;/&gt;&lt;property id=&quot;20307&quot; value=&quot;265&quot;/&gt;&lt;/object&gt;&lt;object type=&quot;3&quot; unique_id=&quot;10027&quot;&gt;&lt;property id=&quot;20148&quot; value=&quot;5&quot;/&gt;&lt;property id=&quot;20300&quot; value=&quot;Slide 18 - &amp;quot;Keuntungan CBR&amp;quot;&quot;/&gt;&lt;property id=&quot;20307&quot; value=&quot;286&quot;/&gt;&lt;/object&gt;&lt;object type=&quot;3&quot; unique_id=&quot;10028&quot;&gt;&lt;property id=&quot;20148&quot; value=&quot;5&quot;/&gt;&lt;property id=&quot;20300&quot; value=&quot;Slide 24 - &amp;quot;References&amp;quot;&quot;/&gt;&lt;property id=&quot;20307&quot; value=&quot;268&quot;/&gt;&lt;/object&gt;&lt;object type=&quot;3&quot; unique_id=&quot;10272&quot;&gt;&lt;property id=&quot;20148&quot; value=&quot;5&quot;/&gt;&lt;property id=&quot;20300&quot; value=&quot;Slide 9 - &amp;quot;Tiga Langkah Utama dalam Menentukan SOLUSI&amp;quot;&quot;/&gt;&lt;property id=&quot;20307&quot; value=&quot;287&quot;/&gt;&lt;/object&gt;&lt;object type=&quot;3&quot; unique_id=&quot;10273&quot;&gt;&lt;property id=&quot;20148&quot; value=&quot;5&quot;/&gt;&lt;property id=&quot;20300&quot; value=&quot;Slide 10 - &amp;quot;RETRIEVE (Penusuran)&amp;quot;&quot;/&gt;&lt;property id=&quot;20307&quot; value=&quot;288&quot;/&gt;&lt;/object&gt;&lt;object type=&quot;3&quot; unique_id=&quot;10274&quot;&gt;&lt;property id=&quot;20148&quot; value=&quot;5&quot;/&gt;&lt;property id=&quot;20300&quot; value=&quot;Slide 11 - &amp;quot;Gambar 2. Tahapan Retrieve (Montaner)&amp;quot;&quot;/&gt;&lt;property id=&quot;20307&quot; value=&quot;289&quot;/&gt;&lt;/object&gt;&lt;object type=&quot;3&quot; unique_id=&quot;10335&quot;&gt;&lt;property id=&quot;20148&quot; value=&quot;5&quot;/&gt;&lt;property id=&quot;20300&quot; value=&quot;Slide 12&quot;/&gt;&lt;property id=&quot;20307&quot; value=&quot;290&quot;/&gt;&lt;/object&gt;&lt;object type=&quot;3&quot; unique_id=&quot;10416&quot;&gt;&lt;property id=&quot;20148&quot; value=&quot;5&quot;/&gt;&lt;property id=&quot;20300&quot; value=&quot;Slide 13 - &amp;quot;REUSE&amp;quot;&quot;/&gt;&lt;property id=&quot;20307&quot; value=&quot;291&quot;/&gt;&lt;/object&gt;&lt;object type=&quot;3&quot; unique_id=&quot;10417&quot;&gt;&lt;property id=&quot;20148&quot; value=&quot;5&quot;/&gt;&lt;property id=&quot;20300&quot; value=&quot;Slide 14 - &amp;quot;REVISE&amp;quot;&quot;/&gt;&lt;property id=&quot;20307&quot; value=&quot;292&quot;/&gt;&lt;/object&gt;&lt;object type=&quot;3&quot; unique_id=&quot;10418&quot;&gt;&lt;property id=&quot;20148&quot; value=&quot;5&quot;/&gt;&lt;property id=&quot;20300&quot; value=&quot;Slide 15 - &amp;quot;RETAIN&amp;quot;&quot;/&gt;&lt;property id=&quot;20307&quot; value=&quot;293&quot;/&gt;&lt;/object&gt;&lt;object type=&quot;3&quot; unique_id=&quot;10419&quot;&gt;&lt;property id=&quot;20148&quot; value=&quot;5&quot;/&gt;&lt;property id=&quot;20300&quot; value=&quot;Slide 16 - &amp;quot;FUNGSI CBR&amp;quot;&quot;/&gt;&lt;property id=&quot;20307&quot; value=&quot;294&quot;/&gt;&lt;/object&gt;&lt;object type=&quot;3&quot; unique_id=&quot;10440&quot;&gt;&lt;property id=&quot;20148&quot; value=&quot;5&quot;/&gt;&lt;property id=&quot;20300&quot; value=&quot;Slide 17&quot;/&gt;&lt;property id=&quot;20307&quot; value=&quot;295&quot;/&gt;&lt;/object&gt;&lt;object type=&quot;3&quot; unique_id=&quot;10567&quot;&gt;&lt;property id=&quot;20148&quot; value=&quot;5&quot;/&gt;&lt;property id=&quot;20300&quot; value=&quot;Slide 19 - &amp;quot;INDEX&amp;quot;&quot;/&gt;&lt;property id=&quot;20307&quot; value=&quot;296&quot;/&gt;&lt;/object&gt;&lt;object type=&quot;3&quot; unique_id=&quot;10568&quot;&gt;&lt;property id=&quot;20148&quot; value=&quot;5&quot;/&gt;&lt;property id=&quot;20300&quot; value=&quot;Slide 20 - &amp;quot;What …&amp;quot;&quot;/&gt;&lt;property id=&quot;20307&quot; value=&quot;297&quot;/&gt;&lt;/object&gt;&lt;object type=&quot;3&quot; unique_id=&quot;10569&quot;&gt;&lt;property id=&quot;20148&quot; value=&quot;5&quot;/&gt;&lt;property id=&quot;20300&quot; value=&quot;Slide 21 - &amp;quot;WHY….&amp;quot;&quot;/&gt;&lt;property id=&quot;20307&quot; value=&quot;298&quot;/&gt;&lt;/object&gt;&lt;object type=&quot;3&quot; unique_id=&quot;10786&quot;&gt;&lt;property id=&quot;20148&quot; value=&quot;5&quot;/&gt;&lt;property id=&quot;20300&quot; value=&quot;Slide 22 - &amp;quot;When&amp;quot;&quot;/&gt;&lt;property id=&quot;20307&quot; value=&quot;299&quot;/&gt;&lt;/object&gt;&lt;object type=&quot;3&quot; unique_id=&quot;10787&quot;&gt;&lt;property id=&quot;20148&quot; value=&quot;5&quot;/&gt;&lt;property id=&quot;20300&quot; value=&quot;Slide 23 - &amp;quot;Macam-macam Index&amp;quot;&quot;/&gt;&lt;property id=&quot;20307&quot; value=&quot;30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1295</Words>
  <Application>Microsoft Office PowerPoint</Application>
  <PresentationFormat>On-screen Show (4:3)</PresentationFormat>
  <Paragraphs>128</Paragraphs>
  <Slides>25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Times New Roman</vt:lpstr>
      <vt:lpstr>Arial</vt:lpstr>
      <vt:lpstr>Calibri</vt:lpstr>
      <vt:lpstr>Wingdings</vt:lpstr>
      <vt:lpstr>Default Design</vt:lpstr>
      <vt:lpstr>Case-Based Reasoning</vt:lpstr>
      <vt:lpstr>DEFINISI CBR</vt:lpstr>
      <vt:lpstr>Kasus</vt:lpstr>
      <vt:lpstr>Apa yang harus dilakukan?</vt:lpstr>
      <vt:lpstr>CBR</vt:lpstr>
      <vt:lpstr>PowerPoint Presentation</vt:lpstr>
      <vt:lpstr>Beberapa sistem CBR yang terkenal</vt:lpstr>
      <vt:lpstr>TAHAPAN CBR</vt:lpstr>
      <vt:lpstr>PowerPoint Presentation</vt:lpstr>
      <vt:lpstr>Tiga Langkah Utama dalam Menentukan SOLUSI</vt:lpstr>
      <vt:lpstr>RETRIEVE (Penusuran)</vt:lpstr>
      <vt:lpstr>Gambar 2. Tahapan Retrieve (Montaner)</vt:lpstr>
      <vt:lpstr>PowerPoint Presentation</vt:lpstr>
      <vt:lpstr>REUSE</vt:lpstr>
      <vt:lpstr>REVISE</vt:lpstr>
      <vt:lpstr>RETAIN</vt:lpstr>
      <vt:lpstr>FUNGSI CBR</vt:lpstr>
      <vt:lpstr>PowerPoint Presentation</vt:lpstr>
      <vt:lpstr>Keuntungan CBR</vt:lpstr>
      <vt:lpstr>INDEX</vt:lpstr>
      <vt:lpstr>What …</vt:lpstr>
      <vt:lpstr>WHY….</vt:lpstr>
      <vt:lpstr>When</vt:lpstr>
      <vt:lpstr>Macam-macam Index</vt:lpstr>
      <vt:lpstr>References</vt:lpstr>
    </vt:vector>
  </TitlesOfParts>
  <Company>NCST, JUHU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Based Reasoning</dc:title>
  <dc:creator>kavitham</dc:creator>
  <cp:lastModifiedBy>Nurjoko Nurjoko</cp:lastModifiedBy>
  <cp:revision>83</cp:revision>
  <dcterms:created xsi:type="dcterms:W3CDTF">2001-12-24T03:46:04Z</dcterms:created>
  <dcterms:modified xsi:type="dcterms:W3CDTF">2021-12-06T07:22:36Z</dcterms:modified>
</cp:coreProperties>
</file>