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handoutMasterIdLst>
    <p:handoutMasterId r:id="rId22"/>
  </p:handoutMasterIdLst>
  <p:sldIdLst>
    <p:sldId id="256" r:id="rId2"/>
    <p:sldId id="320" r:id="rId3"/>
    <p:sldId id="321" r:id="rId4"/>
    <p:sldId id="309" r:id="rId5"/>
    <p:sldId id="316" r:id="rId6"/>
    <p:sldId id="310" r:id="rId7"/>
    <p:sldId id="314" r:id="rId8"/>
    <p:sldId id="315" r:id="rId9"/>
    <p:sldId id="313" r:id="rId10"/>
    <p:sldId id="318" r:id="rId11"/>
    <p:sldId id="319" r:id="rId12"/>
    <p:sldId id="322" r:id="rId13"/>
    <p:sldId id="323" r:id="rId14"/>
    <p:sldId id="324" r:id="rId15"/>
    <p:sldId id="325" r:id="rId16"/>
    <p:sldId id="326" r:id="rId17"/>
    <p:sldId id="327" r:id="rId18"/>
    <p:sldId id="329" r:id="rId19"/>
    <p:sldId id="300" r:id="rId20"/>
  </p:sldIdLst>
  <p:sldSz cx="9144000" cy="6858000" type="screen4x3"/>
  <p:notesSz cx="7045325" cy="9345613"/>
  <p:custDataLst>
    <p:tags r:id="rId2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 id="3" name="A C E R" initials="ACER"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72" autoAdjust="0"/>
    <p:restoredTop sz="94580" autoAdjust="0"/>
  </p:normalViewPr>
  <p:slideViewPr>
    <p:cSldViewPr>
      <p:cViewPr varScale="1">
        <p:scale>
          <a:sx n="69" d="100"/>
          <a:sy n="69" d="100"/>
        </p:scale>
        <p:origin x="1392"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gs" Target="tags/tag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33934627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7625156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Rectangle 1">
            <a:extLst>
              <a:ext uri="{FF2B5EF4-FFF2-40B4-BE49-F238E27FC236}">
                <a16:creationId xmlns=""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comments" Target="../comments/comment1.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261884"/>
          </a:xfrm>
          <a:prstGeom prst="rect">
            <a:avLst/>
          </a:prstGeom>
          <a:noFill/>
        </p:spPr>
        <p:txBody>
          <a:bodyPr wrap="square" lIns="91440" tIns="45720" rIns="91440" bIns="45720">
            <a:spAutoFit/>
          </a:bodyPr>
          <a:lstStyle/>
          <a:p>
            <a:pPr algn="ctr"/>
            <a:r>
              <a:rPr lang="en-US" sz="4000" b="1" dirty="0" smtClean="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OFFERING HELP</a:t>
            </a:r>
            <a:endPar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a:t>
            </a:r>
            <a:r>
              <a:rPr lang="en-US" sz="3600" b="1" dirty="0" smtClean="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K</a:t>
            </a:r>
            <a:r>
              <a:rPr lang="id-ID" sz="3600" b="1" dirty="0" smtClean="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E </a:t>
            </a:r>
            <a:r>
              <a:rPr lang="en-US" sz="3600" b="1" dirty="0" smtClean="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10</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67650" y="0"/>
            <a:ext cx="1276350" cy="1280160"/>
          </a:xfrm>
          <a:prstGeom prst="rect">
            <a:avLst/>
          </a:prstGeom>
          <a:noFill/>
          <a:ln>
            <a:noFill/>
          </a:ln>
        </p:spPr>
      </p:pic>
    </p:spTree>
  </p:cSld>
  <p:clrMapOvr>
    <a:masterClrMapping/>
  </p:clrMapOvr>
  <p:transition spd="slow">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0" y="457200"/>
            <a:ext cx="9372600" cy="2209800"/>
          </a:xfrm>
        </p:spPr>
        <p:txBody>
          <a:bodyPr>
            <a:noAutofit/>
          </a:bodyPr>
          <a:lstStyle/>
          <a:p>
            <a:pPr algn="l"/>
            <a:r>
              <a:rPr lang="en-US" b="1" dirty="0" smtClean="0">
                <a:solidFill>
                  <a:schemeClr val="tx1"/>
                </a:solidFill>
                <a:latin typeface="Cambria" pitchFamily="18" charset="0"/>
                <a:ea typeface="Cambria" pitchFamily="18" charset="0"/>
              </a:rPr>
              <a:t>Spa staff</a:t>
            </a:r>
          </a:p>
          <a:p>
            <a:pPr algn="l"/>
            <a:r>
              <a:rPr lang="en-US" dirty="0" smtClean="0">
                <a:solidFill>
                  <a:schemeClr val="tx1"/>
                </a:solidFill>
                <a:latin typeface="Cambria" pitchFamily="18" charset="0"/>
                <a:ea typeface="Cambria" pitchFamily="18" charset="0"/>
              </a:rPr>
              <a:t>Staff: Let me help you with those packages ma’am</a:t>
            </a:r>
          </a:p>
          <a:p>
            <a:pPr algn="l"/>
            <a:r>
              <a:rPr lang="en-US" dirty="0" smtClean="0">
                <a:solidFill>
                  <a:schemeClr val="tx1"/>
                </a:solidFill>
                <a:latin typeface="Cambria" pitchFamily="18" charset="0"/>
                <a:ea typeface="Cambria" pitchFamily="18" charset="0"/>
              </a:rPr>
              <a:t>Guest: Thank you, </a:t>
            </a:r>
            <a:r>
              <a:rPr lang="en-US" dirty="0" err="1" smtClean="0">
                <a:solidFill>
                  <a:schemeClr val="tx1"/>
                </a:solidFill>
                <a:latin typeface="Cambria" pitchFamily="18" charset="0"/>
                <a:ea typeface="Cambria" pitchFamily="18" charset="0"/>
              </a:rPr>
              <a:t>thank’s</a:t>
            </a:r>
            <a:r>
              <a:rPr lang="en-US" dirty="0" smtClean="0">
                <a:solidFill>
                  <a:schemeClr val="tx1"/>
                </a:solidFill>
                <a:latin typeface="Cambria" pitchFamily="18" charset="0"/>
                <a:ea typeface="Cambria" pitchFamily="18" charset="0"/>
              </a:rPr>
              <a:t> very kind</a:t>
            </a:r>
          </a:p>
          <a:p>
            <a:pPr algn="l"/>
            <a:endParaRPr lang="en-US" dirty="0" smtClean="0">
              <a:solidFill>
                <a:schemeClr val="tx1"/>
              </a:solidFill>
              <a:latin typeface="Cambria" pitchFamily="18" charset="0"/>
              <a:ea typeface="Cambria" pitchFamily="18" charset="0"/>
            </a:endParaRPr>
          </a:p>
          <a:p>
            <a:pPr algn="l"/>
            <a:endParaRPr lang="en-US" dirty="0" smtClean="0">
              <a:solidFill>
                <a:schemeClr val="tx1"/>
              </a:solidFill>
              <a:latin typeface="Cambria" pitchFamily="18" charset="0"/>
              <a:ea typeface="Cambria" pitchFamily="18" charset="0"/>
            </a:endParaRPr>
          </a:p>
          <a:p>
            <a:pPr algn="l"/>
            <a:r>
              <a:rPr lang="en-US" dirty="0" smtClean="0">
                <a:solidFill>
                  <a:schemeClr val="tx1"/>
                </a:solidFill>
                <a:latin typeface="Cambria" pitchFamily="18" charset="0"/>
                <a:ea typeface="Cambria" pitchFamily="18" charset="0"/>
              </a:rPr>
              <a:t>Guest: Could you help me take off my shoes. I hurt my back this morning and it’s hurts to bend over</a:t>
            </a:r>
          </a:p>
          <a:p>
            <a:pPr algn="l"/>
            <a:r>
              <a:rPr lang="en-US" dirty="0" smtClean="0">
                <a:solidFill>
                  <a:schemeClr val="tx1"/>
                </a:solidFill>
                <a:latin typeface="Cambria" pitchFamily="18" charset="0"/>
                <a:ea typeface="Cambria" pitchFamily="18" charset="0"/>
              </a:rPr>
              <a:t>Staff: Of course sir</a:t>
            </a:r>
          </a:p>
        </p:txBody>
      </p:sp>
    </p:spTree>
  </p:cSld>
  <p:clrMapOvr>
    <a:masterClrMapping/>
  </p:clrMapOvr>
  <p:transition spd="slow">
    <p:fade thruBlk="1"/>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533400" y="533400"/>
            <a:ext cx="8229600" cy="1752600"/>
          </a:xfrm>
        </p:spPr>
        <p:txBody>
          <a:bodyPr>
            <a:noAutofit/>
          </a:bodyPr>
          <a:lstStyle/>
          <a:p>
            <a:pPr algn="l"/>
            <a:r>
              <a:rPr lang="en-US" sz="3200" b="1" dirty="0" smtClean="0">
                <a:solidFill>
                  <a:schemeClr val="tx1"/>
                </a:solidFill>
              </a:rPr>
              <a:t>Conversation</a:t>
            </a:r>
          </a:p>
          <a:p>
            <a:pPr algn="l"/>
            <a:endParaRPr lang="en-US" sz="1600" b="1" dirty="0" smtClean="0">
              <a:solidFill>
                <a:schemeClr val="tx1"/>
              </a:solidFill>
            </a:endParaRPr>
          </a:p>
          <a:p>
            <a:pPr algn="l"/>
            <a:r>
              <a:rPr lang="en-US" dirty="0" smtClean="0">
                <a:solidFill>
                  <a:schemeClr val="tx1"/>
                </a:solidFill>
              </a:rPr>
              <a:t>Staff: Good morning, do you need help?</a:t>
            </a:r>
            <a:br>
              <a:rPr lang="en-US" dirty="0" smtClean="0">
                <a:solidFill>
                  <a:schemeClr val="tx1"/>
                </a:solidFill>
              </a:rPr>
            </a:br>
            <a:r>
              <a:rPr lang="en-US" dirty="0" smtClean="0">
                <a:solidFill>
                  <a:schemeClr val="tx1"/>
                </a:solidFill>
              </a:rPr>
              <a:t>Guest: Yes, I need to buy a cup of </a:t>
            </a:r>
            <a:r>
              <a:rPr lang="en-US" dirty="0" smtClean="0">
                <a:solidFill>
                  <a:schemeClr val="tx1"/>
                </a:solidFill>
              </a:rPr>
              <a:t>coffee</a:t>
            </a:r>
            <a:r>
              <a:rPr lang="en-US" dirty="0" smtClean="0">
                <a:solidFill>
                  <a:schemeClr val="tx1"/>
                </a:solidFill>
              </a:rPr>
              <a:t>. Can you give me a recommend?</a:t>
            </a:r>
            <a:br>
              <a:rPr lang="en-US" dirty="0" smtClean="0">
                <a:solidFill>
                  <a:schemeClr val="tx1"/>
                </a:solidFill>
              </a:rPr>
            </a:br>
            <a:r>
              <a:rPr lang="en-US" dirty="0" smtClean="0">
                <a:solidFill>
                  <a:schemeClr val="tx1"/>
                </a:solidFill>
              </a:rPr>
              <a:t>Staff: Sure! </a:t>
            </a:r>
            <a:r>
              <a:rPr lang="en-US" dirty="0" smtClean="0">
                <a:solidFill>
                  <a:schemeClr val="tx1"/>
                </a:solidFill>
              </a:rPr>
              <a:t>Coffee latte</a:t>
            </a:r>
            <a:r>
              <a:rPr lang="en-US" dirty="0" smtClean="0">
                <a:solidFill>
                  <a:schemeClr val="tx1"/>
                </a:solidFill>
              </a:rPr>
              <a:t> is </a:t>
            </a:r>
            <a:r>
              <a:rPr lang="en-US" dirty="0" smtClean="0">
                <a:solidFill>
                  <a:schemeClr val="tx1"/>
                </a:solidFill>
              </a:rPr>
              <a:t>popular here. Do you want to try?</a:t>
            </a:r>
            <a:br>
              <a:rPr lang="en-US" dirty="0" smtClean="0">
                <a:solidFill>
                  <a:schemeClr val="tx1"/>
                </a:solidFill>
              </a:rPr>
            </a:br>
            <a:r>
              <a:rPr lang="en-US" dirty="0" smtClean="0">
                <a:solidFill>
                  <a:schemeClr val="tx1"/>
                </a:solidFill>
              </a:rPr>
              <a:t>Guest: Okay, I will buy it</a:t>
            </a:r>
            <a:br>
              <a:rPr lang="en-US" dirty="0" smtClean="0">
                <a:solidFill>
                  <a:schemeClr val="tx1"/>
                </a:solidFill>
              </a:rPr>
            </a:br>
            <a:r>
              <a:rPr lang="en-US" dirty="0" smtClean="0">
                <a:solidFill>
                  <a:schemeClr val="tx1"/>
                </a:solidFill>
              </a:rPr>
              <a:t>Staff: Do you need a paper bag?</a:t>
            </a:r>
            <a:br>
              <a:rPr lang="en-US" dirty="0" smtClean="0">
                <a:solidFill>
                  <a:schemeClr val="tx1"/>
                </a:solidFill>
              </a:rPr>
            </a:br>
            <a:r>
              <a:rPr lang="en-US" dirty="0" smtClean="0">
                <a:solidFill>
                  <a:schemeClr val="tx1"/>
                </a:solidFill>
              </a:rPr>
              <a:t>Guest: No, thank you.</a:t>
            </a:r>
            <a:br>
              <a:rPr lang="en-US" dirty="0" smtClean="0">
                <a:solidFill>
                  <a:schemeClr val="tx1"/>
                </a:solidFill>
              </a:rPr>
            </a:br>
            <a:r>
              <a:rPr lang="en-US" dirty="0" smtClean="0">
                <a:solidFill>
                  <a:schemeClr val="tx1"/>
                </a:solidFill>
              </a:rPr>
              <a:t/>
            </a:r>
            <a:br>
              <a:rPr lang="en-US" dirty="0" smtClean="0">
                <a:solidFill>
                  <a:schemeClr val="tx1"/>
                </a:solidFill>
              </a:rPr>
            </a:br>
            <a:endParaRPr lang="en-US" dirty="0">
              <a:solidFill>
                <a:schemeClr val="tx1"/>
              </a:solidFill>
            </a:endParaRPr>
          </a:p>
        </p:txBody>
      </p:sp>
    </p:spTree>
  </p:cSld>
  <p:clrMapOvr>
    <a:masterClrMapping/>
  </p:clrMapOvr>
  <p:transition spd="slow">
    <p:fade thruBlk="1"/>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609600" y="381000"/>
            <a:ext cx="6400800" cy="1752600"/>
          </a:xfrm>
        </p:spPr>
        <p:txBody>
          <a:bodyPr/>
          <a:lstStyle/>
          <a:p>
            <a:r>
              <a:rPr lang="en-US" dirty="0" smtClean="0">
                <a:solidFill>
                  <a:schemeClr val="tx1"/>
                </a:solidFill>
              </a:rPr>
              <a:t>Exercise</a:t>
            </a:r>
            <a:endParaRPr lang="en-US" dirty="0">
              <a:solidFill>
                <a:schemeClr val="tx1"/>
              </a:solidFill>
            </a:endParaRPr>
          </a:p>
        </p:txBody>
      </p:sp>
      <p:sp>
        <p:nvSpPr>
          <p:cNvPr id="3" name="Rectangle 2"/>
          <p:cNvSpPr/>
          <p:nvPr/>
        </p:nvSpPr>
        <p:spPr>
          <a:xfrm>
            <a:off x="838200" y="1257300"/>
            <a:ext cx="7010400" cy="3170099"/>
          </a:xfrm>
          <a:prstGeom prst="rect">
            <a:avLst/>
          </a:prstGeom>
        </p:spPr>
        <p:txBody>
          <a:bodyPr wrap="square">
            <a:spAutoFit/>
          </a:bodyPr>
          <a:lstStyle/>
          <a:p>
            <a:r>
              <a:rPr lang="en-US" sz="2500" dirty="0">
                <a:solidFill>
                  <a:srgbClr val="0D0D0D"/>
                </a:solidFill>
                <a:latin typeface="PT Serif"/>
              </a:rPr>
              <a:t>1. </a:t>
            </a:r>
            <a:r>
              <a:rPr lang="en-US" sz="2500" dirty="0" smtClean="0">
                <a:solidFill>
                  <a:srgbClr val="0D0D0D"/>
                </a:solidFill>
                <a:latin typeface="PT Serif"/>
              </a:rPr>
              <a:t>Guest: </a:t>
            </a:r>
            <a:r>
              <a:rPr lang="en-US" sz="2500" dirty="0">
                <a:solidFill>
                  <a:srgbClr val="0D0D0D"/>
                </a:solidFill>
                <a:latin typeface="PT Serif"/>
              </a:rPr>
              <a:t>May I have a glass of water, please?</a:t>
            </a:r>
            <a:endParaRPr lang="en-US" sz="2500" dirty="0">
              <a:solidFill>
                <a:srgbClr val="0D0D0D"/>
              </a:solidFill>
              <a:latin typeface="Heebo"/>
            </a:endParaRPr>
          </a:p>
          <a:p>
            <a:r>
              <a:rPr lang="en-US" sz="2500" dirty="0">
                <a:solidFill>
                  <a:srgbClr val="0D0D0D"/>
                </a:solidFill>
                <a:latin typeface="PT Serif"/>
              </a:rPr>
              <a:t>Waiter: …, here it is.</a:t>
            </a:r>
            <a:endParaRPr lang="en-US" sz="2500" dirty="0">
              <a:solidFill>
                <a:srgbClr val="0D0D0D"/>
              </a:solidFill>
              <a:latin typeface="Heebo"/>
            </a:endParaRPr>
          </a:p>
          <a:p>
            <a:pPr marL="342900" indent="-342900">
              <a:buAutoNum type="alphaLcPeriod"/>
            </a:pPr>
            <a:r>
              <a:rPr lang="en-US" sz="2500" dirty="0" smtClean="0">
                <a:solidFill>
                  <a:srgbClr val="0D0D0D"/>
                </a:solidFill>
                <a:latin typeface="PT Serif"/>
              </a:rPr>
              <a:t>Of course</a:t>
            </a:r>
          </a:p>
          <a:p>
            <a:r>
              <a:rPr lang="en-US" sz="2500" dirty="0"/>
              <a:t>b. You mayn’t</a:t>
            </a:r>
          </a:p>
          <a:p>
            <a:r>
              <a:rPr lang="en-US" sz="2500" dirty="0"/>
              <a:t>c. Thanks</a:t>
            </a:r>
          </a:p>
          <a:p>
            <a:r>
              <a:rPr lang="en-US" sz="2500" dirty="0"/>
              <a:t>d. Not this time</a:t>
            </a:r>
          </a:p>
          <a:p>
            <a:endParaRPr lang="en-US" sz="2500" dirty="0" smtClean="0">
              <a:solidFill>
                <a:srgbClr val="0D0D0D"/>
              </a:solidFill>
              <a:latin typeface="PT Serif"/>
            </a:endParaRPr>
          </a:p>
          <a:p>
            <a:pPr marL="342900" indent="-342900">
              <a:buAutoNum type="alphaLcPeriod"/>
            </a:pPr>
            <a:endParaRPr lang="en-US" sz="2500" b="0" i="0" dirty="0">
              <a:solidFill>
                <a:srgbClr val="0D0D0D"/>
              </a:solidFill>
              <a:effectLst/>
              <a:latin typeface="Heebo"/>
            </a:endParaRPr>
          </a:p>
        </p:txBody>
      </p:sp>
      <p:sp>
        <p:nvSpPr>
          <p:cNvPr id="4" name="Subtitle 1"/>
          <p:cNvSpPr txBox="1">
            <a:spLocks/>
          </p:cNvSpPr>
          <p:nvPr/>
        </p:nvSpPr>
        <p:spPr>
          <a:xfrm>
            <a:off x="1295400" y="4267200"/>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dirty="0" smtClean="0">
                <a:solidFill>
                  <a:schemeClr val="tx1"/>
                </a:solidFill>
              </a:rPr>
              <a:t>Answer </a:t>
            </a:r>
          </a:p>
          <a:p>
            <a:r>
              <a:rPr lang="en-US" dirty="0" err="1" smtClean="0">
                <a:solidFill>
                  <a:schemeClr val="tx1"/>
                </a:solidFill>
              </a:rPr>
              <a:t>a.Of</a:t>
            </a:r>
            <a:r>
              <a:rPr lang="en-US" dirty="0" smtClean="0">
                <a:solidFill>
                  <a:schemeClr val="tx1"/>
                </a:solidFill>
              </a:rPr>
              <a:t> course</a:t>
            </a:r>
            <a:endParaRPr lang="en-US" dirty="0">
              <a:solidFill>
                <a:schemeClr val="tx1"/>
              </a:solidFill>
            </a:endParaRPr>
          </a:p>
        </p:txBody>
      </p:sp>
    </p:spTree>
    <p:extLst>
      <p:ext uri="{BB962C8B-B14F-4D97-AF65-F5344CB8AC3E}">
        <p14:creationId xmlns:p14="http://schemas.microsoft.com/office/powerpoint/2010/main" val="2247739281"/>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447800" y="4876800"/>
            <a:ext cx="6400800" cy="1752600"/>
          </a:xfrm>
        </p:spPr>
        <p:txBody>
          <a:bodyPr>
            <a:normAutofit/>
          </a:bodyPr>
          <a:lstStyle/>
          <a:p>
            <a:r>
              <a:rPr lang="en-US" sz="2300" dirty="0" smtClean="0">
                <a:solidFill>
                  <a:srgbClr val="0D0D0D"/>
                </a:solidFill>
                <a:latin typeface="PT Serif"/>
              </a:rPr>
              <a:t>Answer</a:t>
            </a:r>
          </a:p>
          <a:p>
            <a:r>
              <a:rPr lang="en-US" sz="2300" dirty="0">
                <a:solidFill>
                  <a:srgbClr val="0D0D0D"/>
                </a:solidFill>
                <a:latin typeface="PT Serif"/>
              </a:rPr>
              <a:t>a</a:t>
            </a:r>
            <a:r>
              <a:rPr lang="en-US" sz="2300" dirty="0" smtClean="0">
                <a:solidFill>
                  <a:srgbClr val="0D0D0D"/>
                </a:solidFill>
                <a:latin typeface="PT Serif"/>
              </a:rPr>
              <a:t>. Ronny </a:t>
            </a:r>
            <a:r>
              <a:rPr lang="en-US" sz="2300" dirty="0">
                <a:solidFill>
                  <a:srgbClr val="0D0D0D"/>
                </a:solidFill>
                <a:latin typeface="PT Serif"/>
              </a:rPr>
              <a:t>accepts the offer</a:t>
            </a:r>
            <a:endParaRPr lang="en-US" sz="2300" dirty="0">
              <a:solidFill>
                <a:srgbClr val="0D0D0D"/>
              </a:solidFill>
              <a:latin typeface="Heebo"/>
            </a:endParaRPr>
          </a:p>
        </p:txBody>
      </p:sp>
      <p:sp>
        <p:nvSpPr>
          <p:cNvPr id="3" name="Rectangle 2"/>
          <p:cNvSpPr/>
          <p:nvPr/>
        </p:nvSpPr>
        <p:spPr>
          <a:xfrm>
            <a:off x="762000" y="990600"/>
            <a:ext cx="7772400" cy="3277820"/>
          </a:xfrm>
          <a:prstGeom prst="rect">
            <a:avLst/>
          </a:prstGeom>
        </p:spPr>
        <p:txBody>
          <a:bodyPr wrap="square">
            <a:spAutoFit/>
          </a:bodyPr>
          <a:lstStyle/>
          <a:p>
            <a:r>
              <a:rPr lang="en-US" sz="2300" dirty="0" smtClean="0">
                <a:solidFill>
                  <a:srgbClr val="0D0D0D"/>
                </a:solidFill>
                <a:latin typeface="PT Serif"/>
              </a:rPr>
              <a:t>2.</a:t>
            </a:r>
          </a:p>
          <a:p>
            <a:r>
              <a:rPr lang="en-US" sz="2300" dirty="0" smtClean="0">
                <a:solidFill>
                  <a:srgbClr val="0D0D0D"/>
                </a:solidFill>
                <a:latin typeface="PT Serif"/>
              </a:rPr>
              <a:t>A: </a:t>
            </a:r>
            <a:r>
              <a:rPr lang="en-US" sz="2300" dirty="0">
                <a:solidFill>
                  <a:srgbClr val="0D0D0D"/>
                </a:solidFill>
                <a:latin typeface="PT Serif"/>
              </a:rPr>
              <a:t>I have just made coffee. Would you like some?</a:t>
            </a:r>
            <a:endParaRPr lang="en-US" sz="2300" dirty="0">
              <a:solidFill>
                <a:srgbClr val="0D0D0D"/>
              </a:solidFill>
              <a:latin typeface="Heebo"/>
            </a:endParaRPr>
          </a:p>
          <a:p>
            <a:r>
              <a:rPr lang="en-US" sz="2300" dirty="0">
                <a:solidFill>
                  <a:srgbClr val="0D0D0D"/>
                </a:solidFill>
                <a:latin typeface="PT Serif"/>
              </a:rPr>
              <a:t>B</a:t>
            </a:r>
            <a:r>
              <a:rPr lang="en-US" sz="2300" dirty="0" smtClean="0">
                <a:solidFill>
                  <a:srgbClr val="0D0D0D"/>
                </a:solidFill>
                <a:latin typeface="PT Serif"/>
              </a:rPr>
              <a:t>: </a:t>
            </a:r>
            <a:r>
              <a:rPr lang="en-US" sz="2300" dirty="0">
                <a:solidFill>
                  <a:srgbClr val="0D0D0D"/>
                </a:solidFill>
                <a:latin typeface="PT Serif"/>
              </a:rPr>
              <a:t>A nice hot cup of coffee sounds great</a:t>
            </a:r>
            <a:r>
              <a:rPr lang="en-US" sz="2300" dirty="0" smtClean="0">
                <a:solidFill>
                  <a:srgbClr val="0D0D0D"/>
                </a:solidFill>
                <a:latin typeface="PT Serif"/>
              </a:rPr>
              <a:t>.</a:t>
            </a:r>
          </a:p>
          <a:p>
            <a:endParaRPr lang="en-US" sz="2300" dirty="0">
              <a:solidFill>
                <a:srgbClr val="0D0D0D"/>
              </a:solidFill>
              <a:latin typeface="Heebo"/>
            </a:endParaRPr>
          </a:p>
          <a:p>
            <a:r>
              <a:rPr lang="en-US" sz="2300" dirty="0">
                <a:solidFill>
                  <a:srgbClr val="0D0D0D"/>
                </a:solidFill>
                <a:latin typeface="PT Serif"/>
              </a:rPr>
              <a:t>From the dialogue we know that…</a:t>
            </a:r>
            <a:endParaRPr lang="en-US" sz="2300" dirty="0">
              <a:solidFill>
                <a:srgbClr val="0D0D0D"/>
              </a:solidFill>
              <a:latin typeface="Heebo"/>
            </a:endParaRPr>
          </a:p>
          <a:p>
            <a:r>
              <a:rPr lang="en-US" sz="2300" dirty="0">
                <a:solidFill>
                  <a:srgbClr val="0D0D0D"/>
                </a:solidFill>
                <a:latin typeface="PT Serif"/>
              </a:rPr>
              <a:t>a. Ronny accepts the offer</a:t>
            </a:r>
            <a:endParaRPr lang="en-US" sz="2300" dirty="0">
              <a:solidFill>
                <a:srgbClr val="0D0D0D"/>
              </a:solidFill>
              <a:latin typeface="Heebo"/>
            </a:endParaRPr>
          </a:p>
          <a:p>
            <a:r>
              <a:rPr lang="en-US" sz="2300" dirty="0">
                <a:solidFill>
                  <a:srgbClr val="0D0D0D"/>
                </a:solidFill>
                <a:latin typeface="PT Serif"/>
              </a:rPr>
              <a:t>b. Ronny doesn’t like coffee</a:t>
            </a:r>
            <a:endParaRPr lang="en-US" sz="2300" dirty="0">
              <a:solidFill>
                <a:srgbClr val="0D0D0D"/>
              </a:solidFill>
              <a:latin typeface="Heebo"/>
            </a:endParaRPr>
          </a:p>
          <a:p>
            <a:r>
              <a:rPr lang="en-US" sz="2300" dirty="0">
                <a:solidFill>
                  <a:srgbClr val="0D0D0D"/>
                </a:solidFill>
                <a:latin typeface="PT Serif"/>
              </a:rPr>
              <a:t>c. The coffee sounds great</a:t>
            </a:r>
            <a:endParaRPr lang="en-US" sz="2300" dirty="0">
              <a:solidFill>
                <a:srgbClr val="0D0D0D"/>
              </a:solidFill>
              <a:latin typeface="Heebo"/>
            </a:endParaRPr>
          </a:p>
          <a:p>
            <a:r>
              <a:rPr lang="en-US" sz="2300" dirty="0">
                <a:solidFill>
                  <a:srgbClr val="0D0D0D"/>
                </a:solidFill>
                <a:latin typeface="PT Serif"/>
              </a:rPr>
              <a:t>d. The coffee is too sweet</a:t>
            </a:r>
            <a:endParaRPr lang="en-US" sz="2300" b="0" i="0" dirty="0">
              <a:solidFill>
                <a:srgbClr val="0D0D0D"/>
              </a:solidFill>
              <a:effectLst/>
              <a:latin typeface="Heebo"/>
            </a:endParaRPr>
          </a:p>
        </p:txBody>
      </p:sp>
    </p:spTree>
    <p:extLst>
      <p:ext uri="{BB962C8B-B14F-4D97-AF65-F5344CB8AC3E}">
        <p14:creationId xmlns:p14="http://schemas.microsoft.com/office/powerpoint/2010/main" val="2823043193"/>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0" end="0"/>
                                            </p:txEl>
                                          </p:spTgt>
                                        </p:tgtEl>
                                        <p:attrNameLst>
                                          <p:attrName>style.visibility</p:attrName>
                                        </p:attrNameLst>
                                      </p:cBhvr>
                                      <p:to>
                                        <p:strVal val="visible"/>
                                      </p:to>
                                    </p:set>
                                    <p:anim calcmode="lin" valueType="num">
                                      <p:cBhvr additive="base">
                                        <p:cTn id="13"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1" end="1"/>
                                            </p:txEl>
                                          </p:spTgt>
                                        </p:tgtEl>
                                        <p:attrNameLst>
                                          <p:attrName>style.visibility</p:attrName>
                                        </p:attrNameLst>
                                      </p:cBhvr>
                                      <p:to>
                                        <p:strVal val="visible"/>
                                      </p:to>
                                    </p:set>
                                    <p:anim calcmode="lin" valueType="num">
                                      <p:cBhvr additive="base">
                                        <p:cTn id="19"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371600" y="4876800"/>
            <a:ext cx="6400800" cy="1752600"/>
          </a:xfrm>
        </p:spPr>
        <p:txBody>
          <a:bodyPr/>
          <a:lstStyle/>
          <a:p>
            <a:r>
              <a:rPr lang="en-US" dirty="0" err="1" smtClean="0">
                <a:solidFill>
                  <a:schemeClr val="tx1"/>
                </a:solidFill>
              </a:rPr>
              <a:t>D.No</a:t>
            </a:r>
            <a:r>
              <a:rPr lang="en-US" dirty="0" smtClean="0">
                <a:solidFill>
                  <a:schemeClr val="tx1"/>
                </a:solidFill>
              </a:rPr>
              <a:t>, thanks</a:t>
            </a:r>
            <a:endParaRPr lang="en-US" dirty="0">
              <a:solidFill>
                <a:schemeClr val="tx1"/>
              </a:solidFill>
            </a:endParaRPr>
          </a:p>
        </p:txBody>
      </p:sp>
      <p:sp>
        <p:nvSpPr>
          <p:cNvPr id="3" name="Rectangle 2"/>
          <p:cNvSpPr/>
          <p:nvPr/>
        </p:nvSpPr>
        <p:spPr>
          <a:xfrm>
            <a:off x="685800" y="1295400"/>
            <a:ext cx="7772400" cy="2785378"/>
          </a:xfrm>
          <a:prstGeom prst="rect">
            <a:avLst/>
          </a:prstGeom>
        </p:spPr>
        <p:txBody>
          <a:bodyPr wrap="square">
            <a:spAutoFit/>
          </a:bodyPr>
          <a:lstStyle/>
          <a:p>
            <a:r>
              <a:rPr lang="en-US" sz="2500" dirty="0" smtClean="0">
                <a:solidFill>
                  <a:srgbClr val="0D0D0D"/>
                </a:solidFill>
                <a:latin typeface="PT Serif"/>
              </a:rPr>
              <a:t>3. </a:t>
            </a:r>
          </a:p>
          <a:p>
            <a:r>
              <a:rPr lang="en-US" sz="2500" dirty="0" smtClean="0">
                <a:solidFill>
                  <a:srgbClr val="0D0D0D"/>
                </a:solidFill>
                <a:latin typeface="PT Serif"/>
              </a:rPr>
              <a:t>A: </a:t>
            </a:r>
            <a:r>
              <a:rPr lang="en-US" sz="2500" dirty="0">
                <a:solidFill>
                  <a:srgbClr val="0D0D0D"/>
                </a:solidFill>
                <a:latin typeface="PT Serif"/>
              </a:rPr>
              <a:t>Do you want some cake?</a:t>
            </a:r>
            <a:endParaRPr lang="en-US" sz="2500" dirty="0">
              <a:solidFill>
                <a:srgbClr val="0D0D0D"/>
              </a:solidFill>
              <a:latin typeface="Heebo"/>
            </a:endParaRPr>
          </a:p>
          <a:p>
            <a:r>
              <a:rPr lang="en-US" sz="2500" dirty="0" smtClean="0">
                <a:solidFill>
                  <a:srgbClr val="0D0D0D"/>
                </a:solidFill>
                <a:latin typeface="PT Serif"/>
              </a:rPr>
              <a:t>B: </a:t>
            </a:r>
            <a:r>
              <a:rPr lang="en-US" sz="2500" dirty="0">
                <a:solidFill>
                  <a:srgbClr val="0D0D0D"/>
                </a:solidFill>
                <a:latin typeface="PT Serif"/>
              </a:rPr>
              <a:t>… I’m full</a:t>
            </a:r>
            <a:endParaRPr lang="en-US" sz="2500" dirty="0">
              <a:solidFill>
                <a:srgbClr val="0D0D0D"/>
              </a:solidFill>
              <a:latin typeface="Heebo"/>
            </a:endParaRPr>
          </a:p>
          <a:p>
            <a:r>
              <a:rPr lang="en-US" sz="2500" dirty="0">
                <a:solidFill>
                  <a:srgbClr val="0D0D0D"/>
                </a:solidFill>
                <a:latin typeface="PT Serif"/>
              </a:rPr>
              <a:t>a. Sure</a:t>
            </a:r>
            <a:endParaRPr lang="en-US" sz="2500" dirty="0">
              <a:solidFill>
                <a:srgbClr val="0D0D0D"/>
              </a:solidFill>
              <a:latin typeface="Heebo"/>
            </a:endParaRPr>
          </a:p>
          <a:p>
            <a:r>
              <a:rPr lang="en-US" sz="2500" dirty="0">
                <a:solidFill>
                  <a:srgbClr val="0D0D0D"/>
                </a:solidFill>
                <a:latin typeface="PT Serif"/>
              </a:rPr>
              <a:t>b. That’s very kind of you</a:t>
            </a:r>
            <a:endParaRPr lang="en-US" sz="2500" dirty="0">
              <a:solidFill>
                <a:srgbClr val="0D0D0D"/>
              </a:solidFill>
              <a:latin typeface="Heebo"/>
            </a:endParaRPr>
          </a:p>
          <a:p>
            <a:r>
              <a:rPr lang="en-US" sz="2500" dirty="0">
                <a:solidFill>
                  <a:srgbClr val="0D0D0D"/>
                </a:solidFill>
                <a:latin typeface="PT Serif"/>
              </a:rPr>
              <a:t>c. Just what I need</a:t>
            </a:r>
            <a:endParaRPr lang="en-US" sz="2500" dirty="0">
              <a:solidFill>
                <a:srgbClr val="0D0D0D"/>
              </a:solidFill>
              <a:latin typeface="Heebo"/>
            </a:endParaRPr>
          </a:p>
          <a:p>
            <a:r>
              <a:rPr lang="en-US" sz="2500" dirty="0">
                <a:solidFill>
                  <a:srgbClr val="0D0D0D"/>
                </a:solidFill>
                <a:latin typeface="PT Serif"/>
              </a:rPr>
              <a:t>d. No, thanks</a:t>
            </a:r>
            <a:endParaRPr lang="en-US" sz="2500" b="0" i="0" dirty="0">
              <a:solidFill>
                <a:srgbClr val="0D0D0D"/>
              </a:solidFill>
              <a:effectLst/>
              <a:latin typeface="Heebo"/>
            </a:endParaRPr>
          </a:p>
        </p:txBody>
      </p:sp>
    </p:spTree>
    <p:extLst>
      <p:ext uri="{BB962C8B-B14F-4D97-AF65-F5344CB8AC3E}">
        <p14:creationId xmlns:p14="http://schemas.microsoft.com/office/powerpoint/2010/main" val="4275499512"/>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0" end="0"/>
                                            </p:txEl>
                                          </p:spTgt>
                                        </p:tgtEl>
                                        <p:attrNameLst>
                                          <p:attrName>style.visibility</p:attrName>
                                        </p:attrNameLst>
                                      </p:cBhvr>
                                      <p:to>
                                        <p:strVal val="visible"/>
                                      </p:to>
                                    </p:set>
                                    <p:anim calcmode="lin" valueType="num">
                                      <p:cBhvr additive="base">
                                        <p:cTn id="13"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n-US" dirty="0">
                <a:solidFill>
                  <a:schemeClr val="tx1"/>
                </a:solidFill>
              </a:rPr>
              <a:t>d. May I help</a:t>
            </a:r>
            <a:endParaRPr lang="en-US" dirty="0">
              <a:solidFill>
                <a:schemeClr val="tx1"/>
              </a:solidFill>
            </a:endParaRPr>
          </a:p>
        </p:txBody>
      </p:sp>
      <p:sp>
        <p:nvSpPr>
          <p:cNvPr id="3" name="Rectangle 2"/>
          <p:cNvSpPr/>
          <p:nvPr/>
        </p:nvSpPr>
        <p:spPr>
          <a:xfrm>
            <a:off x="685800" y="609600"/>
            <a:ext cx="7848600" cy="2785378"/>
          </a:xfrm>
          <a:prstGeom prst="rect">
            <a:avLst/>
          </a:prstGeom>
        </p:spPr>
        <p:txBody>
          <a:bodyPr wrap="square">
            <a:spAutoFit/>
          </a:bodyPr>
          <a:lstStyle/>
          <a:p>
            <a:r>
              <a:rPr lang="en-US" sz="2500" dirty="0">
                <a:solidFill>
                  <a:srgbClr val="0D0D0D"/>
                </a:solidFill>
                <a:latin typeface="PT Serif"/>
              </a:rPr>
              <a:t>4</a:t>
            </a:r>
            <a:r>
              <a:rPr lang="en-US" sz="2500" dirty="0" smtClean="0">
                <a:solidFill>
                  <a:srgbClr val="0D0D0D"/>
                </a:solidFill>
                <a:latin typeface="PT Serif"/>
              </a:rPr>
              <a:t>.Student</a:t>
            </a:r>
            <a:r>
              <a:rPr lang="en-US" sz="2500" dirty="0">
                <a:solidFill>
                  <a:srgbClr val="0D0D0D"/>
                </a:solidFill>
                <a:latin typeface="PT Serif"/>
              </a:rPr>
              <a:t>: … to carry these books to your room, sir?</a:t>
            </a:r>
            <a:endParaRPr lang="en-US" sz="2500" dirty="0">
              <a:solidFill>
                <a:srgbClr val="0D0D0D"/>
              </a:solidFill>
              <a:latin typeface="Heebo"/>
            </a:endParaRPr>
          </a:p>
          <a:p>
            <a:r>
              <a:rPr lang="en-US" sz="2500" dirty="0">
                <a:solidFill>
                  <a:srgbClr val="0D0D0D"/>
                </a:solidFill>
                <a:latin typeface="PT Serif"/>
              </a:rPr>
              <a:t>Teacher: No, thanks. I can do it myself.</a:t>
            </a:r>
            <a:endParaRPr lang="en-US" sz="2500" dirty="0">
              <a:solidFill>
                <a:srgbClr val="0D0D0D"/>
              </a:solidFill>
              <a:latin typeface="Heebo"/>
            </a:endParaRPr>
          </a:p>
          <a:p>
            <a:r>
              <a:rPr lang="en-US" sz="2500" dirty="0">
                <a:solidFill>
                  <a:srgbClr val="0D0D0D"/>
                </a:solidFill>
                <a:latin typeface="PT Serif"/>
              </a:rPr>
              <a:t>a. Do you want</a:t>
            </a:r>
            <a:endParaRPr lang="en-US" sz="2500" dirty="0">
              <a:solidFill>
                <a:srgbClr val="0D0D0D"/>
              </a:solidFill>
              <a:latin typeface="Heebo"/>
            </a:endParaRPr>
          </a:p>
          <a:p>
            <a:r>
              <a:rPr lang="en-US" sz="2500" dirty="0">
                <a:solidFill>
                  <a:srgbClr val="0D0D0D"/>
                </a:solidFill>
                <a:latin typeface="PT Serif"/>
              </a:rPr>
              <a:t>b. Shall I </a:t>
            </a:r>
            <a:r>
              <a:rPr lang="en-US" sz="2500" dirty="0" smtClean="0">
                <a:solidFill>
                  <a:srgbClr val="0D0D0D"/>
                </a:solidFill>
                <a:latin typeface="PT Serif"/>
              </a:rPr>
              <a:t>do</a:t>
            </a:r>
          </a:p>
          <a:p>
            <a:r>
              <a:rPr lang="en-US" sz="2500" dirty="0"/>
              <a:t>c. Can you help</a:t>
            </a:r>
          </a:p>
          <a:p>
            <a:r>
              <a:rPr lang="en-US" sz="2500" dirty="0"/>
              <a:t>d. May I help</a:t>
            </a:r>
          </a:p>
          <a:p>
            <a:endParaRPr lang="en-US" sz="2500" b="0" i="0" dirty="0">
              <a:solidFill>
                <a:srgbClr val="0D0D0D"/>
              </a:solidFill>
              <a:effectLst/>
              <a:latin typeface="Heebo"/>
            </a:endParaRPr>
          </a:p>
        </p:txBody>
      </p:sp>
    </p:spTree>
    <p:extLst>
      <p:ext uri="{BB962C8B-B14F-4D97-AF65-F5344CB8AC3E}">
        <p14:creationId xmlns:p14="http://schemas.microsoft.com/office/powerpoint/2010/main" val="806223712"/>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0" end="0"/>
                                            </p:txEl>
                                          </p:spTgt>
                                        </p:tgtEl>
                                        <p:attrNameLst>
                                          <p:attrName>style.visibility</p:attrName>
                                        </p:attrNameLst>
                                      </p:cBhvr>
                                      <p:to>
                                        <p:strVal val="visible"/>
                                      </p:to>
                                    </p:set>
                                    <p:anim calcmode="lin" valueType="num">
                                      <p:cBhvr additive="base">
                                        <p:cTn id="13"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676400" y="4648200"/>
            <a:ext cx="6400800" cy="1752600"/>
          </a:xfrm>
        </p:spPr>
        <p:txBody>
          <a:bodyPr/>
          <a:lstStyle/>
          <a:p>
            <a:pPr algn="just"/>
            <a:r>
              <a:rPr lang="en-US" dirty="0" err="1" smtClean="0">
                <a:solidFill>
                  <a:schemeClr val="tx1"/>
                </a:solidFill>
              </a:rPr>
              <a:t>b.Offering</a:t>
            </a:r>
            <a:r>
              <a:rPr lang="en-US" dirty="0" smtClean="0">
                <a:solidFill>
                  <a:schemeClr val="tx1"/>
                </a:solidFill>
              </a:rPr>
              <a:t> help</a:t>
            </a:r>
            <a:endParaRPr lang="en-US" dirty="0">
              <a:solidFill>
                <a:schemeClr val="tx1"/>
              </a:solidFill>
            </a:endParaRPr>
          </a:p>
        </p:txBody>
      </p:sp>
      <p:sp>
        <p:nvSpPr>
          <p:cNvPr id="3" name="Rectangle 2"/>
          <p:cNvSpPr/>
          <p:nvPr/>
        </p:nvSpPr>
        <p:spPr>
          <a:xfrm>
            <a:off x="533400" y="914400"/>
            <a:ext cx="8001000" cy="3277820"/>
          </a:xfrm>
          <a:prstGeom prst="rect">
            <a:avLst/>
          </a:prstGeom>
        </p:spPr>
        <p:txBody>
          <a:bodyPr wrap="square">
            <a:spAutoFit/>
          </a:bodyPr>
          <a:lstStyle/>
          <a:p>
            <a:pPr algn="just"/>
            <a:r>
              <a:rPr lang="en-US" sz="2300" dirty="0" smtClean="0"/>
              <a:t>5.</a:t>
            </a:r>
          </a:p>
          <a:p>
            <a:pPr algn="just"/>
            <a:r>
              <a:rPr lang="en-US" sz="2300" dirty="0" smtClean="0"/>
              <a:t>A: </a:t>
            </a:r>
            <a:r>
              <a:rPr lang="en-US" sz="2300" dirty="0"/>
              <a:t>Sir, would you like me to close the window for you</a:t>
            </a:r>
            <a:r>
              <a:rPr lang="en-US" sz="2300" dirty="0" smtClean="0"/>
              <a:t>?</a:t>
            </a:r>
          </a:p>
          <a:p>
            <a:pPr algn="just"/>
            <a:r>
              <a:rPr lang="en-US" sz="2300" dirty="0"/>
              <a:t>B</a:t>
            </a:r>
            <a:r>
              <a:rPr lang="en-US" sz="2300" dirty="0" smtClean="0"/>
              <a:t>: </a:t>
            </a:r>
            <a:r>
              <a:rPr lang="en-US" sz="2300" dirty="0"/>
              <a:t>Yes, please. It’s very cold inside</a:t>
            </a:r>
            <a:r>
              <a:rPr lang="en-US" sz="2300" dirty="0" smtClean="0"/>
              <a:t>.</a:t>
            </a:r>
          </a:p>
          <a:p>
            <a:pPr algn="just"/>
            <a:endParaRPr lang="en-US" sz="2300" dirty="0"/>
          </a:p>
          <a:p>
            <a:pPr algn="just"/>
            <a:r>
              <a:rPr lang="en-US" sz="2300" dirty="0" smtClean="0"/>
              <a:t>The </a:t>
            </a:r>
            <a:r>
              <a:rPr lang="en-US" sz="2300" dirty="0"/>
              <a:t>underlined sentence express: </a:t>
            </a:r>
            <a:endParaRPr lang="en-US" sz="2300" dirty="0" smtClean="0"/>
          </a:p>
          <a:p>
            <a:pPr marL="457200" indent="-457200" algn="just">
              <a:buAutoNum type="alphaUcPeriod"/>
            </a:pPr>
            <a:r>
              <a:rPr lang="en-US" sz="2300" dirty="0" smtClean="0"/>
              <a:t>Asking </a:t>
            </a:r>
            <a:r>
              <a:rPr lang="en-US" sz="2300" dirty="0"/>
              <a:t>help </a:t>
            </a:r>
            <a:endParaRPr lang="en-US" sz="2300" dirty="0" smtClean="0"/>
          </a:p>
          <a:p>
            <a:pPr marL="457200" indent="-457200" algn="just">
              <a:buAutoNum type="alphaUcPeriod"/>
            </a:pPr>
            <a:r>
              <a:rPr lang="en-US" sz="2300" dirty="0" smtClean="0"/>
              <a:t>Offering help</a:t>
            </a:r>
          </a:p>
          <a:p>
            <a:pPr marL="457200" indent="-457200" algn="just">
              <a:buAutoNum type="alphaUcPeriod"/>
            </a:pPr>
            <a:r>
              <a:rPr lang="en-US" sz="2300" dirty="0" smtClean="0"/>
              <a:t>Refusing something</a:t>
            </a:r>
          </a:p>
          <a:p>
            <a:pPr marL="457200" indent="-457200" algn="just">
              <a:buAutoNum type="alphaUcPeriod"/>
            </a:pPr>
            <a:r>
              <a:rPr lang="en-US" sz="2300" dirty="0" smtClean="0"/>
              <a:t>Accepting </a:t>
            </a:r>
            <a:r>
              <a:rPr lang="en-US" sz="2300" dirty="0"/>
              <a:t>an </a:t>
            </a:r>
            <a:r>
              <a:rPr lang="en-US" sz="2300" dirty="0" smtClean="0"/>
              <a:t>offer</a:t>
            </a:r>
            <a:endParaRPr lang="en-US" sz="2300" dirty="0"/>
          </a:p>
        </p:txBody>
      </p:sp>
    </p:spTree>
    <p:extLst>
      <p:ext uri="{BB962C8B-B14F-4D97-AF65-F5344CB8AC3E}">
        <p14:creationId xmlns:p14="http://schemas.microsoft.com/office/powerpoint/2010/main" val="3872546751"/>
      </p:ext>
    </p:extLst>
  </p:cSld>
  <p:clrMapOvr>
    <a:masterClrMapping/>
  </p:clrMapOvr>
  <p:transition spd="slow">
    <p:fade thruBlk="1"/>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200400" y="5334000"/>
            <a:ext cx="6400800" cy="1752600"/>
          </a:xfrm>
        </p:spPr>
        <p:txBody>
          <a:bodyPr>
            <a:normAutofit/>
          </a:bodyPr>
          <a:lstStyle/>
          <a:p>
            <a:r>
              <a:rPr lang="en-US" sz="2400" dirty="0">
                <a:solidFill>
                  <a:srgbClr val="000000"/>
                </a:solidFill>
                <a:latin typeface="ff1"/>
              </a:rPr>
              <a:t>A. Accepting help</a:t>
            </a:r>
            <a:endParaRPr lang="en-US" sz="2400" dirty="0">
              <a:solidFill>
                <a:srgbClr val="000000"/>
              </a:solidFill>
              <a:latin typeface="Scribd Sans"/>
            </a:endParaRPr>
          </a:p>
        </p:txBody>
      </p:sp>
      <p:sp>
        <p:nvSpPr>
          <p:cNvPr id="4" name="Subtitle 1"/>
          <p:cNvSpPr txBox="1">
            <a:spLocks/>
          </p:cNvSpPr>
          <p:nvPr/>
        </p:nvSpPr>
        <p:spPr>
          <a:xfrm>
            <a:off x="304800" y="533400"/>
            <a:ext cx="8839200" cy="175260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sz="2500" dirty="0">
                <a:solidFill>
                  <a:srgbClr val="000000"/>
                </a:solidFill>
                <a:latin typeface="ff0"/>
              </a:rPr>
              <a:t>6.</a:t>
            </a:r>
          </a:p>
          <a:p>
            <a:pPr algn="l"/>
            <a:r>
              <a:rPr lang="en-US" sz="2500" dirty="0">
                <a:solidFill>
                  <a:srgbClr val="000000"/>
                </a:solidFill>
                <a:latin typeface="ff0"/>
              </a:rPr>
              <a:t>A: Mom, do you need some help? You look so busy this morning.</a:t>
            </a:r>
          </a:p>
          <a:p>
            <a:pPr algn="l"/>
            <a:r>
              <a:rPr lang="en-US" sz="2500" dirty="0">
                <a:solidFill>
                  <a:srgbClr val="000000"/>
                </a:solidFill>
                <a:latin typeface="ff0"/>
              </a:rPr>
              <a:t>B: Of course, dear. I need another pair of hands to wash the dish</a:t>
            </a:r>
            <a:r>
              <a:rPr lang="en-US" sz="2500" dirty="0" smtClean="0">
                <a:solidFill>
                  <a:srgbClr val="000000"/>
                </a:solidFill>
                <a:latin typeface="ff0"/>
              </a:rPr>
              <a:t>.</a:t>
            </a:r>
            <a:endParaRPr lang="en-US" sz="2500" dirty="0">
              <a:solidFill>
                <a:srgbClr val="000000"/>
              </a:solidFill>
              <a:latin typeface="ff0"/>
            </a:endParaRPr>
          </a:p>
          <a:p>
            <a:pPr algn="l"/>
            <a:r>
              <a:rPr lang="en-US" sz="2500" dirty="0">
                <a:solidFill>
                  <a:srgbClr val="000000"/>
                </a:solidFill>
                <a:latin typeface="ff0"/>
              </a:rPr>
              <a:t>The underlined sentence expresses …….</a:t>
            </a:r>
            <a:endParaRPr lang="en-US" sz="2500" dirty="0">
              <a:solidFill>
                <a:srgbClr val="000000"/>
              </a:solidFill>
              <a:latin typeface="Scribd Sans"/>
            </a:endParaRPr>
          </a:p>
          <a:p>
            <a:pPr algn="l"/>
            <a:r>
              <a:rPr lang="en-US" sz="2500" dirty="0">
                <a:solidFill>
                  <a:srgbClr val="000000"/>
                </a:solidFill>
                <a:latin typeface="ff1"/>
              </a:rPr>
              <a:t>A. Accepting help</a:t>
            </a:r>
            <a:endParaRPr lang="en-US" sz="2500" dirty="0">
              <a:solidFill>
                <a:srgbClr val="000000"/>
              </a:solidFill>
              <a:latin typeface="Scribd Sans"/>
            </a:endParaRPr>
          </a:p>
          <a:p>
            <a:pPr algn="l"/>
            <a:r>
              <a:rPr lang="en-US" sz="2500" dirty="0">
                <a:solidFill>
                  <a:srgbClr val="000000"/>
                </a:solidFill>
                <a:latin typeface="ff0"/>
              </a:rPr>
              <a:t>B. Offering help</a:t>
            </a:r>
          </a:p>
          <a:p>
            <a:pPr algn="l"/>
            <a:r>
              <a:rPr lang="en-US" sz="2500" dirty="0">
                <a:solidFill>
                  <a:srgbClr val="000000"/>
                </a:solidFill>
                <a:latin typeface="ff0"/>
              </a:rPr>
              <a:t>C. Refusing help</a:t>
            </a:r>
          </a:p>
          <a:p>
            <a:pPr algn="l"/>
            <a:r>
              <a:rPr lang="en-US" sz="2500" dirty="0">
                <a:solidFill>
                  <a:srgbClr val="000000"/>
                </a:solidFill>
                <a:latin typeface="ff0"/>
              </a:rPr>
              <a:t>D. Looking for something</a:t>
            </a:r>
          </a:p>
          <a:p>
            <a:pPr algn="l"/>
            <a:endParaRPr lang="en-US" sz="2500" dirty="0">
              <a:solidFill>
                <a:srgbClr val="000000"/>
              </a:solidFill>
              <a:latin typeface="Scribd Sans"/>
            </a:endParaRPr>
          </a:p>
        </p:txBody>
      </p:sp>
    </p:spTree>
    <p:extLst>
      <p:ext uri="{BB962C8B-B14F-4D97-AF65-F5344CB8AC3E}">
        <p14:creationId xmlns:p14="http://schemas.microsoft.com/office/powerpoint/2010/main" val="31262909"/>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2">
                                            <p:txEl>
                                              <p:pRg st="0" end="0"/>
                                            </p:txEl>
                                          </p:spTgt>
                                        </p:tgtEl>
                                        <p:attrNameLst>
                                          <p:attrName>style.visibility</p:attrName>
                                        </p:attrNameLst>
                                      </p:cBhvr>
                                      <p:to>
                                        <p:strVal val="visible"/>
                                      </p:to>
                                    </p:set>
                                    <p:animEffect transition="in" filter="fade">
                                      <p:cBhvr>
                                        <p:cTn id="13" dur="1000"/>
                                        <p:tgtEl>
                                          <p:spTgt spid="2">
                                            <p:txEl>
                                              <p:pRg st="0" end="0"/>
                                            </p:txEl>
                                          </p:spTgt>
                                        </p:tgtEl>
                                      </p:cBhvr>
                                    </p:animEffect>
                                    <p:anim calcmode="lin" valueType="num">
                                      <p:cBhvr>
                                        <p:cTn id="14"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057400" y="4860161"/>
            <a:ext cx="6400800" cy="1752600"/>
          </a:xfrm>
        </p:spPr>
        <p:txBody>
          <a:bodyPr/>
          <a:lstStyle/>
          <a:p>
            <a:r>
              <a:rPr lang="en-US" dirty="0" smtClean="0">
                <a:solidFill>
                  <a:schemeClr val="tx1"/>
                </a:solidFill>
              </a:rPr>
              <a:t>C.I Will</a:t>
            </a:r>
            <a:endParaRPr lang="en-US" dirty="0">
              <a:solidFill>
                <a:schemeClr val="tx1"/>
              </a:solidFill>
            </a:endParaRPr>
          </a:p>
        </p:txBody>
      </p:sp>
      <p:sp>
        <p:nvSpPr>
          <p:cNvPr id="3" name="Rectangle 2"/>
          <p:cNvSpPr/>
          <p:nvPr/>
        </p:nvSpPr>
        <p:spPr>
          <a:xfrm>
            <a:off x="76200" y="1582341"/>
            <a:ext cx="8534400" cy="3277820"/>
          </a:xfrm>
          <a:prstGeom prst="rect">
            <a:avLst/>
          </a:prstGeom>
        </p:spPr>
        <p:txBody>
          <a:bodyPr wrap="square">
            <a:spAutoFit/>
          </a:bodyPr>
          <a:lstStyle/>
          <a:p>
            <a:r>
              <a:rPr lang="en-US" sz="2300" dirty="0" smtClean="0">
                <a:solidFill>
                  <a:srgbClr val="000000"/>
                </a:solidFill>
                <a:latin typeface="ff0"/>
              </a:rPr>
              <a:t>7.Bob</a:t>
            </a:r>
            <a:r>
              <a:rPr lang="en-US" sz="2300" dirty="0">
                <a:solidFill>
                  <a:srgbClr val="000000"/>
                </a:solidFill>
                <a:latin typeface="ff0"/>
              </a:rPr>
              <a:t>: Sony, will you give me that book</a:t>
            </a:r>
            <a:r>
              <a:rPr lang="en-US" sz="2300" dirty="0" smtClean="0">
                <a:solidFill>
                  <a:srgbClr val="000000"/>
                </a:solidFill>
                <a:latin typeface="ff0"/>
              </a:rPr>
              <a:t>?</a:t>
            </a:r>
          </a:p>
          <a:p>
            <a:r>
              <a:rPr lang="en-US" sz="2300" dirty="0" smtClean="0">
                <a:solidFill>
                  <a:srgbClr val="000000"/>
                </a:solidFill>
                <a:latin typeface="ff0"/>
              </a:rPr>
              <a:t>Sony</a:t>
            </a:r>
            <a:r>
              <a:rPr lang="en-US" sz="2300" dirty="0">
                <a:solidFill>
                  <a:srgbClr val="000000"/>
                </a:solidFill>
                <a:latin typeface="ff0"/>
              </a:rPr>
              <a:t>: Sure, </a:t>
            </a:r>
            <a:r>
              <a:rPr lang="en-US" sz="2300" dirty="0" smtClean="0">
                <a:solidFill>
                  <a:srgbClr val="000000"/>
                </a:solidFill>
                <a:latin typeface="ff0"/>
              </a:rPr>
              <a:t>………</a:t>
            </a:r>
          </a:p>
          <a:p>
            <a:endParaRPr lang="en-US" sz="2300" dirty="0">
              <a:solidFill>
                <a:srgbClr val="000000"/>
              </a:solidFill>
              <a:latin typeface="ff0"/>
            </a:endParaRPr>
          </a:p>
          <a:p>
            <a:r>
              <a:rPr lang="en-US" sz="2300" dirty="0" smtClean="0">
                <a:solidFill>
                  <a:srgbClr val="000000"/>
                </a:solidFill>
                <a:latin typeface="ff0"/>
              </a:rPr>
              <a:t>Complete </a:t>
            </a:r>
            <a:r>
              <a:rPr lang="en-US" sz="2300" dirty="0">
                <a:solidFill>
                  <a:srgbClr val="000000"/>
                </a:solidFill>
                <a:latin typeface="ff0"/>
              </a:rPr>
              <a:t>the dialogue above with right expression ………. </a:t>
            </a:r>
            <a:endParaRPr lang="en-US" sz="2300" dirty="0" smtClean="0">
              <a:solidFill>
                <a:srgbClr val="000000"/>
              </a:solidFill>
              <a:latin typeface="ff0"/>
            </a:endParaRPr>
          </a:p>
          <a:p>
            <a:pPr marL="457200" indent="-457200">
              <a:buAutoNum type="alphaUcPeriod"/>
            </a:pPr>
            <a:r>
              <a:rPr lang="en-US" sz="2300" dirty="0" smtClean="0">
                <a:solidFill>
                  <a:srgbClr val="000000"/>
                </a:solidFill>
                <a:latin typeface="ff0"/>
              </a:rPr>
              <a:t>I </a:t>
            </a:r>
            <a:r>
              <a:rPr lang="en-US" sz="2300" dirty="0">
                <a:solidFill>
                  <a:srgbClr val="000000"/>
                </a:solidFill>
                <a:latin typeface="ff0"/>
              </a:rPr>
              <a:t>don’t want to</a:t>
            </a:r>
            <a:r>
              <a:rPr lang="en-US" sz="2300" dirty="0" smtClean="0">
                <a:solidFill>
                  <a:srgbClr val="000000"/>
                </a:solidFill>
                <a:latin typeface="ff0"/>
              </a:rPr>
              <a:t>.</a:t>
            </a:r>
          </a:p>
          <a:p>
            <a:pPr marL="457200" indent="-457200">
              <a:buAutoNum type="alphaUcPeriod"/>
            </a:pPr>
            <a:r>
              <a:rPr lang="en-US" sz="2300" dirty="0" smtClean="0">
                <a:solidFill>
                  <a:srgbClr val="000000"/>
                </a:solidFill>
                <a:latin typeface="ff0"/>
              </a:rPr>
              <a:t>I </a:t>
            </a:r>
            <a:r>
              <a:rPr lang="en-US" sz="2300" dirty="0">
                <a:solidFill>
                  <a:srgbClr val="000000"/>
                </a:solidFill>
                <a:latin typeface="ff0"/>
              </a:rPr>
              <a:t>am busy today</a:t>
            </a:r>
            <a:endParaRPr lang="en-US" sz="2300" dirty="0">
              <a:solidFill>
                <a:srgbClr val="000000"/>
              </a:solidFill>
              <a:latin typeface="Scribd Sans"/>
            </a:endParaRPr>
          </a:p>
          <a:p>
            <a:r>
              <a:rPr lang="en-US" sz="2300" dirty="0">
                <a:solidFill>
                  <a:srgbClr val="000000"/>
                </a:solidFill>
                <a:latin typeface="ff1"/>
              </a:rPr>
              <a:t>C. I will</a:t>
            </a:r>
            <a:endParaRPr lang="en-US" sz="2300" dirty="0">
              <a:solidFill>
                <a:srgbClr val="000000"/>
              </a:solidFill>
              <a:latin typeface="Scribd Sans"/>
            </a:endParaRPr>
          </a:p>
          <a:p>
            <a:r>
              <a:rPr lang="en-US" sz="2300" dirty="0">
                <a:solidFill>
                  <a:srgbClr val="000000"/>
                </a:solidFill>
                <a:latin typeface="ff0"/>
              </a:rPr>
              <a:t>D. I will not</a:t>
            </a:r>
            <a:endParaRPr lang="en-US" sz="2300" dirty="0">
              <a:solidFill>
                <a:srgbClr val="000000"/>
              </a:solidFill>
              <a:latin typeface="Scribd Sans"/>
            </a:endParaRPr>
          </a:p>
          <a:p>
            <a:r>
              <a:rPr lang="en-US" sz="2300" dirty="0">
                <a:solidFill>
                  <a:srgbClr val="000000"/>
                </a:solidFill>
                <a:latin typeface="Scribd Sans"/>
              </a:rPr>
              <a:t> </a:t>
            </a:r>
            <a:endParaRPr lang="en-US" sz="2300" dirty="0"/>
          </a:p>
        </p:txBody>
      </p:sp>
    </p:spTree>
    <p:extLst>
      <p:ext uri="{BB962C8B-B14F-4D97-AF65-F5344CB8AC3E}">
        <p14:creationId xmlns:p14="http://schemas.microsoft.com/office/powerpoint/2010/main" val="1345013504"/>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0" end="0"/>
                                            </p:txEl>
                                          </p:spTgt>
                                        </p:tgtEl>
                                        <p:attrNameLst>
                                          <p:attrName>style.visibility</p:attrName>
                                        </p:attrNameLst>
                                      </p:cBhvr>
                                      <p:to>
                                        <p:strVal val="visible"/>
                                      </p:to>
                                    </p:set>
                                    <p:anim calcmode="lin" valueType="num">
                                      <p:cBhvr additive="base">
                                        <p:cTn id="13"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7620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dirty="0"/>
              <a:t>	</a:t>
            </a:r>
          </a:p>
          <a:p>
            <a:endParaRPr lang="en-US" sz="4000" b="1" dirty="0"/>
          </a:p>
          <a:p>
            <a:endParaRPr lang="id-ID" sz="2400" b="1" dirty="0">
              <a:sym typeface="Wingdings" panose="05000000000000000000" pitchFamily="2" charset="2"/>
            </a:endParaRPr>
          </a:p>
          <a:p>
            <a:r>
              <a:rPr lang="id-ID" sz="4000" b="1" dirty="0">
                <a:sym typeface="Wingdings" panose="05000000000000000000" pitchFamily="2" charset="2"/>
              </a:rPr>
              <a:t> </a:t>
            </a:r>
            <a:r>
              <a:rPr lang="en-US" sz="4000" b="1" dirty="0"/>
              <a:t>END</a:t>
            </a:r>
            <a:r>
              <a:rPr lang="id-ID" sz="4000" b="1" dirty="0"/>
              <a:t> </a:t>
            </a:r>
            <a:r>
              <a:rPr lang="id-ID" sz="4000" b="1" dirty="0">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endParaRPr lang="en-US"/>
          </a:p>
        </p:txBody>
      </p:sp>
      <p:sp>
        <p:nvSpPr>
          <p:cNvPr id="3" name="Rectangle 2"/>
          <p:cNvSpPr/>
          <p:nvPr/>
        </p:nvSpPr>
        <p:spPr>
          <a:xfrm>
            <a:off x="304800" y="1371600"/>
            <a:ext cx="8382000" cy="2400657"/>
          </a:xfrm>
          <a:prstGeom prst="rect">
            <a:avLst/>
          </a:prstGeom>
        </p:spPr>
        <p:txBody>
          <a:bodyPr wrap="square">
            <a:spAutoFit/>
          </a:bodyPr>
          <a:lstStyle/>
          <a:p>
            <a:pPr algn="just"/>
            <a:r>
              <a:rPr lang="en-US" sz="2500" dirty="0">
                <a:solidFill>
                  <a:srgbClr val="001D35"/>
                </a:solidFill>
                <a:latin typeface="Google Sans"/>
              </a:rPr>
              <a:t>Offering help and service is about extending assistance or resources to someone who might need it. It's a polite way to show care and concern, and it can build positive interpersonal relationships. It involves expressing willingness to provide help, whether it's physical assistance, advice, or a specific service</a:t>
            </a:r>
            <a:endParaRPr lang="en-US" sz="2500" dirty="0"/>
          </a:p>
        </p:txBody>
      </p:sp>
    </p:spTree>
    <p:extLst>
      <p:ext uri="{BB962C8B-B14F-4D97-AF65-F5344CB8AC3E}">
        <p14:creationId xmlns:p14="http://schemas.microsoft.com/office/powerpoint/2010/main" val="2241270963"/>
      </p:ext>
    </p:extLst>
  </p:cSld>
  <p:clrMapOvr>
    <a:masterClrMapping/>
  </p:clrMapOvr>
  <p:transition spd="slow">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endParaRPr lang="en-US"/>
          </a:p>
        </p:txBody>
      </p:sp>
      <p:sp>
        <p:nvSpPr>
          <p:cNvPr id="3" name="Rectangle 2"/>
          <p:cNvSpPr/>
          <p:nvPr/>
        </p:nvSpPr>
        <p:spPr>
          <a:xfrm>
            <a:off x="152400" y="1720840"/>
            <a:ext cx="8763000" cy="3631763"/>
          </a:xfrm>
          <a:prstGeom prst="rect">
            <a:avLst/>
          </a:prstGeom>
        </p:spPr>
        <p:txBody>
          <a:bodyPr wrap="square">
            <a:spAutoFit/>
          </a:bodyPr>
          <a:lstStyle/>
          <a:p>
            <a:r>
              <a:rPr lang="en-US" sz="2300" dirty="0">
                <a:latin typeface="Google Sans"/>
              </a:rPr>
              <a:t>Key aspects of offering help and service:</a:t>
            </a:r>
          </a:p>
          <a:p>
            <a:pPr>
              <a:buFont typeface="Arial" panose="020B0604020202020204" pitchFamily="34" charset="0"/>
              <a:buChar char="•"/>
            </a:pPr>
            <a:r>
              <a:rPr lang="en-US" sz="2300" b="1" dirty="0">
                <a:latin typeface="Google Sans"/>
              </a:rPr>
              <a:t>Showing Care:</a:t>
            </a:r>
            <a:endParaRPr lang="en-US" sz="2300" dirty="0">
              <a:latin typeface="Google Sans"/>
            </a:endParaRPr>
          </a:p>
          <a:p>
            <a:pPr fontAlgn="ctr">
              <a:buFont typeface="Arial" panose="020B0604020202020204" pitchFamily="34" charset="0"/>
              <a:buChar char="•"/>
            </a:pPr>
            <a:r>
              <a:rPr lang="en-US" sz="2300" dirty="0">
                <a:latin typeface="Google Sans"/>
              </a:rPr>
              <a:t>By offering help, you demonstrate that you're aware of someone else's needs and are willing to help them. </a:t>
            </a:r>
          </a:p>
          <a:p>
            <a:pPr>
              <a:buFont typeface="Arial" panose="020B0604020202020204" pitchFamily="34" charset="0"/>
              <a:buChar char="•"/>
            </a:pPr>
            <a:r>
              <a:rPr lang="en-US" sz="2300" b="1" dirty="0">
                <a:latin typeface="Google Sans"/>
              </a:rPr>
              <a:t>Building Relationships:</a:t>
            </a:r>
            <a:endParaRPr lang="en-US" sz="2300" dirty="0">
              <a:latin typeface="Google Sans"/>
            </a:endParaRPr>
          </a:p>
          <a:p>
            <a:pPr fontAlgn="ctr">
              <a:buFont typeface="Arial" panose="020B0604020202020204" pitchFamily="34" charset="0"/>
              <a:buChar char="•"/>
            </a:pPr>
            <a:r>
              <a:rPr lang="en-US" sz="2300" dirty="0">
                <a:latin typeface="Google Sans"/>
              </a:rPr>
              <a:t>Offering help can strengthen bonds between people, fostering trust and mutual support. </a:t>
            </a:r>
          </a:p>
          <a:p>
            <a:pPr>
              <a:buFont typeface="Arial" panose="020B0604020202020204" pitchFamily="34" charset="0"/>
              <a:buChar char="•"/>
            </a:pPr>
            <a:r>
              <a:rPr lang="en-US" sz="2300" b="1" dirty="0">
                <a:latin typeface="Google Sans"/>
              </a:rPr>
              <a:t>Using Polite Language:</a:t>
            </a:r>
            <a:endParaRPr lang="en-US" sz="2300" dirty="0">
              <a:latin typeface="Google Sans"/>
            </a:endParaRPr>
          </a:p>
          <a:p>
            <a:pPr>
              <a:buFont typeface="Arial" panose="020B0604020202020204" pitchFamily="34" charset="0"/>
              <a:buChar char="•"/>
            </a:pPr>
            <a:r>
              <a:rPr lang="en-US" sz="2300" dirty="0">
                <a:latin typeface="Google Sans"/>
              </a:rPr>
              <a:t>You should use respectful and considerate language when offering assistance. </a:t>
            </a:r>
            <a:endParaRPr lang="en-US" sz="2300" b="0" i="0" dirty="0">
              <a:effectLst/>
              <a:latin typeface="Google Sans"/>
            </a:endParaRPr>
          </a:p>
        </p:txBody>
      </p:sp>
    </p:spTree>
    <p:extLst>
      <p:ext uri="{BB962C8B-B14F-4D97-AF65-F5344CB8AC3E}">
        <p14:creationId xmlns:p14="http://schemas.microsoft.com/office/powerpoint/2010/main" val="3497603338"/>
      </p:ext>
    </p:extLst>
  </p:cSld>
  <p:clrMapOvr>
    <a:masterClrMapping/>
  </p:clrMapOvr>
  <p:transition spd="slow">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8600" y="1371600"/>
            <a:ext cx="8077200" cy="1600200"/>
          </a:xfrm>
        </p:spPr>
        <p:txBody>
          <a:bodyPr>
            <a:noAutofit/>
          </a:bodyPr>
          <a:lstStyle/>
          <a:p>
            <a:pPr algn="just"/>
            <a:r>
              <a:rPr lang="en-US" dirty="0" smtClean="0">
                <a:solidFill>
                  <a:schemeClr val="tx1"/>
                </a:solidFill>
                <a:latin typeface="Cambria" pitchFamily="18" charset="0"/>
                <a:ea typeface="Cambria" pitchFamily="18" charset="0"/>
              </a:rPr>
              <a:t>As a member of the Hotel Industry you will inevitably find yourself in a situation that requires you to offer help or assistance to a guest. </a:t>
            </a:r>
            <a:r>
              <a:rPr lang="en-US" dirty="0" smtClean="0">
                <a:solidFill>
                  <a:schemeClr val="tx1"/>
                </a:solidFill>
                <a:latin typeface="Cambria" pitchFamily="18" charset="0"/>
                <a:ea typeface="Cambria" pitchFamily="18" charset="0"/>
              </a:rPr>
              <a:t>In </a:t>
            </a:r>
            <a:r>
              <a:rPr lang="en-US" dirty="0" smtClean="0">
                <a:solidFill>
                  <a:schemeClr val="tx1"/>
                </a:solidFill>
                <a:latin typeface="Cambria" pitchFamily="18" charset="0"/>
                <a:ea typeface="Cambria" pitchFamily="18" charset="0"/>
              </a:rPr>
              <a:t>either case, knowing what to say in those situations will hold in good stead with the guests. At times, you will be in situations that you will offer your help and at other times you may be asked to respond to a guest that has requested help.</a:t>
            </a:r>
            <a:endParaRPr lang="en-US" dirty="0">
              <a:solidFill>
                <a:schemeClr val="tx1"/>
              </a:solidFill>
              <a:latin typeface="Cambria" pitchFamily="18" charset="0"/>
              <a:ea typeface="Cambria" pitchFamily="18" charset="0"/>
            </a:endParaRPr>
          </a:p>
        </p:txBody>
      </p:sp>
    </p:spTree>
  </p:cSld>
  <p:clrMapOvr>
    <a:masterClrMapping/>
  </p:clrMapOvr>
  <p:transition spd="slow">
    <p:fade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457200" y="990600"/>
            <a:ext cx="8686800" cy="1752600"/>
          </a:xfrm>
        </p:spPr>
        <p:txBody>
          <a:bodyPr>
            <a:noAutofit/>
          </a:bodyPr>
          <a:lstStyle/>
          <a:p>
            <a:pPr algn="l" fontAlgn="base"/>
            <a:r>
              <a:rPr lang="en-US" sz="3600" b="1" dirty="0" smtClean="0">
                <a:solidFill>
                  <a:schemeClr val="tx1"/>
                </a:solidFill>
                <a:latin typeface="Cambria" pitchFamily="18" charset="0"/>
                <a:ea typeface="Cambria" pitchFamily="18" charset="0"/>
              </a:rPr>
              <a:t>WHEN OFFERING HELP</a:t>
            </a:r>
          </a:p>
          <a:p>
            <a:pPr algn="l" fontAlgn="base"/>
            <a:endParaRPr lang="en-US" b="1" dirty="0" smtClean="0">
              <a:solidFill>
                <a:schemeClr val="tx1"/>
              </a:solidFill>
              <a:latin typeface="Cambria" pitchFamily="18" charset="0"/>
              <a:ea typeface="Cambria" pitchFamily="18" charset="0"/>
            </a:endParaRPr>
          </a:p>
          <a:p>
            <a:pPr algn="l"/>
            <a:r>
              <a:rPr lang="en-US" b="1" dirty="0" smtClean="0">
                <a:solidFill>
                  <a:schemeClr val="tx1"/>
                </a:solidFill>
                <a:latin typeface="Cambria" pitchFamily="18" charset="0"/>
                <a:ea typeface="Cambria" pitchFamily="18" charset="0"/>
              </a:rPr>
              <a:t>-would you like some help?</a:t>
            </a:r>
          </a:p>
          <a:p>
            <a:pPr algn="l"/>
            <a:r>
              <a:rPr lang="en-US" b="1" dirty="0" smtClean="0">
                <a:solidFill>
                  <a:schemeClr val="tx1"/>
                </a:solidFill>
                <a:latin typeface="Cambria" pitchFamily="18" charset="0"/>
                <a:ea typeface="Cambria" pitchFamily="18" charset="0"/>
              </a:rPr>
              <a:t>-can I give you a hand?</a:t>
            </a:r>
          </a:p>
          <a:p>
            <a:pPr algn="l"/>
            <a:r>
              <a:rPr lang="en-US" b="1" dirty="0" smtClean="0">
                <a:solidFill>
                  <a:schemeClr val="tx1"/>
                </a:solidFill>
                <a:latin typeface="Cambria" pitchFamily="18" charset="0"/>
                <a:ea typeface="Cambria" pitchFamily="18" charset="0"/>
              </a:rPr>
              <a:t>-Do you need any help?</a:t>
            </a:r>
          </a:p>
          <a:p>
            <a:pPr algn="l"/>
            <a:r>
              <a:rPr lang="en-US" b="1" dirty="0" smtClean="0">
                <a:solidFill>
                  <a:schemeClr val="tx1"/>
                </a:solidFill>
                <a:latin typeface="Cambria" pitchFamily="18" charset="0"/>
                <a:ea typeface="Cambria" pitchFamily="18" charset="0"/>
              </a:rPr>
              <a:t>-May I offer my assistance?</a:t>
            </a:r>
          </a:p>
          <a:p>
            <a:pPr algn="l"/>
            <a:r>
              <a:rPr lang="en-US" b="1" dirty="0" smtClean="0">
                <a:solidFill>
                  <a:schemeClr val="tx1"/>
                </a:solidFill>
                <a:latin typeface="Cambria" pitchFamily="18" charset="0"/>
                <a:ea typeface="Cambria" pitchFamily="18" charset="0"/>
              </a:rPr>
              <a:t>-Need any help?</a:t>
            </a:r>
            <a:endParaRPr lang="en-US" b="1" dirty="0">
              <a:solidFill>
                <a:schemeClr val="tx1"/>
              </a:solidFill>
              <a:latin typeface="Cambria" pitchFamily="18" charset="0"/>
              <a:ea typeface="Cambria" pitchFamily="18" charset="0"/>
            </a:endParaRPr>
          </a:p>
        </p:txBody>
      </p:sp>
    </p:spTree>
  </p:cSld>
  <p:clrMapOvr>
    <a:masterClrMapping/>
  </p:clrMapOvr>
  <p:transition spd="slow">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0" y="0"/>
            <a:ext cx="9144000" cy="6172200"/>
          </a:xfrm>
        </p:spPr>
        <p:txBody>
          <a:bodyPr>
            <a:noAutofit/>
          </a:bodyPr>
          <a:lstStyle/>
          <a:p>
            <a:pPr algn="l" fontAlgn="base"/>
            <a:endParaRPr lang="en-US" sz="4400" b="1" dirty="0" smtClean="0">
              <a:solidFill>
                <a:schemeClr val="tx1"/>
              </a:solidFill>
              <a:latin typeface="Cambria" pitchFamily="18" charset="0"/>
              <a:ea typeface="Cambria" pitchFamily="18" charset="0"/>
            </a:endParaRPr>
          </a:p>
          <a:p>
            <a:pPr algn="l" fontAlgn="base"/>
            <a:r>
              <a:rPr lang="en-US" sz="4400" b="1" dirty="0" smtClean="0">
                <a:solidFill>
                  <a:schemeClr val="tx1"/>
                </a:solidFill>
                <a:latin typeface="Cambria" pitchFamily="18" charset="0"/>
                <a:ea typeface="Cambria" pitchFamily="18" charset="0"/>
              </a:rPr>
              <a:t>When asking for help</a:t>
            </a:r>
          </a:p>
          <a:p>
            <a:pPr algn="l" fontAlgn="base"/>
            <a:endParaRPr lang="en-US" sz="4400" b="1" dirty="0" smtClean="0">
              <a:solidFill>
                <a:schemeClr val="tx1"/>
              </a:solidFill>
              <a:latin typeface="Cambria" pitchFamily="18" charset="0"/>
              <a:ea typeface="Cambria" pitchFamily="18" charset="0"/>
            </a:endParaRPr>
          </a:p>
          <a:p>
            <a:pPr algn="l" fontAlgn="base">
              <a:buFontTx/>
              <a:buChar char="-"/>
            </a:pPr>
            <a:r>
              <a:rPr lang="en-US" b="1" dirty="0" smtClean="0">
                <a:solidFill>
                  <a:schemeClr val="tx1"/>
                </a:solidFill>
              </a:rPr>
              <a:t>Could you give me a hand?</a:t>
            </a:r>
          </a:p>
          <a:p>
            <a:pPr algn="l" fontAlgn="base">
              <a:buFontTx/>
              <a:buChar char="-"/>
            </a:pPr>
            <a:r>
              <a:rPr lang="en-US" b="1" dirty="0" smtClean="0">
                <a:solidFill>
                  <a:schemeClr val="tx1"/>
                </a:solidFill>
              </a:rPr>
              <a:t>Would you mind helping me out?</a:t>
            </a:r>
          </a:p>
          <a:p>
            <a:pPr algn="l" fontAlgn="base">
              <a:buFontTx/>
              <a:buChar char="-"/>
            </a:pPr>
            <a:r>
              <a:rPr lang="en-US" b="1" dirty="0" smtClean="0">
                <a:solidFill>
                  <a:schemeClr val="tx1"/>
                </a:solidFill>
              </a:rPr>
              <a:t>Could you help me please?</a:t>
            </a:r>
          </a:p>
          <a:p>
            <a:pPr algn="l" fontAlgn="base">
              <a:buFontTx/>
              <a:buChar char="-"/>
            </a:pPr>
            <a:r>
              <a:rPr lang="en-US" b="1" dirty="0" smtClean="0">
                <a:solidFill>
                  <a:schemeClr val="tx1"/>
                </a:solidFill>
              </a:rPr>
              <a:t>I Need some assistance please</a:t>
            </a:r>
          </a:p>
        </p:txBody>
      </p:sp>
    </p:spTree>
  </p:cSld>
  <p:clrMapOvr>
    <a:masterClrMapping/>
  </p:clrMapOvr>
  <p:transition spd="slow">
    <p:fade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52400" y="762000"/>
            <a:ext cx="9144000" cy="1752600"/>
          </a:xfrm>
        </p:spPr>
        <p:txBody>
          <a:bodyPr>
            <a:noAutofit/>
          </a:bodyPr>
          <a:lstStyle/>
          <a:p>
            <a:pPr algn="l"/>
            <a:r>
              <a:rPr lang="en-US" sz="3200" b="1" u="sng" dirty="0" smtClean="0">
                <a:solidFill>
                  <a:schemeClr val="tx1"/>
                </a:solidFill>
                <a:latin typeface="Cambria" pitchFamily="18" charset="0"/>
                <a:ea typeface="Cambria" pitchFamily="18" charset="0"/>
              </a:rPr>
              <a:t>When responding to help</a:t>
            </a:r>
          </a:p>
          <a:p>
            <a:pPr algn="l"/>
            <a:r>
              <a:rPr lang="en-US" sz="3200" b="1" dirty="0" smtClean="0">
                <a:solidFill>
                  <a:schemeClr val="tx1"/>
                </a:solidFill>
                <a:latin typeface="Cambria" pitchFamily="18" charset="0"/>
                <a:ea typeface="Cambria" pitchFamily="18" charset="0"/>
              </a:rPr>
              <a:t>-Of course ma’am, what can I do for you?</a:t>
            </a:r>
          </a:p>
          <a:p>
            <a:pPr algn="l"/>
            <a:r>
              <a:rPr lang="en-US" sz="3200" b="1" dirty="0" smtClean="0">
                <a:solidFill>
                  <a:schemeClr val="tx1"/>
                </a:solidFill>
                <a:latin typeface="Cambria" pitchFamily="18" charset="0"/>
                <a:ea typeface="Cambria" pitchFamily="18" charset="0"/>
              </a:rPr>
              <a:t>-Oh course sir, how can I help?</a:t>
            </a:r>
          </a:p>
          <a:p>
            <a:pPr algn="l"/>
            <a:r>
              <a:rPr lang="en-US" sz="3200" b="1" dirty="0" smtClean="0">
                <a:solidFill>
                  <a:schemeClr val="tx1"/>
                </a:solidFill>
                <a:latin typeface="Cambria" pitchFamily="18" charset="0"/>
                <a:ea typeface="Cambria" pitchFamily="18" charset="0"/>
              </a:rPr>
              <a:t>-Of course, what do you want me to do?</a:t>
            </a:r>
          </a:p>
          <a:p>
            <a:pPr algn="l"/>
            <a:r>
              <a:rPr lang="en-US" sz="3200" b="1" dirty="0" smtClean="0">
                <a:solidFill>
                  <a:schemeClr val="tx1"/>
                </a:solidFill>
                <a:latin typeface="Cambria" pitchFamily="18" charset="0"/>
                <a:ea typeface="Cambria" pitchFamily="18" charset="0"/>
              </a:rPr>
              <a:t>-I’d be happy to assist you</a:t>
            </a:r>
          </a:p>
          <a:p>
            <a:pPr algn="l"/>
            <a:r>
              <a:rPr lang="en-US" sz="3200" b="1" dirty="0" smtClean="0">
                <a:solidFill>
                  <a:schemeClr val="tx1"/>
                </a:solidFill>
                <a:latin typeface="Cambria" pitchFamily="18" charset="0"/>
                <a:ea typeface="Cambria" pitchFamily="18" charset="0"/>
              </a:rPr>
              <a:t>-Yes sir, how can I assist you?</a:t>
            </a:r>
            <a:endParaRPr lang="en-US" sz="3200" dirty="0" smtClean="0">
              <a:solidFill>
                <a:schemeClr val="tx1"/>
              </a:solidFill>
              <a:latin typeface="Cambria" pitchFamily="18" charset="0"/>
              <a:ea typeface="Cambria" pitchFamily="18" charset="0"/>
            </a:endParaRPr>
          </a:p>
          <a:p>
            <a:pPr algn="l"/>
            <a:endParaRPr lang="en-US" sz="3200" dirty="0" smtClean="0">
              <a:solidFill>
                <a:schemeClr val="tx1"/>
              </a:solidFill>
              <a:latin typeface="Cambria" pitchFamily="18" charset="0"/>
              <a:ea typeface="Cambria" pitchFamily="18" charset="0"/>
            </a:endParaRPr>
          </a:p>
          <a:p>
            <a:pPr algn="l"/>
            <a:endParaRPr lang="en-US" sz="1600" dirty="0">
              <a:solidFill>
                <a:schemeClr val="tx1"/>
              </a:solidFill>
              <a:latin typeface="Cambria" pitchFamily="18" charset="0"/>
              <a:ea typeface="Cambria" pitchFamily="18" charset="0"/>
            </a:endParaRPr>
          </a:p>
        </p:txBody>
      </p:sp>
    </p:spTree>
  </p:cSld>
  <p:clrMapOvr>
    <a:masterClrMapping/>
  </p:clrMapOvr>
  <p:transition spd="slow">
    <p:fade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8600" y="1295400"/>
            <a:ext cx="8839200" cy="1752600"/>
          </a:xfrm>
        </p:spPr>
        <p:txBody>
          <a:bodyPr>
            <a:noAutofit/>
          </a:bodyPr>
          <a:lstStyle/>
          <a:p>
            <a:pPr algn="l"/>
            <a:r>
              <a:rPr lang="en-US" b="1" dirty="0" smtClean="0">
                <a:solidFill>
                  <a:schemeClr val="tx1"/>
                </a:solidFill>
                <a:latin typeface="Cambria" pitchFamily="18" charset="0"/>
                <a:ea typeface="Cambria" pitchFamily="18" charset="0"/>
              </a:rPr>
              <a:t>Health and Leisure staff</a:t>
            </a:r>
          </a:p>
          <a:p>
            <a:pPr algn="l"/>
            <a:r>
              <a:rPr lang="en-US" dirty="0" smtClean="0">
                <a:solidFill>
                  <a:schemeClr val="tx1"/>
                </a:solidFill>
                <a:latin typeface="Cambria" pitchFamily="18" charset="0"/>
                <a:ea typeface="Cambria" pitchFamily="18" charset="0"/>
              </a:rPr>
              <a:t>Staff: Let me help you add some more weights sir</a:t>
            </a:r>
          </a:p>
          <a:p>
            <a:pPr algn="l"/>
            <a:r>
              <a:rPr lang="en-US" dirty="0" smtClean="0">
                <a:solidFill>
                  <a:schemeClr val="tx1"/>
                </a:solidFill>
                <a:latin typeface="Cambria" pitchFamily="18" charset="0"/>
                <a:ea typeface="Cambria" pitchFamily="18" charset="0"/>
              </a:rPr>
              <a:t>Guest: Thanks, much appreciated</a:t>
            </a:r>
          </a:p>
          <a:p>
            <a:pPr algn="l"/>
            <a:endParaRPr lang="en-US" dirty="0" smtClean="0">
              <a:solidFill>
                <a:schemeClr val="tx1"/>
              </a:solidFill>
              <a:latin typeface="Cambria" pitchFamily="18" charset="0"/>
              <a:ea typeface="Cambria" pitchFamily="18" charset="0"/>
            </a:endParaRPr>
          </a:p>
          <a:p>
            <a:pPr algn="l"/>
            <a:r>
              <a:rPr lang="en-US" dirty="0" smtClean="0">
                <a:solidFill>
                  <a:schemeClr val="tx1"/>
                </a:solidFill>
                <a:latin typeface="Cambria" pitchFamily="18" charset="0"/>
                <a:ea typeface="Cambria" pitchFamily="18" charset="0"/>
              </a:rPr>
              <a:t>Guest: Could you give me a hand?</a:t>
            </a:r>
          </a:p>
          <a:p>
            <a:pPr algn="l"/>
            <a:r>
              <a:rPr lang="en-US" dirty="0" smtClean="0">
                <a:solidFill>
                  <a:schemeClr val="tx1"/>
                </a:solidFill>
                <a:latin typeface="Cambria" pitchFamily="18" charset="0"/>
                <a:ea typeface="Cambria" pitchFamily="18" charset="0"/>
              </a:rPr>
              <a:t>Staff: Of course sir, what do you need?</a:t>
            </a:r>
          </a:p>
        </p:txBody>
      </p:sp>
    </p:spTree>
  </p:cSld>
  <p:clrMapOvr>
    <a:masterClrMapping/>
  </p:clrMapOvr>
  <p:transition spd="slow">
    <p:fade thruBlk="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0" y="457200"/>
            <a:ext cx="9372600" cy="2209800"/>
          </a:xfrm>
        </p:spPr>
        <p:txBody>
          <a:bodyPr>
            <a:noAutofit/>
          </a:bodyPr>
          <a:lstStyle/>
          <a:p>
            <a:pPr algn="l"/>
            <a:r>
              <a:rPr lang="en-US" b="1" dirty="0" smtClean="0">
                <a:solidFill>
                  <a:schemeClr val="tx1"/>
                </a:solidFill>
                <a:latin typeface="Cambria" pitchFamily="18" charset="0"/>
                <a:ea typeface="Cambria" pitchFamily="18" charset="0"/>
              </a:rPr>
              <a:t>Housekeeping Staff</a:t>
            </a:r>
          </a:p>
          <a:p>
            <a:pPr algn="l"/>
            <a:endParaRPr lang="en-US" b="1" dirty="0" smtClean="0">
              <a:solidFill>
                <a:schemeClr val="tx1"/>
              </a:solidFill>
              <a:latin typeface="Cambria" pitchFamily="18" charset="0"/>
              <a:ea typeface="Cambria" pitchFamily="18" charset="0"/>
            </a:endParaRPr>
          </a:p>
          <a:p>
            <a:pPr algn="l"/>
            <a:r>
              <a:rPr lang="en-US" dirty="0" smtClean="0">
                <a:solidFill>
                  <a:schemeClr val="tx1"/>
                </a:solidFill>
                <a:latin typeface="Cambria" pitchFamily="18" charset="0"/>
                <a:ea typeface="Cambria" pitchFamily="18" charset="0"/>
              </a:rPr>
              <a:t>Staff: Pardon me sir, but it looks like you could use some help with those packages</a:t>
            </a:r>
          </a:p>
          <a:p>
            <a:pPr algn="l"/>
            <a:r>
              <a:rPr lang="en-US" dirty="0" smtClean="0">
                <a:solidFill>
                  <a:schemeClr val="tx1"/>
                </a:solidFill>
                <a:latin typeface="Cambria" pitchFamily="18" charset="0"/>
                <a:ea typeface="Cambria" pitchFamily="18" charset="0"/>
              </a:rPr>
              <a:t>Guest: I sure could, thanks</a:t>
            </a:r>
          </a:p>
          <a:p>
            <a:pPr algn="l"/>
            <a:endParaRPr lang="en-US" dirty="0" smtClean="0">
              <a:solidFill>
                <a:schemeClr val="tx1"/>
              </a:solidFill>
              <a:latin typeface="Cambria" pitchFamily="18" charset="0"/>
              <a:ea typeface="Cambria" pitchFamily="18" charset="0"/>
            </a:endParaRPr>
          </a:p>
          <a:p>
            <a:pPr algn="l"/>
            <a:r>
              <a:rPr lang="en-US" dirty="0" smtClean="0">
                <a:solidFill>
                  <a:schemeClr val="tx1"/>
                </a:solidFill>
                <a:latin typeface="Cambria" pitchFamily="18" charset="0"/>
                <a:ea typeface="Cambria" pitchFamily="18" charset="0"/>
              </a:rPr>
              <a:t>Guest: Could you help me set the ironing board and iron please</a:t>
            </a:r>
          </a:p>
          <a:p>
            <a:pPr algn="l"/>
            <a:r>
              <a:rPr lang="en-US" dirty="0" smtClean="0">
                <a:solidFill>
                  <a:schemeClr val="tx1"/>
                </a:solidFill>
                <a:latin typeface="Cambria" pitchFamily="18" charset="0"/>
                <a:ea typeface="Cambria" pitchFamily="18" charset="0"/>
              </a:rPr>
              <a:t>Staff: Of course ma’am. Where would you like it set up?</a:t>
            </a:r>
          </a:p>
          <a:p>
            <a:pPr algn="l"/>
            <a:endParaRPr lang="en-US" b="1" dirty="0" smtClean="0">
              <a:solidFill>
                <a:schemeClr val="tx1"/>
              </a:solidFill>
              <a:latin typeface="Cambria" pitchFamily="18" charset="0"/>
              <a:ea typeface="Cambria" pitchFamily="18" charset="0"/>
            </a:endParaRPr>
          </a:p>
        </p:txBody>
      </p:sp>
    </p:spTree>
  </p:cSld>
  <p:clrMapOvr>
    <a:masterClrMapping/>
  </p:clrMapOvr>
  <p:transition spd="slow">
    <p:fade thruBlk="1"/>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4570</TotalTime>
  <Words>723</Words>
  <Application>Microsoft Office PowerPoint</Application>
  <PresentationFormat>On-screen Show (4:3)</PresentationFormat>
  <Paragraphs>122</Paragraphs>
  <Slides>19</Slides>
  <Notes>3</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19</vt:i4>
      </vt:variant>
    </vt:vector>
  </HeadingPairs>
  <TitlesOfParts>
    <vt:vector size="31" baseType="lpstr">
      <vt:lpstr>Arial</vt:lpstr>
      <vt:lpstr>Calibri</vt:lpstr>
      <vt:lpstr>Cambria</vt:lpstr>
      <vt:lpstr>ff0</vt:lpstr>
      <vt:lpstr>ff1</vt:lpstr>
      <vt:lpstr>Google Sans</vt:lpstr>
      <vt:lpstr>Heebo</vt:lpstr>
      <vt:lpstr>PT Serif</vt:lpstr>
      <vt:lpstr>Scribd Sans</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A C E R</cp:lastModifiedBy>
  <cp:revision>600</cp:revision>
  <cp:lastPrinted>2017-08-29T02:54:51Z</cp:lastPrinted>
  <dcterms:created xsi:type="dcterms:W3CDTF">2010-04-18T12:06:30Z</dcterms:created>
  <dcterms:modified xsi:type="dcterms:W3CDTF">2025-05-19T14:21:05Z</dcterms:modified>
</cp:coreProperties>
</file>