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99" r:id="rId3"/>
    <p:sldId id="311" r:id="rId4"/>
    <p:sldId id="312" r:id="rId5"/>
    <p:sldId id="313" r:id="rId6"/>
    <p:sldId id="314" r:id="rId7"/>
    <p:sldId id="315" r:id="rId8"/>
    <p:sldId id="316" r:id="rId9"/>
    <p:sldId id="317" r:id="rId10"/>
    <p:sldId id="318" r:id="rId11"/>
    <p:sldId id="319" r:id="rId12"/>
    <p:sldId id="310" r:id="rId13"/>
    <p:sldId id="320" r:id="rId14"/>
    <p:sldId id="300" r:id="rId15"/>
  </p:sldIdLst>
  <p:sldSz cx="9144000" cy="6858000" type="screen4x3"/>
  <p:notesSz cx="7045325" cy="9345613"/>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455" autoAdjust="0"/>
  </p:normalViewPr>
  <p:slideViewPr>
    <p:cSldViewPr>
      <p:cViewPr varScale="1">
        <p:scale>
          <a:sx n="50" d="100"/>
          <a:sy n="50" d="100"/>
        </p:scale>
        <p:origin x="1692"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CECDB-97A9-2B70-A26C-B474FEE840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A7409-758E-6309-C22C-5CC825907E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2F1C01-FD58-C4DB-7888-A01CB6CE1DF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a:t>
            </a:r>
            <a:r>
              <a:rPr lang="id-ID" dirty="0"/>
              <a:t> Contohnya, branding Bali sebagai destinasi spiritual dan alam tropis telah bertahan selama puluhan tahun karena narasi yang kuat, visual yang khas, serta promosi yang berkelanjutan di berbagai media internasional.</a:t>
            </a:r>
          </a:p>
          <a:p>
            <a:endParaRPr lang="en-US" dirty="0"/>
          </a:p>
        </p:txBody>
      </p:sp>
      <p:sp>
        <p:nvSpPr>
          <p:cNvPr id="4" name="Date Placeholder 3">
            <a:extLst>
              <a:ext uri="{FF2B5EF4-FFF2-40B4-BE49-F238E27FC236}">
                <a16:creationId xmlns:a16="http://schemas.microsoft.com/office/drawing/2014/main" id="{A5206C46-111A-3187-70E2-FC20215CB11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12034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F7277-9A16-DCE9-54F1-0137F8E692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D8A4C-7C7C-941E-14DA-153DCECB4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C8538B-7953-B521-19EA-F879EB1508CF}"/>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60090F54-E3E8-C811-B75F-ECCD23BA523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553447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28C7A-B43B-1759-4D59-C7077D8881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AEE921-16B2-77D8-6F1B-B3689897F4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36D4C6-DA24-0056-65AE-5471E78C9D1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Cambria" panose="02040503050406030204" pitchFamily="18" charset="0"/>
              <a:cs typeface="Arial" panose="020B0604020202020204" pitchFamily="34" charset="0"/>
            </a:endParaRPr>
          </a:p>
        </p:txBody>
      </p:sp>
      <p:sp>
        <p:nvSpPr>
          <p:cNvPr id="4" name="Date Placeholder 3">
            <a:extLst>
              <a:ext uri="{FF2B5EF4-FFF2-40B4-BE49-F238E27FC236}">
                <a16:creationId xmlns:a16="http://schemas.microsoft.com/office/drawing/2014/main" id="{5EFA759F-0F27-72C9-E291-F5C7640DECF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286856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79DAA-1330-FAD8-41DE-6C1E44F97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36AF8-FBED-63C1-1654-E9EDA8EE5F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B7070F-BA2E-475F-9FE1-AC4EE8FFAFC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Cambria" panose="02040503050406030204" pitchFamily="18" charset="0"/>
              <a:cs typeface="Arial" panose="020B0604020202020204" pitchFamily="34" charset="0"/>
            </a:endParaRPr>
          </a:p>
        </p:txBody>
      </p:sp>
      <p:sp>
        <p:nvSpPr>
          <p:cNvPr id="4" name="Date Placeholder 3">
            <a:extLst>
              <a:ext uri="{FF2B5EF4-FFF2-40B4-BE49-F238E27FC236}">
                <a16:creationId xmlns:a16="http://schemas.microsoft.com/office/drawing/2014/main" id="{58CB61DD-BFA3-E49D-ED84-B23FA9B9EE4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714619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4180141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C06D1-C1EE-D21D-486C-83DF13C41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AD269D-BE7B-D29D-A699-F8C2A16B0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091DA8-C9F4-825F-F24D-E64A9346377D}"/>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1537B56A-D1E8-3224-52D1-548196F5C85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142444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B4791-8D53-8D1A-4412-7B453D8534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D92D3-FF5E-E22F-7C67-0353904540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CA5178-1C7C-5CD9-C664-D0B7A3405FDA}"/>
              </a:ext>
            </a:extLst>
          </p:cNvPr>
          <p:cNvSpPr>
            <a:spLocks noGrp="1"/>
          </p:cNvSpPr>
          <p:nvPr>
            <p:ph type="body" idx="1"/>
          </p:nvPr>
        </p:nvSpPr>
        <p:spPr/>
        <p:txBody>
          <a:bodyPr/>
          <a:lstStyle/>
          <a:p>
            <a:pPr marL="457200" indent="-457200" algn="l">
              <a:buFontTx/>
              <a:buChar char="-"/>
            </a:pPr>
            <a:r>
              <a:rPr lang="en-US" sz="1200" dirty="0" err="1">
                <a:solidFill>
                  <a:schemeClr val="tx1"/>
                </a:solidFill>
                <a:latin typeface="Cambria" panose="02040503050406030204" pitchFamily="18" charset="0"/>
                <a:cs typeface="Arial" panose="020B0604020202020204" pitchFamily="34" charset="0"/>
              </a:rPr>
              <a:t>Demografi</a:t>
            </a:r>
            <a:r>
              <a:rPr lang="en-US" sz="1200" dirty="0">
                <a:solidFill>
                  <a:schemeClr val="tx1"/>
                </a:solidFill>
                <a:latin typeface="Cambria" panose="02040503050406030204" pitchFamily="18" charset="0"/>
                <a:cs typeface="Arial" panose="020B0604020202020204" pitchFamily="34" charset="0"/>
              </a:rPr>
              <a:t>: (</a:t>
            </a:r>
            <a:r>
              <a:rPr lang="en-US" sz="1200" dirty="0" err="1">
                <a:solidFill>
                  <a:schemeClr val="tx1"/>
                </a:solidFill>
                <a:latin typeface="Cambria" panose="02040503050406030204" pitchFamily="18" charset="0"/>
                <a:cs typeface="Arial" panose="020B0604020202020204" pitchFamily="34" charset="0"/>
              </a:rPr>
              <a:t>misalnya</a:t>
            </a:r>
            <a:r>
              <a:rPr lang="en-US" sz="1200" dirty="0">
                <a:solidFill>
                  <a:schemeClr val="tx1"/>
                </a:solidFill>
                <a:latin typeface="Cambria" panose="02040503050406030204" pitchFamily="18" charset="0"/>
                <a:cs typeface="Arial" panose="020B0604020202020204" pitchFamily="34" charset="0"/>
              </a:rPr>
              <a:t>, </a:t>
            </a:r>
            <a:r>
              <a:rPr lang="en-US" sz="1200" dirty="0" err="1">
                <a:solidFill>
                  <a:schemeClr val="tx1"/>
                </a:solidFill>
                <a:latin typeface="Cambria" panose="02040503050406030204" pitchFamily="18" charset="0"/>
                <a:cs typeface="Arial" panose="020B0604020202020204" pitchFamily="34" charset="0"/>
              </a:rPr>
              <a:t>paket</a:t>
            </a:r>
            <a:r>
              <a:rPr lang="en-US" sz="1200" dirty="0">
                <a:solidFill>
                  <a:schemeClr val="tx1"/>
                </a:solidFill>
                <a:latin typeface="Cambria" panose="02040503050406030204" pitchFamily="18" charset="0"/>
                <a:cs typeface="Arial" panose="020B0604020202020204" pitchFamily="34" charset="0"/>
              </a:rPr>
              <a:t> </a:t>
            </a:r>
            <a:r>
              <a:rPr lang="en-US" sz="1200" dirty="0" err="1">
                <a:solidFill>
                  <a:schemeClr val="tx1"/>
                </a:solidFill>
                <a:latin typeface="Cambria" panose="02040503050406030204" pitchFamily="18" charset="0"/>
                <a:cs typeface="Arial" panose="020B0604020202020204" pitchFamily="34" charset="0"/>
              </a:rPr>
              <a:t>wisata</a:t>
            </a:r>
            <a:r>
              <a:rPr lang="en-US" sz="1200" dirty="0">
                <a:solidFill>
                  <a:schemeClr val="tx1"/>
                </a:solidFill>
                <a:latin typeface="Cambria" panose="02040503050406030204" pitchFamily="18" charset="0"/>
                <a:cs typeface="Arial" panose="020B0604020202020204" pitchFamily="34" charset="0"/>
              </a:rPr>
              <a:t> </a:t>
            </a:r>
            <a:r>
              <a:rPr lang="en-US" sz="1200" dirty="0" err="1">
                <a:solidFill>
                  <a:schemeClr val="tx1"/>
                </a:solidFill>
                <a:latin typeface="Cambria" panose="02040503050406030204" pitchFamily="18" charset="0"/>
                <a:cs typeface="Arial" panose="020B0604020202020204" pitchFamily="34" charset="0"/>
              </a:rPr>
              <a:t>untuk</a:t>
            </a:r>
            <a:r>
              <a:rPr lang="en-US" sz="1200" dirty="0">
                <a:solidFill>
                  <a:schemeClr val="tx1"/>
                </a:solidFill>
                <a:latin typeface="Cambria" panose="02040503050406030204" pitchFamily="18" charset="0"/>
                <a:cs typeface="Arial" panose="020B0604020202020204" pitchFamily="34" charset="0"/>
              </a:rPr>
              <a:t> </a:t>
            </a:r>
            <a:r>
              <a:rPr lang="en-US" sz="1200" dirty="0" err="1">
                <a:solidFill>
                  <a:schemeClr val="tx1"/>
                </a:solidFill>
                <a:latin typeface="Cambria" panose="02040503050406030204" pitchFamily="18" charset="0"/>
                <a:cs typeface="Arial" panose="020B0604020202020204" pitchFamily="34" charset="0"/>
              </a:rPr>
              <a:t>keluarga</a:t>
            </a:r>
            <a:r>
              <a:rPr lang="en-US" sz="1200" dirty="0">
                <a:solidFill>
                  <a:schemeClr val="tx1"/>
                </a:solidFill>
                <a:latin typeface="Cambria" panose="02040503050406030204" pitchFamily="18" charset="0"/>
                <a:cs typeface="Arial" panose="020B0604020202020204" pitchFamily="34" charset="0"/>
              </a:rPr>
              <a:t> </a:t>
            </a:r>
            <a:r>
              <a:rPr lang="en-US" sz="1200" dirty="0" err="1">
                <a:solidFill>
                  <a:schemeClr val="tx1"/>
                </a:solidFill>
                <a:latin typeface="Cambria" panose="02040503050406030204" pitchFamily="18" charset="0"/>
                <a:cs typeface="Arial" panose="020B0604020202020204" pitchFamily="34" charset="0"/>
              </a:rPr>
              <a:t>muda</a:t>
            </a:r>
            <a:r>
              <a:rPr lang="en-US" sz="1200" dirty="0">
                <a:solidFill>
                  <a:schemeClr val="tx1"/>
                </a:solidFill>
                <a:latin typeface="Cambria" panose="02040503050406030204" pitchFamily="18" charset="0"/>
                <a:cs typeface="Arial" panose="020B0604020202020204" pitchFamily="34" charset="0"/>
              </a:rPr>
              <a:t> </a:t>
            </a:r>
            <a:r>
              <a:rPr lang="en-US" sz="1200" dirty="0" err="1">
                <a:solidFill>
                  <a:schemeClr val="tx1"/>
                </a:solidFill>
                <a:latin typeface="Cambria" panose="02040503050406030204" pitchFamily="18" charset="0"/>
                <a:cs typeface="Arial" panose="020B0604020202020204" pitchFamily="34" charset="0"/>
              </a:rPr>
              <a:t>atau</a:t>
            </a:r>
            <a:r>
              <a:rPr lang="en-US" sz="1200" dirty="0">
                <a:solidFill>
                  <a:schemeClr val="tx1"/>
                </a:solidFill>
                <a:latin typeface="Cambria" panose="02040503050406030204" pitchFamily="18" charset="0"/>
                <a:cs typeface="Arial" panose="020B0604020202020204" pitchFamily="34" charset="0"/>
              </a:rPr>
              <a:t> </a:t>
            </a:r>
            <a:r>
              <a:rPr lang="en-US" sz="1200" dirty="0" err="1">
                <a:solidFill>
                  <a:schemeClr val="tx1"/>
                </a:solidFill>
                <a:latin typeface="Cambria" panose="02040503050406030204" pitchFamily="18" charset="0"/>
                <a:cs typeface="Arial" panose="020B0604020202020204" pitchFamily="34" charset="0"/>
              </a:rPr>
              <a:t>pensiunan</a:t>
            </a:r>
            <a:r>
              <a:rPr lang="en-US" sz="1200" dirty="0">
                <a:solidFill>
                  <a:schemeClr val="tx1"/>
                </a:solidFill>
                <a:latin typeface="Cambria" panose="02040503050406030204" pitchFamily="18" charset="0"/>
                <a:cs typeface="Arial" panose="020B0604020202020204" pitchFamily="34" charset="0"/>
              </a:rPr>
              <a:t>).</a:t>
            </a:r>
          </a:p>
          <a:p>
            <a:pPr marL="457200" indent="-457200" algn="l">
              <a:buFontTx/>
              <a:buChar char="-"/>
            </a:pPr>
            <a:r>
              <a:rPr lang="en-US" sz="1200" dirty="0" err="1">
                <a:solidFill>
                  <a:schemeClr val="tx1"/>
                </a:solidFill>
                <a:latin typeface="Cambria" panose="02040503050406030204" pitchFamily="18" charset="0"/>
                <a:cs typeface="Arial" panose="020B0604020202020204" pitchFamily="34" charset="0"/>
              </a:rPr>
              <a:t>Psikografi</a:t>
            </a:r>
            <a:r>
              <a:rPr lang="en-US" sz="1200" dirty="0">
                <a:solidFill>
                  <a:schemeClr val="tx1"/>
                </a:solidFill>
                <a:latin typeface="Cambria" panose="02040503050406030204" pitchFamily="18" charset="0"/>
                <a:cs typeface="Arial" panose="020B0604020202020204" pitchFamily="34" charset="0"/>
              </a:rPr>
              <a:t>: (</a:t>
            </a:r>
            <a:r>
              <a:rPr lang="en-US" sz="1200" dirty="0" err="1">
                <a:solidFill>
                  <a:schemeClr val="tx1"/>
                </a:solidFill>
                <a:latin typeface="Cambria" panose="02040503050406030204" pitchFamily="18" charset="0"/>
                <a:cs typeface="Arial" panose="020B0604020202020204" pitchFamily="34" charset="0"/>
              </a:rPr>
              <a:t>contohnya</a:t>
            </a:r>
            <a:r>
              <a:rPr lang="en-US" sz="1200" dirty="0">
                <a:solidFill>
                  <a:schemeClr val="tx1"/>
                </a:solidFill>
                <a:latin typeface="Cambria" panose="02040503050406030204" pitchFamily="18" charset="0"/>
                <a:cs typeface="Arial" panose="020B0604020202020204" pitchFamily="34" charset="0"/>
              </a:rPr>
              <a:t>, </a:t>
            </a:r>
            <a:r>
              <a:rPr lang="en-US" sz="1200" dirty="0" err="1">
                <a:solidFill>
                  <a:schemeClr val="tx1"/>
                </a:solidFill>
                <a:latin typeface="Cambria" panose="02040503050406030204" pitchFamily="18" charset="0"/>
                <a:cs typeface="Arial" panose="020B0604020202020204" pitchFamily="34" charset="0"/>
              </a:rPr>
              <a:t>wisatawan</a:t>
            </a:r>
            <a:r>
              <a:rPr lang="en-US" sz="1200" dirty="0">
                <a:solidFill>
                  <a:schemeClr val="tx1"/>
                </a:solidFill>
                <a:latin typeface="Cambria" panose="02040503050406030204" pitchFamily="18" charset="0"/>
                <a:cs typeface="Arial" panose="020B0604020202020204" pitchFamily="34" charset="0"/>
              </a:rPr>
              <a:t> </a:t>
            </a:r>
            <a:r>
              <a:rPr lang="en-US" sz="1200" dirty="0" err="1">
                <a:solidFill>
                  <a:schemeClr val="tx1"/>
                </a:solidFill>
                <a:latin typeface="Cambria" panose="02040503050406030204" pitchFamily="18" charset="0"/>
                <a:cs typeface="Arial" panose="020B0604020202020204" pitchFamily="34" charset="0"/>
              </a:rPr>
              <a:t>petualang</a:t>
            </a:r>
            <a:r>
              <a:rPr lang="en-US" sz="1200" dirty="0">
                <a:solidFill>
                  <a:schemeClr val="tx1"/>
                </a:solidFill>
                <a:latin typeface="Cambria" panose="02040503050406030204" pitchFamily="18" charset="0"/>
                <a:cs typeface="Arial" panose="020B0604020202020204" pitchFamily="34" charset="0"/>
              </a:rPr>
              <a:t> vs. </a:t>
            </a:r>
            <a:r>
              <a:rPr lang="en-US" sz="1200" dirty="0" err="1">
                <a:solidFill>
                  <a:schemeClr val="tx1"/>
                </a:solidFill>
                <a:latin typeface="Cambria" panose="02040503050406030204" pitchFamily="18" charset="0"/>
                <a:cs typeface="Arial" panose="020B0604020202020204" pitchFamily="34" charset="0"/>
              </a:rPr>
              <a:t>wisatawan</a:t>
            </a:r>
            <a:r>
              <a:rPr lang="en-US" sz="1200" dirty="0">
                <a:solidFill>
                  <a:schemeClr val="tx1"/>
                </a:solidFill>
                <a:latin typeface="Cambria" panose="02040503050406030204" pitchFamily="18" charset="0"/>
                <a:cs typeface="Arial" panose="020B0604020202020204" pitchFamily="34" charset="0"/>
              </a:rPr>
              <a:t> </a:t>
            </a:r>
            <a:r>
              <a:rPr lang="en-US" sz="1200" dirty="0" err="1">
                <a:solidFill>
                  <a:schemeClr val="tx1"/>
                </a:solidFill>
                <a:latin typeface="Cambria" panose="02040503050406030204" pitchFamily="18" charset="0"/>
                <a:cs typeface="Arial" panose="020B0604020202020204" pitchFamily="34" charset="0"/>
              </a:rPr>
              <a:t>relaksasi</a:t>
            </a:r>
            <a:r>
              <a:rPr lang="en-US" sz="1200" dirty="0">
                <a:solidFill>
                  <a:schemeClr val="tx1"/>
                </a:solidFill>
                <a:latin typeface="Cambria" panose="02040503050406030204" pitchFamily="18" charset="0"/>
                <a:cs typeface="Arial" panose="020B0604020202020204" pitchFamily="34" charset="0"/>
              </a:rPr>
              <a:t>).</a:t>
            </a:r>
          </a:p>
          <a:p>
            <a:pPr marL="457200" indent="-457200" algn="l">
              <a:buFontTx/>
              <a:buChar char="-"/>
            </a:pPr>
            <a:r>
              <a:rPr lang="en-US" sz="1200" dirty="0" err="1">
                <a:solidFill>
                  <a:schemeClr val="tx1"/>
                </a:solidFill>
                <a:latin typeface="Cambria" panose="02040503050406030204" pitchFamily="18" charset="0"/>
                <a:cs typeface="Arial" panose="020B0604020202020204" pitchFamily="34" charset="0"/>
              </a:rPr>
              <a:t>Perilaku</a:t>
            </a:r>
            <a:r>
              <a:rPr lang="en-US" sz="1200" dirty="0">
                <a:solidFill>
                  <a:schemeClr val="tx1"/>
                </a:solidFill>
                <a:latin typeface="Cambria" panose="02040503050406030204" pitchFamily="18" charset="0"/>
                <a:cs typeface="Arial" panose="020B0604020202020204" pitchFamily="34" charset="0"/>
              </a:rPr>
              <a:t>: (</a:t>
            </a:r>
            <a:r>
              <a:rPr lang="en-US" sz="1200" dirty="0" err="1">
                <a:solidFill>
                  <a:schemeClr val="tx1"/>
                </a:solidFill>
                <a:latin typeface="Cambria" panose="02040503050406030204" pitchFamily="18" charset="0"/>
                <a:cs typeface="Arial" panose="020B0604020202020204" pitchFamily="34" charset="0"/>
              </a:rPr>
              <a:t>seperti</a:t>
            </a:r>
            <a:r>
              <a:rPr lang="en-US" sz="1200" dirty="0">
                <a:solidFill>
                  <a:schemeClr val="tx1"/>
                </a:solidFill>
                <a:latin typeface="Cambria" panose="02040503050406030204" pitchFamily="18" charset="0"/>
                <a:cs typeface="Arial" panose="020B0604020202020204" pitchFamily="34" charset="0"/>
              </a:rPr>
              <a:t> </a:t>
            </a:r>
            <a:r>
              <a:rPr lang="en-US" sz="1200" dirty="0" err="1">
                <a:solidFill>
                  <a:schemeClr val="tx1"/>
                </a:solidFill>
                <a:latin typeface="Cambria" panose="02040503050406030204" pitchFamily="18" charset="0"/>
                <a:cs typeface="Arial" panose="020B0604020202020204" pitchFamily="34" charset="0"/>
              </a:rPr>
              <a:t>wisata</a:t>
            </a:r>
            <a:r>
              <a:rPr lang="en-US" sz="1200" dirty="0">
                <a:solidFill>
                  <a:schemeClr val="tx1"/>
                </a:solidFill>
                <a:latin typeface="Cambria" panose="02040503050406030204" pitchFamily="18" charset="0"/>
                <a:cs typeface="Arial" panose="020B0604020202020204" pitchFamily="34" charset="0"/>
              </a:rPr>
              <a:t> </a:t>
            </a:r>
            <a:r>
              <a:rPr lang="en-US" sz="1200" dirty="0" err="1">
                <a:solidFill>
                  <a:schemeClr val="tx1"/>
                </a:solidFill>
                <a:latin typeface="Cambria" panose="02040503050406030204" pitchFamily="18" charset="0"/>
                <a:cs typeface="Arial" panose="020B0604020202020204" pitchFamily="34" charset="0"/>
              </a:rPr>
              <a:t>religi</a:t>
            </a:r>
            <a:r>
              <a:rPr lang="en-US" sz="1200" dirty="0">
                <a:solidFill>
                  <a:schemeClr val="tx1"/>
                </a:solidFill>
                <a:latin typeface="Cambria" panose="02040503050406030204" pitchFamily="18" charset="0"/>
                <a:cs typeface="Arial" panose="020B0604020202020204" pitchFamily="34" charset="0"/>
              </a:rPr>
              <a:t>, </a:t>
            </a:r>
            <a:r>
              <a:rPr lang="en-US" sz="1200" dirty="0" err="1">
                <a:solidFill>
                  <a:schemeClr val="tx1"/>
                </a:solidFill>
                <a:latin typeface="Cambria" panose="02040503050406030204" pitchFamily="18" charset="0"/>
                <a:cs typeface="Arial" panose="020B0604020202020204" pitchFamily="34" charset="0"/>
              </a:rPr>
              <a:t>bisnis</a:t>
            </a:r>
            <a:r>
              <a:rPr lang="en-US" sz="1200" dirty="0">
                <a:solidFill>
                  <a:schemeClr val="tx1"/>
                </a:solidFill>
                <a:latin typeface="Cambria" panose="02040503050406030204" pitchFamily="18" charset="0"/>
                <a:cs typeface="Arial" panose="020B0604020202020204" pitchFamily="34" charset="0"/>
              </a:rPr>
              <a:t>, </a:t>
            </a:r>
            <a:r>
              <a:rPr lang="en-US" sz="1200" dirty="0" err="1">
                <a:solidFill>
                  <a:schemeClr val="tx1"/>
                </a:solidFill>
                <a:latin typeface="Cambria" panose="02040503050406030204" pitchFamily="18" charset="0"/>
                <a:cs typeface="Arial" panose="020B0604020202020204" pitchFamily="34" charset="0"/>
              </a:rPr>
              <a:t>atau</a:t>
            </a:r>
            <a:r>
              <a:rPr lang="en-US" sz="1200" dirty="0">
                <a:solidFill>
                  <a:schemeClr val="tx1"/>
                </a:solidFill>
                <a:latin typeface="Cambria" panose="02040503050406030204" pitchFamily="18" charset="0"/>
                <a:cs typeface="Arial" panose="020B0604020202020204" pitchFamily="34" charset="0"/>
              </a:rPr>
              <a:t> </a:t>
            </a:r>
            <a:r>
              <a:rPr lang="en-US" sz="1200" dirty="0" err="1">
                <a:solidFill>
                  <a:schemeClr val="tx1"/>
                </a:solidFill>
                <a:latin typeface="Cambria" panose="02040503050406030204" pitchFamily="18" charset="0"/>
                <a:cs typeface="Arial" panose="020B0604020202020204" pitchFamily="34" charset="0"/>
              </a:rPr>
              <a:t>liburan</a:t>
            </a:r>
            <a:r>
              <a:rPr lang="en-US" sz="1200" dirty="0">
                <a:solidFill>
                  <a:schemeClr val="tx1"/>
                </a:solidFill>
                <a:latin typeface="Cambria" panose="02040503050406030204" pitchFamily="18" charset="0"/>
                <a:cs typeface="Arial" panose="020B0604020202020204" pitchFamily="34" charset="0"/>
              </a:rPr>
              <a:t>).</a:t>
            </a:r>
          </a:p>
          <a:p>
            <a:pPr marL="457200" indent="-457200" algn="l">
              <a:buFontTx/>
              <a:buChar char="-"/>
            </a:pPr>
            <a:r>
              <a:rPr lang="en-US" sz="1200" dirty="0" err="1">
                <a:solidFill>
                  <a:schemeClr val="tx1"/>
                </a:solidFill>
                <a:latin typeface="Cambria" panose="02040503050406030204" pitchFamily="18" charset="0"/>
                <a:cs typeface="Arial" panose="020B0604020202020204" pitchFamily="34" charset="0"/>
              </a:rPr>
              <a:t>Geografis</a:t>
            </a:r>
            <a:r>
              <a:rPr lang="en-US" sz="1200" dirty="0">
                <a:solidFill>
                  <a:schemeClr val="tx1"/>
                </a:solidFill>
                <a:latin typeface="Cambria" panose="02040503050406030204" pitchFamily="18" charset="0"/>
                <a:cs typeface="Arial" panose="020B0604020202020204" pitchFamily="34" charset="0"/>
              </a:rPr>
              <a:t>: (</a:t>
            </a:r>
            <a:r>
              <a:rPr lang="en-US" sz="1200" dirty="0" err="1">
                <a:solidFill>
                  <a:schemeClr val="tx1"/>
                </a:solidFill>
                <a:latin typeface="Cambria" panose="02040503050406030204" pitchFamily="18" charset="0"/>
                <a:cs typeface="Arial" panose="020B0604020202020204" pitchFamily="34" charset="0"/>
              </a:rPr>
              <a:t>misalnya</a:t>
            </a:r>
            <a:r>
              <a:rPr lang="en-US" sz="1200" dirty="0">
                <a:solidFill>
                  <a:schemeClr val="tx1"/>
                </a:solidFill>
                <a:latin typeface="Cambria" panose="02040503050406030204" pitchFamily="18" charset="0"/>
                <a:cs typeface="Arial" panose="020B0604020202020204" pitchFamily="34" charset="0"/>
              </a:rPr>
              <a:t>, strategi </a:t>
            </a:r>
            <a:r>
              <a:rPr lang="en-US" sz="1200" dirty="0" err="1">
                <a:solidFill>
                  <a:schemeClr val="tx1"/>
                </a:solidFill>
                <a:latin typeface="Cambria" panose="02040503050406030204" pitchFamily="18" charset="0"/>
                <a:cs typeface="Arial" panose="020B0604020202020204" pitchFamily="34" charset="0"/>
              </a:rPr>
              <a:t>promosi</a:t>
            </a:r>
            <a:r>
              <a:rPr lang="en-US" sz="1200" dirty="0">
                <a:solidFill>
                  <a:schemeClr val="tx1"/>
                </a:solidFill>
                <a:latin typeface="Cambria" panose="02040503050406030204" pitchFamily="18" charset="0"/>
                <a:cs typeface="Arial" panose="020B0604020202020204" pitchFamily="34" charset="0"/>
              </a:rPr>
              <a:t> </a:t>
            </a:r>
            <a:r>
              <a:rPr lang="en-US" sz="1200" dirty="0" err="1">
                <a:solidFill>
                  <a:schemeClr val="tx1"/>
                </a:solidFill>
                <a:latin typeface="Cambria" panose="02040503050406030204" pitchFamily="18" charset="0"/>
                <a:cs typeface="Arial" panose="020B0604020202020204" pitchFamily="34" charset="0"/>
              </a:rPr>
              <a:t>berbeda</a:t>
            </a:r>
            <a:r>
              <a:rPr lang="en-US" sz="1200" dirty="0">
                <a:solidFill>
                  <a:schemeClr val="tx1"/>
                </a:solidFill>
                <a:latin typeface="Cambria" panose="02040503050406030204" pitchFamily="18" charset="0"/>
                <a:cs typeface="Arial" panose="020B0604020202020204" pitchFamily="34" charset="0"/>
              </a:rPr>
              <a:t> </a:t>
            </a:r>
            <a:r>
              <a:rPr lang="en-US" sz="1200" dirty="0" err="1">
                <a:solidFill>
                  <a:schemeClr val="tx1"/>
                </a:solidFill>
                <a:latin typeface="Cambria" panose="02040503050406030204" pitchFamily="18" charset="0"/>
                <a:cs typeface="Arial" panose="020B0604020202020204" pitchFamily="34" charset="0"/>
              </a:rPr>
              <a:t>untuk</a:t>
            </a:r>
            <a:r>
              <a:rPr lang="en-US" sz="1200" dirty="0">
                <a:solidFill>
                  <a:schemeClr val="tx1"/>
                </a:solidFill>
                <a:latin typeface="Cambria" panose="02040503050406030204" pitchFamily="18" charset="0"/>
                <a:cs typeface="Arial" panose="020B0604020202020204" pitchFamily="34" charset="0"/>
              </a:rPr>
              <a:t> </a:t>
            </a:r>
            <a:r>
              <a:rPr lang="en-US" sz="1200" dirty="0" err="1">
                <a:solidFill>
                  <a:schemeClr val="tx1"/>
                </a:solidFill>
                <a:latin typeface="Cambria" panose="02040503050406030204" pitchFamily="18" charset="0"/>
                <a:cs typeface="Arial" panose="020B0604020202020204" pitchFamily="34" charset="0"/>
              </a:rPr>
              <a:t>wisatawan</a:t>
            </a:r>
            <a:r>
              <a:rPr lang="en-US" sz="1200" dirty="0">
                <a:solidFill>
                  <a:schemeClr val="tx1"/>
                </a:solidFill>
                <a:latin typeface="Cambria" panose="02040503050406030204" pitchFamily="18" charset="0"/>
                <a:cs typeface="Arial" panose="020B0604020202020204" pitchFamily="34" charset="0"/>
              </a:rPr>
              <a:t> Asia Tenggara dan </a:t>
            </a:r>
            <a:r>
              <a:rPr lang="en-US" sz="1200" dirty="0" err="1">
                <a:solidFill>
                  <a:schemeClr val="tx1"/>
                </a:solidFill>
                <a:latin typeface="Cambria" panose="02040503050406030204" pitchFamily="18" charset="0"/>
                <a:cs typeface="Arial" panose="020B0604020202020204" pitchFamily="34" charset="0"/>
              </a:rPr>
              <a:t>Eropa</a:t>
            </a:r>
            <a:r>
              <a:rPr lang="en-US" sz="1200" dirty="0">
                <a:solidFill>
                  <a:schemeClr val="tx1"/>
                </a:solidFill>
                <a:latin typeface="Cambria" panose="02040503050406030204" pitchFamily="18" charset="0"/>
                <a:cs typeface="Arial" panose="020B0604020202020204" pitchFamily="34" charset="0"/>
              </a:rPr>
              <a:t>).</a:t>
            </a:r>
          </a:p>
          <a:p>
            <a:endParaRPr lang="en-US" dirty="0"/>
          </a:p>
        </p:txBody>
      </p:sp>
      <p:sp>
        <p:nvSpPr>
          <p:cNvPr id="4" name="Date Placeholder 3">
            <a:extLst>
              <a:ext uri="{FF2B5EF4-FFF2-40B4-BE49-F238E27FC236}">
                <a16:creationId xmlns:a16="http://schemas.microsoft.com/office/drawing/2014/main" id="{796CE68A-00FE-9A18-FC4F-02CD8FF656F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951805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07371-AC75-7ECE-7F7D-5A94CC2B67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A4E2C1-04DB-0D69-8505-E731DADBB1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D82FD5-1AEA-75FD-E743-697FB4FA67C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id-ID" dirty="0"/>
              <a:t>Contohnya, jika destinasi memiliki daya tarik alam dan petualangan seperti rafting atau hiking, maka target pasarnya bisa difokuskan pada wisatawan muda, pencari tantangan, atau komunitas pecinta alam. Jika destinasi adalah kota tua dengan kekayaan sejarah, maka target pasar dapat difokuskan pada wisatawan budaya atau pelajar. Pemilihan target pasar yang tepat akan memudahkan penyesuaian strategi komunikasi dan promosi agar lebih efektif dan efisien.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a:t>
            </a:r>
            <a:r>
              <a:rPr lang="id-ID" dirty="0"/>
              <a:t> Misalnya, Yogyakarta diposisikan sebagai "Kota Budaya" karena kekayaan sejarah dan tradisi Jawa yang kental, sedangkan Banyuwangi memosisikan dirinya sebagai "Sunrise of Java" dengan menonjolkan keindahan alam dan budaya lokal yang khas. Penentuan posisi ini penting agar strategi komunikasi dan branding dapat lebih fokus dan mudah dikenali oleh wisatawan.</a:t>
            </a:r>
          </a:p>
          <a:p>
            <a:endParaRPr lang="en-US" dirty="0"/>
          </a:p>
        </p:txBody>
      </p:sp>
      <p:sp>
        <p:nvSpPr>
          <p:cNvPr id="4" name="Date Placeholder 3">
            <a:extLst>
              <a:ext uri="{FF2B5EF4-FFF2-40B4-BE49-F238E27FC236}">
                <a16:creationId xmlns:a16="http://schemas.microsoft.com/office/drawing/2014/main" id="{0DDD0790-CABB-4DA9-3F4F-93454B72A14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039389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580B0-96A6-C3DA-D18E-49D932A91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6B44C0-A17C-CCCA-5672-019AA56D9A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00F676-C7C2-3A38-A620-A74C6D7D1EC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a:t>
            </a:r>
            <a:r>
              <a:rPr lang="id-ID" dirty="0"/>
              <a:t> Contohnya, untuk destinasi seperti Raja Ampat, pesan utamanya dapat berupa "Surga Bawah Laut Terbaik di Dunia", sedangkan untuk Yogyakarta bisa menggunakan pesan "Jantung Budaya Jawa". Pesan ini akan menjadi landasan dalam semua materi promosi seperti iklan, media sosial, hingga kampanye pemasaran digital.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a:t>
            </a:r>
            <a:r>
              <a:rPr lang="id-ID" dirty="0"/>
              <a:t>Misalnya, untuk menjangkau generasi muda, media sosial seperti Instagram dan TikTok sangat efektif karena bersifat visual dan interaktif. Untuk segmen wisatawan asing, promosi melalui situs web resmi pariwisata dalam berbagai bahasa dan kerja sama dengan influencer internasional bisa menjadi pilihan. Sementara itu, untuk memperkuat promosi domestik, media cetak lokal dan penyelenggaraan pameran wisata di pusat kota dapat digunakan sebagai</a:t>
            </a:r>
          </a:p>
          <a:p>
            <a:endParaRPr lang="en-US" dirty="0"/>
          </a:p>
        </p:txBody>
      </p:sp>
      <p:sp>
        <p:nvSpPr>
          <p:cNvPr id="4" name="Date Placeholder 3">
            <a:extLst>
              <a:ext uri="{FF2B5EF4-FFF2-40B4-BE49-F238E27FC236}">
                <a16:creationId xmlns:a16="http://schemas.microsoft.com/office/drawing/2014/main" id="{9C145C9E-0794-D632-7901-59B2230924E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808897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4C7D6-C2D8-6A8F-A52C-6F5A919B41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93B3C7-6C58-C695-0ECD-82994D9DA1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EB964-42C9-1F75-082C-2C581C96C9C9}"/>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1DE65E0F-35B2-913A-2D4E-6F712FFA38E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675014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38D36-9F20-4884-B72A-FB5D65794D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900B09-AAAD-3D3B-D3C1-C8F0F066CA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A35C8-D102-71A3-BF00-E323F10F2713}"/>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9C4E12DF-D72E-578B-F3BE-6FE98D7668C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781017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5D2A9-0BE5-4893-34F1-DA99640AA4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9606E8-6BA5-19C2-F1FC-971B12D674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88485E-5333-FFC8-ACE7-4D5D4CB760A0}"/>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34C09360-7638-F45E-6A28-401BFA42261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320596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PAR23424 – Manajemen Citra Destinasi Pariwisata</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PAR23424 – Manajemen Citra Destinasi Pariwisata</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PAR23424 – Manajemen Citra Destinasi Pariwisata</a:t>
            </a:r>
            <a:endPar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571744"/>
            <a:ext cx="9144000" cy="1261884"/>
          </a:xfrm>
          <a:prstGeom prst="rect">
            <a:avLst/>
          </a:prstGeom>
          <a:noFill/>
        </p:spPr>
        <p:txBody>
          <a:bodyPr wrap="square" lIns="91440" tIns="45720" rIns="91440" bIns="45720">
            <a:spAutoFit/>
          </a:bodyPr>
          <a:lstStyle/>
          <a:p>
            <a:pPr algn="ctr"/>
            <a:r>
              <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Manajemen Citra Destinasi Pariwisata</a:t>
            </a:r>
            <a:endPar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4</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5">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D3CBD-2393-3D15-AFAE-7F7051D1E0E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0727F64-3F95-57E3-95BD-B17EE23F6F5D}"/>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Branding Destinasi Wisata</a:t>
            </a:r>
          </a:p>
        </p:txBody>
      </p:sp>
      <p:sp>
        <p:nvSpPr>
          <p:cNvPr id="4" name="Content Placeholder 2">
            <a:extLst>
              <a:ext uri="{FF2B5EF4-FFF2-40B4-BE49-F238E27FC236}">
                <a16:creationId xmlns:a16="http://schemas.microsoft.com/office/drawing/2014/main" id="{E77631CD-FFF9-085B-D68E-0D1A4DCB938E}"/>
              </a:ext>
            </a:extLst>
          </p:cNvPr>
          <p:cNvSpPr txBox="1">
            <a:spLocks/>
          </p:cNvSpPr>
          <p:nvPr/>
        </p:nvSpPr>
        <p:spPr>
          <a:xfrm>
            <a:off x="457200" y="1844824"/>
            <a:ext cx="8229600" cy="4281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b="1" dirty="0">
                <a:solidFill>
                  <a:schemeClr val="tx1"/>
                </a:solidFill>
                <a:latin typeface="Cambria" panose="02040503050406030204" pitchFamily="18" charset="0"/>
                <a:cs typeface="Arial" panose="020B0604020202020204" pitchFamily="34" charset="0"/>
              </a:rPr>
              <a:t>Branding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adalah</a:t>
            </a:r>
            <a:r>
              <a:rPr lang="en-US" sz="2600" dirty="0">
                <a:solidFill>
                  <a:schemeClr val="tx1"/>
                </a:solidFill>
                <a:latin typeface="Cambria" panose="02040503050406030204" pitchFamily="18" charset="0"/>
                <a:cs typeface="Arial" panose="020B0604020202020204" pitchFamily="34" charset="0"/>
              </a:rPr>
              <a:t> proses </a:t>
            </a:r>
            <a:r>
              <a:rPr lang="en-US" sz="2600" dirty="0" err="1">
                <a:solidFill>
                  <a:schemeClr val="tx1"/>
                </a:solidFill>
                <a:latin typeface="Cambria" panose="02040503050406030204" pitchFamily="18" charset="0"/>
                <a:cs typeface="Arial" panose="020B0604020202020204" pitchFamily="34" charset="0"/>
              </a:rPr>
              <a:t>menciptakan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identitas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kuat</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citra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khas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bagi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destinasi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wisata</a:t>
            </a:r>
            <a:r>
              <a:rPr lang="en-US" sz="2600" dirty="0">
                <a:solidFill>
                  <a:schemeClr val="tx1"/>
                </a:solidFill>
                <a:latin typeface="Cambria" panose="02040503050406030204" pitchFamily="18" charset="0"/>
                <a:cs typeface="Arial" panose="020B0604020202020204" pitchFamily="34" charset="0"/>
              </a:rPr>
              <a:t>.</a:t>
            </a:r>
          </a:p>
          <a:p>
            <a:pPr algn="l"/>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lphaUcPeriod"/>
            </a:pPr>
            <a:r>
              <a:rPr lang="en-US" sz="2600" b="1" dirty="0">
                <a:solidFill>
                  <a:schemeClr val="tx1"/>
                </a:solidFill>
                <a:latin typeface="Cambria" panose="02040503050406030204" pitchFamily="18" charset="0"/>
                <a:cs typeface="Arial" panose="020B0604020202020204" pitchFamily="34" charset="0"/>
              </a:rPr>
              <a:t>Tujuan Branding:</a:t>
            </a:r>
          </a:p>
          <a:p>
            <a:pPr marL="457200" indent="-457200" algn="l">
              <a:buFontTx/>
              <a:buChar char="-"/>
            </a:pPr>
            <a:r>
              <a:rPr lang="en-US" sz="2600" dirty="0" err="1">
                <a:solidFill>
                  <a:schemeClr val="tx1"/>
                </a:solidFill>
                <a:latin typeface="Cambria" panose="02040503050406030204" pitchFamily="18" charset="0"/>
                <a:cs typeface="Arial" panose="020B0604020202020204" pitchFamily="34" charset="0"/>
              </a:rPr>
              <a:t>Membedakan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destinasi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dari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pesaing</a:t>
            </a:r>
            <a:r>
              <a:rPr lang="en-US" sz="2600" dirty="0">
                <a:solidFill>
                  <a:schemeClr val="tx1"/>
                </a:solidFill>
                <a:latin typeface="Cambria" panose="02040503050406030204" pitchFamily="18" charset="0"/>
                <a:cs typeface="Arial" panose="020B0604020202020204" pitchFamily="34" charset="0"/>
              </a:rPr>
              <a:t>.</a:t>
            </a:r>
          </a:p>
          <a:p>
            <a:pPr marL="457200" indent="-457200" algn="l">
              <a:buFontTx/>
              <a:buChar char="-"/>
            </a:pPr>
            <a:r>
              <a:rPr lang="en-US" sz="2600" dirty="0" err="1">
                <a:solidFill>
                  <a:schemeClr val="tx1"/>
                </a:solidFill>
                <a:latin typeface="Cambria" panose="02040503050406030204" pitchFamily="18" charset="0"/>
                <a:cs typeface="Arial" panose="020B0604020202020204" pitchFamily="34" charset="0"/>
              </a:rPr>
              <a:t>Menumbuhkan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loyalitas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wisatawan</a:t>
            </a:r>
            <a:r>
              <a:rPr lang="en-US" sz="2600" dirty="0">
                <a:solidFill>
                  <a:schemeClr val="tx1"/>
                </a:solidFill>
                <a:latin typeface="Cambria" panose="02040503050406030204" pitchFamily="18" charset="0"/>
                <a:cs typeface="Arial" panose="020B0604020202020204" pitchFamily="34" charset="0"/>
              </a:rPr>
              <a:t>.</a:t>
            </a:r>
          </a:p>
          <a:p>
            <a:pPr marL="457200" indent="-457200" algn="l">
              <a:buFontTx/>
              <a:buChar char="-"/>
            </a:pPr>
            <a:r>
              <a:rPr lang="en-US" sz="2600" dirty="0" err="1">
                <a:solidFill>
                  <a:schemeClr val="tx1"/>
                </a:solidFill>
                <a:latin typeface="Cambria" panose="02040503050406030204" pitchFamily="18" charset="0"/>
                <a:cs typeface="Arial" panose="020B0604020202020204" pitchFamily="34" charset="0"/>
              </a:rPr>
              <a:t>Meningkatkan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daya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tarik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jangka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panjang</a:t>
            </a:r>
            <a:r>
              <a:rPr lang="en-US" sz="2600"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793026311"/>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88A56-B6FA-4EA2-A1E6-5EFC764936D9}"/>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3A5FC8E-DBD2-32AC-4754-AA0759D1E3EB}"/>
              </a:ext>
            </a:extLst>
          </p:cNvPr>
          <p:cNvSpPr txBox="1">
            <a:spLocks/>
          </p:cNvSpPr>
          <p:nvPr/>
        </p:nvSpPr>
        <p:spPr>
          <a:xfrm>
            <a:off x="457200" y="692696"/>
            <a:ext cx="3970785" cy="5433467"/>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dirty="0">
                <a:solidFill>
                  <a:schemeClr val="tx1"/>
                </a:solidFill>
                <a:latin typeface="Cambria" panose="02040503050406030204" pitchFamily="18" charset="0"/>
                <a:cs typeface="Arial" panose="020B0604020202020204" pitchFamily="34" charset="0"/>
              </a:rPr>
              <a:t>B. </a:t>
            </a:r>
            <a:r>
              <a:rPr lang="en-US" sz="2600" b="1" dirty="0" err="1">
                <a:solidFill>
                  <a:schemeClr val="tx1"/>
                </a:solidFill>
                <a:latin typeface="Cambria" panose="02040503050406030204" pitchFamily="18" charset="0"/>
                <a:cs typeface="Arial" panose="020B0604020202020204" pitchFamily="34" charset="0"/>
              </a:rPr>
              <a:t>Elemen</a:t>
            </a:r>
            <a:r>
              <a:rPr lang="en-US" sz="2600" b="1" dirty="0">
                <a:solidFill>
                  <a:schemeClr val="tx1"/>
                </a:solidFill>
                <a:latin typeface="Cambria" panose="02040503050406030204" pitchFamily="18" charset="0"/>
                <a:cs typeface="Arial" panose="020B0604020202020204" pitchFamily="34" charset="0"/>
              </a:rPr>
              <a:t> Branding </a:t>
            </a:r>
            <a:r>
              <a:rPr lang="en-US" sz="2600" b="1" dirty="0" err="1">
                <a:solidFill>
                  <a:schemeClr val="tx1"/>
                </a:solidFill>
                <a:latin typeface="Cambria" panose="02040503050406030204" pitchFamily="18" charset="0"/>
                <a:cs typeface="Arial" panose="020B0604020202020204" pitchFamily="34" charset="0"/>
              </a:rPr>
              <a:t>Destinasi</a:t>
            </a:r>
            <a:r>
              <a:rPr lang="en-US" sz="2600" dirty="0">
                <a:solidFill>
                  <a:schemeClr val="tx1"/>
                </a:solidFill>
                <a:latin typeface="Cambria" panose="02040503050406030204" pitchFamily="18" charset="0"/>
                <a:cs typeface="Arial" panose="020B0604020202020204" pitchFamily="34" charset="0"/>
              </a:rPr>
              <a:t>:</a:t>
            </a:r>
          </a:p>
          <a:p>
            <a:pPr marL="457200" indent="-457200" algn="l">
              <a:buFontTx/>
              <a:buChar char="-"/>
            </a:pPr>
            <a:r>
              <a:rPr lang="en-US" sz="2600" dirty="0">
                <a:solidFill>
                  <a:schemeClr val="tx1"/>
                </a:solidFill>
                <a:latin typeface="Cambria" panose="02040503050406030204" pitchFamily="18" charset="0"/>
                <a:cs typeface="Arial" panose="020B0604020202020204" pitchFamily="34" charset="0"/>
              </a:rPr>
              <a:t>Nama dan Logo </a:t>
            </a:r>
            <a:r>
              <a:rPr lang="en-US" sz="2600" dirty="0" err="1">
                <a:solidFill>
                  <a:schemeClr val="tx1"/>
                </a:solidFill>
                <a:latin typeface="Cambria" panose="02040503050406030204" pitchFamily="18" charset="0"/>
                <a:cs typeface="Arial" panose="020B0604020202020204" pitchFamily="34" charset="0"/>
              </a:rPr>
              <a:t>Destinasi</a:t>
            </a:r>
            <a:endParaRPr lang="en-US" sz="2600" dirty="0">
              <a:solidFill>
                <a:schemeClr val="tx1"/>
              </a:solidFill>
              <a:latin typeface="Cambria" panose="02040503050406030204" pitchFamily="18" charset="0"/>
              <a:cs typeface="Arial" panose="020B0604020202020204" pitchFamily="34" charset="0"/>
            </a:endParaRPr>
          </a:p>
          <a:p>
            <a:pPr marL="457200" indent="-457200" algn="l">
              <a:buFontTx/>
              <a:buChar char="-"/>
            </a:pPr>
            <a:r>
              <a:rPr lang="en-US" sz="2600" dirty="0">
                <a:solidFill>
                  <a:schemeClr val="tx1"/>
                </a:solidFill>
                <a:latin typeface="Cambria" panose="02040503050406030204" pitchFamily="18" charset="0"/>
                <a:cs typeface="Arial" panose="020B0604020202020204" pitchFamily="34" charset="0"/>
              </a:rPr>
              <a:t>Tagline </a:t>
            </a:r>
            <a:r>
              <a:rPr lang="en-US" sz="2600" dirty="0" err="1">
                <a:solidFill>
                  <a:schemeClr val="tx1"/>
                </a:solidFill>
                <a:latin typeface="Cambria" panose="02040503050406030204" pitchFamily="18" charset="0"/>
                <a:cs typeface="Arial" panose="020B0604020202020204" pitchFamily="34" charset="0"/>
              </a:rPr>
              <a:t>atau</a:t>
            </a:r>
            <a:r>
              <a:rPr lang="en-US" sz="2600" dirty="0">
                <a:solidFill>
                  <a:schemeClr val="tx1"/>
                </a:solidFill>
                <a:latin typeface="Cambria" panose="02040503050406030204" pitchFamily="18" charset="0"/>
                <a:cs typeface="Arial" panose="020B0604020202020204" pitchFamily="34" charset="0"/>
              </a:rPr>
              <a:t> Slogan (</a:t>
            </a:r>
            <a:r>
              <a:rPr lang="en-US" sz="2600" dirty="0" err="1">
                <a:solidFill>
                  <a:schemeClr val="tx1"/>
                </a:solidFill>
                <a:latin typeface="Cambria" panose="02040503050406030204" pitchFamily="18" charset="0"/>
                <a:cs typeface="Arial" panose="020B0604020202020204" pitchFamily="34" charset="0"/>
              </a:rPr>
              <a:t>contoh</a:t>
            </a:r>
            <a:r>
              <a:rPr lang="en-US" sz="2600" dirty="0">
                <a:solidFill>
                  <a:schemeClr val="tx1"/>
                </a:solidFill>
                <a:latin typeface="Cambria" panose="02040503050406030204" pitchFamily="18" charset="0"/>
                <a:cs typeface="Arial" panose="020B0604020202020204" pitchFamily="34" charset="0"/>
              </a:rPr>
              <a:t>: "Wonderful Indonesia", "Incredible India")</a:t>
            </a:r>
          </a:p>
          <a:p>
            <a:pPr marL="457200" indent="-457200" algn="l">
              <a:buFontTx/>
              <a:buChar char="-"/>
            </a:pPr>
            <a:r>
              <a:rPr lang="en-US" sz="2600" dirty="0">
                <a:solidFill>
                  <a:schemeClr val="tx1"/>
                </a:solidFill>
                <a:latin typeface="Cambria" panose="02040503050406030204" pitchFamily="18" charset="0"/>
                <a:cs typeface="Arial" panose="020B0604020202020204" pitchFamily="34" charset="0"/>
              </a:rPr>
              <a:t>Warna, </a:t>
            </a:r>
            <a:r>
              <a:rPr lang="en-US" sz="2600" dirty="0" err="1">
                <a:solidFill>
                  <a:schemeClr val="tx1"/>
                </a:solidFill>
                <a:latin typeface="Cambria" panose="02040503050406030204" pitchFamily="18" charset="0"/>
                <a:cs typeface="Arial" panose="020B0604020202020204" pitchFamily="34" charset="0"/>
              </a:rPr>
              <a:t>simbol</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desain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khas</a:t>
            </a:r>
            <a:endParaRPr lang="en-US" sz="2600" dirty="0">
              <a:solidFill>
                <a:schemeClr val="tx1"/>
              </a:solidFill>
              <a:latin typeface="Cambria" panose="02040503050406030204" pitchFamily="18" charset="0"/>
              <a:cs typeface="Arial" panose="020B0604020202020204" pitchFamily="34" charset="0"/>
            </a:endParaRPr>
          </a:p>
          <a:p>
            <a:pPr marL="457200" indent="-457200" algn="l">
              <a:buFontTx/>
              <a:buChar char="-"/>
            </a:pPr>
            <a:r>
              <a:rPr lang="en-US" sz="2600" dirty="0">
                <a:solidFill>
                  <a:schemeClr val="tx1"/>
                </a:solidFill>
                <a:latin typeface="Cambria" panose="02040503050406030204" pitchFamily="18" charset="0"/>
                <a:cs typeface="Arial" panose="020B0604020202020204" pitchFamily="34" charset="0"/>
              </a:rPr>
              <a:t>Cerita </a:t>
            </a:r>
            <a:r>
              <a:rPr lang="en-US" sz="2600" dirty="0" err="1">
                <a:solidFill>
                  <a:schemeClr val="tx1"/>
                </a:solidFill>
                <a:latin typeface="Cambria" panose="02040503050406030204" pitchFamily="18" charset="0"/>
                <a:cs typeface="Arial" panose="020B0604020202020204" pitchFamily="34" charset="0"/>
              </a:rPr>
              <a:t>atau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narasi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identitas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destinasi</a:t>
            </a:r>
            <a:r>
              <a:rPr lang="en-US" sz="2600" dirty="0">
                <a:solidFill>
                  <a:schemeClr val="tx1"/>
                </a:solidFill>
                <a:latin typeface="Cambria" panose="02040503050406030204" pitchFamily="18" charset="0"/>
                <a:cs typeface="Arial" panose="020B0604020202020204" pitchFamily="34" charset="0"/>
              </a:rPr>
              <a:t> (destination storytelling)</a:t>
            </a:r>
          </a:p>
          <a:p>
            <a:pPr marL="457200" indent="-457200" algn="l">
              <a:buFontTx/>
              <a:buChar char="-"/>
            </a:pPr>
            <a:r>
              <a:rPr lang="en-US" sz="2600" dirty="0" err="1">
                <a:solidFill>
                  <a:schemeClr val="tx1"/>
                </a:solidFill>
                <a:latin typeface="Cambria" panose="02040503050406030204" pitchFamily="18" charset="0"/>
                <a:cs typeface="Arial" panose="020B0604020202020204" pitchFamily="34" charset="0"/>
              </a:rPr>
              <a:t>Testimoni</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pengalaman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wisatawan</a:t>
            </a:r>
            <a:endParaRPr lang="en-US" sz="2600" dirty="0">
              <a:solidFill>
                <a:schemeClr val="tx1"/>
              </a:solidFill>
              <a:latin typeface="Cambria" panose="02040503050406030204" pitchFamily="18" charset="0"/>
              <a:cs typeface="Arial" panose="020B0604020202020204" pitchFamily="34" charset="0"/>
            </a:endParaRPr>
          </a:p>
          <a:p>
            <a:pPr algn="l"/>
            <a:endParaRPr lang="en-US" sz="2600" dirty="0">
              <a:solidFill>
                <a:schemeClr val="tx1"/>
              </a:solidFill>
              <a:latin typeface="Cambria" panose="02040503050406030204" pitchFamily="18" charset="0"/>
              <a:cs typeface="Arial" panose="020B0604020202020204" pitchFamily="34" charset="0"/>
            </a:endParaRPr>
          </a:p>
        </p:txBody>
      </p:sp>
      <p:sp>
        <p:nvSpPr>
          <p:cNvPr id="2" name="Content Placeholder 2">
            <a:extLst>
              <a:ext uri="{FF2B5EF4-FFF2-40B4-BE49-F238E27FC236}">
                <a16:creationId xmlns:a16="http://schemas.microsoft.com/office/drawing/2014/main" id="{3B1BD09E-B563-DF3C-4C4D-AC0A9CF2A8AE}"/>
              </a:ext>
            </a:extLst>
          </p:cNvPr>
          <p:cNvSpPr txBox="1">
            <a:spLocks/>
          </p:cNvSpPr>
          <p:nvPr/>
        </p:nvSpPr>
        <p:spPr>
          <a:xfrm>
            <a:off x="4692849" y="692696"/>
            <a:ext cx="4127623" cy="543346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b="1" dirty="0">
                <a:solidFill>
                  <a:schemeClr val="tx1"/>
                </a:solidFill>
                <a:latin typeface="Cambria" panose="02040503050406030204" pitchFamily="18" charset="0"/>
                <a:cs typeface="Arial" panose="020B0604020202020204" pitchFamily="34" charset="0"/>
              </a:rPr>
              <a:t>C. Strategi Branding</a:t>
            </a:r>
            <a:r>
              <a:rPr lang="en-US" sz="2600" dirty="0">
                <a:solidFill>
                  <a:schemeClr val="tx1"/>
                </a:solidFill>
                <a:latin typeface="Cambria" panose="02040503050406030204" pitchFamily="18" charset="0"/>
                <a:cs typeface="Arial" panose="020B0604020202020204" pitchFamily="34" charset="0"/>
              </a:rPr>
              <a:t>:</a:t>
            </a:r>
          </a:p>
          <a:p>
            <a:pPr marL="457200" indent="-457200" algn="l">
              <a:buFontTx/>
              <a:buChar char="-"/>
            </a:pPr>
            <a:r>
              <a:rPr lang="en-US" sz="2600" dirty="0" err="1">
                <a:solidFill>
                  <a:schemeClr val="tx1"/>
                </a:solidFill>
                <a:latin typeface="Cambria" panose="02040503050406030204" pitchFamily="18" charset="0"/>
                <a:cs typeface="Arial" panose="020B0604020202020204" pitchFamily="34" charset="0"/>
              </a:rPr>
              <a:t>Konsistensi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dalam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pesan</a:t>
            </a:r>
            <a:r>
              <a:rPr lang="en-US" sz="2600" dirty="0">
                <a:solidFill>
                  <a:schemeClr val="tx1"/>
                </a:solidFill>
                <a:latin typeface="Cambria" panose="02040503050406030204" pitchFamily="18" charset="0"/>
                <a:cs typeface="Arial" panose="020B0604020202020204" pitchFamily="34" charset="0"/>
              </a:rPr>
              <a:t> dan visual</a:t>
            </a:r>
          </a:p>
          <a:p>
            <a:pPr marL="457200" indent="-457200" algn="l">
              <a:buFontTx/>
              <a:buChar char="-"/>
            </a:pPr>
            <a:r>
              <a:rPr lang="en-US" sz="2600" dirty="0" err="1">
                <a:solidFill>
                  <a:schemeClr val="tx1"/>
                </a:solidFill>
                <a:latin typeface="Cambria" panose="02040503050406030204" pitchFamily="18" charset="0"/>
                <a:cs typeface="Arial" panose="020B0604020202020204" pitchFamily="34" charset="0"/>
              </a:rPr>
              <a:t>Menampilkan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keunikan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budaya</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alam</a:t>
            </a:r>
            <a:endParaRPr lang="en-US" sz="2600" dirty="0">
              <a:solidFill>
                <a:schemeClr val="tx1"/>
              </a:solidFill>
              <a:latin typeface="Cambria" panose="02040503050406030204" pitchFamily="18" charset="0"/>
              <a:cs typeface="Arial" panose="020B0604020202020204" pitchFamily="34" charset="0"/>
            </a:endParaRPr>
          </a:p>
          <a:p>
            <a:pPr marL="457200" indent="-457200" algn="l">
              <a:buFontTx/>
              <a:buChar char="-"/>
            </a:pPr>
            <a:r>
              <a:rPr lang="en-US" sz="2600" dirty="0" err="1">
                <a:solidFill>
                  <a:schemeClr val="tx1"/>
                </a:solidFill>
                <a:latin typeface="Cambria" panose="02040503050406030204" pitchFamily="18" charset="0"/>
                <a:cs typeface="Arial" panose="020B0604020202020204" pitchFamily="34" charset="0"/>
              </a:rPr>
              <a:t>Memberdayakan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komunitas</a:t>
            </a:r>
            <a:r>
              <a:rPr lang="en-US" sz="2600" dirty="0">
                <a:solidFill>
                  <a:schemeClr val="tx1"/>
                </a:solidFill>
                <a:latin typeface="Cambria" panose="02040503050406030204" pitchFamily="18" charset="0"/>
                <a:cs typeface="Arial" panose="020B0604020202020204" pitchFamily="34" charset="0"/>
              </a:rPr>
              <a:t> local</a:t>
            </a:r>
          </a:p>
          <a:p>
            <a:pPr marL="457200" indent="-457200" algn="l">
              <a:buFontTx/>
              <a:buChar char="-"/>
            </a:pPr>
            <a:r>
              <a:rPr lang="en-US" sz="2600" dirty="0" err="1">
                <a:solidFill>
                  <a:schemeClr val="tx1"/>
                </a:solidFill>
                <a:latin typeface="Cambria" panose="02040503050406030204" pitchFamily="18" charset="0"/>
                <a:cs typeface="Arial" panose="020B0604020202020204" pitchFamily="34" charset="0"/>
              </a:rPr>
              <a:t>Mengadopsi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pendekatan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emosional</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menciptakan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keterikatan</a:t>
            </a:r>
            <a:endParaRPr lang="en-US" sz="2600" dirty="0">
              <a:solidFill>
                <a:schemeClr val="tx1"/>
              </a:solidFill>
              <a:latin typeface="Cambria" panose="02040503050406030204" pitchFamily="18" charset="0"/>
              <a:cs typeface="Arial" panose="020B0604020202020204" pitchFamily="34" charset="0"/>
            </a:endParaRPr>
          </a:p>
          <a:p>
            <a:pPr algn="l"/>
            <a:endParaRPr lang="en-US"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658020707"/>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4BDA7-6BF0-BF22-D52B-254A1B1591F0}"/>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C18F4CA-8B05-D23D-D3A2-DED9E66BA4B5}"/>
              </a:ext>
            </a:extLst>
          </p:cNvPr>
          <p:cNvSpPr txBox="1">
            <a:spLocks/>
          </p:cNvSpPr>
          <p:nvPr/>
        </p:nvSpPr>
        <p:spPr>
          <a:xfrm>
            <a:off x="457200" y="908720"/>
            <a:ext cx="8363272" cy="521744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600" b="1" dirty="0">
                <a:solidFill>
                  <a:schemeClr val="tx1"/>
                </a:solidFill>
                <a:latin typeface="Cambria" panose="02040503050406030204" pitchFamily="18" charset="0"/>
                <a:cs typeface="Arial" panose="020B0604020202020204" pitchFamily="34" charset="0"/>
              </a:rPr>
              <a:t>Kesimpulan</a:t>
            </a:r>
          </a:p>
          <a:p>
            <a:endParaRPr lang="en-US" sz="2600" b="1" dirty="0">
              <a:solidFill>
                <a:schemeClr val="tx1"/>
              </a:solidFill>
              <a:latin typeface="Cambria" panose="02040503050406030204" pitchFamily="18" charset="0"/>
              <a:cs typeface="Arial" panose="020B0604020202020204" pitchFamily="34" charset="0"/>
            </a:endParaRPr>
          </a:p>
          <a:p>
            <a:pPr algn="l"/>
            <a:r>
              <a:rPr lang="en-US" sz="2600" dirty="0">
                <a:solidFill>
                  <a:schemeClr val="tx1"/>
                </a:solidFill>
                <a:latin typeface="Cambria" panose="02040503050406030204" pitchFamily="18" charset="0"/>
                <a:cs typeface="Arial" panose="020B0604020202020204" pitchFamily="34" charset="0"/>
              </a:rPr>
              <a:t>Strategi </a:t>
            </a:r>
            <a:r>
              <a:rPr lang="en-US" sz="2600" dirty="0" err="1">
                <a:solidFill>
                  <a:schemeClr val="tx1"/>
                </a:solidFill>
                <a:latin typeface="Cambria" panose="02040503050406030204" pitchFamily="18" charset="0"/>
                <a:cs typeface="Arial" panose="020B0604020202020204" pitchFamily="34" charset="0"/>
              </a:rPr>
              <a:t>komunikasi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pemasaran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destinasi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tidak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hanya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bertujuan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mempromosikan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tetapi</a:t>
            </a:r>
            <a:r>
              <a:rPr lang="en-US" sz="2600" dirty="0">
                <a:solidFill>
                  <a:schemeClr val="tx1"/>
                </a:solidFill>
                <a:latin typeface="Cambria" panose="02040503050406030204" pitchFamily="18" charset="0"/>
                <a:cs typeface="Arial" panose="020B0604020202020204" pitchFamily="34" charset="0"/>
              </a:rPr>
              <a:t> juga </a:t>
            </a:r>
            <a:r>
              <a:rPr lang="en-US" sz="2600" dirty="0" err="1">
                <a:solidFill>
                  <a:schemeClr val="tx1"/>
                </a:solidFill>
                <a:latin typeface="Cambria" panose="02040503050406030204" pitchFamily="18" charset="0"/>
                <a:cs typeface="Arial" panose="020B0604020202020204" pitchFamily="34" charset="0"/>
              </a:rPr>
              <a:t>membangun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hubungan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emosional</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loyalitas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wisatawan</a:t>
            </a:r>
            <a:r>
              <a:rPr lang="en-US" sz="2600" dirty="0">
                <a:solidFill>
                  <a:schemeClr val="tx1"/>
                </a:solidFill>
                <a:latin typeface="Cambria" panose="02040503050406030204" pitchFamily="18" charset="0"/>
                <a:cs typeface="Arial" panose="020B0604020202020204" pitchFamily="34" charset="0"/>
              </a:rPr>
              <a:t>. Teknik </a:t>
            </a:r>
            <a:r>
              <a:rPr lang="en-US" sz="2600" dirty="0" err="1">
                <a:solidFill>
                  <a:schemeClr val="tx1"/>
                </a:solidFill>
                <a:latin typeface="Cambria" panose="02040503050406030204" pitchFamily="18" charset="0"/>
                <a:cs typeface="Arial" panose="020B0604020202020204" pitchFamily="34" charset="0"/>
              </a:rPr>
              <a:t>promosi</a:t>
            </a:r>
            <a:r>
              <a:rPr lang="en-US" sz="2600" dirty="0">
                <a:solidFill>
                  <a:schemeClr val="tx1"/>
                </a:solidFill>
                <a:latin typeface="Cambria" panose="02040503050406030204" pitchFamily="18" charset="0"/>
                <a:cs typeface="Arial" panose="020B0604020202020204" pitchFamily="34" charset="0"/>
              </a:rPr>
              <a:t> dan branding yang </a:t>
            </a:r>
            <a:r>
              <a:rPr lang="en-US" sz="2600" dirty="0" err="1">
                <a:solidFill>
                  <a:schemeClr val="tx1"/>
                </a:solidFill>
                <a:latin typeface="Cambria" panose="02040503050406030204" pitchFamily="18" charset="0"/>
                <a:cs typeface="Arial" panose="020B0604020202020204" pitchFamily="34" charset="0"/>
              </a:rPr>
              <a:t>tepat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menciptakan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daya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tarik</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kuat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memperkuat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citra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destinasi</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meningkatkan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kunjungan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wisatawan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secara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berkelanjutan</a:t>
            </a:r>
            <a:r>
              <a:rPr lang="en-US" sz="2600"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2209807561"/>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C00F0-C2E7-CF2C-8A5B-970F4981ADEA}"/>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12330D2-16F1-6081-9171-0B92848D2602}"/>
              </a:ext>
            </a:extLst>
          </p:cNvPr>
          <p:cNvSpPr txBox="1">
            <a:spLocks/>
          </p:cNvSpPr>
          <p:nvPr/>
        </p:nvSpPr>
        <p:spPr>
          <a:xfrm>
            <a:off x="457200" y="908720"/>
            <a:ext cx="8363272" cy="521744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600" b="1" dirty="0" err="1">
                <a:solidFill>
                  <a:schemeClr val="tx1"/>
                </a:solidFill>
                <a:latin typeface="Cambria" panose="02040503050406030204" pitchFamily="18" charset="0"/>
                <a:cs typeface="Arial" panose="020B0604020202020204" pitchFamily="34" charset="0"/>
              </a:rPr>
              <a:t>Tugas</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Individu</a:t>
            </a:r>
            <a:endParaRPr lang="en-US" sz="2600" b="1" dirty="0">
              <a:solidFill>
                <a:schemeClr val="tx1"/>
              </a:solidFill>
              <a:latin typeface="Cambria" panose="02040503050406030204" pitchFamily="18" charset="0"/>
              <a:cs typeface="Arial" panose="020B0604020202020204" pitchFamily="34" charset="0"/>
            </a:endParaRPr>
          </a:p>
          <a:p>
            <a:pPr algn="l"/>
            <a:r>
              <a:rPr lang="en-US" sz="2600" b="1" dirty="0" err="1">
                <a:solidFill>
                  <a:schemeClr val="tx1"/>
                </a:solidFill>
                <a:latin typeface="Cambria" panose="02040503050406030204" pitchFamily="18" charset="0"/>
                <a:cs typeface="Arial" panose="020B0604020202020204" pitchFamily="34" charset="0"/>
              </a:rPr>
              <a:t>cari</a:t>
            </a:r>
            <a:r>
              <a:rPr lang="en-US" sz="2600" b="1" dirty="0">
                <a:solidFill>
                  <a:schemeClr val="tx1"/>
                </a:solidFill>
                <a:latin typeface="Cambria" panose="02040503050406030204" pitchFamily="18" charset="0"/>
                <a:cs typeface="Arial" panose="020B0604020202020204" pitchFamily="34" charset="0"/>
              </a:rPr>
              <a:t> tagline </a:t>
            </a:r>
            <a:r>
              <a:rPr lang="en-US" sz="2600" b="1" dirty="0" err="1">
                <a:solidFill>
                  <a:schemeClr val="tx1"/>
                </a:solidFill>
                <a:latin typeface="Cambria" panose="02040503050406030204" pitchFamily="18" charset="0"/>
                <a:cs typeface="Arial" panose="020B0604020202020204" pitchFamily="34" charset="0"/>
              </a:rPr>
              <a:t>setiap</a:t>
            </a:r>
            <a:r>
              <a:rPr lang="en-US" sz="2600" b="1" dirty="0">
                <a:solidFill>
                  <a:schemeClr val="tx1"/>
                </a:solidFill>
                <a:latin typeface="Cambria" panose="02040503050406030204" pitchFamily="18" charset="0"/>
                <a:cs typeface="Arial" panose="020B0604020202020204" pitchFamily="34" charset="0"/>
              </a:rPr>
              <a:t> negara di Asia Tenggara dan </a:t>
            </a:r>
            <a:r>
              <a:rPr lang="en-US" sz="2600" b="1" dirty="0" err="1">
                <a:solidFill>
                  <a:schemeClr val="tx1"/>
                </a:solidFill>
                <a:latin typeface="Cambria" panose="02040503050406030204" pitchFamily="18" charset="0"/>
                <a:cs typeface="Arial" panose="020B0604020202020204" pitchFamily="34" charset="0"/>
              </a:rPr>
              <a:t>eropa</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berserta</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makna</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dari</a:t>
            </a:r>
            <a:r>
              <a:rPr lang="en-US" sz="2600" b="1" dirty="0">
                <a:solidFill>
                  <a:schemeClr val="tx1"/>
                </a:solidFill>
                <a:latin typeface="Cambria" panose="02040503050406030204" pitchFamily="18" charset="0"/>
                <a:cs typeface="Arial" panose="020B0604020202020204" pitchFamily="34" charset="0"/>
              </a:rPr>
              <a:t> tagline </a:t>
            </a:r>
            <a:r>
              <a:rPr lang="en-US" sz="2600" b="1" dirty="0" err="1">
                <a:solidFill>
                  <a:schemeClr val="tx1"/>
                </a:solidFill>
                <a:latin typeface="Cambria" panose="02040503050406030204" pitchFamily="18" charset="0"/>
                <a:cs typeface="Arial" panose="020B0604020202020204" pitchFamily="34" charset="0"/>
              </a:rPr>
              <a:t>tersebut</a:t>
            </a:r>
            <a:r>
              <a:rPr lang="en-US" sz="2600" b="1" dirty="0">
                <a:solidFill>
                  <a:schemeClr val="tx1"/>
                </a:solidFill>
                <a:latin typeface="Cambria" panose="02040503050406030204" pitchFamily="18" charset="0"/>
                <a:cs typeface="Arial" panose="020B0604020202020204" pitchFamily="34" charset="0"/>
              </a:rPr>
              <a:t>.</a:t>
            </a:r>
          </a:p>
          <a:p>
            <a:pPr algn="l"/>
            <a:r>
              <a:rPr lang="en-US" sz="2600" b="1" dirty="0" err="1">
                <a:solidFill>
                  <a:schemeClr val="tx1"/>
                </a:solidFill>
                <a:latin typeface="Cambria" panose="02040503050406030204" pitchFamily="18" charset="0"/>
                <a:cs typeface="Arial" panose="020B0604020202020204" pitchFamily="34" charset="0"/>
              </a:rPr>
              <a:t>Contoh</a:t>
            </a:r>
            <a:r>
              <a:rPr lang="en-US" sz="2600" b="1" dirty="0">
                <a:solidFill>
                  <a:schemeClr val="tx1"/>
                </a:solidFill>
                <a:latin typeface="Cambria" panose="02040503050406030204" pitchFamily="18" charset="0"/>
                <a:cs typeface="Arial" panose="020B0604020202020204" pitchFamily="34" charset="0"/>
              </a:rPr>
              <a:t> :</a:t>
            </a:r>
          </a:p>
          <a:p>
            <a:pPr marL="457200" indent="-457200" algn="l">
              <a:buFontTx/>
              <a:buChar char="-"/>
            </a:pPr>
            <a:r>
              <a:rPr lang="en-US" sz="2600" dirty="0">
                <a:solidFill>
                  <a:schemeClr val="tx1"/>
                </a:solidFill>
                <a:latin typeface="Cambria" panose="02040503050406030204" pitchFamily="18" charset="0"/>
                <a:cs typeface="Arial" panose="020B0604020202020204" pitchFamily="34" charset="0"/>
              </a:rPr>
              <a:t>Wonderful Indonesia: </a:t>
            </a:r>
            <a:r>
              <a:rPr lang="en-US" sz="2600" dirty="0" err="1">
                <a:solidFill>
                  <a:schemeClr val="tx1"/>
                </a:solidFill>
                <a:latin typeface="Cambria" panose="02040503050406030204" pitchFamily="18" charset="0"/>
                <a:cs typeface="Arial" panose="020B0604020202020204" pitchFamily="34" charset="0"/>
              </a:rPr>
              <a:t>Mengangkat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kekayaan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budaya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alam</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keramahan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masyarakat</a:t>
            </a:r>
            <a:r>
              <a:rPr lang="en-US" sz="2600" dirty="0">
                <a:solidFill>
                  <a:schemeClr val="tx1"/>
                </a:solidFill>
                <a:latin typeface="Cambria" panose="02040503050406030204" pitchFamily="18" charset="0"/>
                <a:cs typeface="Arial" panose="020B0604020202020204" pitchFamily="34" charset="0"/>
              </a:rPr>
              <a:t> Indonesia </a:t>
            </a:r>
            <a:r>
              <a:rPr lang="en-US" sz="2600" dirty="0" err="1">
                <a:solidFill>
                  <a:schemeClr val="tx1"/>
                </a:solidFill>
                <a:latin typeface="Cambria" panose="02040503050406030204" pitchFamily="18" charset="0"/>
                <a:cs typeface="Arial" panose="020B0604020202020204" pitchFamily="34" charset="0"/>
              </a:rPr>
              <a:t>ke</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tingkat</a:t>
            </a:r>
            <a:r>
              <a:rPr lang="en-US" sz="2600" dirty="0">
                <a:solidFill>
                  <a:schemeClr val="tx1"/>
                </a:solidFill>
                <a:latin typeface="Cambria" panose="02040503050406030204" pitchFamily="18" charset="0"/>
                <a:cs typeface="Arial" panose="020B0604020202020204" pitchFamily="34" charset="0"/>
              </a:rPr>
              <a:t> global.</a:t>
            </a:r>
          </a:p>
          <a:p>
            <a:pPr marL="457200" indent="-457200" algn="l">
              <a:buFontTx/>
              <a:buChar char="-"/>
            </a:pPr>
            <a:r>
              <a:rPr lang="en-US" sz="2600" dirty="0">
                <a:solidFill>
                  <a:schemeClr val="tx1"/>
                </a:solidFill>
                <a:latin typeface="Cambria" panose="02040503050406030204" pitchFamily="18" charset="0"/>
                <a:cs typeface="Arial" panose="020B0604020202020204" pitchFamily="34" charset="0"/>
              </a:rPr>
              <a:t>Thailand - Amazing Thailand: Branding </a:t>
            </a:r>
            <a:r>
              <a:rPr lang="en-US" sz="2600" dirty="0" err="1">
                <a:solidFill>
                  <a:schemeClr val="tx1"/>
                </a:solidFill>
                <a:latin typeface="Cambria" panose="02040503050406030204" pitchFamily="18" charset="0"/>
                <a:cs typeface="Arial" panose="020B0604020202020204" pitchFamily="34" charset="0"/>
              </a:rPr>
              <a:t>berbasis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keunikan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budaya</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keramahan</a:t>
            </a:r>
            <a:r>
              <a:rPr lang="en-US" sz="2600" dirty="0">
                <a:solidFill>
                  <a:schemeClr val="tx1"/>
                </a:solidFill>
                <a:latin typeface="Cambria" panose="02040503050406030204" pitchFamily="18" charset="0"/>
                <a:cs typeface="Arial" panose="020B0604020202020204" pitchFamily="34" charset="0"/>
              </a:rPr>
              <a:t> rakyat.</a:t>
            </a:r>
          </a:p>
          <a:p>
            <a:pPr marL="457200" indent="-457200" algn="l">
              <a:buFontTx/>
              <a:buChar char="-"/>
            </a:pPr>
            <a:r>
              <a:rPr lang="en-US" sz="2600" dirty="0">
                <a:solidFill>
                  <a:schemeClr val="tx1"/>
                </a:solidFill>
                <a:latin typeface="Cambria" panose="02040503050406030204" pitchFamily="18" charset="0"/>
                <a:cs typeface="Arial" panose="020B0604020202020204" pitchFamily="34" charset="0"/>
              </a:rPr>
              <a:t>New Zealand - 100% Pure: </a:t>
            </a:r>
            <a:r>
              <a:rPr lang="en-US" sz="2600" dirty="0" err="1">
                <a:solidFill>
                  <a:schemeClr val="tx1"/>
                </a:solidFill>
                <a:latin typeface="Cambria" panose="02040503050406030204" pitchFamily="18" charset="0"/>
                <a:cs typeface="Arial" panose="020B0604020202020204" pitchFamily="34" charset="0"/>
              </a:rPr>
              <a:t>Menekankan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keaslian</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keindahan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alam</a:t>
            </a:r>
            <a:r>
              <a:rPr lang="en-US" sz="2600"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2686006818"/>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Strategi Komunikasi Pemasaran Destinasi</a:t>
            </a: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b="1" dirty="0">
                <a:solidFill>
                  <a:schemeClr val="tx1"/>
                </a:solidFill>
                <a:latin typeface="Cambria" panose="02040503050406030204" pitchFamily="18" charset="0"/>
                <a:cs typeface="Arial" panose="020B0604020202020204" pitchFamily="34" charset="0"/>
              </a:rPr>
              <a:t>Pendahuluan</a:t>
            </a:r>
            <a:endParaRPr lang="en-US" b="1" dirty="0">
              <a:solidFill>
                <a:schemeClr val="tx1"/>
              </a:solidFill>
              <a:latin typeface="Cambria" panose="02040503050406030204" pitchFamily="18" charset="0"/>
              <a:cs typeface="Arial" panose="020B0604020202020204" pitchFamily="34" charset="0"/>
            </a:endParaRPr>
          </a:p>
          <a:p>
            <a:pPr algn="l"/>
            <a:r>
              <a:rPr lang="id-ID" dirty="0">
                <a:solidFill>
                  <a:schemeClr val="tx1"/>
                </a:solidFill>
                <a:latin typeface="Cambria" panose="02040503050406030204" pitchFamily="18" charset="0"/>
                <a:cs typeface="Arial" panose="020B0604020202020204" pitchFamily="34" charset="0"/>
              </a:rPr>
              <a:t>Strategi komunikasi pemasaran merupakan bagian penting dalam upaya mengenalkan dan membangun daya tarik suatu destinasi wisata. Dalam era digital dan globalisasi saat ini, destinasi pariwisata tidak hanya bersaing secara lokal, tetapi juga di pasar internasional. Oleh karena itu, dibutuhkan pendekatan komunikasi yang terintegrasi, kreatif, dan tepat sasaran untuk menarik perhatian wisatawan.</a:t>
            </a:r>
            <a:endParaRPr lang="id-ID"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C1509-14FD-FFF2-C6E6-98162C3BD5C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7526D2B-01BA-E7AE-F1BF-4997254576D9}"/>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Pengertian Strategi Komunikasi Pemasaran Destinasi</a:t>
            </a:r>
          </a:p>
        </p:txBody>
      </p:sp>
      <p:sp>
        <p:nvSpPr>
          <p:cNvPr id="4" name="Content Placeholder 2">
            <a:extLst>
              <a:ext uri="{FF2B5EF4-FFF2-40B4-BE49-F238E27FC236}">
                <a16:creationId xmlns:a16="http://schemas.microsoft.com/office/drawing/2014/main" id="{DE4A4628-C42A-A223-B602-C70BC2E68F58}"/>
              </a:ext>
            </a:extLst>
          </p:cNvPr>
          <p:cNvSpPr txBox="1">
            <a:spLocks/>
          </p:cNvSpPr>
          <p:nvPr/>
        </p:nvSpPr>
        <p:spPr>
          <a:xfrm>
            <a:off x="457200" y="1844824"/>
            <a:ext cx="8229600" cy="4281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sz="2600" dirty="0">
                <a:solidFill>
                  <a:schemeClr val="tx1"/>
                </a:solidFill>
                <a:latin typeface="Cambria" panose="02040503050406030204" pitchFamily="18" charset="0"/>
                <a:cs typeface="Arial" panose="020B0604020202020204" pitchFamily="34" charset="0"/>
              </a:rPr>
              <a:t>Strategi komunikasi pemasaran destinasi adalah upaya sistematis untuk menyampaikan pesan yang kuat dan konsisten kepada target pasar wisata dengan tujuan membentuk persepsi positif dan mendorong kunjungan wisatawan ke destinasi tersebut. Strategi ini mencakup pemilihan pesan, media komunikasi, serta pendekatan kreatif yang digunakan.</a:t>
            </a:r>
          </a:p>
        </p:txBody>
      </p:sp>
    </p:spTree>
    <p:extLst>
      <p:ext uri="{BB962C8B-B14F-4D97-AF65-F5344CB8AC3E}">
        <p14:creationId xmlns:p14="http://schemas.microsoft.com/office/powerpoint/2010/main" val="961772337"/>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1D396-960E-D4AB-4BA5-62181DC3A38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FFCB5EAF-002A-775B-568E-2C6C41C276D4}"/>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Komponen Utama Strategi Komunikasi Pemasaran</a:t>
            </a:r>
          </a:p>
        </p:txBody>
      </p:sp>
      <p:sp>
        <p:nvSpPr>
          <p:cNvPr id="4" name="Content Placeholder 2">
            <a:extLst>
              <a:ext uri="{FF2B5EF4-FFF2-40B4-BE49-F238E27FC236}">
                <a16:creationId xmlns:a16="http://schemas.microsoft.com/office/drawing/2014/main" id="{708CB292-FAD6-EE43-5BD9-12CF3D9E62BC}"/>
              </a:ext>
            </a:extLst>
          </p:cNvPr>
          <p:cNvSpPr txBox="1">
            <a:spLocks/>
          </p:cNvSpPr>
          <p:nvPr/>
        </p:nvSpPr>
        <p:spPr>
          <a:xfrm>
            <a:off x="457200" y="1844824"/>
            <a:ext cx="8229600" cy="4281339"/>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b="1" dirty="0">
                <a:solidFill>
                  <a:schemeClr val="tx1"/>
                </a:solidFill>
                <a:latin typeface="Cambria" panose="02040503050406030204" pitchFamily="18" charset="0"/>
                <a:cs typeface="Arial" panose="020B0604020202020204" pitchFamily="34" charset="0"/>
              </a:rPr>
              <a:t>Segmentasi Pasar: </a:t>
            </a:r>
            <a:r>
              <a:rPr lang="id-ID" sz="2600" dirty="0">
                <a:solidFill>
                  <a:schemeClr val="tx1"/>
                </a:solidFill>
                <a:latin typeface="Cambria" panose="02040503050406030204" pitchFamily="18" charset="0"/>
                <a:cs typeface="Arial" panose="020B0604020202020204" pitchFamily="34" charset="0"/>
              </a:rPr>
              <a:t>Menentukan kelompok wisatawan potensial berdasarkan demografi, psikografi, perilaku, dan geografis.</a:t>
            </a:r>
            <a:endParaRPr lang="en-US" sz="2600" dirty="0">
              <a:solidFill>
                <a:schemeClr val="tx1"/>
              </a:solidFill>
              <a:latin typeface="Cambria" panose="02040503050406030204" pitchFamily="18" charset="0"/>
              <a:cs typeface="Arial" panose="020B0604020202020204" pitchFamily="34" charset="0"/>
            </a:endParaRPr>
          </a:p>
          <a:p>
            <a:pPr marL="457200" indent="-457200" algn="l">
              <a:buFontTx/>
              <a:buChar char="-"/>
            </a:pPr>
            <a:r>
              <a:rPr lang="en-US" sz="2600" dirty="0" err="1">
                <a:solidFill>
                  <a:schemeClr val="tx1"/>
                </a:solidFill>
                <a:latin typeface="Cambria" panose="02040503050406030204" pitchFamily="18" charset="0"/>
                <a:cs typeface="Arial" panose="020B0604020202020204" pitchFamily="34" charset="0"/>
              </a:rPr>
              <a:t>Demografi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Usia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jenis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kelamin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pendidikan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pendapatan</a:t>
            </a:r>
            <a:r>
              <a:rPr lang="en-US" sz="2600" dirty="0">
                <a:solidFill>
                  <a:schemeClr val="tx1"/>
                </a:solidFill>
                <a:latin typeface="Cambria" panose="02040503050406030204" pitchFamily="18" charset="0"/>
                <a:cs typeface="Arial" panose="020B0604020202020204" pitchFamily="34" charset="0"/>
              </a:rPr>
              <a:t>, status </a:t>
            </a:r>
            <a:r>
              <a:rPr lang="en-US" sz="2600" dirty="0" err="1">
                <a:solidFill>
                  <a:schemeClr val="tx1"/>
                </a:solidFill>
                <a:latin typeface="Cambria" panose="02040503050406030204" pitchFamily="18" charset="0"/>
                <a:cs typeface="Arial" panose="020B0604020202020204" pitchFamily="34" charset="0"/>
              </a:rPr>
              <a:t>pernikahan</a:t>
            </a:r>
            <a:endParaRPr lang="en-US" sz="2600" dirty="0">
              <a:solidFill>
                <a:schemeClr val="tx1"/>
              </a:solidFill>
              <a:latin typeface="Cambria" panose="02040503050406030204" pitchFamily="18" charset="0"/>
              <a:cs typeface="Arial" panose="020B0604020202020204" pitchFamily="34" charset="0"/>
            </a:endParaRPr>
          </a:p>
          <a:p>
            <a:pPr marL="457200" indent="-457200" algn="l">
              <a:buFontTx/>
              <a:buChar char="-"/>
            </a:pPr>
            <a:r>
              <a:rPr lang="en-US" sz="2600" dirty="0" err="1">
                <a:solidFill>
                  <a:schemeClr val="tx1"/>
                </a:solidFill>
                <a:latin typeface="Cambria" panose="02040503050406030204" pitchFamily="18" charset="0"/>
                <a:cs typeface="Arial" panose="020B0604020202020204" pitchFamily="34" charset="0"/>
              </a:rPr>
              <a:t>Psikografi</a:t>
            </a:r>
            <a:r>
              <a:rPr lang="en-US" sz="2600" dirty="0">
                <a:solidFill>
                  <a:schemeClr val="tx1"/>
                </a:solidFill>
                <a:latin typeface="Cambria" panose="02040503050406030204" pitchFamily="18" charset="0"/>
                <a:cs typeface="Arial" panose="020B0604020202020204" pitchFamily="34" charset="0"/>
              </a:rPr>
              <a:t>: Gaya </a:t>
            </a:r>
            <a:r>
              <a:rPr lang="en-US" sz="2600" dirty="0" err="1">
                <a:solidFill>
                  <a:schemeClr val="tx1"/>
                </a:solidFill>
                <a:latin typeface="Cambria" panose="02040503050406030204" pitchFamily="18" charset="0"/>
                <a:cs typeface="Arial" panose="020B0604020202020204" pitchFamily="34" charset="0"/>
              </a:rPr>
              <a:t>hidup</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minat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nilai-nilai</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kepribadian</a:t>
            </a:r>
            <a:endParaRPr lang="en-US" sz="2600" dirty="0">
              <a:solidFill>
                <a:schemeClr val="tx1"/>
              </a:solidFill>
              <a:latin typeface="Cambria" panose="02040503050406030204" pitchFamily="18" charset="0"/>
              <a:cs typeface="Arial" panose="020B0604020202020204" pitchFamily="34" charset="0"/>
            </a:endParaRPr>
          </a:p>
          <a:p>
            <a:pPr marL="457200" indent="-457200" algn="l">
              <a:buFontTx/>
              <a:buChar char="-"/>
            </a:pPr>
            <a:r>
              <a:rPr lang="en-US" sz="2600" dirty="0" err="1">
                <a:solidFill>
                  <a:schemeClr val="tx1"/>
                </a:solidFill>
                <a:latin typeface="Cambria" panose="02040503050406030204" pitchFamily="18" charset="0"/>
                <a:cs typeface="Arial" panose="020B0604020202020204" pitchFamily="34" charset="0"/>
              </a:rPr>
              <a:t>Perilaku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Loyalitas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frekuensi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perjalanan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alasan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perjalanan</a:t>
            </a:r>
            <a:endParaRPr lang="en-US" sz="2600" dirty="0">
              <a:solidFill>
                <a:schemeClr val="tx1"/>
              </a:solidFill>
              <a:latin typeface="Cambria" panose="02040503050406030204" pitchFamily="18" charset="0"/>
              <a:cs typeface="Arial" panose="020B0604020202020204" pitchFamily="34" charset="0"/>
            </a:endParaRPr>
          </a:p>
          <a:p>
            <a:pPr marL="457200" indent="-457200" algn="l">
              <a:buFontTx/>
              <a:buChar char="-"/>
            </a:pPr>
            <a:r>
              <a:rPr lang="en-US" sz="2600" dirty="0" err="1">
                <a:solidFill>
                  <a:schemeClr val="tx1"/>
                </a:solidFill>
                <a:latin typeface="Cambria" panose="02040503050406030204" pitchFamily="18" charset="0"/>
                <a:cs typeface="Arial" panose="020B0604020202020204" pitchFamily="34" charset="0"/>
              </a:rPr>
              <a:t>Geografis</a:t>
            </a:r>
            <a:r>
              <a:rPr lang="en-US" sz="2600" dirty="0">
                <a:solidFill>
                  <a:schemeClr val="tx1"/>
                </a:solidFill>
                <a:latin typeface="Cambria" panose="02040503050406030204" pitchFamily="18" charset="0"/>
                <a:cs typeface="Arial" panose="020B0604020202020204" pitchFamily="34" charset="0"/>
              </a:rPr>
              <a:t>: Asal wilayah </a:t>
            </a:r>
            <a:r>
              <a:rPr lang="en-US" sz="2600" dirty="0" err="1">
                <a:solidFill>
                  <a:schemeClr val="tx1"/>
                </a:solidFill>
                <a:latin typeface="Cambria" panose="02040503050406030204" pitchFamily="18" charset="0"/>
                <a:cs typeface="Arial" panose="020B0604020202020204" pitchFamily="34" charset="0"/>
              </a:rPr>
              <a:t>wisatawan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baik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domestik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maupun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mancanegara</a:t>
            </a:r>
            <a:endParaRPr lang="en-US"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865506488"/>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56ECA-4B3C-6AA9-71FE-8362C7079525}"/>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7886C38-E67D-2043-60B0-E6B177EA6A4F}"/>
              </a:ext>
            </a:extLst>
          </p:cNvPr>
          <p:cNvSpPr txBox="1">
            <a:spLocks/>
          </p:cNvSpPr>
          <p:nvPr/>
        </p:nvSpPr>
        <p:spPr>
          <a:xfrm>
            <a:off x="457200" y="692696"/>
            <a:ext cx="4114800" cy="543346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6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2"/>
            </a:pPr>
            <a:r>
              <a:rPr lang="en-US" sz="2600" b="1" dirty="0" err="1">
                <a:solidFill>
                  <a:schemeClr val="tx1"/>
                </a:solidFill>
                <a:latin typeface="Cambria" panose="02040503050406030204" pitchFamily="18" charset="0"/>
                <a:cs typeface="Arial" panose="020B0604020202020204" pitchFamily="34" charset="0"/>
              </a:rPr>
              <a:t>Penentuan</a:t>
            </a:r>
            <a:r>
              <a:rPr lang="en-US" sz="2600" b="1" dirty="0">
                <a:solidFill>
                  <a:schemeClr val="tx1"/>
                </a:solidFill>
                <a:latin typeface="Cambria" panose="02040503050406030204" pitchFamily="18" charset="0"/>
                <a:cs typeface="Arial" panose="020B0604020202020204" pitchFamily="34" charset="0"/>
              </a:rPr>
              <a:t> Target Pasar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Memilih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segmen</a:t>
            </a:r>
            <a:r>
              <a:rPr lang="en-US" sz="2600" dirty="0">
                <a:solidFill>
                  <a:schemeClr val="tx1"/>
                </a:solidFill>
                <a:latin typeface="Cambria" panose="02040503050406030204" pitchFamily="18" charset="0"/>
                <a:cs typeface="Arial" panose="020B0604020202020204" pitchFamily="34" charset="0"/>
              </a:rPr>
              <a:t> yang paling </a:t>
            </a:r>
            <a:r>
              <a:rPr lang="en-US" sz="2600" dirty="0" err="1">
                <a:solidFill>
                  <a:schemeClr val="tx1"/>
                </a:solidFill>
                <a:latin typeface="Cambria" panose="02040503050406030204" pitchFamily="18" charset="0"/>
                <a:cs typeface="Arial" panose="020B0604020202020204" pitchFamily="34" charset="0"/>
              </a:rPr>
              <a:t>sesuai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dituju</a:t>
            </a:r>
            <a:r>
              <a:rPr lang="en-US" sz="2600" dirty="0">
                <a:solidFill>
                  <a:schemeClr val="tx1"/>
                </a:solidFill>
                <a:latin typeface="Cambria" panose="02040503050406030204" pitchFamily="18" charset="0"/>
                <a:cs typeface="Arial" panose="020B0604020202020204" pitchFamily="34" charset="0"/>
              </a:rPr>
              <a:t>.</a:t>
            </a:r>
          </a:p>
          <a:p>
            <a:pPr marL="514350" indent="-514350" algn="l">
              <a:buFont typeface="+mj-lt"/>
              <a:buAutoNum type="arabicPeriod" startAt="2"/>
            </a:pPr>
            <a:endParaRPr lang="en-US" sz="26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2"/>
            </a:pPr>
            <a:r>
              <a:rPr lang="en-US" sz="2600" b="1" dirty="0" err="1">
                <a:solidFill>
                  <a:schemeClr val="tx1"/>
                </a:solidFill>
                <a:latin typeface="Cambria" panose="02040503050406030204" pitchFamily="18" charset="0"/>
                <a:cs typeface="Arial" panose="020B0604020202020204" pitchFamily="34" charset="0"/>
              </a:rPr>
              <a:t>Penentuan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Posisi</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Destinasi</a:t>
            </a:r>
            <a:r>
              <a:rPr lang="en-US" sz="2600" b="1"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Membangun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citra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unik</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membedakan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destinasi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dari</a:t>
            </a:r>
            <a:r>
              <a:rPr lang="en-US" sz="2600" dirty="0">
                <a:solidFill>
                  <a:schemeClr val="tx1"/>
                </a:solidFill>
                <a:latin typeface="Cambria" panose="02040503050406030204" pitchFamily="18" charset="0"/>
                <a:cs typeface="Arial" panose="020B0604020202020204" pitchFamily="34" charset="0"/>
              </a:rPr>
              <a:t> yang lain.</a:t>
            </a:r>
          </a:p>
        </p:txBody>
      </p:sp>
      <p:pic>
        <p:nvPicPr>
          <p:cNvPr id="5" name="Picture 4">
            <a:extLst>
              <a:ext uri="{FF2B5EF4-FFF2-40B4-BE49-F238E27FC236}">
                <a16:creationId xmlns:a16="http://schemas.microsoft.com/office/drawing/2014/main" id="{523DCE23-135B-05B2-A287-4746251FBDBE}"/>
              </a:ext>
            </a:extLst>
          </p:cNvPr>
          <p:cNvPicPr>
            <a:picLocks noChangeAspect="1"/>
          </p:cNvPicPr>
          <p:nvPr/>
        </p:nvPicPr>
        <p:blipFill>
          <a:blip r:embed="rId3"/>
          <a:stretch>
            <a:fillRect/>
          </a:stretch>
        </p:blipFill>
        <p:spPr>
          <a:xfrm>
            <a:off x="4788024" y="2106423"/>
            <a:ext cx="4055974" cy="2606012"/>
          </a:xfrm>
          <a:prstGeom prst="rect">
            <a:avLst/>
          </a:prstGeom>
        </p:spPr>
      </p:pic>
    </p:spTree>
    <p:extLst>
      <p:ext uri="{BB962C8B-B14F-4D97-AF65-F5344CB8AC3E}">
        <p14:creationId xmlns:p14="http://schemas.microsoft.com/office/powerpoint/2010/main" val="2897566318"/>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DC5CD-FC6F-631F-21E4-11863738A46D}"/>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E2A94F4-90D4-CF2A-B385-50885C0036DD}"/>
              </a:ext>
            </a:extLst>
          </p:cNvPr>
          <p:cNvSpPr txBox="1">
            <a:spLocks/>
          </p:cNvSpPr>
          <p:nvPr/>
        </p:nvSpPr>
        <p:spPr>
          <a:xfrm>
            <a:off x="457200" y="692696"/>
            <a:ext cx="8229600" cy="543346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6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4"/>
            </a:pPr>
            <a:r>
              <a:rPr lang="en-US" sz="2600" b="1" dirty="0" err="1">
                <a:solidFill>
                  <a:schemeClr val="tx1"/>
                </a:solidFill>
                <a:latin typeface="Cambria" panose="02040503050406030204" pitchFamily="18" charset="0"/>
                <a:cs typeface="Arial" panose="020B0604020202020204" pitchFamily="34" charset="0"/>
              </a:rPr>
              <a:t>Perumusan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Pesan</a:t>
            </a:r>
            <a:r>
              <a:rPr lang="en-US" sz="2600" b="1" dirty="0">
                <a:solidFill>
                  <a:schemeClr val="tx1"/>
                </a:solidFill>
                <a:latin typeface="Cambria" panose="02040503050406030204" pitchFamily="18" charset="0"/>
                <a:cs typeface="Arial" panose="020B0604020202020204" pitchFamily="34" charset="0"/>
              </a:rPr>
              <a:t> Utama (Key Message): </a:t>
            </a:r>
            <a:r>
              <a:rPr lang="en-US" sz="2600" dirty="0">
                <a:solidFill>
                  <a:schemeClr val="tx1"/>
                </a:solidFill>
                <a:latin typeface="Cambria" panose="02040503050406030204" pitchFamily="18" charset="0"/>
                <a:cs typeface="Arial" panose="020B0604020202020204" pitchFamily="34" charset="0"/>
              </a:rPr>
              <a:t>Menyusun </a:t>
            </a:r>
            <a:r>
              <a:rPr lang="en-US" sz="2600" dirty="0" err="1">
                <a:solidFill>
                  <a:schemeClr val="tx1"/>
                </a:solidFill>
                <a:latin typeface="Cambria" panose="02040503050406030204" pitchFamily="18" charset="0"/>
                <a:cs typeface="Arial" panose="020B0604020202020204" pitchFamily="34" charset="0"/>
              </a:rPr>
              <a:t>pesan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utama</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ingin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disampaikan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seperti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keunikan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budaya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keindahan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alam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atau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keramahan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masyarakat</a:t>
            </a:r>
            <a:r>
              <a:rPr lang="en-US" sz="2600" dirty="0">
                <a:solidFill>
                  <a:schemeClr val="tx1"/>
                </a:solidFill>
                <a:latin typeface="Cambria" panose="02040503050406030204" pitchFamily="18" charset="0"/>
                <a:cs typeface="Arial" panose="020B0604020202020204" pitchFamily="34" charset="0"/>
              </a:rPr>
              <a:t>.</a:t>
            </a:r>
          </a:p>
          <a:p>
            <a:pPr marL="514350" indent="-514350" algn="l">
              <a:buFont typeface="+mj-lt"/>
              <a:buAutoNum type="arabicPeriod" startAt="4"/>
            </a:pPr>
            <a:endParaRPr lang="en-US" sz="26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4"/>
            </a:pPr>
            <a:r>
              <a:rPr lang="en-US" sz="2600" b="1" dirty="0" err="1">
                <a:solidFill>
                  <a:schemeClr val="tx1"/>
                </a:solidFill>
                <a:latin typeface="Cambria" panose="02040503050406030204" pitchFamily="18" charset="0"/>
                <a:cs typeface="Arial" panose="020B0604020202020204" pitchFamily="34" charset="0"/>
              </a:rPr>
              <a:t>Pemilihan</a:t>
            </a:r>
            <a:r>
              <a:rPr lang="en-US" sz="2600" b="1" dirty="0">
                <a:solidFill>
                  <a:schemeClr val="tx1"/>
                </a:solidFill>
                <a:latin typeface="Cambria" panose="02040503050406030204" pitchFamily="18" charset="0"/>
                <a:cs typeface="Arial" panose="020B0604020202020204" pitchFamily="34" charset="0"/>
              </a:rPr>
              <a:t> Media </a:t>
            </a:r>
            <a:r>
              <a:rPr lang="en-US" sz="2600" b="1" dirty="0" err="1">
                <a:solidFill>
                  <a:schemeClr val="tx1"/>
                </a:solidFill>
                <a:latin typeface="Cambria" panose="02040503050406030204" pitchFamily="18" charset="0"/>
                <a:cs typeface="Arial" panose="020B0604020202020204" pitchFamily="34" charset="0"/>
              </a:rPr>
              <a:t>Komunikasi</a:t>
            </a:r>
            <a:r>
              <a:rPr lang="en-US" sz="2600" b="1"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Menentukan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saluran</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tepat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seperti</a:t>
            </a:r>
            <a:r>
              <a:rPr lang="en-US" sz="2600" dirty="0">
                <a:solidFill>
                  <a:schemeClr val="tx1"/>
                </a:solidFill>
                <a:latin typeface="Cambria" panose="02040503050406030204" pitchFamily="18" charset="0"/>
                <a:cs typeface="Arial" panose="020B0604020202020204" pitchFamily="34" charset="0"/>
              </a:rPr>
              <a:t> media </a:t>
            </a:r>
            <a:r>
              <a:rPr lang="en-US" sz="2600" dirty="0" err="1">
                <a:solidFill>
                  <a:schemeClr val="tx1"/>
                </a:solidFill>
                <a:latin typeface="Cambria" panose="02040503050406030204" pitchFamily="18" charset="0"/>
                <a:cs typeface="Arial" panose="020B0604020202020204" pitchFamily="34" charset="0"/>
              </a:rPr>
              <a:t>sosial</a:t>
            </a:r>
            <a:r>
              <a:rPr lang="en-US" sz="2600" dirty="0">
                <a:solidFill>
                  <a:schemeClr val="tx1"/>
                </a:solidFill>
                <a:latin typeface="Cambria" panose="02040503050406030204" pitchFamily="18" charset="0"/>
                <a:cs typeface="Arial" panose="020B0604020202020204" pitchFamily="34" charset="0"/>
              </a:rPr>
              <a:t>, situs web, media </a:t>
            </a:r>
            <a:r>
              <a:rPr lang="en-US" sz="2600" dirty="0" err="1">
                <a:solidFill>
                  <a:schemeClr val="tx1"/>
                </a:solidFill>
                <a:latin typeface="Cambria" panose="02040503050406030204" pitchFamily="18" charset="0"/>
                <a:cs typeface="Arial" panose="020B0604020202020204" pitchFamily="34" charset="0"/>
              </a:rPr>
              <a:t>cetak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televisi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hingga</a:t>
            </a:r>
            <a:r>
              <a:rPr lang="en-US" sz="2600" dirty="0">
                <a:solidFill>
                  <a:schemeClr val="tx1"/>
                </a:solidFill>
                <a:latin typeface="Cambria" panose="02040503050406030204" pitchFamily="18" charset="0"/>
                <a:cs typeface="Arial" panose="020B0604020202020204" pitchFamily="34" charset="0"/>
              </a:rPr>
              <a:t> event dan </a:t>
            </a:r>
            <a:r>
              <a:rPr lang="en-US" sz="2600" dirty="0" err="1">
                <a:solidFill>
                  <a:schemeClr val="tx1"/>
                </a:solidFill>
                <a:latin typeface="Cambria" panose="02040503050406030204" pitchFamily="18" charset="0"/>
                <a:cs typeface="Arial" panose="020B0604020202020204" pitchFamily="34" charset="0"/>
              </a:rPr>
              <a:t>pameran</a:t>
            </a:r>
            <a:r>
              <a:rPr lang="en-US" sz="2600"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3276087413"/>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AFE82-9F9C-104F-81B4-FFF2B71FA1D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14322D23-B64B-A103-A5F6-1FFFDAD0F35F}"/>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Teknik Promosi Destinasi Wisata</a:t>
            </a:r>
          </a:p>
        </p:txBody>
      </p:sp>
      <p:sp>
        <p:nvSpPr>
          <p:cNvPr id="4" name="Content Placeholder 2">
            <a:extLst>
              <a:ext uri="{FF2B5EF4-FFF2-40B4-BE49-F238E27FC236}">
                <a16:creationId xmlns:a16="http://schemas.microsoft.com/office/drawing/2014/main" id="{BC696F03-AD0A-A2E9-B13F-84C5459D9F0B}"/>
              </a:ext>
            </a:extLst>
          </p:cNvPr>
          <p:cNvSpPr txBox="1">
            <a:spLocks/>
          </p:cNvSpPr>
          <p:nvPr/>
        </p:nvSpPr>
        <p:spPr>
          <a:xfrm>
            <a:off x="457200" y="1844824"/>
            <a:ext cx="8229600" cy="4281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b="1" dirty="0" err="1">
                <a:solidFill>
                  <a:schemeClr val="tx1"/>
                </a:solidFill>
                <a:latin typeface="Cambria" panose="02040503050406030204" pitchFamily="18" charset="0"/>
                <a:cs typeface="Arial" panose="020B0604020202020204" pitchFamily="34" charset="0"/>
              </a:rPr>
              <a:t>Promosi</a:t>
            </a:r>
            <a:r>
              <a:rPr lang="en-US" sz="2600" b="1"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adalah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bagian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dari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bauran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pemasaran</a:t>
            </a:r>
            <a:r>
              <a:rPr lang="en-US" sz="2600" dirty="0">
                <a:solidFill>
                  <a:schemeClr val="tx1"/>
                </a:solidFill>
                <a:latin typeface="Cambria" panose="02040503050406030204" pitchFamily="18" charset="0"/>
                <a:cs typeface="Arial" panose="020B0604020202020204" pitchFamily="34" charset="0"/>
              </a:rPr>
              <a:t> (promotion mix) yang </a:t>
            </a:r>
            <a:r>
              <a:rPr lang="en-US" sz="2600" dirty="0" err="1">
                <a:solidFill>
                  <a:schemeClr val="tx1"/>
                </a:solidFill>
                <a:latin typeface="Cambria" panose="02040503050406030204" pitchFamily="18" charset="0"/>
                <a:cs typeface="Arial" panose="020B0604020202020204" pitchFamily="34" charset="0"/>
              </a:rPr>
              <a:t>digunakan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mengkomunikasikan</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memperkenalkan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destinasi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wisata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kepada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khalayak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luas</a:t>
            </a:r>
            <a:r>
              <a:rPr lang="en-US" sz="2600" dirty="0">
                <a:solidFill>
                  <a:schemeClr val="tx1"/>
                </a:solidFill>
                <a:latin typeface="Cambria" panose="02040503050406030204" pitchFamily="18" charset="0"/>
                <a:cs typeface="Arial" panose="020B0604020202020204" pitchFamily="34" charset="0"/>
              </a:rPr>
              <a:t>. Teknik-</a:t>
            </a:r>
            <a:r>
              <a:rPr lang="en-US" sz="2600" dirty="0" err="1">
                <a:solidFill>
                  <a:schemeClr val="tx1"/>
                </a:solidFill>
                <a:latin typeface="Cambria" panose="02040503050406030204" pitchFamily="18" charset="0"/>
                <a:cs typeface="Arial" panose="020B0604020202020204" pitchFamily="34" charset="0"/>
              </a:rPr>
              <a:t>teknik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promosi</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umum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digunakan</a:t>
            </a:r>
            <a:r>
              <a:rPr lang="en-US" sz="2600" dirty="0">
                <a:solidFill>
                  <a:schemeClr val="tx1"/>
                </a:solidFill>
                <a:latin typeface="Cambria" panose="02040503050406030204" pitchFamily="18" charset="0"/>
                <a:cs typeface="Arial" panose="020B0604020202020204" pitchFamily="34" charset="0"/>
              </a:rPr>
              <a:t>:</a:t>
            </a:r>
          </a:p>
          <a:p>
            <a:pPr marL="514350" indent="-514350" algn="l">
              <a:buAutoNum type="arabicPeriod"/>
            </a:pPr>
            <a:r>
              <a:rPr lang="en-US" sz="2600" b="1" dirty="0">
                <a:solidFill>
                  <a:schemeClr val="tx1"/>
                </a:solidFill>
                <a:latin typeface="Cambria" panose="02040503050406030204" pitchFamily="18" charset="0"/>
                <a:cs typeface="Arial" panose="020B0604020202020204" pitchFamily="34" charset="0"/>
              </a:rPr>
              <a:t>Advertising (</a:t>
            </a:r>
            <a:r>
              <a:rPr lang="en-US" sz="2600" b="1" dirty="0" err="1">
                <a:solidFill>
                  <a:schemeClr val="tx1"/>
                </a:solidFill>
                <a:latin typeface="Cambria" panose="02040503050406030204" pitchFamily="18" charset="0"/>
                <a:cs typeface="Arial" panose="020B0604020202020204" pitchFamily="34" charset="0"/>
              </a:rPr>
              <a:t>Iklan</a:t>
            </a:r>
            <a:r>
              <a:rPr lang="en-US" sz="2600" b="1" dirty="0">
                <a:solidFill>
                  <a:schemeClr val="tx1"/>
                </a:solidFill>
                <a:latin typeface="Cambria" panose="02040503050406030204" pitchFamily="18" charset="0"/>
                <a:cs typeface="Arial" panose="020B0604020202020204" pitchFamily="34" charset="0"/>
              </a:rPr>
              <a:t>)</a:t>
            </a:r>
          </a:p>
          <a:p>
            <a:pPr marL="457200" indent="-457200" algn="l">
              <a:buFontTx/>
              <a:buChar char="-"/>
            </a:pPr>
            <a:r>
              <a:rPr lang="en-US" sz="2600" dirty="0">
                <a:solidFill>
                  <a:schemeClr val="tx1"/>
                </a:solidFill>
                <a:latin typeface="Cambria" panose="02040503050406030204" pitchFamily="18" charset="0"/>
                <a:cs typeface="Arial" panose="020B0604020202020204" pitchFamily="34" charset="0"/>
              </a:rPr>
              <a:t>Media: TV, radio, </a:t>
            </a:r>
            <a:r>
              <a:rPr lang="en-US" sz="2600" dirty="0" err="1">
                <a:solidFill>
                  <a:schemeClr val="tx1"/>
                </a:solidFill>
                <a:latin typeface="Cambria" panose="02040503050406030204" pitchFamily="18" charset="0"/>
                <a:cs typeface="Arial" panose="020B0604020202020204" pitchFamily="34" charset="0"/>
              </a:rPr>
              <a:t>surat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kabar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majalah</a:t>
            </a:r>
            <a:r>
              <a:rPr lang="en-US" sz="2600" dirty="0">
                <a:solidFill>
                  <a:schemeClr val="tx1"/>
                </a:solidFill>
                <a:latin typeface="Cambria" panose="02040503050406030204" pitchFamily="18" charset="0"/>
                <a:cs typeface="Arial" panose="020B0604020202020204" pitchFamily="34" charset="0"/>
              </a:rPr>
              <a:t>, billboard.</a:t>
            </a:r>
          </a:p>
          <a:p>
            <a:pPr marL="457200" indent="-457200" algn="l">
              <a:buFontTx/>
              <a:buChar char="-"/>
            </a:pPr>
            <a:r>
              <a:rPr lang="en-US" sz="2600" dirty="0">
                <a:solidFill>
                  <a:schemeClr val="tx1"/>
                </a:solidFill>
                <a:latin typeface="Cambria" panose="02040503050406030204" pitchFamily="18" charset="0"/>
                <a:cs typeface="Arial" panose="020B0604020202020204" pitchFamily="34" charset="0"/>
              </a:rPr>
              <a:t>Digital: Google Ads, Instagram Ads, YouTube Ads.</a:t>
            </a:r>
          </a:p>
        </p:txBody>
      </p:sp>
    </p:spTree>
    <p:extLst>
      <p:ext uri="{BB962C8B-B14F-4D97-AF65-F5344CB8AC3E}">
        <p14:creationId xmlns:p14="http://schemas.microsoft.com/office/powerpoint/2010/main" val="4128814605"/>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5E59E-CB9D-2109-4D51-AABD3027D51F}"/>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BFDBED5-5EAE-3701-0070-9463098C71E2}"/>
              </a:ext>
            </a:extLst>
          </p:cNvPr>
          <p:cNvSpPr txBox="1">
            <a:spLocks/>
          </p:cNvSpPr>
          <p:nvPr/>
        </p:nvSpPr>
        <p:spPr>
          <a:xfrm>
            <a:off x="457200" y="620688"/>
            <a:ext cx="8229600" cy="5505475"/>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600" dirty="0">
              <a:solidFill>
                <a:schemeClr val="tx1"/>
              </a:solidFill>
              <a:latin typeface="Cambria" panose="02040503050406030204" pitchFamily="18" charset="0"/>
              <a:cs typeface="Arial" panose="020B0604020202020204" pitchFamily="34" charset="0"/>
            </a:endParaRPr>
          </a:p>
          <a:p>
            <a:pPr algn="l"/>
            <a:r>
              <a:rPr lang="en-US" sz="2600" dirty="0">
                <a:solidFill>
                  <a:schemeClr val="tx1"/>
                </a:solidFill>
                <a:latin typeface="Cambria" panose="02040503050406030204" pitchFamily="18" charset="0"/>
                <a:cs typeface="Arial" panose="020B0604020202020204" pitchFamily="34" charset="0"/>
              </a:rPr>
              <a:t>2. </a:t>
            </a:r>
            <a:r>
              <a:rPr lang="en-US" sz="2600" b="1" dirty="0">
                <a:solidFill>
                  <a:schemeClr val="tx1"/>
                </a:solidFill>
                <a:latin typeface="Cambria" panose="02040503050406030204" pitchFamily="18" charset="0"/>
                <a:cs typeface="Arial" panose="020B0604020202020204" pitchFamily="34" charset="0"/>
              </a:rPr>
              <a:t>Public Relations (Humas)</a:t>
            </a:r>
          </a:p>
          <a:p>
            <a:pPr marL="457200" indent="-457200" algn="l">
              <a:buFontTx/>
              <a:buChar char="-"/>
            </a:pPr>
            <a:r>
              <a:rPr lang="en-US" sz="2600" dirty="0">
                <a:solidFill>
                  <a:schemeClr val="tx1"/>
                </a:solidFill>
                <a:latin typeface="Cambria" panose="02040503050406030204" pitchFamily="18" charset="0"/>
                <a:cs typeface="Arial" panose="020B0604020202020204" pitchFamily="34" charset="0"/>
              </a:rPr>
              <a:t>Press release, media visit, </a:t>
            </a:r>
            <a:r>
              <a:rPr lang="en-US" sz="2600" dirty="0" err="1">
                <a:solidFill>
                  <a:schemeClr val="tx1"/>
                </a:solidFill>
                <a:latin typeface="Cambria" panose="02040503050406030204" pitchFamily="18" charset="0"/>
                <a:cs typeface="Arial" panose="020B0604020202020204" pitchFamily="34" charset="0"/>
              </a:rPr>
              <a:t>publikasi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artikel</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wisata</a:t>
            </a:r>
            <a:r>
              <a:rPr lang="en-US" sz="2600" dirty="0">
                <a:solidFill>
                  <a:schemeClr val="tx1"/>
                </a:solidFill>
                <a:latin typeface="Cambria" panose="02040503050406030204" pitchFamily="18" charset="0"/>
                <a:cs typeface="Arial" panose="020B0604020202020204" pitchFamily="34" charset="0"/>
              </a:rPr>
              <a:t>.</a:t>
            </a:r>
          </a:p>
          <a:p>
            <a:pPr marL="457200" indent="-457200" algn="l">
              <a:buFontTx/>
              <a:buChar char="-"/>
            </a:pPr>
            <a:r>
              <a:rPr lang="en-US" sz="2600" dirty="0" err="1">
                <a:solidFill>
                  <a:schemeClr val="tx1"/>
                </a:solidFill>
                <a:latin typeface="Cambria" panose="02040503050406030204" pitchFamily="18" charset="0"/>
                <a:cs typeface="Arial" panose="020B0604020202020204" pitchFamily="34" charset="0"/>
              </a:rPr>
              <a:t>Membangun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hubungan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media dan influencer.</a:t>
            </a:r>
          </a:p>
          <a:p>
            <a:pPr algn="l"/>
            <a:endParaRPr lang="en-US" sz="2600" dirty="0">
              <a:solidFill>
                <a:schemeClr val="tx1"/>
              </a:solidFill>
              <a:latin typeface="Cambria" panose="02040503050406030204" pitchFamily="18" charset="0"/>
              <a:cs typeface="Arial" panose="020B0604020202020204" pitchFamily="34" charset="0"/>
            </a:endParaRPr>
          </a:p>
          <a:p>
            <a:pPr algn="l"/>
            <a:r>
              <a:rPr lang="en-US" sz="2600" dirty="0">
                <a:solidFill>
                  <a:schemeClr val="tx1"/>
                </a:solidFill>
                <a:latin typeface="Cambria" panose="02040503050406030204" pitchFamily="18" charset="0"/>
                <a:cs typeface="Arial" panose="020B0604020202020204" pitchFamily="34" charset="0"/>
              </a:rPr>
              <a:t>3. </a:t>
            </a:r>
            <a:r>
              <a:rPr lang="en-US" sz="2600" b="1" dirty="0">
                <a:solidFill>
                  <a:schemeClr val="tx1"/>
                </a:solidFill>
                <a:latin typeface="Cambria" panose="02040503050406030204" pitchFamily="18" charset="0"/>
                <a:cs typeface="Arial" panose="020B0604020202020204" pitchFamily="34" charset="0"/>
              </a:rPr>
              <a:t>Sales Promotion</a:t>
            </a:r>
          </a:p>
          <a:p>
            <a:pPr marL="457200" indent="-457200" algn="l">
              <a:buFontTx/>
              <a:buChar char="-"/>
            </a:pPr>
            <a:r>
              <a:rPr lang="en-US" sz="2600" dirty="0" err="1">
                <a:solidFill>
                  <a:schemeClr val="tx1"/>
                </a:solidFill>
                <a:latin typeface="Cambria" panose="02040503050406030204" pitchFamily="18" charset="0"/>
                <a:cs typeface="Arial" panose="020B0604020202020204" pitchFamily="34" charset="0"/>
              </a:rPr>
              <a:t>Diskon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tiket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masuk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paket</a:t>
            </a:r>
            <a:r>
              <a:rPr lang="en-US" sz="2600" dirty="0">
                <a:solidFill>
                  <a:schemeClr val="tx1"/>
                </a:solidFill>
                <a:latin typeface="Cambria" panose="02040503050406030204" pitchFamily="18" charset="0"/>
                <a:cs typeface="Arial" panose="020B0604020202020204" pitchFamily="34" charset="0"/>
              </a:rPr>
              <a:t> bundling </a:t>
            </a:r>
            <a:r>
              <a:rPr lang="en-US" sz="2600" dirty="0" err="1">
                <a:solidFill>
                  <a:schemeClr val="tx1"/>
                </a:solidFill>
                <a:latin typeface="Cambria" panose="02040503050406030204" pitchFamily="18" charset="0"/>
                <a:cs typeface="Arial" panose="020B0604020202020204" pitchFamily="34" charset="0"/>
              </a:rPr>
              <a:t>wisata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promosi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musiman</a:t>
            </a:r>
            <a:r>
              <a:rPr lang="en-US" sz="2600" dirty="0">
                <a:solidFill>
                  <a:schemeClr val="tx1"/>
                </a:solidFill>
                <a:latin typeface="Cambria" panose="02040503050406030204" pitchFamily="18" charset="0"/>
                <a:cs typeface="Arial" panose="020B0604020202020204" pitchFamily="34" charset="0"/>
              </a:rPr>
              <a:t>.</a:t>
            </a:r>
          </a:p>
          <a:p>
            <a:pPr marL="457200" indent="-457200" algn="l">
              <a:buFontTx/>
              <a:buChar char="-"/>
            </a:pPr>
            <a:endParaRPr lang="en-US" sz="2600" dirty="0">
              <a:solidFill>
                <a:schemeClr val="tx1"/>
              </a:solidFill>
              <a:latin typeface="Cambria" panose="02040503050406030204" pitchFamily="18" charset="0"/>
              <a:cs typeface="Arial" panose="020B0604020202020204" pitchFamily="34" charset="0"/>
            </a:endParaRPr>
          </a:p>
          <a:p>
            <a:pPr algn="l"/>
            <a:r>
              <a:rPr lang="en-US" sz="2600" dirty="0">
                <a:solidFill>
                  <a:schemeClr val="tx1"/>
                </a:solidFill>
                <a:latin typeface="Cambria" panose="02040503050406030204" pitchFamily="18" charset="0"/>
                <a:cs typeface="Arial" panose="020B0604020202020204" pitchFamily="34" charset="0"/>
              </a:rPr>
              <a:t>4. </a:t>
            </a:r>
            <a:r>
              <a:rPr lang="en-US" sz="2600" b="1" dirty="0">
                <a:solidFill>
                  <a:schemeClr val="tx1"/>
                </a:solidFill>
                <a:latin typeface="Cambria" panose="02040503050406030204" pitchFamily="18" charset="0"/>
                <a:cs typeface="Arial" panose="020B0604020202020204" pitchFamily="34" charset="0"/>
              </a:rPr>
              <a:t>Personal Selling</a:t>
            </a:r>
          </a:p>
          <a:p>
            <a:pPr marL="457200" indent="-457200" algn="l">
              <a:buFontTx/>
              <a:buChar char="-"/>
            </a:pPr>
            <a:r>
              <a:rPr lang="en-US" sz="2600" dirty="0" err="1">
                <a:solidFill>
                  <a:schemeClr val="tx1"/>
                </a:solidFill>
                <a:latin typeface="Cambria" panose="02040503050406030204" pitchFamily="18" charset="0"/>
                <a:cs typeface="Arial" panose="020B0604020202020204" pitchFamily="34" charset="0"/>
              </a:rPr>
              <a:t>Penawaran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langsung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agen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perjalanan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mitra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bisnis</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wisatawan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melalui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tenaga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pemasaran</a:t>
            </a:r>
            <a:r>
              <a:rPr lang="en-US" sz="2600" dirty="0">
                <a:solidFill>
                  <a:schemeClr val="tx1"/>
                </a:solidFill>
                <a:latin typeface="Cambria" panose="02040503050406030204" pitchFamily="18" charset="0"/>
                <a:cs typeface="Arial" panose="020B0604020202020204" pitchFamily="34" charset="0"/>
              </a:rPr>
              <a:t>.</a:t>
            </a:r>
          </a:p>
          <a:p>
            <a:pPr marL="457200" indent="-457200" algn="l">
              <a:buFontTx/>
              <a:buChar char="-"/>
            </a:pPr>
            <a:endParaRPr lang="en-US"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554733091"/>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36383-DB8F-3FE8-6EEC-F1F0881862B6}"/>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8319839-38B2-A30E-BEDC-AA629018BD3C}"/>
              </a:ext>
            </a:extLst>
          </p:cNvPr>
          <p:cNvSpPr txBox="1">
            <a:spLocks/>
          </p:cNvSpPr>
          <p:nvPr/>
        </p:nvSpPr>
        <p:spPr>
          <a:xfrm>
            <a:off x="457200" y="620688"/>
            <a:ext cx="8229600" cy="55054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600" dirty="0">
              <a:solidFill>
                <a:schemeClr val="tx1"/>
              </a:solidFill>
              <a:latin typeface="Cambria" panose="02040503050406030204" pitchFamily="18" charset="0"/>
              <a:cs typeface="Arial" panose="020B0604020202020204" pitchFamily="34" charset="0"/>
            </a:endParaRPr>
          </a:p>
          <a:p>
            <a:pPr algn="l"/>
            <a:r>
              <a:rPr lang="en-US" sz="2600" dirty="0">
                <a:solidFill>
                  <a:schemeClr val="tx1"/>
                </a:solidFill>
                <a:latin typeface="Cambria" panose="02040503050406030204" pitchFamily="18" charset="0"/>
                <a:cs typeface="Arial" panose="020B0604020202020204" pitchFamily="34" charset="0"/>
              </a:rPr>
              <a:t>5. </a:t>
            </a:r>
            <a:r>
              <a:rPr lang="en-US" sz="2600" b="1" dirty="0">
                <a:solidFill>
                  <a:schemeClr val="tx1"/>
                </a:solidFill>
                <a:latin typeface="Cambria" panose="02040503050406030204" pitchFamily="18" charset="0"/>
                <a:cs typeface="Arial" panose="020B0604020202020204" pitchFamily="34" charset="0"/>
              </a:rPr>
              <a:t>Direct Marketing</a:t>
            </a:r>
          </a:p>
          <a:p>
            <a:pPr marL="457200" indent="-457200" algn="l">
              <a:buFontTx/>
              <a:buChar char="-"/>
            </a:pPr>
            <a:r>
              <a:rPr lang="en-US" sz="2600" dirty="0">
                <a:solidFill>
                  <a:schemeClr val="tx1"/>
                </a:solidFill>
                <a:latin typeface="Cambria" panose="02040503050406030204" pitchFamily="18" charset="0"/>
                <a:cs typeface="Arial" panose="020B0604020202020204" pitchFamily="34" charset="0"/>
              </a:rPr>
              <a:t>Email marketing, SMS promo, </a:t>
            </a:r>
            <a:r>
              <a:rPr lang="en-US" sz="2600" dirty="0" err="1">
                <a:solidFill>
                  <a:schemeClr val="tx1"/>
                </a:solidFill>
                <a:latin typeface="Cambria" panose="02040503050406030204" pitchFamily="18" charset="0"/>
                <a:cs typeface="Arial" panose="020B0604020202020204" pitchFamily="34" charset="0"/>
              </a:rPr>
              <a:t>katalog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destinasi</a:t>
            </a:r>
            <a:r>
              <a:rPr lang="en-US" sz="2600" dirty="0">
                <a:solidFill>
                  <a:schemeClr val="tx1"/>
                </a:solidFill>
                <a:latin typeface="Cambria" panose="02040503050406030204" pitchFamily="18" charset="0"/>
                <a:cs typeface="Arial" panose="020B0604020202020204" pitchFamily="34" charset="0"/>
              </a:rPr>
              <a:t>.</a:t>
            </a:r>
          </a:p>
          <a:p>
            <a:pPr algn="l"/>
            <a:r>
              <a:rPr lang="en-US" sz="2600" dirty="0">
                <a:solidFill>
                  <a:schemeClr val="tx1"/>
                </a:solidFill>
                <a:latin typeface="Cambria" panose="02040503050406030204" pitchFamily="18" charset="0"/>
                <a:cs typeface="Arial" panose="020B0604020202020204" pitchFamily="34" charset="0"/>
              </a:rPr>
              <a:t>6.</a:t>
            </a:r>
            <a:r>
              <a:rPr lang="en-US" sz="2600" b="1" dirty="0">
                <a:solidFill>
                  <a:schemeClr val="tx1"/>
                </a:solidFill>
                <a:latin typeface="Cambria" panose="02040503050406030204" pitchFamily="18" charset="0"/>
                <a:cs typeface="Arial" panose="020B0604020202020204" pitchFamily="34" charset="0"/>
              </a:rPr>
              <a:t> Event dan Festival</a:t>
            </a:r>
          </a:p>
          <a:p>
            <a:pPr marL="457200" indent="-457200" algn="l">
              <a:buFontTx/>
              <a:buChar char="-"/>
            </a:pPr>
            <a:r>
              <a:rPr lang="en-US" sz="2600" dirty="0" err="1">
                <a:solidFill>
                  <a:schemeClr val="tx1"/>
                </a:solidFill>
                <a:latin typeface="Cambria" panose="02040503050406030204" pitchFamily="18" charset="0"/>
                <a:cs typeface="Arial" panose="020B0604020202020204" pitchFamily="34" charset="0"/>
              </a:rPr>
              <a:t>Penyelenggaraan</a:t>
            </a:r>
            <a:r>
              <a:rPr lang="en-US" sz="2600" dirty="0">
                <a:solidFill>
                  <a:schemeClr val="tx1"/>
                </a:solidFill>
                <a:latin typeface="Cambria" panose="02040503050406030204" pitchFamily="18" charset="0"/>
                <a:cs typeface="Arial" panose="020B0604020202020204" pitchFamily="34" charset="0"/>
              </a:rPr>
              <a:t> festival </a:t>
            </a:r>
            <a:r>
              <a:rPr lang="en-US" sz="2600" dirty="0" err="1">
                <a:solidFill>
                  <a:schemeClr val="tx1"/>
                </a:solidFill>
                <a:latin typeface="Cambria" panose="02040503050406030204" pitchFamily="18" charset="0"/>
                <a:cs typeface="Arial" panose="020B0604020202020204" pitchFamily="34" charset="0"/>
              </a:rPr>
              <a:t>budaya</a:t>
            </a:r>
            <a:r>
              <a:rPr lang="en-US" sz="2600" dirty="0">
                <a:solidFill>
                  <a:schemeClr val="tx1"/>
                </a:solidFill>
                <a:latin typeface="Cambria" panose="02040503050406030204" pitchFamily="18" charset="0"/>
                <a:cs typeface="Arial" panose="020B0604020202020204" pitchFamily="34" charset="0"/>
              </a:rPr>
              <a:t>, event </a:t>
            </a:r>
            <a:r>
              <a:rPr lang="en-US" sz="2600" dirty="0" err="1">
                <a:solidFill>
                  <a:schemeClr val="tx1"/>
                </a:solidFill>
                <a:latin typeface="Cambria" panose="02040503050406030204" pitchFamily="18" charset="0"/>
                <a:cs typeface="Arial" panose="020B0604020202020204" pitchFamily="34" charset="0"/>
              </a:rPr>
              <a:t>olahraga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atau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pameran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pariwisata</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dapat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menarik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perhatian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wisatawan</a:t>
            </a:r>
            <a:r>
              <a:rPr lang="en-US" sz="2600" dirty="0">
                <a:solidFill>
                  <a:schemeClr val="tx1"/>
                </a:solidFill>
                <a:latin typeface="Cambria" panose="02040503050406030204" pitchFamily="18" charset="0"/>
                <a:cs typeface="Arial" panose="020B0604020202020204" pitchFamily="34" charset="0"/>
              </a:rPr>
              <a:t>.</a:t>
            </a:r>
          </a:p>
          <a:p>
            <a:pPr algn="l"/>
            <a:r>
              <a:rPr lang="en-US" sz="2600" dirty="0">
                <a:solidFill>
                  <a:schemeClr val="tx1"/>
                </a:solidFill>
                <a:latin typeface="Cambria" panose="02040503050406030204" pitchFamily="18" charset="0"/>
                <a:cs typeface="Arial" panose="020B0604020202020204" pitchFamily="34" charset="0"/>
              </a:rPr>
              <a:t>7. </a:t>
            </a:r>
            <a:r>
              <a:rPr lang="en-US" sz="2600" b="1" dirty="0">
                <a:solidFill>
                  <a:schemeClr val="tx1"/>
                </a:solidFill>
                <a:latin typeface="Cambria" panose="02040503050406030204" pitchFamily="18" charset="0"/>
                <a:cs typeface="Arial" panose="020B0604020202020204" pitchFamily="34" charset="0"/>
              </a:rPr>
              <a:t>Digital Marketing dan Media </a:t>
            </a:r>
            <a:r>
              <a:rPr lang="en-US" sz="2600" b="1" dirty="0" err="1">
                <a:solidFill>
                  <a:schemeClr val="tx1"/>
                </a:solidFill>
                <a:latin typeface="Cambria" panose="02040503050406030204" pitchFamily="18" charset="0"/>
                <a:cs typeface="Arial" panose="020B0604020202020204" pitchFamily="34" charset="0"/>
              </a:rPr>
              <a:t>Sosial</a:t>
            </a:r>
            <a:endParaRPr lang="en-US" sz="2600" b="1" dirty="0">
              <a:solidFill>
                <a:schemeClr val="tx1"/>
              </a:solidFill>
              <a:latin typeface="Cambria" panose="02040503050406030204" pitchFamily="18" charset="0"/>
              <a:cs typeface="Arial" panose="020B0604020202020204" pitchFamily="34" charset="0"/>
            </a:endParaRPr>
          </a:p>
          <a:p>
            <a:pPr marL="457200" indent="-457200" algn="l">
              <a:buFontTx/>
              <a:buChar char="-"/>
            </a:pPr>
            <a:r>
              <a:rPr lang="en-US" sz="2600" dirty="0">
                <a:solidFill>
                  <a:schemeClr val="tx1"/>
                </a:solidFill>
                <a:latin typeface="Cambria" panose="02040503050406030204" pitchFamily="18" charset="0"/>
                <a:cs typeface="Arial" panose="020B0604020202020204" pitchFamily="34" charset="0"/>
              </a:rPr>
              <a:t>Instagram, Facebook, TikTok, YouTube, blog, dan website </a:t>
            </a:r>
            <a:r>
              <a:rPr lang="en-US" sz="2600" dirty="0" err="1">
                <a:solidFill>
                  <a:schemeClr val="tx1"/>
                </a:solidFill>
                <a:latin typeface="Cambria" panose="02040503050406030204" pitchFamily="18" charset="0"/>
                <a:cs typeface="Arial" panose="020B0604020202020204" pitchFamily="34" charset="0"/>
              </a:rPr>
              <a:t>resmi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pariwisata</a:t>
            </a:r>
            <a:r>
              <a:rPr lang="en-US" sz="2600" dirty="0">
                <a:solidFill>
                  <a:schemeClr val="tx1"/>
                </a:solidFill>
                <a:latin typeface="Cambria" panose="02040503050406030204" pitchFamily="18" charset="0"/>
                <a:cs typeface="Arial" panose="020B0604020202020204" pitchFamily="34" charset="0"/>
              </a:rPr>
              <a:t>.</a:t>
            </a:r>
          </a:p>
          <a:p>
            <a:pPr marL="457200" indent="-457200" algn="l">
              <a:buFontTx/>
              <a:buChar char="-"/>
            </a:pPr>
            <a:r>
              <a:rPr lang="en-US" sz="2600" dirty="0" err="1">
                <a:solidFill>
                  <a:schemeClr val="tx1"/>
                </a:solidFill>
                <a:latin typeface="Cambria" panose="02040503050406030204" pitchFamily="18" charset="0"/>
                <a:cs typeface="Arial" panose="020B0604020202020204" pitchFamily="34" charset="0"/>
              </a:rPr>
              <a:t>Kolaborasi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travel influencer.</a:t>
            </a:r>
          </a:p>
        </p:txBody>
      </p:sp>
    </p:spTree>
    <p:extLst>
      <p:ext uri="{BB962C8B-B14F-4D97-AF65-F5344CB8AC3E}">
        <p14:creationId xmlns:p14="http://schemas.microsoft.com/office/powerpoint/2010/main" val="378251136"/>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6683</TotalTime>
  <Words>992</Words>
  <Application>Microsoft Office PowerPoint</Application>
  <PresentationFormat>On-screen Show (4:3)</PresentationFormat>
  <Paragraphs>85</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Rionaldi Ali</cp:lastModifiedBy>
  <cp:revision>479</cp:revision>
  <cp:lastPrinted>2017-08-29T02:54:51Z</cp:lastPrinted>
  <dcterms:created xsi:type="dcterms:W3CDTF">2010-04-18T12:06:30Z</dcterms:created>
  <dcterms:modified xsi:type="dcterms:W3CDTF">2025-04-09T07:57:30Z</dcterms:modified>
</cp:coreProperties>
</file>