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361" r:id="rId3"/>
    <p:sldId id="362" r:id="rId4"/>
    <p:sldId id="363" r:id="rId5"/>
    <p:sldId id="364" r:id="rId6"/>
    <p:sldId id="365" r:id="rId7"/>
    <p:sldId id="299" r:id="rId8"/>
    <p:sldId id="303" r:id="rId9"/>
    <p:sldId id="359" r:id="rId10"/>
    <p:sldId id="366" r:id="rId11"/>
    <p:sldId id="337" r:id="rId12"/>
  </p:sldIdLst>
  <p:sldSz cx="9144000" cy="6858000" type="screen4x3"/>
  <p:notesSz cx="7045325" cy="9345613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67" autoAdjust="0"/>
    <p:restoredTop sz="94291" autoAdjust="0"/>
  </p:normalViewPr>
  <p:slideViewPr>
    <p:cSldViewPr>
      <p:cViewPr varScale="1">
        <p:scale>
          <a:sx n="68" d="100"/>
          <a:sy n="68" d="100"/>
        </p:scale>
        <p:origin x="148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2868" y="84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HKB24413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– 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 HUKUM BISNS – LEMBAGA PEMBIAYAAN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lang="en-ID" sz="1100" b="0" i="0" dirty="0">
                <a:solidFill>
                  <a:srgbClr val="333333"/>
                </a:solidFill>
                <a:effectLst/>
                <a:latin typeface="Poppins" panose="00000500000000000000" pitchFamily="2" charset="0"/>
              </a:rPr>
              <a:t>HKB24402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– 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 HUKUM BISNIS – LEMBAGA PEMBIAYAAN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comments" Target="../comments/commen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204864"/>
            <a:ext cx="91440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11</a:t>
            </a:r>
          </a:p>
          <a:p>
            <a:pPr algn="ctr"/>
            <a:endParaRPr lang="en-US" sz="36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PERSAINGAN USAHA TIDAK SEHAT</a:t>
            </a: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F9590DD6-6396-47AF-8942-B3BB4EF7B96A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-55290" y="4580985"/>
            <a:ext cx="9144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Dewi </a:t>
            </a:r>
            <a:r>
              <a:rPr lang="en-US" sz="4000" b="1" dirty="0" err="1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Noviyanti</a:t>
            </a:r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, S.H., M.H.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F733C38C-50A0-5B6C-E654-83761AE118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512" y="692696"/>
            <a:ext cx="8856984" cy="5616624"/>
          </a:xfrm>
        </p:spPr>
        <p:txBody>
          <a:bodyPr/>
          <a:lstStyle/>
          <a:p>
            <a:endParaRPr lang="en-ID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DAFB7DB4-2B4F-E147-A83D-E7A40CFE14DB}"/>
              </a:ext>
            </a:extLst>
          </p:cNvPr>
          <p:cNvSpPr/>
          <p:nvPr/>
        </p:nvSpPr>
        <p:spPr>
          <a:xfrm>
            <a:off x="323528" y="2060848"/>
            <a:ext cx="3384376" cy="144016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ID" b="1" dirty="0"/>
          </a:p>
          <a:p>
            <a:r>
              <a:rPr lang="en-ID" b="1" dirty="0" err="1"/>
              <a:t>Sanksi</a:t>
            </a:r>
            <a:r>
              <a:rPr lang="en-ID" b="1" dirty="0"/>
              <a:t> dan </a:t>
            </a:r>
            <a:r>
              <a:rPr lang="en-ID" b="1" dirty="0" err="1"/>
              <a:t>Penyelesaian</a:t>
            </a:r>
            <a:r>
              <a:rPr lang="en-ID" b="1" dirty="0"/>
              <a:t> </a:t>
            </a:r>
            <a:r>
              <a:rPr lang="en-ID" b="1" dirty="0" err="1"/>
              <a:t>Sengketa</a:t>
            </a:r>
            <a:r>
              <a:rPr lang="en-ID" b="1" dirty="0"/>
              <a:t> </a:t>
            </a:r>
            <a:r>
              <a:rPr lang="en-ID" b="1" dirty="0" err="1"/>
              <a:t>dalam</a:t>
            </a:r>
            <a:r>
              <a:rPr lang="en-ID" b="1" dirty="0"/>
              <a:t> Hukum </a:t>
            </a:r>
            <a:r>
              <a:rPr lang="en-ID" b="1" dirty="0" err="1"/>
              <a:t>Persaingan</a:t>
            </a:r>
            <a:r>
              <a:rPr lang="en-ID" b="1" dirty="0"/>
              <a:t> Usaha</a:t>
            </a:r>
          </a:p>
          <a:p>
            <a:endParaRPr lang="en-ID" b="1" dirty="0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2B9D7983-72FE-B664-BE3A-723D986905E5}"/>
              </a:ext>
            </a:extLst>
          </p:cNvPr>
          <p:cNvCxnSpPr>
            <a:cxnSpLocks/>
          </p:cNvCxnSpPr>
          <p:nvPr/>
        </p:nvCxnSpPr>
        <p:spPr>
          <a:xfrm flipV="1">
            <a:off x="3707904" y="2278828"/>
            <a:ext cx="648581" cy="4842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9343A19E-BEEB-63F7-69C8-3F70BEF6EC38}"/>
              </a:ext>
            </a:extLst>
          </p:cNvPr>
          <p:cNvSpPr/>
          <p:nvPr/>
        </p:nvSpPr>
        <p:spPr>
          <a:xfrm>
            <a:off x="4476647" y="1543011"/>
            <a:ext cx="4716016" cy="79208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D" dirty="0" err="1"/>
              <a:t>Sanksi</a:t>
            </a:r>
            <a:r>
              <a:rPr lang="en-ID" dirty="0"/>
              <a:t> </a:t>
            </a:r>
            <a:r>
              <a:rPr lang="en-ID" dirty="0" err="1"/>
              <a:t>Pidana</a:t>
            </a:r>
            <a:r>
              <a:rPr lang="en-ID" dirty="0"/>
              <a:t>: </a:t>
            </a:r>
            <a:r>
              <a:rPr lang="en-ID" dirty="0" err="1"/>
              <a:t>Hukuman</a:t>
            </a:r>
            <a:r>
              <a:rPr lang="en-ID" dirty="0"/>
              <a:t> </a:t>
            </a:r>
            <a:r>
              <a:rPr lang="en-ID" dirty="0" err="1"/>
              <a:t>penjara</a:t>
            </a:r>
            <a:r>
              <a:rPr lang="en-ID" dirty="0"/>
              <a:t>, </a:t>
            </a:r>
            <a:r>
              <a:rPr lang="en-ID" dirty="0" err="1"/>
              <a:t>denda</a:t>
            </a:r>
            <a:r>
              <a:rPr lang="en-ID" dirty="0"/>
              <a:t> yang </a:t>
            </a:r>
            <a:r>
              <a:rPr lang="en-ID" dirty="0" err="1"/>
              <a:t>signifikan</a:t>
            </a:r>
            <a:r>
              <a:rPr lang="en-ID" dirty="0"/>
              <a:t> 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41082ACA-FD71-26D8-D261-2C335F283C62}"/>
              </a:ext>
            </a:extLst>
          </p:cNvPr>
          <p:cNvCxnSpPr>
            <a:cxnSpLocks/>
          </p:cNvCxnSpPr>
          <p:nvPr/>
        </p:nvCxnSpPr>
        <p:spPr>
          <a:xfrm flipV="1">
            <a:off x="3568588" y="2763097"/>
            <a:ext cx="1039416" cy="517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B05C0CB2-6AF7-48C2-0EF5-8FB4857FCE10}"/>
              </a:ext>
            </a:extLst>
          </p:cNvPr>
          <p:cNvSpPr/>
          <p:nvPr/>
        </p:nvSpPr>
        <p:spPr>
          <a:xfrm>
            <a:off x="4662742" y="2376028"/>
            <a:ext cx="4343825" cy="134100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Sanksi</a:t>
            </a:r>
            <a:r>
              <a:rPr lang="en-US" dirty="0"/>
              <a:t> </a:t>
            </a:r>
            <a:r>
              <a:rPr lang="en-US" dirty="0" err="1"/>
              <a:t>Administrasi</a:t>
            </a:r>
            <a:r>
              <a:rPr lang="en-US" dirty="0"/>
              <a:t> : </a:t>
            </a:r>
            <a:r>
              <a:rPr lang="en-ID" dirty="0" err="1"/>
              <a:t>Diatur</a:t>
            </a:r>
            <a:r>
              <a:rPr lang="en-ID" dirty="0"/>
              <a:t> oleh </a:t>
            </a:r>
            <a:r>
              <a:rPr lang="en-ID" dirty="0" err="1"/>
              <a:t>Komisi</a:t>
            </a:r>
            <a:r>
              <a:rPr lang="en-ID" dirty="0"/>
              <a:t> </a:t>
            </a:r>
            <a:r>
              <a:rPr lang="en-ID" dirty="0" err="1"/>
              <a:t>Pengawas</a:t>
            </a:r>
            <a:r>
              <a:rPr lang="en-ID" dirty="0"/>
              <a:t> </a:t>
            </a:r>
            <a:r>
              <a:rPr lang="en-ID" dirty="0" err="1"/>
              <a:t>Persaingan</a:t>
            </a:r>
            <a:r>
              <a:rPr lang="en-ID" dirty="0"/>
              <a:t> Usaha (KPPU).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sanksi</a:t>
            </a:r>
            <a:r>
              <a:rPr lang="en-US" dirty="0"/>
              <a:t> </a:t>
            </a:r>
            <a:r>
              <a:rPr lang="en-ID" dirty="0" err="1"/>
              <a:t>Pembayaran</a:t>
            </a:r>
            <a:r>
              <a:rPr lang="en-ID" dirty="0"/>
              <a:t> </a:t>
            </a:r>
            <a:r>
              <a:rPr lang="en-ID" dirty="0" err="1"/>
              <a:t>denda</a:t>
            </a:r>
            <a:r>
              <a:rPr lang="en-ID" dirty="0"/>
              <a:t> </a:t>
            </a:r>
            <a:r>
              <a:rPr lang="en-ID" dirty="0" err="1"/>
              <a:t>administrasi</a:t>
            </a:r>
            <a:r>
              <a:rPr lang="en-ID" dirty="0"/>
              <a:t>, </a:t>
            </a:r>
            <a:r>
              <a:rPr lang="en-ID" dirty="0" err="1"/>
              <a:t>Pembatalan</a:t>
            </a:r>
            <a:r>
              <a:rPr lang="en-ID" dirty="0"/>
              <a:t> </a:t>
            </a:r>
            <a:r>
              <a:rPr lang="en-ID" dirty="0" err="1"/>
              <a:t>Perjanjian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Praktik</a:t>
            </a:r>
            <a:r>
              <a:rPr lang="en-ID" dirty="0"/>
              <a:t> Usaha yang </a:t>
            </a:r>
            <a:r>
              <a:rPr lang="en-ID" dirty="0" err="1"/>
              <a:t>Melanggar</a:t>
            </a:r>
            <a:r>
              <a:rPr lang="en-ID" dirty="0"/>
              <a:t> 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DACE551F-29B5-1632-B4E5-EEFEA2857AD2}"/>
              </a:ext>
            </a:extLst>
          </p:cNvPr>
          <p:cNvCxnSpPr>
            <a:cxnSpLocks/>
          </p:cNvCxnSpPr>
          <p:nvPr/>
        </p:nvCxnSpPr>
        <p:spPr>
          <a:xfrm>
            <a:off x="3655470" y="2789919"/>
            <a:ext cx="977343" cy="12531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5CB2DDAB-1546-949B-ECC3-4C41530AF1B4}"/>
              </a:ext>
            </a:extLst>
          </p:cNvPr>
          <p:cNvSpPr/>
          <p:nvPr/>
        </p:nvSpPr>
        <p:spPr>
          <a:xfrm>
            <a:off x="4689485" y="3757961"/>
            <a:ext cx="4343825" cy="79208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Sanksi</a:t>
            </a:r>
            <a:r>
              <a:rPr lang="en-US" dirty="0"/>
              <a:t> </a:t>
            </a:r>
            <a:r>
              <a:rPr lang="en-US" dirty="0" err="1"/>
              <a:t>Perdata</a:t>
            </a:r>
            <a:r>
              <a:rPr lang="en-US" dirty="0"/>
              <a:t>: d</a:t>
            </a:r>
            <a:r>
              <a:rPr lang="en-ID" dirty="0" err="1"/>
              <a:t>igunakan</a:t>
            </a:r>
            <a:r>
              <a:rPr lang="en-ID" dirty="0"/>
              <a:t> </a:t>
            </a:r>
            <a:r>
              <a:rPr lang="en-ID" dirty="0" err="1"/>
              <a:t>melalui</a:t>
            </a:r>
            <a:r>
              <a:rPr lang="en-ID" dirty="0"/>
              <a:t> </a:t>
            </a:r>
            <a:r>
              <a:rPr lang="en-ID" dirty="0" err="1"/>
              <a:t>gugatan</a:t>
            </a:r>
            <a:r>
              <a:rPr lang="en-ID" dirty="0"/>
              <a:t> di </a:t>
            </a:r>
            <a:r>
              <a:rPr lang="en-ID" dirty="0" err="1"/>
              <a:t>pengadilan</a:t>
            </a:r>
            <a:r>
              <a:rPr lang="en-ID" dirty="0"/>
              <a:t>. </a:t>
            </a:r>
            <a:r>
              <a:rPr lang="en-ID" dirty="0" err="1"/>
              <a:t>Jenis</a:t>
            </a:r>
            <a:r>
              <a:rPr lang="en-ID" dirty="0"/>
              <a:t> </a:t>
            </a:r>
            <a:r>
              <a:rPr lang="en-ID" dirty="0" err="1"/>
              <a:t>sanksi</a:t>
            </a:r>
            <a:r>
              <a:rPr lang="en-ID" dirty="0"/>
              <a:t>: </a:t>
            </a:r>
            <a:r>
              <a:rPr lang="en-ID" dirty="0" err="1"/>
              <a:t>Ganti</a:t>
            </a:r>
            <a:r>
              <a:rPr lang="en-ID" dirty="0"/>
              <a:t> </a:t>
            </a:r>
            <a:r>
              <a:rPr lang="en-ID" dirty="0" err="1"/>
              <a:t>rugi</a:t>
            </a:r>
            <a:r>
              <a:rPr lang="en-ID" dirty="0"/>
              <a:t>, </a:t>
            </a:r>
            <a:r>
              <a:rPr lang="en-ID" dirty="0" err="1"/>
              <a:t>Pembatalan</a:t>
            </a:r>
            <a:r>
              <a:rPr lang="en-ID" dirty="0"/>
              <a:t> </a:t>
            </a:r>
            <a:r>
              <a:rPr lang="en-ID" dirty="0" err="1"/>
              <a:t>Kontrak</a:t>
            </a:r>
            <a:r>
              <a:rPr lang="en-ID" dirty="0"/>
              <a:t> </a:t>
            </a:r>
            <a:r>
              <a:rPr lang="en-ID" dirty="0" err="1"/>
              <a:t>Perjanjian</a:t>
            </a:r>
            <a:r>
              <a:rPr lang="en-ID" dirty="0"/>
              <a:t> </a:t>
            </a:r>
          </a:p>
        </p:txBody>
      </p:sp>
      <p:sp>
        <p:nvSpPr>
          <p:cNvPr id="17" name="Arrow: Down 16">
            <a:extLst>
              <a:ext uri="{FF2B5EF4-FFF2-40B4-BE49-F238E27FC236}">
                <a16:creationId xmlns:a16="http://schemas.microsoft.com/office/drawing/2014/main" id="{E6FC0861-CBB4-6006-3432-E0C1B165FFD3}"/>
              </a:ext>
            </a:extLst>
          </p:cNvPr>
          <p:cNvSpPr/>
          <p:nvPr/>
        </p:nvSpPr>
        <p:spPr>
          <a:xfrm>
            <a:off x="1867696" y="3762900"/>
            <a:ext cx="540060" cy="751159"/>
          </a:xfrm>
          <a:prstGeom prst="down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1E75357-41A8-FEDB-EB07-552509B31338}"/>
              </a:ext>
            </a:extLst>
          </p:cNvPr>
          <p:cNvSpPr/>
          <p:nvPr/>
        </p:nvSpPr>
        <p:spPr>
          <a:xfrm>
            <a:off x="323528" y="4947525"/>
            <a:ext cx="6408712" cy="124776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ID" sz="1400" dirty="0" err="1"/>
              <a:t>Mekanisme</a:t>
            </a:r>
            <a:r>
              <a:rPr lang="en-ID" sz="1400" dirty="0"/>
              <a:t> </a:t>
            </a:r>
            <a:r>
              <a:rPr lang="en-ID" sz="1400" dirty="0" err="1"/>
              <a:t>Penyelesaian</a:t>
            </a:r>
            <a:r>
              <a:rPr lang="en-ID" sz="1400" dirty="0"/>
              <a:t> </a:t>
            </a:r>
            <a:r>
              <a:rPr lang="en-ID" sz="1400" dirty="0" err="1"/>
              <a:t>Melalui</a:t>
            </a:r>
            <a:r>
              <a:rPr lang="en-ID" sz="1400" dirty="0"/>
              <a:t> KPPU (</a:t>
            </a:r>
            <a:r>
              <a:rPr lang="en-ID" sz="1400" dirty="0" err="1"/>
              <a:t>Komisi</a:t>
            </a:r>
            <a:r>
              <a:rPr lang="en-ID" sz="1400" dirty="0"/>
              <a:t> </a:t>
            </a:r>
            <a:r>
              <a:rPr lang="en-ID" sz="1400" dirty="0" err="1"/>
              <a:t>Pengawas</a:t>
            </a:r>
            <a:r>
              <a:rPr lang="en-ID" sz="1400" dirty="0"/>
              <a:t> </a:t>
            </a:r>
            <a:r>
              <a:rPr lang="en-ID" sz="1400" dirty="0" err="1"/>
              <a:t>Persaingan</a:t>
            </a:r>
            <a:r>
              <a:rPr lang="en-ID" sz="1400" dirty="0"/>
              <a:t> Usaha) :</a:t>
            </a:r>
          </a:p>
          <a:p>
            <a:pPr marL="342900" indent="-342900" algn="just">
              <a:buAutoNum type="arabicPeriod"/>
            </a:pPr>
            <a:r>
              <a:rPr lang="en-ID" sz="1400" dirty="0" err="1"/>
              <a:t>Pengaduan</a:t>
            </a:r>
            <a:r>
              <a:rPr lang="en-ID" sz="1400" dirty="0"/>
              <a:t> </a:t>
            </a:r>
            <a:r>
              <a:rPr lang="en-ID" sz="1400" dirty="0" err="1"/>
              <a:t>Investigasi</a:t>
            </a:r>
            <a:r>
              <a:rPr lang="en-ID" sz="1400" dirty="0"/>
              <a:t> </a:t>
            </a:r>
          </a:p>
          <a:p>
            <a:pPr marL="342900" indent="-342900" algn="just">
              <a:buAutoNum type="arabicPeriod"/>
            </a:pPr>
            <a:r>
              <a:rPr lang="en-ID" sz="1400" dirty="0" err="1"/>
              <a:t>Pemeriksaan</a:t>
            </a:r>
            <a:r>
              <a:rPr lang="en-ID" sz="1400" dirty="0"/>
              <a:t> </a:t>
            </a:r>
            <a:r>
              <a:rPr lang="en-ID" sz="1400" dirty="0" err="1"/>
              <a:t>awal</a:t>
            </a:r>
            <a:endParaRPr lang="en-ID" sz="1400" dirty="0"/>
          </a:p>
          <a:p>
            <a:pPr marL="342900" indent="-342900" algn="just">
              <a:buAutoNum type="arabicPeriod"/>
            </a:pPr>
            <a:r>
              <a:rPr lang="en-ID" sz="1400" dirty="0" err="1"/>
              <a:t>Pemeriksaan</a:t>
            </a:r>
            <a:r>
              <a:rPr lang="en-ID" sz="1400" dirty="0"/>
              <a:t> </a:t>
            </a:r>
            <a:r>
              <a:rPr lang="en-ID" sz="1400" dirty="0" err="1"/>
              <a:t>lanjutan</a:t>
            </a:r>
            <a:r>
              <a:rPr lang="en-ID" sz="1400" dirty="0"/>
              <a:t> </a:t>
            </a:r>
          </a:p>
          <a:p>
            <a:pPr marL="342900" indent="-342900" algn="just">
              <a:buAutoNum type="arabicPeriod"/>
            </a:pPr>
            <a:r>
              <a:rPr lang="en-ID" sz="1400" dirty="0" err="1"/>
              <a:t>Putusan</a:t>
            </a:r>
            <a:r>
              <a:rPr lang="en-ID" sz="1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01582275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AB450397-FDE3-8B4E-B45C-4EDCA95890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520" y="955948"/>
            <a:ext cx="8640960" cy="4946104"/>
          </a:xfrm>
        </p:spPr>
        <p:txBody>
          <a:bodyPr>
            <a:normAutofit/>
          </a:bodyPr>
          <a:lstStyle/>
          <a:p>
            <a:endParaRPr lang="en-US" sz="5000" dirty="0"/>
          </a:p>
          <a:p>
            <a:endParaRPr lang="en-US" sz="5000" dirty="0"/>
          </a:p>
          <a:p>
            <a:r>
              <a:rPr lang="en-US" sz="5000" dirty="0"/>
              <a:t>THANK YOU</a:t>
            </a:r>
            <a:endParaRPr lang="en-ID" sz="5000" dirty="0"/>
          </a:p>
        </p:txBody>
      </p:sp>
    </p:spTree>
    <p:extLst>
      <p:ext uri="{BB962C8B-B14F-4D97-AF65-F5344CB8AC3E}">
        <p14:creationId xmlns:p14="http://schemas.microsoft.com/office/powerpoint/2010/main" val="3158652231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595EA7-DFD6-852E-F685-47E1DA1806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48850A61-4DBB-BB36-519B-9AF25F56BC96}"/>
              </a:ext>
            </a:extLst>
          </p:cNvPr>
          <p:cNvSpPr txBox="1">
            <a:spLocks/>
          </p:cNvSpPr>
          <p:nvPr/>
        </p:nvSpPr>
        <p:spPr>
          <a:xfrm>
            <a:off x="611560" y="803735"/>
            <a:ext cx="8229600" cy="83919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400" b="1" dirty="0" err="1"/>
              <a:t>Konsep</a:t>
            </a:r>
            <a:r>
              <a:rPr lang="en-US" sz="5400" b="1" dirty="0"/>
              <a:t> </a:t>
            </a:r>
            <a:r>
              <a:rPr lang="en-US" sz="5400" b="1" dirty="0" err="1"/>
              <a:t>Persaingan</a:t>
            </a:r>
            <a:r>
              <a:rPr lang="en-US" sz="5400" b="1" dirty="0"/>
              <a:t> Usaha</a:t>
            </a:r>
            <a:endParaRPr lang="en-US" sz="3600" b="1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AACC783-0EEF-1CA9-4063-1B6C56AABD5B}"/>
              </a:ext>
            </a:extLst>
          </p:cNvPr>
          <p:cNvSpPr txBox="1">
            <a:spLocks/>
          </p:cNvSpPr>
          <p:nvPr/>
        </p:nvSpPr>
        <p:spPr>
          <a:xfrm>
            <a:off x="457200" y="1340768"/>
            <a:ext cx="8229600" cy="47853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0" name="Arrow: Down 9">
            <a:extLst>
              <a:ext uri="{FF2B5EF4-FFF2-40B4-BE49-F238E27FC236}">
                <a16:creationId xmlns:a16="http://schemas.microsoft.com/office/drawing/2014/main" id="{96BE9FEA-DDDB-C71F-9E43-6A11EF0AB450}"/>
              </a:ext>
            </a:extLst>
          </p:cNvPr>
          <p:cNvSpPr/>
          <p:nvPr/>
        </p:nvSpPr>
        <p:spPr>
          <a:xfrm>
            <a:off x="8164665" y="1346885"/>
            <a:ext cx="735550" cy="953197"/>
          </a:xfrm>
          <a:prstGeom prst="downArrow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037A5AB-8035-1135-914F-2BCE9D1ACD06}"/>
              </a:ext>
            </a:extLst>
          </p:cNvPr>
          <p:cNvSpPr/>
          <p:nvPr/>
        </p:nvSpPr>
        <p:spPr>
          <a:xfrm>
            <a:off x="166559" y="2316356"/>
            <a:ext cx="8733656" cy="224156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609600" indent="-609600" algn="just" eaLnBrk="1" hangingPunct="1">
              <a:buFont typeface="Wingdings" panose="05000000000000000000" pitchFamily="2" charset="2"/>
              <a:buNone/>
              <a:defRPr/>
            </a:pPr>
            <a:r>
              <a:rPr lang="en-ID" dirty="0" err="1"/>
              <a:t>Persaingan</a:t>
            </a:r>
            <a:r>
              <a:rPr lang="en-ID" dirty="0"/>
              <a:t> </a:t>
            </a:r>
            <a:r>
              <a:rPr lang="en-ID" dirty="0" err="1"/>
              <a:t>usaha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suatu</a:t>
            </a:r>
            <a:r>
              <a:rPr lang="en-ID" dirty="0"/>
              <a:t> </a:t>
            </a:r>
            <a:r>
              <a:rPr lang="en-ID" dirty="0" err="1"/>
              <a:t>kondisi</a:t>
            </a:r>
            <a:r>
              <a:rPr lang="en-ID" dirty="0"/>
              <a:t> di mana </a:t>
            </a:r>
            <a:r>
              <a:rPr lang="en-ID" dirty="0" err="1"/>
              <a:t>pelaku</a:t>
            </a:r>
            <a:r>
              <a:rPr lang="en-ID" dirty="0"/>
              <a:t> </a:t>
            </a:r>
            <a:r>
              <a:rPr lang="en-ID" dirty="0" err="1"/>
              <a:t>usaha</a:t>
            </a:r>
            <a:r>
              <a:rPr lang="en-ID" dirty="0"/>
              <a:t> </a:t>
            </a:r>
            <a:r>
              <a:rPr lang="en-ID" dirty="0" err="1"/>
              <a:t>saling</a:t>
            </a:r>
            <a:r>
              <a:rPr lang="en-ID" dirty="0"/>
              <a:t> </a:t>
            </a:r>
            <a:r>
              <a:rPr lang="en-ID" dirty="0" err="1"/>
              <a:t>berkompetisi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mendapatkan</a:t>
            </a:r>
            <a:r>
              <a:rPr lang="en-ID" dirty="0"/>
              <a:t> </a:t>
            </a:r>
            <a:r>
              <a:rPr lang="en-ID" dirty="0" err="1"/>
              <a:t>konsumen</a:t>
            </a:r>
            <a:r>
              <a:rPr lang="en-ID" dirty="0"/>
              <a:t>. </a:t>
            </a:r>
            <a:r>
              <a:rPr lang="en-ID" dirty="0" err="1"/>
              <a:t>Persaingan</a:t>
            </a:r>
            <a:r>
              <a:rPr lang="en-ID" dirty="0"/>
              <a:t> yang </a:t>
            </a:r>
            <a:r>
              <a:rPr lang="en-ID" dirty="0" err="1"/>
              <a:t>sehat</a:t>
            </a:r>
            <a:r>
              <a:rPr lang="en-ID" dirty="0"/>
              <a:t>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mendorong</a:t>
            </a:r>
            <a:r>
              <a:rPr lang="en-ID" dirty="0"/>
              <a:t> </a:t>
            </a:r>
            <a:r>
              <a:rPr lang="en-ID" dirty="0" err="1"/>
              <a:t>inovasi</a:t>
            </a:r>
            <a:r>
              <a:rPr lang="en-ID" dirty="0"/>
              <a:t>, </a:t>
            </a:r>
            <a:r>
              <a:rPr lang="en-ID" dirty="0" err="1"/>
              <a:t>efisiensi</a:t>
            </a:r>
            <a:r>
              <a:rPr lang="en-ID" dirty="0"/>
              <a:t>, dan </a:t>
            </a:r>
            <a:r>
              <a:rPr lang="en-ID" dirty="0" err="1"/>
              <a:t>harga</a:t>
            </a:r>
            <a:r>
              <a:rPr lang="en-ID" dirty="0"/>
              <a:t> yang </a:t>
            </a:r>
            <a:r>
              <a:rPr lang="en-ID" dirty="0" err="1"/>
              <a:t>kompetitif</a:t>
            </a:r>
            <a:r>
              <a:rPr lang="en-ID" dirty="0"/>
              <a:t>. </a:t>
            </a:r>
            <a:r>
              <a:rPr lang="en-ID" dirty="0" err="1"/>
              <a:t>Namun</a:t>
            </a:r>
            <a:r>
              <a:rPr lang="en-ID" dirty="0"/>
              <a:t>, </a:t>
            </a:r>
            <a:r>
              <a:rPr lang="en-ID" dirty="0" err="1"/>
              <a:t>sayangnya</a:t>
            </a:r>
            <a:r>
              <a:rPr lang="en-ID" dirty="0"/>
              <a:t>,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semua</a:t>
            </a:r>
            <a:r>
              <a:rPr lang="en-ID" dirty="0"/>
              <a:t> </a:t>
            </a:r>
            <a:r>
              <a:rPr lang="en-ID" dirty="0" err="1"/>
              <a:t>persaingan</a:t>
            </a:r>
            <a:r>
              <a:rPr lang="en-ID" dirty="0"/>
              <a:t> </a:t>
            </a:r>
            <a:r>
              <a:rPr lang="en-ID" dirty="0" err="1"/>
              <a:t>berjalan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sehat</a:t>
            </a:r>
            <a:r>
              <a:rPr lang="en-ID" dirty="0"/>
              <a:t>.</a:t>
            </a:r>
            <a:endParaRPr lang="en-ID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Arrow: Down 1">
            <a:extLst>
              <a:ext uri="{FF2B5EF4-FFF2-40B4-BE49-F238E27FC236}">
                <a16:creationId xmlns:a16="http://schemas.microsoft.com/office/drawing/2014/main" id="{FBD805E1-1CE1-21F7-55E7-BD1F50632148}"/>
              </a:ext>
            </a:extLst>
          </p:cNvPr>
          <p:cNvSpPr/>
          <p:nvPr/>
        </p:nvSpPr>
        <p:spPr>
          <a:xfrm>
            <a:off x="6673185" y="3917820"/>
            <a:ext cx="792088" cy="1008112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C0307BE-FA5F-C6A7-C4E7-C2D9E0D307EE}"/>
              </a:ext>
            </a:extLst>
          </p:cNvPr>
          <p:cNvSpPr/>
          <p:nvPr/>
        </p:nvSpPr>
        <p:spPr>
          <a:xfrm>
            <a:off x="133420" y="4926323"/>
            <a:ext cx="7425270" cy="121436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en-US" dirty="0"/>
          </a:p>
          <a:p>
            <a:pPr algn="just"/>
            <a:r>
              <a:rPr lang="en-US" dirty="0"/>
              <a:t>Ciri-</a:t>
            </a:r>
            <a:r>
              <a:rPr lang="en-US" dirty="0" err="1"/>
              <a:t>ciri</a:t>
            </a:r>
            <a:r>
              <a:rPr lang="en-US" dirty="0"/>
              <a:t> </a:t>
            </a:r>
            <a:r>
              <a:rPr lang="en-US" dirty="0" err="1"/>
              <a:t>persaingan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sehat</a:t>
            </a:r>
            <a:r>
              <a:rPr lang="en-US" dirty="0"/>
              <a:t> : </a:t>
            </a:r>
          </a:p>
          <a:p>
            <a:pPr marL="342900" indent="-342900" algn="just">
              <a:buAutoNum type="arabicPeriod"/>
            </a:pP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transparansi</a:t>
            </a:r>
            <a:r>
              <a:rPr lang="en-US" dirty="0"/>
              <a:t> </a:t>
            </a:r>
          </a:p>
          <a:p>
            <a:pPr marL="342900" indent="-342900" algn="just">
              <a:buAutoNum type="arabicPeriod"/>
            </a:pPr>
            <a:r>
              <a:rPr lang="en-US" dirty="0" err="1"/>
              <a:t>Kompetisi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kualitas</a:t>
            </a:r>
            <a:r>
              <a:rPr lang="en-US" dirty="0"/>
              <a:t> dan </a:t>
            </a:r>
            <a:r>
              <a:rPr lang="en-US" dirty="0" err="1"/>
              <a:t>efisiensi</a:t>
            </a:r>
            <a:r>
              <a:rPr lang="en-US" dirty="0"/>
              <a:t> </a:t>
            </a:r>
          </a:p>
          <a:p>
            <a:pPr marL="342900" indent="-342900" algn="just">
              <a:buAutoNum type="arabicPeriod"/>
            </a:pP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</a:t>
            </a:r>
            <a:r>
              <a:rPr lang="en-US" dirty="0" err="1"/>
              <a:t>curang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praktik</a:t>
            </a:r>
            <a:r>
              <a:rPr lang="en-US" dirty="0"/>
              <a:t> yang </a:t>
            </a:r>
            <a:r>
              <a:rPr lang="en-US" dirty="0" err="1"/>
              <a:t>melanggar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</a:p>
          <a:p>
            <a:pPr algn="ctr"/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86939752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E928C48D-37EA-2512-877D-B92FD57EF9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5536" y="980728"/>
            <a:ext cx="8424936" cy="4658072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chemeClr val="tx1"/>
                </a:solidFill>
              </a:rPr>
              <a:t>MENGAPA PERSAINGAN TIDAK SEHAT PERLU DIATUR?</a:t>
            </a:r>
            <a:endParaRPr lang="en-ID" sz="3200" dirty="0">
              <a:solidFill>
                <a:schemeClr val="tx1"/>
              </a:solidFill>
            </a:endParaRPr>
          </a:p>
        </p:txBody>
      </p:sp>
      <p:sp>
        <p:nvSpPr>
          <p:cNvPr id="3" name="Arrow: Down 2">
            <a:extLst>
              <a:ext uri="{FF2B5EF4-FFF2-40B4-BE49-F238E27FC236}">
                <a16:creationId xmlns:a16="http://schemas.microsoft.com/office/drawing/2014/main" id="{9EC5DA70-51F6-CAC3-58A6-113926FF19D9}"/>
              </a:ext>
            </a:extLst>
          </p:cNvPr>
          <p:cNvSpPr/>
          <p:nvPr/>
        </p:nvSpPr>
        <p:spPr>
          <a:xfrm>
            <a:off x="4319972" y="2060848"/>
            <a:ext cx="504056" cy="864096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2C3DF5A-0FFF-01B2-59D0-4534E9EB2241}"/>
              </a:ext>
            </a:extLst>
          </p:cNvPr>
          <p:cNvSpPr/>
          <p:nvPr/>
        </p:nvSpPr>
        <p:spPr>
          <a:xfrm>
            <a:off x="2118032" y="3435946"/>
            <a:ext cx="4403879" cy="22322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ctr">
              <a:buAutoNum type="arabicPeriod"/>
            </a:pPr>
            <a:r>
              <a:rPr lang="en-US" sz="2000" dirty="0" err="1"/>
              <a:t>Mecegah</a:t>
            </a:r>
            <a:r>
              <a:rPr lang="en-US" sz="2000" dirty="0"/>
              <a:t> </a:t>
            </a:r>
            <a:r>
              <a:rPr lang="en-US" sz="2000" dirty="0" err="1"/>
              <a:t>monopoli</a:t>
            </a:r>
            <a:r>
              <a:rPr lang="en-US" sz="2000" dirty="0"/>
              <a:t> dan </a:t>
            </a:r>
            <a:r>
              <a:rPr lang="en-US" sz="2000" dirty="0" err="1"/>
              <a:t>kartel</a:t>
            </a:r>
            <a:r>
              <a:rPr lang="en-US" sz="2000" dirty="0"/>
              <a:t> </a:t>
            </a:r>
          </a:p>
          <a:p>
            <a:pPr marL="342900" indent="-342900" algn="ctr">
              <a:buAutoNum type="arabicPeriod"/>
            </a:pPr>
            <a:r>
              <a:rPr lang="en-US" sz="2000" dirty="0" err="1"/>
              <a:t>Melindungi</a:t>
            </a:r>
            <a:r>
              <a:rPr lang="en-US" sz="2000" dirty="0"/>
              <a:t> </a:t>
            </a:r>
            <a:r>
              <a:rPr lang="en-US" sz="2000" dirty="0" err="1"/>
              <a:t>konsumen</a:t>
            </a:r>
            <a:r>
              <a:rPr lang="en-US" sz="2000" dirty="0"/>
              <a:t> </a:t>
            </a:r>
          </a:p>
          <a:p>
            <a:pPr marL="342900" indent="-342900" algn="ctr">
              <a:buAutoNum type="arabicPeriod"/>
            </a:pPr>
            <a:r>
              <a:rPr lang="en-US" sz="2000" dirty="0" err="1"/>
              <a:t>Menjamin</a:t>
            </a:r>
            <a:r>
              <a:rPr lang="en-US" sz="2000" dirty="0"/>
              <a:t> </a:t>
            </a:r>
            <a:r>
              <a:rPr lang="en-US" sz="2000" dirty="0" err="1"/>
              <a:t>keadilan</a:t>
            </a:r>
            <a:r>
              <a:rPr lang="en-US" sz="2000" dirty="0"/>
              <a:t> </a:t>
            </a:r>
          </a:p>
          <a:p>
            <a:pPr marL="342900" indent="-342900" algn="ctr">
              <a:buAutoNum type="arabicPeriod"/>
            </a:pPr>
            <a:r>
              <a:rPr lang="en-US" sz="2000" dirty="0" err="1"/>
              <a:t>Meningkatkan</a:t>
            </a:r>
            <a:r>
              <a:rPr lang="en-US" sz="2000" dirty="0"/>
              <a:t> </a:t>
            </a:r>
            <a:r>
              <a:rPr lang="en-US" sz="2000" dirty="0" err="1"/>
              <a:t>kepercayaan</a:t>
            </a:r>
            <a:r>
              <a:rPr lang="en-US" sz="2000" dirty="0"/>
              <a:t> pasar </a:t>
            </a:r>
          </a:p>
          <a:p>
            <a:pPr marL="342900" indent="-342900" algn="ctr">
              <a:buAutoNum type="arabicPeriod"/>
            </a:pPr>
            <a:endParaRPr lang="en-ID" sz="2000" dirty="0"/>
          </a:p>
        </p:txBody>
      </p:sp>
    </p:spTree>
    <p:extLst>
      <p:ext uri="{BB962C8B-B14F-4D97-AF65-F5344CB8AC3E}">
        <p14:creationId xmlns:p14="http://schemas.microsoft.com/office/powerpoint/2010/main" val="969218641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60009F96-0E6E-09BF-ECDB-813D047A58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512" y="1052736"/>
            <a:ext cx="8424936" cy="4586064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Dasar Hukum </a:t>
            </a:r>
          </a:p>
          <a:p>
            <a:r>
              <a:rPr lang="en-US" dirty="0" err="1">
                <a:solidFill>
                  <a:schemeClr val="tx1"/>
                </a:solidFill>
              </a:rPr>
              <a:t>Undang-Undang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mengatur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contoh</a:t>
            </a:r>
            <a:r>
              <a:rPr lang="en-US" dirty="0">
                <a:solidFill>
                  <a:schemeClr val="tx1"/>
                </a:solidFill>
              </a:rPr>
              <a:t> UU No. 5 </a:t>
            </a:r>
            <a:r>
              <a:rPr lang="en-US" dirty="0" err="1">
                <a:solidFill>
                  <a:schemeClr val="tx1"/>
                </a:solidFill>
              </a:rPr>
              <a:t>Tahun</a:t>
            </a:r>
            <a:r>
              <a:rPr lang="en-US" dirty="0">
                <a:solidFill>
                  <a:schemeClr val="tx1"/>
                </a:solidFill>
              </a:rPr>
              <a:t> 1999 </a:t>
            </a:r>
            <a:r>
              <a:rPr lang="en-US" dirty="0" err="1">
                <a:solidFill>
                  <a:schemeClr val="tx1"/>
                </a:solidFill>
              </a:rPr>
              <a:t>tentang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Larangan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praktek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monopoli</a:t>
            </a:r>
            <a:r>
              <a:rPr lang="en-US" dirty="0">
                <a:solidFill>
                  <a:schemeClr val="tx1"/>
                </a:solidFill>
              </a:rPr>
              <a:t> dan </a:t>
            </a:r>
            <a:r>
              <a:rPr lang="en-US" dirty="0" err="1">
                <a:solidFill>
                  <a:schemeClr val="tx1"/>
                </a:solidFill>
              </a:rPr>
              <a:t>persaingan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usaha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sehat</a:t>
            </a:r>
            <a:r>
              <a:rPr lang="en-US" dirty="0">
                <a:solidFill>
                  <a:schemeClr val="tx1"/>
                </a:solidFill>
              </a:rPr>
              <a:t> di Indonesia. </a:t>
            </a:r>
            <a:endParaRPr lang="en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5414781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C9889669-F881-4B87-59CD-59E61DF566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692696"/>
            <a:ext cx="8964488" cy="5688632"/>
          </a:xfrm>
        </p:spPr>
        <p:txBody>
          <a:bodyPr/>
          <a:lstStyle/>
          <a:p>
            <a:endParaRPr lang="en-ID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572C37F-FF14-9006-09AE-D632CA805395}"/>
              </a:ext>
            </a:extLst>
          </p:cNvPr>
          <p:cNvSpPr/>
          <p:nvPr/>
        </p:nvSpPr>
        <p:spPr>
          <a:xfrm>
            <a:off x="2447764" y="692696"/>
            <a:ext cx="4248472" cy="86409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Bentuk-Bentuk</a:t>
            </a:r>
            <a:r>
              <a:rPr lang="en-US" dirty="0"/>
              <a:t> </a:t>
            </a:r>
            <a:r>
              <a:rPr lang="en-US" dirty="0" err="1"/>
              <a:t>Persaingan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Sehat</a:t>
            </a:r>
            <a:endParaRPr lang="en-ID" dirty="0"/>
          </a:p>
        </p:txBody>
      </p:sp>
      <p:sp>
        <p:nvSpPr>
          <p:cNvPr id="4" name="Arrow: Down 3">
            <a:extLst>
              <a:ext uri="{FF2B5EF4-FFF2-40B4-BE49-F238E27FC236}">
                <a16:creationId xmlns:a16="http://schemas.microsoft.com/office/drawing/2014/main" id="{7A5A58A1-E3A9-3F02-2682-0185EA25FDD3}"/>
              </a:ext>
            </a:extLst>
          </p:cNvPr>
          <p:cNvSpPr/>
          <p:nvPr/>
        </p:nvSpPr>
        <p:spPr>
          <a:xfrm>
            <a:off x="4572000" y="1916832"/>
            <a:ext cx="432048" cy="504056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88802F8-EC86-EFC7-C7CB-A86E27CD8D81}"/>
              </a:ext>
            </a:extLst>
          </p:cNvPr>
          <p:cNvSpPr/>
          <p:nvPr/>
        </p:nvSpPr>
        <p:spPr>
          <a:xfrm>
            <a:off x="467544" y="2780928"/>
            <a:ext cx="8280920" cy="230425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 </a:t>
            </a:r>
            <a:r>
              <a:rPr lang="en-ID" b="0" i="0">
                <a:solidFill>
                  <a:srgbClr val="001D35"/>
                </a:solidFill>
                <a:effectLst/>
                <a:latin typeface="Google Sans"/>
              </a:rPr>
              <a:t>Kartel: perjanjian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antara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beberapa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pelaku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usaha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yang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seharusnya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bersaing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,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tetapi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mereka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setuju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untuk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melakukan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koordinasi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kegiatannya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. 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Tujuannya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adalah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untuk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meningkatkan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keuntungan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perusahaan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yang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terlibat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,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memperkecil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kondisi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persaingan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, dan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memperluas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atau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  <a:latin typeface="Google Sans"/>
              </a:rPr>
              <a:t>menguasai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 pasar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665118276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6E6D3FBC-A756-2759-EE4C-49427666FC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908720"/>
            <a:ext cx="8820472" cy="5328592"/>
          </a:xfrm>
        </p:spPr>
        <p:txBody>
          <a:bodyPr/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</a:rPr>
              <a:t>Monopoli</a:t>
            </a:r>
            <a:r>
              <a:rPr lang="en-US" dirty="0">
                <a:solidFill>
                  <a:schemeClr val="tx1"/>
                </a:solidFill>
              </a:rPr>
              <a:t> : </a:t>
            </a:r>
            <a:r>
              <a:rPr lang="en-ID" dirty="0" err="1">
                <a:solidFill>
                  <a:schemeClr val="tx1"/>
                </a:solidFill>
              </a:rPr>
              <a:t>Situasi</a:t>
            </a:r>
            <a:r>
              <a:rPr lang="en-ID" dirty="0">
                <a:solidFill>
                  <a:schemeClr val="tx1"/>
                </a:solidFill>
              </a:rPr>
              <a:t> di mana </a:t>
            </a:r>
            <a:r>
              <a:rPr lang="en-ID" dirty="0" err="1">
                <a:solidFill>
                  <a:schemeClr val="tx1"/>
                </a:solidFill>
              </a:rPr>
              <a:t>satu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pelaku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usaha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menguasai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seluruh</a:t>
            </a:r>
            <a:r>
              <a:rPr lang="en-ID" dirty="0">
                <a:solidFill>
                  <a:schemeClr val="tx1"/>
                </a:solidFill>
              </a:rPr>
              <a:t> pasar </a:t>
            </a:r>
            <a:r>
              <a:rPr lang="en-ID" dirty="0" err="1">
                <a:solidFill>
                  <a:schemeClr val="tx1"/>
                </a:solidFill>
              </a:rPr>
              <a:t>untuk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suatu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barang</a:t>
            </a:r>
            <a:r>
              <a:rPr lang="en-ID" dirty="0">
                <a:solidFill>
                  <a:schemeClr val="tx1"/>
                </a:solidFill>
              </a:rPr>
              <a:t>/</a:t>
            </a:r>
            <a:r>
              <a:rPr lang="en-ID" dirty="0" err="1">
                <a:solidFill>
                  <a:schemeClr val="tx1"/>
                </a:solidFill>
              </a:rPr>
              <a:t>jasa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tanpa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pesaing</a:t>
            </a:r>
            <a:r>
              <a:rPr lang="en-ID" dirty="0">
                <a:solidFill>
                  <a:schemeClr val="tx1"/>
                </a:solidFill>
              </a:rPr>
              <a:t>. </a:t>
            </a:r>
            <a:r>
              <a:rPr lang="en-ID" dirty="0" err="1">
                <a:solidFill>
                  <a:schemeClr val="tx1"/>
                </a:solidFill>
              </a:rPr>
              <a:t>Contoh</a:t>
            </a:r>
            <a:r>
              <a:rPr lang="en-ID" dirty="0">
                <a:solidFill>
                  <a:schemeClr val="tx1"/>
                </a:solidFill>
              </a:rPr>
              <a:t> : Perusahaan negara yang </a:t>
            </a:r>
            <a:r>
              <a:rPr lang="en-ID" dirty="0" err="1">
                <a:solidFill>
                  <a:schemeClr val="tx1"/>
                </a:solidFill>
              </a:rPr>
              <a:t>menjadi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penyedia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tunggal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seperti</a:t>
            </a:r>
            <a:r>
              <a:rPr lang="en-ID" dirty="0">
                <a:solidFill>
                  <a:schemeClr val="tx1"/>
                </a:solidFill>
              </a:rPr>
              <a:t> PT PLN (</a:t>
            </a:r>
            <a:r>
              <a:rPr lang="en-ID" dirty="0" err="1">
                <a:solidFill>
                  <a:schemeClr val="tx1"/>
                </a:solidFill>
              </a:rPr>
              <a:t>dalam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konteks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tertentu</a:t>
            </a:r>
            <a:r>
              <a:rPr lang="en-ID" dirty="0">
                <a:solidFill>
                  <a:schemeClr val="tx1"/>
                </a:solidFill>
              </a:rPr>
              <a:t>).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en-ID" dirty="0">
              <a:solidFill>
                <a:schemeClr val="tx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ID" dirty="0">
                <a:solidFill>
                  <a:schemeClr val="tx1"/>
                </a:solidFill>
              </a:rPr>
              <a:t>Dumping ; </a:t>
            </a:r>
            <a:r>
              <a:rPr lang="en-ID" dirty="0" err="1">
                <a:solidFill>
                  <a:schemeClr val="tx1"/>
                </a:solidFill>
              </a:rPr>
              <a:t>adalah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praktik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menjual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barang</a:t>
            </a:r>
            <a:r>
              <a:rPr lang="en-ID" dirty="0">
                <a:solidFill>
                  <a:schemeClr val="tx1"/>
                </a:solidFill>
              </a:rPr>
              <a:t> di pasar </a:t>
            </a:r>
            <a:r>
              <a:rPr lang="en-ID" dirty="0" err="1">
                <a:solidFill>
                  <a:schemeClr val="tx1"/>
                </a:solidFill>
              </a:rPr>
              <a:t>luar</a:t>
            </a:r>
            <a:r>
              <a:rPr lang="en-ID" dirty="0">
                <a:solidFill>
                  <a:schemeClr val="tx1"/>
                </a:solidFill>
              </a:rPr>
              <a:t> negeri </a:t>
            </a:r>
            <a:r>
              <a:rPr lang="en-ID" dirty="0" err="1">
                <a:solidFill>
                  <a:schemeClr val="tx1"/>
                </a:solidFill>
              </a:rPr>
              <a:t>dengan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harga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lebih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rendah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daripada</a:t>
            </a:r>
            <a:r>
              <a:rPr lang="en-ID" dirty="0">
                <a:solidFill>
                  <a:schemeClr val="tx1"/>
                </a:solidFill>
              </a:rPr>
              <a:t> di pasar </a:t>
            </a:r>
            <a:r>
              <a:rPr lang="en-ID" dirty="0" err="1">
                <a:solidFill>
                  <a:schemeClr val="tx1"/>
                </a:solidFill>
              </a:rPr>
              <a:t>domestik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sering</a:t>
            </a:r>
            <a:r>
              <a:rPr lang="en-ID" dirty="0">
                <a:solidFill>
                  <a:schemeClr val="tx1"/>
                </a:solidFill>
              </a:rPr>
              <a:t> kali di </a:t>
            </a:r>
            <a:r>
              <a:rPr lang="en-ID" dirty="0" err="1">
                <a:solidFill>
                  <a:schemeClr val="tx1"/>
                </a:solidFill>
              </a:rPr>
              <a:t>bawah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biaya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produksi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98416636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611560" y="803735"/>
            <a:ext cx="8229600" cy="83919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400" b="1" dirty="0" err="1"/>
              <a:t>Konsep</a:t>
            </a:r>
            <a:r>
              <a:rPr lang="en-US" sz="5400" b="1" dirty="0"/>
              <a:t> </a:t>
            </a:r>
            <a:r>
              <a:rPr lang="en-US" sz="5400" b="1" dirty="0" err="1"/>
              <a:t>Persaingan</a:t>
            </a:r>
            <a:r>
              <a:rPr lang="en-US" sz="5400" b="1" dirty="0"/>
              <a:t> Usaha</a:t>
            </a:r>
            <a:endParaRPr lang="en-US" sz="3600" b="1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340768"/>
            <a:ext cx="8229600" cy="47853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689D216-7FC4-8A12-5B87-A3342BE711F7}"/>
              </a:ext>
            </a:extLst>
          </p:cNvPr>
          <p:cNvSpPr/>
          <p:nvPr/>
        </p:nvSpPr>
        <p:spPr>
          <a:xfrm>
            <a:off x="272117" y="1760364"/>
            <a:ext cx="3034680" cy="83919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609600" indent="-609600" algn="just" eaLnBrk="1" hangingPunct="1">
              <a:buFont typeface="Wingdings" panose="05000000000000000000" pitchFamily="2" charset="2"/>
              <a:buNone/>
              <a:defRPr/>
            </a:pPr>
            <a:r>
              <a:rPr lang="en-US" b="1" dirty="0" err="1"/>
              <a:t>Terjadinya</a:t>
            </a:r>
            <a:r>
              <a:rPr lang="en-US" b="1" dirty="0"/>
              <a:t> </a:t>
            </a:r>
            <a:r>
              <a:rPr lang="en-US" b="1" dirty="0" err="1"/>
              <a:t>persaingan</a:t>
            </a:r>
            <a:r>
              <a:rPr lang="en-US" b="1" dirty="0"/>
              <a:t> </a:t>
            </a:r>
            <a:r>
              <a:rPr lang="en-US" b="1" dirty="0" err="1"/>
              <a:t>usaha</a:t>
            </a:r>
            <a:r>
              <a:rPr lang="en-US" b="1" dirty="0"/>
              <a:t> </a:t>
            </a:r>
            <a:r>
              <a:rPr lang="en-US" b="1" dirty="0" err="1"/>
              <a:t>apabila</a:t>
            </a:r>
            <a:r>
              <a:rPr lang="en-US" b="1" dirty="0"/>
              <a:t>:</a:t>
            </a:r>
          </a:p>
        </p:txBody>
      </p:sp>
      <p:sp>
        <p:nvSpPr>
          <p:cNvPr id="10" name="Arrow: Down 9">
            <a:extLst>
              <a:ext uri="{FF2B5EF4-FFF2-40B4-BE49-F238E27FC236}">
                <a16:creationId xmlns:a16="http://schemas.microsoft.com/office/drawing/2014/main" id="{142E14C9-BFD1-88D7-541A-01E1B6DFC441}"/>
              </a:ext>
            </a:extLst>
          </p:cNvPr>
          <p:cNvSpPr/>
          <p:nvPr/>
        </p:nvSpPr>
        <p:spPr>
          <a:xfrm>
            <a:off x="2571247" y="2475803"/>
            <a:ext cx="735550" cy="953197"/>
          </a:xfrm>
          <a:prstGeom prst="downArrow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654A608-7ED0-13BA-03CD-C7720FD118D7}"/>
              </a:ext>
            </a:extLst>
          </p:cNvPr>
          <p:cNvSpPr/>
          <p:nvPr/>
        </p:nvSpPr>
        <p:spPr>
          <a:xfrm>
            <a:off x="107504" y="3630581"/>
            <a:ext cx="8579296" cy="224156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609600" indent="-609600" eaLnBrk="1" hangingPunct="1">
              <a:buFont typeface="Wingdings" panose="05000000000000000000" pitchFamily="2" charset="2"/>
              <a:buNone/>
              <a:defRPr/>
            </a:pPr>
            <a:r>
              <a:rPr lang="en-US" b="1" dirty="0" err="1"/>
              <a:t>beberapa</a:t>
            </a:r>
            <a:r>
              <a:rPr lang="en-US" b="1" dirty="0"/>
              <a:t> orang </a:t>
            </a:r>
            <a:r>
              <a:rPr lang="en-US" b="1" dirty="0" err="1"/>
              <a:t>pengusaha</a:t>
            </a:r>
            <a:r>
              <a:rPr lang="en-US" b="1" dirty="0"/>
              <a:t> (</a:t>
            </a:r>
            <a:r>
              <a:rPr lang="en-US" b="1" dirty="0" err="1"/>
              <a:t>pelaku</a:t>
            </a:r>
            <a:r>
              <a:rPr lang="en-US" b="1" dirty="0"/>
              <a:t> </a:t>
            </a:r>
            <a:r>
              <a:rPr lang="en-US" b="1" dirty="0" err="1"/>
              <a:t>usaha</a:t>
            </a:r>
            <a:r>
              <a:rPr lang="en-US" b="1" dirty="0"/>
              <a:t>),</a:t>
            </a:r>
          </a:p>
          <a:p>
            <a:pPr marL="609600" indent="-609600" eaLnBrk="1" hangingPunct="1">
              <a:buFont typeface="Wingdings" panose="05000000000000000000" pitchFamily="2" charset="2"/>
              <a:buNone/>
              <a:defRPr/>
            </a:pPr>
            <a:r>
              <a:rPr lang="en-US" b="1" dirty="0"/>
              <a:t>a. </a:t>
            </a:r>
            <a:r>
              <a:rPr lang="en-US" b="1" dirty="0" err="1"/>
              <a:t>dlm</a:t>
            </a:r>
            <a:r>
              <a:rPr lang="en-US" b="1" dirty="0"/>
              <a:t> bid </a:t>
            </a:r>
            <a:r>
              <a:rPr lang="en-US" b="1" dirty="0" err="1"/>
              <a:t>usaha</a:t>
            </a:r>
            <a:r>
              <a:rPr lang="en-US" b="1" dirty="0"/>
              <a:t> </a:t>
            </a:r>
            <a:r>
              <a:rPr lang="en-US" b="1" dirty="0" err="1"/>
              <a:t>yg</a:t>
            </a:r>
            <a:r>
              <a:rPr lang="en-US" b="1" dirty="0"/>
              <a:t> </a:t>
            </a:r>
            <a:r>
              <a:rPr lang="en-US" b="1" dirty="0" err="1"/>
              <a:t>sama</a:t>
            </a:r>
            <a:r>
              <a:rPr lang="en-US" b="1" dirty="0"/>
              <a:t> (</a:t>
            </a:r>
            <a:r>
              <a:rPr lang="en-US" b="1" dirty="0" err="1"/>
              <a:t>sejenis</a:t>
            </a:r>
            <a:r>
              <a:rPr lang="en-US" b="1" dirty="0"/>
              <a:t>),</a:t>
            </a:r>
          </a:p>
          <a:p>
            <a:pPr marL="609600" indent="-609600" eaLnBrk="1" hangingPunct="1">
              <a:buFont typeface="Wingdings" panose="05000000000000000000" pitchFamily="2" charset="2"/>
              <a:buNone/>
              <a:defRPr/>
            </a:pPr>
            <a:r>
              <a:rPr lang="en-US" b="1" dirty="0"/>
              <a:t>b. </a:t>
            </a:r>
            <a:r>
              <a:rPr lang="en-US" b="1" dirty="0" err="1"/>
              <a:t>bersama-sama</a:t>
            </a:r>
            <a:r>
              <a:rPr lang="en-US" b="1" dirty="0"/>
              <a:t> </a:t>
            </a:r>
            <a:r>
              <a:rPr lang="en-US" b="1" dirty="0" err="1"/>
              <a:t>menjalankan</a:t>
            </a:r>
            <a:r>
              <a:rPr lang="en-US" b="1" dirty="0"/>
              <a:t> </a:t>
            </a:r>
            <a:r>
              <a:rPr lang="en-US" b="1" dirty="0" err="1"/>
              <a:t>perusahaan</a:t>
            </a:r>
            <a:r>
              <a:rPr lang="en-US" b="1" dirty="0"/>
              <a:t>,</a:t>
            </a:r>
          </a:p>
          <a:p>
            <a:pPr marL="609600" indent="-609600" eaLnBrk="1" hangingPunct="1">
              <a:buFont typeface="Wingdings" panose="05000000000000000000" pitchFamily="2" charset="2"/>
              <a:buNone/>
              <a:defRPr/>
            </a:pPr>
            <a:r>
              <a:rPr lang="en-US" b="1" dirty="0"/>
              <a:t>c. </a:t>
            </a:r>
            <a:r>
              <a:rPr lang="en-US" b="1" dirty="0" err="1"/>
              <a:t>dlm</a:t>
            </a:r>
            <a:r>
              <a:rPr lang="en-US" b="1" dirty="0"/>
              <a:t> </a:t>
            </a:r>
            <a:r>
              <a:rPr lang="en-US" b="1" dirty="0" err="1"/>
              <a:t>daerah</a:t>
            </a:r>
            <a:r>
              <a:rPr lang="en-US" b="1" dirty="0"/>
              <a:t> </a:t>
            </a:r>
            <a:r>
              <a:rPr lang="en-US" b="1" dirty="0" err="1"/>
              <a:t>pemasaran</a:t>
            </a:r>
            <a:r>
              <a:rPr lang="en-US" b="1" dirty="0"/>
              <a:t> </a:t>
            </a:r>
            <a:r>
              <a:rPr lang="en-US" b="1" dirty="0" err="1"/>
              <a:t>yg</a:t>
            </a:r>
            <a:r>
              <a:rPr lang="en-US" b="1" dirty="0"/>
              <a:t> </a:t>
            </a:r>
            <a:r>
              <a:rPr lang="en-US" b="1" dirty="0" err="1"/>
              <a:t>sama</a:t>
            </a:r>
            <a:r>
              <a:rPr lang="en-US" b="1" dirty="0"/>
              <a:t>,</a:t>
            </a:r>
          </a:p>
          <a:p>
            <a:pPr marL="609600" indent="-609600" eaLnBrk="1" hangingPunct="1">
              <a:buFont typeface="Wingdings" panose="05000000000000000000" pitchFamily="2" charset="2"/>
              <a:buNone/>
              <a:defRPr/>
            </a:pPr>
            <a:r>
              <a:rPr lang="en-US" b="1" dirty="0"/>
              <a:t>d. masing2 </a:t>
            </a:r>
            <a:r>
              <a:rPr lang="en-US" b="1" dirty="0" err="1"/>
              <a:t>berusaha</a:t>
            </a:r>
            <a:r>
              <a:rPr lang="en-US" b="1" dirty="0"/>
              <a:t> </a:t>
            </a:r>
            <a:r>
              <a:rPr lang="en-US" b="1" dirty="0" err="1"/>
              <a:t>keras</a:t>
            </a:r>
            <a:r>
              <a:rPr lang="en-US" b="1" dirty="0"/>
              <a:t> </a:t>
            </a:r>
            <a:r>
              <a:rPr lang="en-US" b="1" dirty="0" err="1"/>
              <a:t>melebihi</a:t>
            </a:r>
            <a:r>
              <a:rPr lang="en-US" b="1" dirty="0"/>
              <a:t> </a:t>
            </a:r>
            <a:r>
              <a:rPr lang="en-US" b="1" dirty="0" err="1"/>
              <a:t>yg</a:t>
            </a:r>
            <a:r>
              <a:rPr lang="en-US" b="1" dirty="0"/>
              <a:t> lain,</a:t>
            </a:r>
          </a:p>
          <a:p>
            <a:pPr marL="609600" indent="-609600" eaLnBrk="1" hangingPunct="1">
              <a:buFont typeface="Wingdings" panose="05000000000000000000" pitchFamily="2" charset="2"/>
              <a:buNone/>
              <a:defRPr/>
            </a:pPr>
            <a:r>
              <a:rPr lang="en-US" b="1" dirty="0"/>
              <a:t>e. </a:t>
            </a:r>
            <a:r>
              <a:rPr lang="en-US" b="1" dirty="0" err="1"/>
              <a:t>unt</a:t>
            </a:r>
            <a:r>
              <a:rPr lang="en-US" b="1" dirty="0"/>
              <a:t> </a:t>
            </a:r>
            <a:r>
              <a:rPr lang="en-US" b="1" dirty="0" err="1"/>
              <a:t>memperoleh</a:t>
            </a:r>
            <a:r>
              <a:rPr lang="en-US" b="1" dirty="0"/>
              <a:t> </a:t>
            </a:r>
            <a:r>
              <a:rPr lang="en-US" b="1" dirty="0" err="1"/>
              <a:t>keuntungan</a:t>
            </a:r>
            <a:r>
              <a:rPr lang="en-US" b="1" dirty="0"/>
              <a:t> </a:t>
            </a:r>
            <a:r>
              <a:rPr lang="en-US" b="1" dirty="0" err="1"/>
              <a:t>yg</a:t>
            </a:r>
            <a:r>
              <a:rPr lang="en-US" b="1" dirty="0"/>
              <a:t> </a:t>
            </a:r>
            <a:r>
              <a:rPr lang="en-US" b="1" dirty="0" err="1"/>
              <a:t>sebesar</a:t>
            </a:r>
            <a:endParaRPr lang="en-US" b="1" dirty="0"/>
          </a:p>
          <a:p>
            <a:pPr marL="609600" indent="-609600" eaLnBrk="1" hangingPunct="1">
              <a:buFont typeface="Wingdings" panose="05000000000000000000" pitchFamily="2" charset="2"/>
              <a:buNone/>
              <a:defRPr/>
            </a:pPr>
            <a:r>
              <a:rPr lang="en-US" b="1" dirty="0"/>
              <a:t>   </a:t>
            </a:r>
            <a:r>
              <a:rPr lang="en-US" b="1" dirty="0" err="1"/>
              <a:t>besarnya</a:t>
            </a:r>
            <a:endParaRPr lang="en-ID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90872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Wingdings" panose="05000000000000000000" pitchFamily="2" charset="2"/>
              <a:buChar char="q"/>
            </a:pPr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09FE0CD-B475-9CB3-8DFC-E1400F53371F}"/>
              </a:ext>
            </a:extLst>
          </p:cNvPr>
          <p:cNvSpPr/>
          <p:nvPr/>
        </p:nvSpPr>
        <p:spPr>
          <a:xfrm>
            <a:off x="719572" y="624043"/>
            <a:ext cx="7704855" cy="64807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609600" indent="-609600" algn="ctr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3200" b="1" dirty="0" err="1"/>
              <a:t>Lingkup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Persaingan</a:t>
            </a:r>
            <a:r>
              <a:rPr lang="en-US" altLang="en-US" sz="3200" b="1" dirty="0"/>
              <a:t> Usaha </a:t>
            </a:r>
            <a:r>
              <a:rPr lang="en-US" altLang="en-US" sz="3200" b="1" dirty="0" err="1"/>
              <a:t>Tidak</a:t>
            </a:r>
            <a:r>
              <a:rPr lang="en-US" altLang="en-US" sz="3200" b="1" dirty="0"/>
              <a:t> Sehat</a:t>
            </a:r>
            <a:endParaRPr lang="en-US" altLang="en-US" sz="32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0543FF6-B225-96A7-C5DF-88F1BEC04959}"/>
              </a:ext>
            </a:extLst>
          </p:cNvPr>
          <p:cNvSpPr txBox="1"/>
          <p:nvPr/>
        </p:nvSpPr>
        <p:spPr>
          <a:xfrm>
            <a:off x="194827" y="1423317"/>
            <a:ext cx="82296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ID" sz="2400" dirty="0"/>
          </a:p>
          <a:p>
            <a:endParaRPr lang="en-ID" sz="2400" dirty="0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D6D3A282-FCBC-0467-DA26-2737BD688FEA}"/>
              </a:ext>
            </a:extLst>
          </p:cNvPr>
          <p:cNvCxnSpPr>
            <a:cxnSpLocks/>
          </p:cNvCxnSpPr>
          <p:nvPr/>
        </p:nvCxnSpPr>
        <p:spPr>
          <a:xfrm>
            <a:off x="4578459" y="1086950"/>
            <a:ext cx="0" cy="6727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07AC9598-8693-833C-683E-69BAD6606CC1}"/>
              </a:ext>
            </a:extLst>
          </p:cNvPr>
          <p:cNvSpPr/>
          <p:nvPr/>
        </p:nvSpPr>
        <p:spPr>
          <a:xfrm>
            <a:off x="16389" y="1779856"/>
            <a:ext cx="7291916" cy="200214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609600" indent="-609600"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000" b="1" dirty="0" err="1"/>
              <a:t>Persaingan</a:t>
            </a:r>
            <a:r>
              <a:rPr lang="en-US" altLang="en-US" sz="2000" b="1" dirty="0"/>
              <a:t> </a:t>
            </a:r>
            <a:r>
              <a:rPr lang="en-US" altLang="en-US" sz="2000" b="1" dirty="0" err="1"/>
              <a:t>usaha</a:t>
            </a:r>
            <a:r>
              <a:rPr lang="en-US" altLang="en-US" sz="2000" b="1" dirty="0"/>
              <a:t> </a:t>
            </a:r>
            <a:r>
              <a:rPr lang="en-US" altLang="en-US" sz="2000" b="1" dirty="0" err="1"/>
              <a:t>tidak</a:t>
            </a:r>
            <a:r>
              <a:rPr lang="en-US" altLang="en-US" sz="2000" b="1" dirty="0"/>
              <a:t> </a:t>
            </a:r>
            <a:r>
              <a:rPr lang="en-US" altLang="en-US" sz="2000" b="1" dirty="0" err="1"/>
              <a:t>sehat</a:t>
            </a:r>
            <a:r>
              <a:rPr lang="en-US" altLang="en-US" sz="2000" b="1" dirty="0"/>
              <a:t>  </a:t>
            </a:r>
            <a:r>
              <a:rPr lang="en-US" altLang="en-US" sz="2000" b="1" dirty="0" err="1"/>
              <a:t>adl</a:t>
            </a:r>
            <a:r>
              <a:rPr lang="en-US" altLang="en-US" sz="2000" b="1" dirty="0"/>
              <a:t>: </a:t>
            </a:r>
            <a:r>
              <a:rPr lang="en-US" altLang="en-US" sz="2000" b="1" dirty="0" err="1"/>
              <a:t>dilarang</a:t>
            </a:r>
            <a:r>
              <a:rPr lang="en-US" altLang="en-US" sz="2000" b="1" dirty="0"/>
              <a:t> oleh UU</a:t>
            </a:r>
          </a:p>
          <a:p>
            <a:pPr marL="609600" indent="-609600"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000" b="1" dirty="0"/>
              <a:t>dan </a:t>
            </a:r>
            <a:r>
              <a:rPr lang="en-US" altLang="en-US" sz="2000" b="1" dirty="0" err="1"/>
              <a:t>diatur</a:t>
            </a:r>
            <a:r>
              <a:rPr lang="en-US" altLang="en-US" sz="2000" b="1" dirty="0"/>
              <a:t> </a:t>
            </a:r>
            <a:r>
              <a:rPr lang="en-US" altLang="en-US" sz="2000" b="1" dirty="0" err="1"/>
              <a:t>dlm</a:t>
            </a:r>
            <a:r>
              <a:rPr lang="en-US" altLang="en-US" sz="2000" b="1" dirty="0"/>
              <a:t> UU No. 5/99, </a:t>
            </a:r>
            <a:r>
              <a:rPr lang="en-US" altLang="en-US" sz="2000" b="1" dirty="0" err="1"/>
              <a:t>dlm</a:t>
            </a:r>
            <a:r>
              <a:rPr lang="en-US" altLang="en-US" sz="2000" b="1" dirty="0"/>
              <a:t> </a:t>
            </a:r>
            <a:r>
              <a:rPr lang="en-US" altLang="en-US" sz="2000" b="1" dirty="0" err="1"/>
              <a:t>bentuk</a:t>
            </a:r>
            <a:r>
              <a:rPr lang="en-US" altLang="en-US" sz="2000" b="1" dirty="0"/>
              <a:t>: </a:t>
            </a:r>
            <a:r>
              <a:rPr lang="en-US" altLang="en-US" sz="2000" b="1" dirty="0" err="1"/>
              <a:t>perjanjian</a:t>
            </a:r>
            <a:endParaRPr lang="en-US" altLang="en-US" sz="2000" b="1" dirty="0"/>
          </a:p>
          <a:p>
            <a:pPr marL="609600" indent="-609600"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000" b="1" dirty="0"/>
              <a:t>yang </a:t>
            </a:r>
            <a:r>
              <a:rPr lang="en-US" altLang="en-US" sz="2000" b="1" dirty="0" err="1"/>
              <a:t>dilarang</a:t>
            </a:r>
            <a:r>
              <a:rPr lang="en-US" altLang="en-US" sz="2000" b="1" dirty="0"/>
              <a:t>, </a:t>
            </a:r>
            <a:r>
              <a:rPr lang="en-US" altLang="en-US" sz="2000" b="1" dirty="0" err="1"/>
              <a:t>kegiatan</a:t>
            </a:r>
            <a:r>
              <a:rPr lang="en-US" altLang="en-US" sz="2000" b="1" dirty="0"/>
              <a:t> </a:t>
            </a:r>
            <a:r>
              <a:rPr lang="en-US" altLang="en-US" sz="2000" b="1" dirty="0" err="1"/>
              <a:t>yg</a:t>
            </a:r>
            <a:r>
              <a:rPr lang="en-US" altLang="en-US" sz="2000" b="1" dirty="0"/>
              <a:t> </a:t>
            </a:r>
            <a:r>
              <a:rPr lang="en-US" altLang="en-US" sz="2000" b="1" dirty="0" err="1"/>
              <a:t>dilarang,dan</a:t>
            </a:r>
            <a:endParaRPr lang="en-US" altLang="en-US" sz="2000" b="1" dirty="0"/>
          </a:p>
          <a:p>
            <a:pPr marL="609600" indent="-609600"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000" b="1" dirty="0" err="1"/>
              <a:t>penyalahgunaan</a:t>
            </a:r>
            <a:r>
              <a:rPr lang="en-US" altLang="en-US" sz="2000" b="1" dirty="0"/>
              <a:t> </a:t>
            </a:r>
            <a:r>
              <a:rPr lang="en-US" altLang="en-US" sz="2000" b="1" dirty="0" err="1"/>
              <a:t>posisi</a:t>
            </a:r>
            <a:r>
              <a:rPr lang="en-US" altLang="en-US" sz="2000" b="1" dirty="0"/>
              <a:t> </a:t>
            </a:r>
            <a:r>
              <a:rPr lang="en-US" altLang="en-US" sz="2000" b="1" dirty="0" err="1"/>
              <a:t>dominan</a:t>
            </a:r>
            <a:r>
              <a:rPr lang="en-US" altLang="en-US" sz="2000" b="1" dirty="0"/>
              <a:t>.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5BE2DFA-D590-211B-18B5-333686CF93AE}"/>
              </a:ext>
            </a:extLst>
          </p:cNvPr>
          <p:cNvSpPr/>
          <p:nvPr/>
        </p:nvSpPr>
        <p:spPr>
          <a:xfrm>
            <a:off x="194827" y="4066677"/>
            <a:ext cx="8942385" cy="206189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609600" indent="-60960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b="1" dirty="0"/>
          </a:p>
          <a:p>
            <a:pPr marL="609600" indent="-60960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000" b="1" dirty="0" err="1"/>
              <a:t>Perjanjian</a:t>
            </a:r>
            <a:r>
              <a:rPr lang="en-US" altLang="en-US" sz="2000" b="1" dirty="0"/>
              <a:t> </a:t>
            </a:r>
            <a:r>
              <a:rPr lang="en-US" altLang="en-US" sz="2000" b="1" dirty="0" err="1"/>
              <a:t>yg</a:t>
            </a:r>
            <a:r>
              <a:rPr lang="en-US" altLang="en-US" sz="2000" b="1" dirty="0"/>
              <a:t> </a:t>
            </a:r>
            <a:r>
              <a:rPr lang="en-US" altLang="en-US" sz="2000" b="1" dirty="0" err="1"/>
              <a:t>dilarang</a:t>
            </a:r>
            <a:r>
              <a:rPr lang="en-US" altLang="en-US" sz="2000" b="1" dirty="0"/>
              <a:t> </a:t>
            </a:r>
            <a:r>
              <a:rPr lang="en-US" altLang="en-US" sz="2000" b="1" dirty="0" err="1"/>
              <a:t>undang-undang</a:t>
            </a:r>
            <a:r>
              <a:rPr lang="en-US" altLang="en-US" sz="2000" b="1" dirty="0"/>
              <a:t> (Ps 4-16)</a:t>
            </a:r>
          </a:p>
          <a:p>
            <a:pPr marL="990600" lvl="1" indent="-533400" eaLnBrk="1" hangingPunct="1">
              <a:lnSpc>
                <a:spcPct val="90000"/>
              </a:lnSpc>
              <a:buClr>
                <a:schemeClr val="tx1"/>
              </a:buClr>
              <a:buFontTx/>
              <a:buAutoNum type="alphaLcPeriod"/>
            </a:pPr>
            <a:r>
              <a:rPr lang="en-US" altLang="en-US" sz="2000" b="1" dirty="0" err="1"/>
              <a:t>Oligopoli</a:t>
            </a:r>
            <a:r>
              <a:rPr lang="en-US" altLang="en-US" sz="2000" b="1" dirty="0"/>
              <a:t> = </a:t>
            </a:r>
            <a:r>
              <a:rPr lang="en-US" altLang="en-US" sz="2000" b="1" dirty="0" err="1"/>
              <a:t>penguasaan</a:t>
            </a:r>
            <a:r>
              <a:rPr lang="en-US" altLang="en-US" sz="2000" b="1" dirty="0"/>
              <a:t> </a:t>
            </a:r>
            <a:r>
              <a:rPr lang="en-US" altLang="en-US" sz="2000" b="1" dirty="0" err="1"/>
              <a:t>produksi</a:t>
            </a:r>
            <a:r>
              <a:rPr lang="en-US" altLang="en-US" sz="2000" b="1" dirty="0"/>
              <a:t>/</a:t>
            </a:r>
            <a:r>
              <a:rPr lang="en-US" altLang="en-US" sz="2000" b="1" dirty="0" err="1"/>
              <a:t>pemasaran</a:t>
            </a:r>
            <a:r>
              <a:rPr lang="en-US" altLang="en-US" sz="2000" b="1" dirty="0"/>
              <a:t> </a:t>
            </a:r>
          </a:p>
          <a:p>
            <a:pPr marL="990600" lvl="1" indent="-533400" eaLnBrk="1" hangingPunct="1">
              <a:lnSpc>
                <a:spcPct val="90000"/>
              </a:lnSpc>
              <a:buClr>
                <a:schemeClr val="tx1"/>
              </a:buClr>
              <a:buFontTx/>
              <a:buAutoNum type="alphaLcPeriod"/>
            </a:pPr>
            <a:r>
              <a:rPr lang="en-US" altLang="en-US" sz="2000" b="1" dirty="0" err="1"/>
              <a:t>Penetapan</a:t>
            </a:r>
            <a:r>
              <a:rPr lang="en-US" altLang="en-US" sz="2000" b="1" dirty="0"/>
              <a:t> </a:t>
            </a:r>
            <a:r>
              <a:rPr lang="en-US" altLang="en-US" sz="2000" b="1" dirty="0" err="1"/>
              <a:t>harga</a:t>
            </a:r>
            <a:r>
              <a:rPr lang="en-US" altLang="en-US" sz="2000" b="1" dirty="0"/>
              <a:t> = </a:t>
            </a:r>
            <a:r>
              <a:rPr lang="en-US" altLang="en-US" sz="2000" b="1" dirty="0" err="1"/>
              <a:t>harga</a:t>
            </a:r>
            <a:r>
              <a:rPr lang="en-US" altLang="en-US" sz="2000" b="1" dirty="0"/>
              <a:t> </a:t>
            </a:r>
            <a:r>
              <a:rPr lang="en-US" altLang="en-US" sz="2000" b="1" dirty="0" err="1"/>
              <a:t>yg</a:t>
            </a:r>
            <a:r>
              <a:rPr lang="en-US" altLang="en-US" sz="2000" b="1" dirty="0"/>
              <a:t> </a:t>
            </a:r>
            <a:r>
              <a:rPr lang="en-US" altLang="en-US" sz="2000" b="1" dirty="0" err="1"/>
              <a:t>sama</a:t>
            </a:r>
            <a:r>
              <a:rPr lang="en-US" altLang="en-US" sz="2000" b="1" dirty="0"/>
              <a:t> pd pasar </a:t>
            </a:r>
            <a:r>
              <a:rPr lang="en-US" altLang="en-US" sz="2000" b="1" dirty="0" err="1"/>
              <a:t>ybs</a:t>
            </a:r>
            <a:endParaRPr lang="en-US" altLang="en-US" sz="2000" b="1" dirty="0"/>
          </a:p>
          <a:p>
            <a:pPr marL="990600" lvl="1" indent="-533400" eaLnBrk="1" hangingPunct="1">
              <a:lnSpc>
                <a:spcPct val="90000"/>
              </a:lnSpc>
              <a:buClr>
                <a:schemeClr val="tx1"/>
              </a:buClr>
              <a:buFontTx/>
              <a:buAutoNum type="alphaLcPeriod"/>
            </a:pPr>
            <a:r>
              <a:rPr lang="en-US" altLang="en-US" sz="2000" b="1" dirty="0" err="1"/>
              <a:t>Pembagianwilayah</a:t>
            </a:r>
            <a:r>
              <a:rPr lang="en-US" altLang="en-US" sz="2000" b="1" dirty="0"/>
              <a:t>= </a:t>
            </a:r>
            <a:r>
              <a:rPr lang="en-US" altLang="en-US" sz="2000" b="1" dirty="0" err="1"/>
              <a:t>membagi</a:t>
            </a:r>
            <a:r>
              <a:rPr lang="en-US" altLang="en-US" sz="2000" b="1" dirty="0"/>
              <a:t> wilayah </a:t>
            </a:r>
            <a:r>
              <a:rPr lang="en-US" altLang="en-US" sz="2000" b="1" dirty="0" err="1"/>
              <a:t>pemasaran</a:t>
            </a:r>
            <a:r>
              <a:rPr lang="en-US" altLang="en-US" sz="2000" b="1" dirty="0"/>
              <a:t> </a:t>
            </a:r>
            <a:r>
              <a:rPr lang="en-US" altLang="en-US" sz="2000" b="1" dirty="0" err="1"/>
              <a:t>atau</a:t>
            </a:r>
            <a:r>
              <a:rPr lang="en-US" altLang="en-US" sz="2000" b="1" dirty="0"/>
              <a:t> </a:t>
            </a:r>
            <a:r>
              <a:rPr lang="en-US" altLang="en-US" sz="2000" b="1" dirty="0" err="1"/>
              <a:t>alokasi</a:t>
            </a:r>
            <a:r>
              <a:rPr lang="en-US" altLang="en-US" sz="2000" b="1" dirty="0"/>
              <a:t> pasar </a:t>
            </a:r>
            <a:r>
              <a:rPr lang="en-US" altLang="en-US" sz="2000" b="1" dirty="0" err="1"/>
              <a:t>brg</a:t>
            </a:r>
            <a:r>
              <a:rPr lang="en-US" altLang="en-US" sz="2000" b="1" dirty="0"/>
              <a:t>/</a:t>
            </a:r>
            <a:r>
              <a:rPr lang="en-US" altLang="en-US" sz="2000" b="1" dirty="0" err="1"/>
              <a:t>jasa</a:t>
            </a:r>
            <a:endParaRPr lang="en-US" altLang="en-US" sz="2000" b="1" dirty="0"/>
          </a:p>
          <a:p>
            <a:pPr marL="990600" lvl="1" indent="-533400" eaLnBrk="1" hangingPunct="1">
              <a:lnSpc>
                <a:spcPct val="90000"/>
              </a:lnSpc>
              <a:buClr>
                <a:schemeClr val="tx1"/>
              </a:buClr>
              <a:buFontTx/>
              <a:buAutoNum type="alphaLcPeriod"/>
            </a:pPr>
            <a:r>
              <a:rPr lang="en-US" altLang="en-US" sz="2000" b="1" dirty="0" err="1"/>
              <a:t>Pemboikotan</a:t>
            </a:r>
            <a:r>
              <a:rPr lang="en-US" altLang="en-US" sz="2000" b="1" dirty="0"/>
              <a:t> = </a:t>
            </a:r>
            <a:r>
              <a:rPr lang="en-US" altLang="en-US" sz="2000" b="1" dirty="0" err="1"/>
              <a:t>menghalangi</a:t>
            </a:r>
            <a:r>
              <a:rPr lang="en-US" altLang="en-US" sz="2000" b="1" dirty="0"/>
              <a:t> </a:t>
            </a:r>
            <a:r>
              <a:rPr lang="en-US" altLang="en-US" sz="2000" b="1" dirty="0" err="1"/>
              <a:t>pelaku</a:t>
            </a:r>
            <a:r>
              <a:rPr lang="en-US" altLang="en-US" sz="2000" b="1" dirty="0"/>
              <a:t> </a:t>
            </a:r>
            <a:r>
              <a:rPr lang="en-US" altLang="en-US" sz="2000" b="1" dirty="0" err="1"/>
              <a:t>usaha</a:t>
            </a:r>
            <a:r>
              <a:rPr lang="en-US" altLang="en-US" sz="2000" b="1" dirty="0"/>
              <a:t> lain </a:t>
            </a:r>
            <a:r>
              <a:rPr lang="en-US" altLang="en-US" sz="2000" b="1" dirty="0" err="1"/>
              <a:t>unt</a:t>
            </a:r>
            <a:r>
              <a:rPr lang="en-US" altLang="en-US" sz="2000" b="1" dirty="0"/>
              <a:t> </a:t>
            </a:r>
            <a:r>
              <a:rPr lang="en-US" altLang="en-US" sz="2000" b="1" dirty="0" err="1"/>
              <a:t>melakukan</a:t>
            </a:r>
            <a:r>
              <a:rPr lang="en-US" altLang="en-US" sz="2000" b="1" dirty="0"/>
              <a:t> </a:t>
            </a:r>
            <a:r>
              <a:rPr lang="en-US" altLang="en-US" sz="2000" b="1" dirty="0" err="1"/>
              <a:t>usaha</a:t>
            </a:r>
            <a:r>
              <a:rPr lang="en-US" altLang="en-US" sz="2000" b="1" dirty="0"/>
              <a:t> </a:t>
            </a:r>
            <a:r>
              <a:rPr lang="en-US" altLang="en-US" sz="2000" b="1" dirty="0" err="1"/>
              <a:t>yg</a:t>
            </a:r>
            <a:r>
              <a:rPr lang="en-US" altLang="en-US" sz="2000" b="1" dirty="0"/>
              <a:t> </a:t>
            </a:r>
            <a:r>
              <a:rPr lang="en-US" altLang="en-US" sz="2000" b="1" dirty="0" err="1"/>
              <a:t>sama</a:t>
            </a:r>
            <a:r>
              <a:rPr lang="en-US" altLang="en-US" sz="2000" b="1" dirty="0"/>
              <a:t> </a:t>
            </a:r>
            <a:r>
              <a:rPr lang="en-US" altLang="en-US" sz="2000" b="1" dirty="0" err="1"/>
              <a:t>dlm</a:t>
            </a:r>
            <a:r>
              <a:rPr lang="en-US" altLang="en-US" sz="2000" b="1" dirty="0"/>
              <a:t>/</a:t>
            </a:r>
            <a:r>
              <a:rPr lang="en-US" altLang="en-US" sz="2000" b="1" dirty="0" err="1"/>
              <a:t>luar</a:t>
            </a:r>
            <a:r>
              <a:rPr lang="en-US" altLang="en-US" sz="2000" b="1" dirty="0"/>
              <a:t> negeri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endParaRPr lang="en-ID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Arrow: Down 10">
            <a:extLst>
              <a:ext uri="{FF2B5EF4-FFF2-40B4-BE49-F238E27FC236}">
                <a16:creationId xmlns:a16="http://schemas.microsoft.com/office/drawing/2014/main" id="{D415B437-4B6D-0CCE-0534-73B4BBD557D7}"/>
              </a:ext>
            </a:extLst>
          </p:cNvPr>
          <p:cNvSpPr/>
          <p:nvPr/>
        </p:nvSpPr>
        <p:spPr>
          <a:xfrm>
            <a:off x="5364088" y="3483573"/>
            <a:ext cx="648072" cy="583104"/>
          </a:xfrm>
          <a:prstGeom prst="downArrow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71372034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13B37C3F-E6E7-1FC7-AEBD-4E21CA1D9A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620688"/>
            <a:ext cx="9036496" cy="5616624"/>
          </a:xfrm>
        </p:spPr>
        <p:txBody>
          <a:bodyPr/>
          <a:lstStyle/>
          <a:p>
            <a:pPr algn="just"/>
            <a:r>
              <a:rPr lang="en-ID" dirty="0">
                <a:solidFill>
                  <a:schemeClr val="tx1"/>
                </a:solidFill>
              </a:rPr>
              <a:t>Pada </a:t>
            </a:r>
            <a:r>
              <a:rPr lang="en-ID" dirty="0" err="1">
                <a:solidFill>
                  <a:schemeClr val="tx1"/>
                </a:solidFill>
              </a:rPr>
              <a:t>prinsipnya</a:t>
            </a:r>
            <a:r>
              <a:rPr lang="en-ID" dirty="0">
                <a:solidFill>
                  <a:schemeClr val="tx1"/>
                </a:solidFill>
              </a:rPr>
              <a:t>: </a:t>
            </a:r>
            <a:r>
              <a:rPr lang="en-ID" dirty="0" err="1">
                <a:solidFill>
                  <a:schemeClr val="tx1"/>
                </a:solidFill>
              </a:rPr>
              <a:t>bentuk-bentuk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perbuatan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dalam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persaingan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usaha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diatur</a:t>
            </a:r>
            <a:r>
              <a:rPr lang="en-ID" dirty="0">
                <a:solidFill>
                  <a:schemeClr val="tx1"/>
                </a:solidFill>
              </a:rPr>
              <a:t> UU </a:t>
            </a:r>
            <a:r>
              <a:rPr lang="en-ID" dirty="0" err="1">
                <a:solidFill>
                  <a:schemeClr val="tx1"/>
                </a:solidFill>
              </a:rPr>
              <a:t>tersebut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tidak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dilarang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sepanjang</a:t>
            </a:r>
            <a:r>
              <a:rPr lang="en-ID" dirty="0">
                <a:solidFill>
                  <a:schemeClr val="tx1"/>
                </a:solidFill>
              </a:rPr>
              <a:t>: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n-ID" dirty="0" err="1">
                <a:solidFill>
                  <a:schemeClr val="tx1"/>
                </a:solidFill>
              </a:rPr>
              <a:t>tidak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menciptakan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monopoli</a:t>
            </a:r>
            <a:r>
              <a:rPr lang="en-ID" dirty="0">
                <a:solidFill>
                  <a:schemeClr val="tx1"/>
                </a:solidFill>
              </a:rPr>
              <a:t>;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n-ID" dirty="0" err="1">
                <a:solidFill>
                  <a:schemeClr val="tx1"/>
                </a:solidFill>
              </a:rPr>
              <a:t>melahirkan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persaingan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tidak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sehat</a:t>
            </a:r>
            <a:r>
              <a:rPr lang="en-ID" dirty="0">
                <a:solidFill>
                  <a:schemeClr val="tx1"/>
                </a:solidFill>
              </a:rPr>
              <a:t> (</a:t>
            </a:r>
            <a:r>
              <a:rPr lang="en-ID" dirty="0" err="1">
                <a:solidFill>
                  <a:schemeClr val="tx1"/>
                </a:solidFill>
              </a:rPr>
              <a:t>antiperasaingan</a:t>
            </a:r>
            <a:r>
              <a:rPr lang="en-ID" dirty="0">
                <a:solidFill>
                  <a:schemeClr val="tx1"/>
                </a:solidFill>
              </a:rPr>
              <a:t>); 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n-ID" dirty="0" err="1">
                <a:solidFill>
                  <a:schemeClr val="tx1"/>
                </a:solidFill>
              </a:rPr>
              <a:t>menghambat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pihak</a:t>
            </a:r>
            <a:r>
              <a:rPr lang="en-ID" dirty="0">
                <a:solidFill>
                  <a:schemeClr val="tx1"/>
                </a:solidFill>
              </a:rPr>
              <a:t> lain </a:t>
            </a:r>
            <a:r>
              <a:rPr lang="en-ID" dirty="0" err="1">
                <a:solidFill>
                  <a:schemeClr val="tx1"/>
                </a:solidFill>
              </a:rPr>
              <a:t>untuk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masuk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dalam</a:t>
            </a:r>
            <a:r>
              <a:rPr lang="en-ID" dirty="0">
                <a:solidFill>
                  <a:schemeClr val="tx1"/>
                </a:solidFill>
              </a:rPr>
              <a:t> pasar yang </a:t>
            </a:r>
            <a:r>
              <a:rPr lang="en-ID" dirty="0" err="1">
                <a:solidFill>
                  <a:schemeClr val="tx1"/>
                </a:solidFill>
              </a:rPr>
              <a:t>bersangkutan</a:t>
            </a:r>
            <a:r>
              <a:rPr lang="en-ID" dirty="0">
                <a:solidFill>
                  <a:schemeClr val="tx1"/>
                </a:solidFill>
              </a:rPr>
              <a:t>;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n-ID" dirty="0" err="1">
                <a:solidFill>
                  <a:schemeClr val="tx1"/>
                </a:solidFill>
              </a:rPr>
              <a:t>merugikan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konsumen</a:t>
            </a:r>
            <a:endParaRPr lang="en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2665117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4133</TotalTime>
  <Words>494</Words>
  <Application>Microsoft Office PowerPoint</Application>
  <PresentationFormat>On-screen Show (4:3)</PresentationFormat>
  <Paragraphs>61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Calibri</vt:lpstr>
      <vt:lpstr>Cambria</vt:lpstr>
      <vt:lpstr>Google Sans</vt:lpstr>
      <vt:lpstr>Poppins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Lenovo</cp:lastModifiedBy>
  <cp:revision>520</cp:revision>
  <cp:lastPrinted>2017-08-29T02:54:51Z</cp:lastPrinted>
  <dcterms:created xsi:type="dcterms:W3CDTF">2010-04-18T12:06:30Z</dcterms:created>
  <dcterms:modified xsi:type="dcterms:W3CDTF">2024-12-11T00:41:29Z</dcterms:modified>
</cp:coreProperties>
</file>