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99" r:id="rId3"/>
    <p:sldId id="301" r:id="rId4"/>
    <p:sldId id="302" r:id="rId5"/>
    <p:sldId id="303" r:id="rId6"/>
    <p:sldId id="304" r:id="rId7"/>
    <p:sldId id="305" r:id="rId8"/>
    <p:sldId id="300" r:id="rId9"/>
  </p:sldIdLst>
  <p:sldSz cx="9144000" cy="6858000" type="screen4x3"/>
  <p:notesSz cx="7045325" cy="9345613"/>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67" autoAdjust="0"/>
    <p:restoredTop sz="94607" autoAdjust="0"/>
  </p:normalViewPr>
  <p:slideViewPr>
    <p:cSldViewPr>
      <p:cViewPr varScale="1">
        <p:scale>
          <a:sx n="106" d="100"/>
          <a:sy n="106" d="100"/>
        </p:scale>
        <p:origin x="1768"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877437"/>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PERUSAHAAN DAGANG/PERUSAHAAN PERSEORANGAN</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4</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620688"/>
            <a:ext cx="8229600" cy="108012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id-ID" sz="3600" b="1" dirty="0">
                <a:latin typeface="Cambria" panose="02040503050406030204" pitchFamily="18" charset="0"/>
                <a:ea typeface="+mj-ea"/>
                <a:cs typeface="Arial" panose="020B0604020202020204" pitchFamily="34" charset="0"/>
              </a:rPr>
              <a:t>Perusahaan Dagang dan Perusahaan Perseorangan</a:t>
            </a:r>
            <a:endParaRPr kumimoji="0" lang="id-ID" sz="3600" b="1" i="0" u="none" strike="noStrike" kern="1200" cap="none" spc="0" normalizeH="0" baseline="0" noProof="0" dirty="0">
              <a:ln>
                <a:noFill/>
              </a:ln>
              <a:solidFill>
                <a:schemeClr val="tx1"/>
              </a:solidFill>
              <a:effectLst/>
              <a:uLnTx/>
              <a:uFillTx/>
              <a:latin typeface="Cambria" panose="02040503050406030204" pitchFamily="18" charset="0"/>
              <a:ea typeface="+mj-ea"/>
              <a:cs typeface="Arial" panose="020B0604020202020204" pitchFamily="34" charset="0"/>
            </a:endParaRPr>
          </a:p>
        </p:txBody>
      </p:sp>
      <p:sp>
        <p:nvSpPr>
          <p:cNvPr id="4" name="Content Placeholder 2"/>
          <p:cNvSpPr txBox="1">
            <a:spLocks/>
          </p:cNvSpPr>
          <p:nvPr/>
        </p:nvSpPr>
        <p:spPr>
          <a:xfrm>
            <a:off x="457200" y="1936084"/>
            <a:ext cx="8229600" cy="428133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sz="2600" dirty="0">
                <a:solidFill>
                  <a:schemeClr val="tx1"/>
                </a:solidFill>
                <a:latin typeface="Cambria" panose="02040503050406030204" pitchFamily="18" charset="0"/>
                <a:cs typeface="Arial" panose="020B0604020202020204" pitchFamily="34" charset="0"/>
              </a:rPr>
              <a:t>Perusahaan dagang dan perusahaan perseorangan merupakan dua jenis entitas bisnis yang memiliki tujuan dan struktur organisasi yang berbeda namun sama sama berfokus pada aktivitas perdagangan. Perusahaan dagang biasanya dikelola oleh beberapa orang dan memiliki modal yang cukup besar untuk mendapatkan akses ke pasaran global seta sumber daya yang luas. Sementara itu, perusahaan perseorangan adalah usaha mikro yang dimiliki langsung oleh individu dan umumnya tidak memiliki batasan jumlah pemilik.</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Karakteristik Perusahaan Dagang</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Aktivitas Utama: Membeli barang dari pemasok dan menjualnya kembali kepada konsumen, baik secara tunai maupun kredit.</a:t>
            </a:r>
          </a:p>
          <a:p>
            <a:pPr marL="342900" indent="-342900" algn="l">
              <a:buFontTx/>
              <a:buChar char="-"/>
            </a:pPr>
            <a:r>
              <a:rPr lang="id-ID" sz="2600" dirty="0">
                <a:solidFill>
                  <a:schemeClr val="tx1"/>
                </a:solidFill>
                <a:latin typeface="Cambria" panose="02040503050406030204" pitchFamily="18" charset="0"/>
                <a:cs typeface="Arial" panose="020B0604020202020204" pitchFamily="34" charset="0"/>
              </a:rPr>
              <a:t>Sumber Pendapatan: Pendapatan berasal dari selisih antara harga jual dan harga beli barang dagangan.</a:t>
            </a:r>
          </a:p>
          <a:p>
            <a:pPr marL="342900" indent="-342900" algn="l">
              <a:buFontTx/>
              <a:buChar char="-"/>
            </a:pPr>
            <a:r>
              <a:rPr lang="id-ID" sz="2600" dirty="0">
                <a:solidFill>
                  <a:schemeClr val="tx1"/>
                </a:solidFill>
                <a:latin typeface="Cambria" panose="02040503050406030204" pitchFamily="18" charset="0"/>
                <a:cs typeface="Arial" panose="020B0604020202020204" pitchFamily="34" charset="0"/>
              </a:rPr>
              <a:t>Pengelolaan Stok: Bertanggung jawab untuk menyimpan persediaan barang agar selalu tersedia untuk dijual</a:t>
            </a:r>
          </a:p>
          <a:p>
            <a:pPr marL="342900" indent="-342900" algn="l">
              <a:buFontTx/>
              <a:buChar char="-"/>
            </a:pPr>
            <a:r>
              <a:rPr lang="id-ID" sz="2600" dirty="0">
                <a:solidFill>
                  <a:schemeClr val="tx1"/>
                </a:solidFill>
                <a:latin typeface="Cambria" panose="02040503050406030204" pitchFamily="18" charset="0"/>
                <a:cs typeface="Arial" panose="020B0604020202020204" pitchFamily="34" charset="0"/>
              </a:rPr>
              <a:t>Tidak melakukan Produksi: Perusahaan dagang tidak melakukan produksi yang mengubah nilai atau bentuk barang.</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43046020-E26F-8E09-BBA1-3E9FC26AB809}"/>
              </a:ext>
            </a:extLst>
          </p:cNvPr>
          <p:cNvSpPr txBox="1"/>
          <p:nvPr/>
        </p:nvSpPr>
        <p:spPr>
          <a:xfrm>
            <a:off x="1533828" y="836712"/>
            <a:ext cx="6076343" cy="646331"/>
          </a:xfrm>
          <a:prstGeom prst="rect">
            <a:avLst/>
          </a:prstGeom>
          <a:noFill/>
        </p:spPr>
        <p:txBody>
          <a:bodyPr wrap="square" rtlCol="0">
            <a:spAutoFit/>
          </a:bodyPr>
          <a:lstStyle/>
          <a:p>
            <a:r>
              <a:rPr lang="en-US" sz="3600" b="1" dirty="0">
                <a:latin typeface="Cambria" panose="02040503050406030204" pitchFamily="18" charset="0"/>
              </a:rPr>
              <a:t> </a:t>
            </a:r>
            <a:r>
              <a:rPr lang="en-US" sz="3600" b="1" dirty="0" err="1">
                <a:latin typeface="Cambria" panose="02040503050406030204" pitchFamily="18" charset="0"/>
              </a:rPr>
              <a:t>Tujuan</a:t>
            </a:r>
            <a:r>
              <a:rPr lang="en-US" sz="3600" b="1" dirty="0">
                <a:latin typeface="Cambria" panose="02040503050406030204" pitchFamily="18" charset="0"/>
              </a:rPr>
              <a:t> Perusahaan </a:t>
            </a:r>
            <a:r>
              <a:rPr lang="en-US" sz="3600" b="1" dirty="0" err="1">
                <a:latin typeface="Cambria" panose="02040503050406030204" pitchFamily="18" charset="0"/>
              </a:rPr>
              <a:t>Dagang</a:t>
            </a:r>
            <a:endParaRPr lang="en-US" sz="3600" b="1" dirty="0">
              <a:latin typeface="Cambria" panose="02040503050406030204" pitchFamily="18" charset="0"/>
            </a:endParaRPr>
          </a:p>
        </p:txBody>
      </p:sp>
      <p:sp>
        <p:nvSpPr>
          <p:cNvPr id="21" name="TextBox 20">
            <a:extLst>
              <a:ext uri="{FF2B5EF4-FFF2-40B4-BE49-F238E27FC236}">
                <a16:creationId xmlns:a16="http://schemas.microsoft.com/office/drawing/2014/main" id="{66A06D77-4E59-7277-E677-4AD775A2F1CC}"/>
              </a:ext>
            </a:extLst>
          </p:cNvPr>
          <p:cNvSpPr txBox="1"/>
          <p:nvPr/>
        </p:nvSpPr>
        <p:spPr>
          <a:xfrm>
            <a:off x="611560" y="1661529"/>
            <a:ext cx="7776864" cy="3293209"/>
          </a:xfrm>
          <a:prstGeom prst="rect">
            <a:avLst/>
          </a:prstGeom>
          <a:noFill/>
        </p:spPr>
        <p:txBody>
          <a:bodyPr wrap="square" rtlCol="0">
            <a:spAutoFit/>
          </a:bodyPr>
          <a:lstStyle/>
          <a:p>
            <a:r>
              <a:rPr lang="en-US" sz="2600" dirty="0" err="1">
                <a:latin typeface="Cambria" panose="02040503050406030204" pitchFamily="18" charset="0"/>
              </a:rPr>
              <a:t>Tujuaan</a:t>
            </a:r>
            <a:r>
              <a:rPr lang="en-US" sz="2600" dirty="0">
                <a:latin typeface="Cambria" panose="02040503050406030204" pitchFamily="18" charset="0"/>
              </a:rPr>
              <a:t> </a:t>
            </a:r>
            <a:r>
              <a:rPr lang="en-US" sz="2600" dirty="0" err="1">
                <a:latin typeface="Cambria" panose="02040503050406030204" pitchFamily="18" charset="0"/>
              </a:rPr>
              <a:t>utama</a:t>
            </a:r>
            <a:r>
              <a:rPr lang="en-US" sz="2600" dirty="0">
                <a:latin typeface="Cambria" panose="02040503050406030204" pitchFamily="18" charset="0"/>
              </a:rPr>
              <a:t> </a:t>
            </a:r>
            <a:r>
              <a:rPr lang="en-US" sz="2600" dirty="0" err="1">
                <a:latin typeface="Cambria" panose="02040503050406030204" pitchFamily="18" charset="0"/>
              </a:rPr>
              <a:t>perusahaan</a:t>
            </a:r>
            <a:r>
              <a:rPr lang="en-US" sz="2600" dirty="0">
                <a:latin typeface="Cambria" panose="02040503050406030204" pitchFamily="18" charset="0"/>
              </a:rPr>
              <a:t> </a:t>
            </a:r>
            <a:r>
              <a:rPr lang="en-US" sz="2600" dirty="0" err="1">
                <a:latin typeface="Cambria" panose="02040503050406030204" pitchFamily="18" charset="0"/>
              </a:rPr>
              <a:t>dagang</a:t>
            </a:r>
            <a:r>
              <a:rPr lang="en-US" sz="2600" dirty="0">
                <a:latin typeface="Cambria" panose="02040503050406030204" pitchFamily="18" charset="0"/>
              </a:rPr>
              <a:t> </a:t>
            </a:r>
            <a:r>
              <a:rPr lang="en-US" sz="2600" dirty="0" err="1">
                <a:latin typeface="Cambria" panose="02040503050406030204" pitchFamily="18" charset="0"/>
              </a:rPr>
              <a:t>adalah</a:t>
            </a:r>
            <a:r>
              <a:rPr lang="en-US" sz="2600" dirty="0">
                <a:latin typeface="Cambria" panose="02040503050406030204" pitchFamily="18" charset="0"/>
              </a:rPr>
              <a:t> </a:t>
            </a:r>
            <a:r>
              <a:rPr lang="en-US" sz="2600" dirty="0" err="1">
                <a:latin typeface="Cambria" panose="02040503050406030204" pitchFamily="18" charset="0"/>
              </a:rPr>
              <a:t>memperoleh</a:t>
            </a:r>
            <a:r>
              <a:rPr lang="en-US" sz="2600" dirty="0">
                <a:latin typeface="Cambria" panose="02040503050406030204" pitchFamily="18" charset="0"/>
              </a:rPr>
              <a:t> </a:t>
            </a:r>
            <a:r>
              <a:rPr lang="en-US" sz="2600" dirty="0" err="1">
                <a:latin typeface="Cambria" panose="02040503050406030204" pitchFamily="18" charset="0"/>
              </a:rPr>
              <a:t>laba</a:t>
            </a:r>
            <a:r>
              <a:rPr lang="en-US" sz="2600" dirty="0">
                <a:latin typeface="Cambria" panose="02040503050406030204" pitchFamily="18" charset="0"/>
              </a:rPr>
              <a:t> </a:t>
            </a:r>
            <a:r>
              <a:rPr lang="en-US" sz="2600" dirty="0" err="1">
                <a:latin typeface="Cambria" panose="02040503050406030204" pitchFamily="18" charset="0"/>
              </a:rPr>
              <a:t>dari</a:t>
            </a:r>
            <a:r>
              <a:rPr lang="en-US" sz="2600" dirty="0">
                <a:latin typeface="Cambria" panose="02040503050406030204" pitchFamily="18" charset="0"/>
              </a:rPr>
              <a:t> </a:t>
            </a:r>
            <a:r>
              <a:rPr lang="en-US" sz="2600" dirty="0" err="1">
                <a:latin typeface="Cambria" panose="02040503050406030204" pitchFamily="18" charset="0"/>
              </a:rPr>
              <a:t>transakasi</a:t>
            </a:r>
            <a:r>
              <a:rPr lang="en-US" sz="2600" dirty="0">
                <a:latin typeface="Cambria" panose="02040503050406030204" pitchFamily="18" charset="0"/>
              </a:rPr>
              <a:t> </a:t>
            </a:r>
            <a:r>
              <a:rPr lang="en-US" sz="2600" dirty="0" err="1">
                <a:latin typeface="Cambria" panose="02040503050406030204" pitchFamily="18" charset="0"/>
              </a:rPr>
              <a:t>jual</a:t>
            </a:r>
            <a:r>
              <a:rPr lang="en-US" sz="2600" dirty="0">
                <a:latin typeface="Cambria" panose="02040503050406030204" pitchFamily="18" charset="0"/>
              </a:rPr>
              <a:t> </a:t>
            </a:r>
            <a:r>
              <a:rPr lang="en-US" sz="2600" dirty="0" err="1">
                <a:latin typeface="Cambria" panose="02040503050406030204" pitchFamily="18" charset="0"/>
              </a:rPr>
              <a:t>beli</a:t>
            </a:r>
            <a:r>
              <a:rPr lang="en-US" sz="2600" dirty="0">
                <a:latin typeface="Cambria" panose="02040503050406030204" pitchFamily="18" charset="0"/>
              </a:rPr>
              <a:t> </a:t>
            </a:r>
            <a:r>
              <a:rPr lang="en-US" sz="2600" dirty="0" err="1">
                <a:latin typeface="Cambria" panose="02040503050406030204" pitchFamily="18" charset="0"/>
              </a:rPr>
              <a:t>barang</a:t>
            </a:r>
            <a:r>
              <a:rPr lang="en-US" sz="2600" dirty="0">
                <a:latin typeface="Cambria" panose="02040503050406030204" pitchFamily="18" charset="0"/>
              </a:rPr>
              <a:t>. </a:t>
            </a:r>
            <a:r>
              <a:rPr lang="en-US" sz="2600" dirty="0" err="1">
                <a:latin typeface="Cambria" panose="02040503050406030204" pitchFamily="18" charset="0"/>
              </a:rPr>
              <a:t>Laba</a:t>
            </a:r>
            <a:r>
              <a:rPr lang="en-US" sz="2600" dirty="0">
                <a:latin typeface="Cambria" panose="02040503050406030204" pitchFamily="18" charset="0"/>
              </a:rPr>
              <a:t> </a:t>
            </a:r>
            <a:r>
              <a:rPr lang="en-US" sz="2600" dirty="0" err="1">
                <a:latin typeface="Cambria" panose="02040503050406030204" pitchFamily="18" charset="0"/>
              </a:rPr>
              <a:t>ini</a:t>
            </a:r>
            <a:r>
              <a:rPr lang="en-US" sz="2600" dirty="0">
                <a:latin typeface="Cambria" panose="02040503050406030204" pitchFamily="18" charset="0"/>
              </a:rPr>
              <a:t> </a:t>
            </a:r>
            <a:r>
              <a:rPr lang="en-US" sz="2600" dirty="0" err="1">
                <a:latin typeface="Cambria" panose="02040503050406030204" pitchFamily="18" charset="0"/>
              </a:rPr>
              <a:t>dihitung</a:t>
            </a:r>
            <a:r>
              <a:rPr lang="en-US" sz="2600" dirty="0">
                <a:latin typeface="Cambria" panose="02040503050406030204" pitchFamily="18" charset="0"/>
              </a:rPr>
              <a:t> </a:t>
            </a:r>
            <a:r>
              <a:rPr lang="en-US" sz="2600" dirty="0" err="1">
                <a:latin typeface="Cambria" panose="02040503050406030204" pitchFamily="18" charset="0"/>
              </a:rPr>
              <a:t>dari</a:t>
            </a:r>
            <a:r>
              <a:rPr lang="en-US" sz="2600" dirty="0">
                <a:latin typeface="Cambria" panose="02040503050406030204" pitchFamily="18" charset="0"/>
              </a:rPr>
              <a:t> </a:t>
            </a:r>
            <a:r>
              <a:rPr lang="en-US" sz="2600" dirty="0" err="1">
                <a:latin typeface="Cambria" panose="02040503050406030204" pitchFamily="18" charset="0"/>
              </a:rPr>
              <a:t>selisih</a:t>
            </a:r>
            <a:r>
              <a:rPr lang="en-US" sz="2600" dirty="0">
                <a:latin typeface="Cambria" panose="02040503050406030204" pitchFamily="18" charset="0"/>
              </a:rPr>
              <a:t> </a:t>
            </a:r>
            <a:r>
              <a:rPr lang="en-US" sz="2600" dirty="0" err="1">
                <a:latin typeface="Cambria" panose="02040503050406030204" pitchFamily="18" charset="0"/>
              </a:rPr>
              <a:t>antara</a:t>
            </a:r>
            <a:r>
              <a:rPr lang="en-US" sz="2600" dirty="0">
                <a:latin typeface="Cambria" panose="02040503050406030204" pitchFamily="18" charset="0"/>
              </a:rPr>
              <a:t> </a:t>
            </a:r>
            <a:r>
              <a:rPr lang="en-US" sz="2600" dirty="0" err="1">
                <a:latin typeface="Cambria" panose="02040503050406030204" pitchFamily="18" charset="0"/>
              </a:rPr>
              <a:t>harga</a:t>
            </a:r>
            <a:r>
              <a:rPr lang="en-US" sz="2600" dirty="0">
                <a:latin typeface="Cambria" panose="02040503050406030204" pitchFamily="18" charset="0"/>
              </a:rPr>
              <a:t> </a:t>
            </a:r>
            <a:r>
              <a:rPr lang="en-US" sz="2600" dirty="0" err="1">
                <a:latin typeface="Cambria" panose="02040503050406030204" pitchFamily="18" charset="0"/>
              </a:rPr>
              <a:t>jual</a:t>
            </a:r>
            <a:r>
              <a:rPr lang="en-US" sz="2600" dirty="0">
                <a:latin typeface="Cambria" panose="02040503050406030204" pitchFamily="18" charset="0"/>
              </a:rPr>
              <a:t> dan </a:t>
            </a:r>
            <a:r>
              <a:rPr lang="en-US" sz="2600" dirty="0" err="1">
                <a:latin typeface="Cambria" panose="02040503050406030204" pitchFamily="18" charset="0"/>
              </a:rPr>
              <a:t>harga</a:t>
            </a:r>
            <a:r>
              <a:rPr lang="en-US" sz="2600" dirty="0">
                <a:latin typeface="Cambria" panose="02040503050406030204" pitchFamily="18" charset="0"/>
              </a:rPr>
              <a:t> </a:t>
            </a:r>
            <a:r>
              <a:rPr lang="en-US" sz="2600" dirty="0" err="1">
                <a:latin typeface="Cambria" panose="02040503050406030204" pitchFamily="18" charset="0"/>
              </a:rPr>
              <a:t>apokok</a:t>
            </a:r>
            <a:r>
              <a:rPr lang="en-US" sz="2600" dirty="0">
                <a:latin typeface="Cambria" panose="02040503050406030204" pitchFamily="18" charset="0"/>
              </a:rPr>
              <a:t> </a:t>
            </a:r>
            <a:r>
              <a:rPr lang="en-US" sz="2600" dirty="0" err="1">
                <a:latin typeface="Cambria" panose="02040503050406030204" pitchFamily="18" charset="0"/>
              </a:rPr>
              <a:t>penjualan</a:t>
            </a:r>
            <a:r>
              <a:rPr lang="en-US" sz="2600" dirty="0">
                <a:latin typeface="Cambria" panose="02040503050406030204" pitchFamily="18" charset="0"/>
              </a:rPr>
              <a:t> (HPP). Perusahaan </a:t>
            </a:r>
            <a:r>
              <a:rPr lang="en-US" sz="2600" dirty="0" err="1">
                <a:latin typeface="Cambria" panose="02040503050406030204" pitchFamily="18" charset="0"/>
              </a:rPr>
              <a:t>dagang</a:t>
            </a:r>
            <a:r>
              <a:rPr lang="en-US" sz="2600" dirty="0">
                <a:latin typeface="Cambria" panose="02040503050406030204" pitchFamily="18" charset="0"/>
              </a:rPr>
              <a:t> </a:t>
            </a:r>
            <a:r>
              <a:rPr lang="en-US" sz="2600" dirty="0" err="1">
                <a:latin typeface="Cambria" panose="02040503050406030204" pitchFamily="18" charset="0"/>
              </a:rPr>
              <a:t>membeli</a:t>
            </a:r>
            <a:r>
              <a:rPr lang="en-US" sz="2600" dirty="0">
                <a:latin typeface="Cambria" panose="02040503050406030204" pitchFamily="18" charset="0"/>
              </a:rPr>
              <a:t> </a:t>
            </a:r>
            <a:r>
              <a:rPr lang="en-US" sz="2600" dirty="0" err="1">
                <a:latin typeface="Cambria" panose="02040503050406030204" pitchFamily="18" charset="0"/>
              </a:rPr>
              <a:t>barang</a:t>
            </a:r>
            <a:r>
              <a:rPr lang="en-US" sz="2600" dirty="0">
                <a:latin typeface="Cambria" panose="02040503050406030204" pitchFamily="18" charset="0"/>
              </a:rPr>
              <a:t> </a:t>
            </a:r>
            <a:r>
              <a:rPr lang="en-US" sz="2600" dirty="0" err="1">
                <a:latin typeface="Cambria" panose="02040503050406030204" pitchFamily="18" charset="0"/>
              </a:rPr>
              <a:t>dari</a:t>
            </a:r>
            <a:r>
              <a:rPr lang="en-US" sz="2600" dirty="0">
                <a:latin typeface="Cambria" panose="02040503050406030204" pitchFamily="18" charset="0"/>
              </a:rPr>
              <a:t> </a:t>
            </a:r>
            <a:r>
              <a:rPr lang="en-US" sz="2600" dirty="0" err="1">
                <a:latin typeface="Cambria" panose="02040503050406030204" pitchFamily="18" charset="0"/>
              </a:rPr>
              <a:t>pemasok</a:t>
            </a:r>
            <a:r>
              <a:rPr lang="en-US" sz="2600" dirty="0">
                <a:latin typeface="Cambria" panose="02040503050406030204" pitchFamily="18" charset="0"/>
              </a:rPr>
              <a:t> </a:t>
            </a:r>
            <a:r>
              <a:rPr lang="en-US" sz="2600" dirty="0" err="1">
                <a:latin typeface="Cambria" panose="02040503050406030204" pitchFamily="18" charset="0"/>
              </a:rPr>
              <a:t>dengan</a:t>
            </a:r>
            <a:r>
              <a:rPr lang="en-US" sz="2600" dirty="0">
                <a:latin typeface="Cambria" panose="02040503050406030204" pitchFamily="18" charset="0"/>
              </a:rPr>
              <a:t> </a:t>
            </a:r>
            <a:r>
              <a:rPr lang="en-US" sz="2600" dirty="0" err="1">
                <a:latin typeface="Cambria" panose="02040503050406030204" pitchFamily="18" charset="0"/>
              </a:rPr>
              <a:t>harga</a:t>
            </a:r>
            <a:r>
              <a:rPr lang="en-US" sz="2600" dirty="0">
                <a:latin typeface="Cambria" panose="02040503050406030204" pitchFamily="18" charset="0"/>
              </a:rPr>
              <a:t> yang </a:t>
            </a:r>
            <a:r>
              <a:rPr lang="en-US" sz="2600" dirty="0" err="1">
                <a:latin typeface="Cambria" panose="02040503050406030204" pitchFamily="18" charset="0"/>
              </a:rPr>
              <a:t>lebih</a:t>
            </a:r>
            <a:r>
              <a:rPr lang="en-US" sz="2600" dirty="0">
                <a:latin typeface="Cambria" panose="02040503050406030204" pitchFamily="18" charset="0"/>
              </a:rPr>
              <a:t> </a:t>
            </a:r>
            <a:r>
              <a:rPr lang="en-US" sz="2600" dirty="0" err="1">
                <a:latin typeface="Cambria" panose="02040503050406030204" pitchFamily="18" charset="0"/>
              </a:rPr>
              <a:t>rendah</a:t>
            </a:r>
            <a:r>
              <a:rPr lang="en-US" sz="2600" dirty="0">
                <a:latin typeface="Cambria" panose="02040503050406030204" pitchFamily="18" charset="0"/>
              </a:rPr>
              <a:t> dan </a:t>
            </a:r>
            <a:r>
              <a:rPr lang="en-US" sz="2600" dirty="0" err="1">
                <a:latin typeface="Cambria" panose="02040503050406030204" pitchFamily="18" charset="0"/>
              </a:rPr>
              <a:t>kemudian</a:t>
            </a:r>
            <a:r>
              <a:rPr lang="en-US" sz="2600" dirty="0">
                <a:latin typeface="Cambria" panose="02040503050406030204" pitchFamily="18" charset="0"/>
              </a:rPr>
              <a:t> </a:t>
            </a:r>
            <a:r>
              <a:rPr lang="en-US" sz="2600" dirty="0" err="1">
                <a:latin typeface="Cambria" panose="02040503050406030204" pitchFamily="18" charset="0"/>
              </a:rPr>
              <a:t>menjualnya</a:t>
            </a:r>
            <a:r>
              <a:rPr lang="en-US" sz="2600" dirty="0">
                <a:latin typeface="Cambria" panose="02040503050406030204" pitchFamily="18" charset="0"/>
              </a:rPr>
              <a:t> </a:t>
            </a:r>
            <a:r>
              <a:rPr lang="en-US" sz="2600" dirty="0" err="1">
                <a:latin typeface="Cambria" panose="02040503050406030204" pitchFamily="18" charset="0"/>
              </a:rPr>
              <a:t>kembali</a:t>
            </a:r>
            <a:r>
              <a:rPr lang="en-US" sz="2600" dirty="0">
                <a:latin typeface="Cambria" panose="02040503050406030204" pitchFamily="18" charset="0"/>
              </a:rPr>
              <a:t> </a:t>
            </a:r>
            <a:r>
              <a:rPr lang="en-US" sz="2600" dirty="0" err="1">
                <a:latin typeface="Cambria" panose="02040503050406030204" pitchFamily="18" charset="0"/>
              </a:rPr>
              <a:t>kepada</a:t>
            </a:r>
            <a:r>
              <a:rPr lang="en-US" sz="2600" dirty="0">
                <a:latin typeface="Cambria" panose="02040503050406030204" pitchFamily="18" charset="0"/>
              </a:rPr>
              <a:t> </a:t>
            </a:r>
            <a:r>
              <a:rPr lang="en-US" sz="2600" dirty="0" err="1">
                <a:latin typeface="Cambria" panose="02040503050406030204" pitchFamily="18" charset="0"/>
              </a:rPr>
              <a:t>konsumen</a:t>
            </a:r>
            <a:r>
              <a:rPr lang="en-US" sz="2600" dirty="0">
                <a:latin typeface="Cambria" panose="02040503050406030204" pitchFamily="18" charset="0"/>
              </a:rPr>
              <a:t> </a:t>
            </a:r>
            <a:r>
              <a:rPr lang="en-US" sz="2600" dirty="0" err="1">
                <a:latin typeface="Cambria" panose="02040503050406030204" pitchFamily="18" charset="0"/>
              </a:rPr>
              <a:t>dengan</a:t>
            </a:r>
            <a:r>
              <a:rPr lang="en-US" sz="2600" dirty="0">
                <a:latin typeface="Cambria" panose="02040503050406030204" pitchFamily="18" charset="0"/>
              </a:rPr>
              <a:t> </a:t>
            </a:r>
            <a:r>
              <a:rPr lang="en-US" sz="2600" dirty="0" err="1">
                <a:latin typeface="Cambria" panose="02040503050406030204" pitchFamily="18" charset="0"/>
              </a:rPr>
              <a:t>harga</a:t>
            </a:r>
            <a:r>
              <a:rPr lang="en-US" sz="2600" dirty="0">
                <a:latin typeface="Cambria" panose="02040503050406030204" pitchFamily="18" charset="0"/>
              </a:rPr>
              <a:t> yang </a:t>
            </a:r>
            <a:r>
              <a:rPr lang="en-US" sz="2600" dirty="0" err="1">
                <a:latin typeface="Cambria" panose="02040503050406030204" pitchFamily="18" charset="0"/>
              </a:rPr>
              <a:t>lebih</a:t>
            </a:r>
            <a:r>
              <a:rPr lang="en-US" sz="2600" dirty="0">
                <a:latin typeface="Cambria" panose="02040503050406030204" pitchFamily="18" charset="0"/>
              </a:rPr>
              <a:t> </a:t>
            </a:r>
            <a:r>
              <a:rPr lang="en-US" sz="2600" dirty="0" err="1">
                <a:latin typeface="Cambria" panose="02040503050406030204" pitchFamily="18" charset="0"/>
              </a:rPr>
              <a:t>tinggi</a:t>
            </a:r>
            <a:r>
              <a:rPr lang="en-US" sz="2600" dirty="0">
                <a:latin typeface="Cambria" panose="02040503050406030204" pitchFamily="18" charset="0"/>
              </a:rPr>
              <a:t> </a:t>
            </a:r>
            <a:r>
              <a:rPr lang="en-US" sz="2600" dirty="0" err="1">
                <a:latin typeface="Cambria" panose="02040503050406030204" pitchFamily="18" charset="0"/>
              </a:rPr>
              <a:t>untuk</a:t>
            </a:r>
            <a:r>
              <a:rPr lang="en-US" sz="2600" dirty="0">
                <a:latin typeface="Cambria" panose="02040503050406030204" pitchFamily="18" charset="0"/>
              </a:rPr>
              <a:t> </a:t>
            </a:r>
            <a:r>
              <a:rPr lang="en-US" sz="2600" dirty="0" err="1">
                <a:latin typeface="Cambria" panose="02040503050406030204" pitchFamily="18" charset="0"/>
              </a:rPr>
              <a:t>mendapatkan</a:t>
            </a:r>
            <a:r>
              <a:rPr lang="en-US" sz="2600" dirty="0">
                <a:latin typeface="Cambria" panose="02040503050406030204" pitchFamily="18" charset="0"/>
              </a:rPr>
              <a:t> </a:t>
            </a:r>
            <a:r>
              <a:rPr lang="en-US" sz="2600" dirty="0" err="1">
                <a:latin typeface="Cambria" panose="02040503050406030204" pitchFamily="18" charset="0"/>
              </a:rPr>
              <a:t>keuntungan</a:t>
            </a:r>
            <a:r>
              <a:rPr lang="en-US" sz="2600" dirty="0">
                <a:latin typeface="Cambria" panose="02040503050406030204" pitchFamily="18" charset="0"/>
              </a:rPr>
              <a:t>.</a:t>
            </a:r>
          </a:p>
        </p:txBody>
      </p:sp>
    </p:spTree>
    <p:extLst>
      <p:ext uri="{BB962C8B-B14F-4D97-AF65-F5344CB8AC3E}">
        <p14:creationId xmlns:p14="http://schemas.microsoft.com/office/powerpoint/2010/main" val="951368651"/>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1D8FBF4-A365-5B0B-9D78-418E7E768CB5}"/>
              </a:ext>
            </a:extLst>
          </p:cNvPr>
          <p:cNvSpPr txBox="1"/>
          <p:nvPr/>
        </p:nvSpPr>
        <p:spPr>
          <a:xfrm>
            <a:off x="1036994" y="980728"/>
            <a:ext cx="7070012" cy="646331"/>
          </a:xfrm>
          <a:prstGeom prst="rect">
            <a:avLst/>
          </a:prstGeom>
          <a:noFill/>
        </p:spPr>
        <p:txBody>
          <a:bodyPr wrap="none" rtlCol="0">
            <a:spAutoFit/>
          </a:bodyPr>
          <a:lstStyle/>
          <a:p>
            <a:r>
              <a:rPr lang="en-US" sz="3600" b="1" dirty="0" err="1">
                <a:latin typeface="Cambria" panose="02040503050406030204" pitchFamily="18" charset="0"/>
              </a:rPr>
              <a:t>Permodalan</a:t>
            </a:r>
            <a:r>
              <a:rPr lang="en-US" sz="3600" b="1" dirty="0">
                <a:latin typeface="Cambria" panose="02040503050406030204" pitchFamily="18" charset="0"/>
              </a:rPr>
              <a:t> Perusahaan </a:t>
            </a:r>
            <a:r>
              <a:rPr lang="en-US" sz="3600" b="1" dirty="0" err="1">
                <a:latin typeface="Cambria" panose="02040503050406030204" pitchFamily="18" charset="0"/>
              </a:rPr>
              <a:t>Dagang</a:t>
            </a:r>
            <a:endParaRPr lang="en-US" sz="3600" b="1" dirty="0">
              <a:latin typeface="Cambria" panose="02040503050406030204" pitchFamily="18" charset="0"/>
            </a:endParaRPr>
          </a:p>
        </p:txBody>
      </p:sp>
      <p:sp>
        <p:nvSpPr>
          <p:cNvPr id="16" name="TextBox 15">
            <a:extLst>
              <a:ext uri="{FF2B5EF4-FFF2-40B4-BE49-F238E27FC236}">
                <a16:creationId xmlns:a16="http://schemas.microsoft.com/office/drawing/2014/main" id="{A7EF5C9E-8D9D-4E39-A211-D13485C48CCD}"/>
              </a:ext>
            </a:extLst>
          </p:cNvPr>
          <p:cNvSpPr txBox="1"/>
          <p:nvPr/>
        </p:nvSpPr>
        <p:spPr>
          <a:xfrm>
            <a:off x="755576" y="1916832"/>
            <a:ext cx="7560840" cy="3693319"/>
          </a:xfrm>
          <a:prstGeom prst="rect">
            <a:avLst/>
          </a:prstGeom>
          <a:noFill/>
        </p:spPr>
        <p:txBody>
          <a:bodyPr wrap="square" rtlCol="0">
            <a:spAutoFit/>
          </a:bodyPr>
          <a:lstStyle/>
          <a:p>
            <a:r>
              <a:rPr lang="en-US" sz="2600" dirty="0" err="1">
                <a:latin typeface="Cambria" panose="02040503050406030204" pitchFamily="18" charset="0"/>
              </a:rPr>
              <a:t>Permodalan</a:t>
            </a:r>
            <a:r>
              <a:rPr lang="en-US" sz="2600" dirty="0">
                <a:latin typeface="Cambria" panose="02040503050406030204" pitchFamily="18" charset="0"/>
              </a:rPr>
              <a:t> </a:t>
            </a:r>
            <a:r>
              <a:rPr lang="en-US" sz="2600" dirty="0" err="1">
                <a:latin typeface="Cambria" panose="02040503050406030204" pitchFamily="18" charset="0"/>
              </a:rPr>
              <a:t>perusahaan</a:t>
            </a:r>
            <a:r>
              <a:rPr lang="en-US" sz="2600" dirty="0">
                <a:latin typeface="Cambria" panose="02040503050406030204" pitchFamily="18" charset="0"/>
              </a:rPr>
              <a:t> </a:t>
            </a:r>
            <a:r>
              <a:rPr lang="en-US" sz="2600" dirty="0" err="1">
                <a:latin typeface="Cambria" panose="02040503050406030204" pitchFamily="18" charset="0"/>
              </a:rPr>
              <a:t>dagang</a:t>
            </a:r>
            <a:r>
              <a:rPr lang="en-US" sz="2600" dirty="0">
                <a:latin typeface="Cambria" panose="02040503050406030204" pitchFamily="18" charset="0"/>
              </a:rPr>
              <a:t> </a:t>
            </a:r>
            <a:r>
              <a:rPr lang="en-US" sz="2600" dirty="0" err="1">
                <a:latin typeface="Cambria" panose="02040503050406030204" pitchFamily="18" charset="0"/>
              </a:rPr>
              <a:t>merajuk</a:t>
            </a:r>
            <a:r>
              <a:rPr lang="en-US" sz="2600" dirty="0">
                <a:latin typeface="Cambria" panose="02040503050406030204" pitchFamily="18" charset="0"/>
              </a:rPr>
              <a:t> pada </a:t>
            </a:r>
            <a:r>
              <a:rPr lang="en-US" sz="2600" dirty="0" err="1">
                <a:latin typeface="Cambria" panose="02040503050406030204" pitchFamily="18" charset="0"/>
              </a:rPr>
              <a:t>pengumpulan</a:t>
            </a:r>
            <a:r>
              <a:rPr lang="en-US" sz="2600" dirty="0">
                <a:latin typeface="Cambria" panose="02040503050406030204" pitchFamily="18" charset="0"/>
              </a:rPr>
              <a:t> dan </a:t>
            </a:r>
            <a:r>
              <a:rPr lang="en-US" sz="2600" dirty="0" err="1">
                <a:latin typeface="Cambria" panose="02040503050406030204" pitchFamily="18" charset="0"/>
              </a:rPr>
              <a:t>penggunaan</a:t>
            </a:r>
            <a:r>
              <a:rPr lang="en-US" sz="2600" dirty="0">
                <a:latin typeface="Cambria" panose="02040503050406030204" pitchFamily="18" charset="0"/>
              </a:rPr>
              <a:t> dana yang </a:t>
            </a:r>
            <a:r>
              <a:rPr lang="en-US" sz="2600" dirty="0" err="1">
                <a:latin typeface="Cambria" panose="02040503050406030204" pitchFamily="18" charset="0"/>
              </a:rPr>
              <a:t>diperlukan</a:t>
            </a:r>
            <a:r>
              <a:rPr lang="en-US" sz="2600" dirty="0">
                <a:latin typeface="Cambria" panose="02040503050406030204" pitchFamily="18" charset="0"/>
              </a:rPr>
              <a:t> </a:t>
            </a:r>
            <a:r>
              <a:rPr lang="en-US" sz="2600" dirty="0" err="1">
                <a:latin typeface="Cambria" panose="02040503050406030204" pitchFamily="18" charset="0"/>
              </a:rPr>
              <a:t>untuk</a:t>
            </a:r>
            <a:r>
              <a:rPr lang="en-US" sz="2600" dirty="0">
                <a:latin typeface="Cambria" panose="02040503050406030204" pitchFamily="18" charset="0"/>
              </a:rPr>
              <a:t> </a:t>
            </a:r>
            <a:r>
              <a:rPr lang="en-US" sz="2600" dirty="0" err="1">
                <a:latin typeface="Cambria" panose="02040503050406030204" pitchFamily="18" charset="0"/>
              </a:rPr>
              <a:t>menjalankan</a:t>
            </a:r>
            <a:r>
              <a:rPr lang="en-US" sz="2600" dirty="0">
                <a:latin typeface="Cambria" panose="02040503050406030204" pitchFamily="18" charset="0"/>
              </a:rPr>
              <a:t> </a:t>
            </a:r>
            <a:r>
              <a:rPr lang="en-US" sz="2600" dirty="0" err="1">
                <a:latin typeface="Cambria" panose="02040503050406030204" pitchFamily="18" charset="0"/>
              </a:rPr>
              <a:t>kegiataan</a:t>
            </a:r>
            <a:r>
              <a:rPr lang="en-US" sz="2600" dirty="0">
                <a:latin typeface="Cambria" panose="02040503050406030204" pitchFamily="18" charset="0"/>
              </a:rPr>
              <a:t> </a:t>
            </a:r>
            <a:r>
              <a:rPr lang="en-US" sz="2600" dirty="0" err="1">
                <a:latin typeface="Cambria" panose="02040503050406030204" pitchFamily="18" charset="0"/>
              </a:rPr>
              <a:t>usaha</a:t>
            </a:r>
            <a:r>
              <a:rPr lang="en-US" sz="2600" dirty="0">
                <a:latin typeface="Cambria" panose="02040503050406030204" pitchFamily="18" charset="0"/>
              </a:rPr>
              <a:t>. </a:t>
            </a:r>
            <a:r>
              <a:rPr lang="en-US" sz="2600" dirty="0" err="1">
                <a:latin typeface="Cambria" panose="02040503050406030204" pitchFamily="18" charset="0"/>
              </a:rPr>
              <a:t>Secara</a:t>
            </a:r>
            <a:r>
              <a:rPr lang="en-US" sz="2600" dirty="0">
                <a:latin typeface="Cambria" panose="02040503050406030204" pitchFamily="18" charset="0"/>
              </a:rPr>
              <a:t> </a:t>
            </a:r>
            <a:r>
              <a:rPr lang="en-US" sz="2600" dirty="0" err="1">
                <a:latin typeface="Cambria" panose="02040503050406030204" pitchFamily="18" charset="0"/>
              </a:rPr>
              <a:t>spesifik</a:t>
            </a:r>
            <a:r>
              <a:rPr lang="en-US" sz="2600" dirty="0">
                <a:latin typeface="Cambria" panose="02040503050406030204" pitchFamily="18" charset="0"/>
              </a:rPr>
              <a:t>, modal </a:t>
            </a:r>
            <a:r>
              <a:rPr lang="en-US" sz="2600" dirty="0" err="1">
                <a:latin typeface="Cambria" panose="02040503050406030204" pitchFamily="18" charset="0"/>
              </a:rPr>
              <a:t>dalam</a:t>
            </a:r>
            <a:r>
              <a:rPr lang="en-US" sz="2600" dirty="0">
                <a:latin typeface="Cambria" panose="02040503050406030204" pitchFamily="18" charset="0"/>
              </a:rPr>
              <a:t> </a:t>
            </a:r>
            <a:r>
              <a:rPr lang="en-US" sz="2600" dirty="0" err="1">
                <a:latin typeface="Cambria" panose="02040503050406030204" pitchFamily="18" charset="0"/>
              </a:rPr>
              <a:t>konteks</a:t>
            </a:r>
            <a:r>
              <a:rPr lang="en-US" sz="2600" dirty="0">
                <a:latin typeface="Cambria" panose="02040503050406030204" pitchFamily="18" charset="0"/>
              </a:rPr>
              <a:t> </a:t>
            </a:r>
            <a:r>
              <a:rPr lang="en-US" sz="2600" dirty="0" err="1">
                <a:latin typeface="Cambria" panose="02040503050406030204" pitchFamily="18" charset="0"/>
              </a:rPr>
              <a:t>perusahaan</a:t>
            </a:r>
            <a:r>
              <a:rPr lang="en-US" sz="2600" dirty="0">
                <a:latin typeface="Cambria" panose="02040503050406030204" pitchFamily="18" charset="0"/>
              </a:rPr>
              <a:t> </a:t>
            </a:r>
            <a:r>
              <a:rPr lang="en-US" sz="2600" dirty="0" err="1">
                <a:latin typeface="Cambria" panose="02040503050406030204" pitchFamily="18" charset="0"/>
              </a:rPr>
              <a:t>dagang</a:t>
            </a:r>
            <a:r>
              <a:rPr lang="en-US" sz="2600" dirty="0">
                <a:latin typeface="Cambria" panose="02040503050406030204" pitchFamily="18" charset="0"/>
              </a:rPr>
              <a:t> </a:t>
            </a:r>
            <a:r>
              <a:rPr lang="en-US" sz="2600" dirty="0" err="1">
                <a:latin typeface="Cambria" panose="02040503050406030204" pitchFamily="18" charset="0"/>
              </a:rPr>
              <a:t>meliputi</a:t>
            </a:r>
            <a:r>
              <a:rPr lang="en-US" sz="2600" dirty="0">
                <a:latin typeface="Cambria" panose="02040503050406030204" pitchFamily="18" charset="0"/>
              </a:rPr>
              <a:t> </a:t>
            </a:r>
            <a:r>
              <a:rPr lang="en-US" sz="2600" dirty="0" err="1">
                <a:latin typeface="Cambria" panose="02040503050406030204" pitchFamily="18" charset="0"/>
              </a:rPr>
              <a:t>beberapa</a:t>
            </a:r>
            <a:r>
              <a:rPr lang="en-US" sz="2600" dirty="0">
                <a:latin typeface="Cambria" panose="02040503050406030204" pitchFamily="18" charset="0"/>
              </a:rPr>
              <a:t> </a:t>
            </a:r>
            <a:r>
              <a:rPr lang="en-US" sz="2600" dirty="0" err="1">
                <a:latin typeface="Cambria" panose="02040503050406030204" pitchFamily="18" charset="0"/>
              </a:rPr>
              <a:t>jenis</a:t>
            </a:r>
            <a:r>
              <a:rPr lang="en-US" sz="2600" dirty="0">
                <a:latin typeface="Cambria" panose="02040503050406030204" pitchFamily="18" charset="0"/>
              </a:rPr>
              <a:t> </a:t>
            </a:r>
            <a:r>
              <a:rPr lang="en-US" sz="2600" dirty="0" err="1">
                <a:latin typeface="Cambria" panose="02040503050406030204" pitchFamily="18" charset="0"/>
              </a:rPr>
              <a:t>seperti</a:t>
            </a:r>
            <a:r>
              <a:rPr lang="en-US" sz="2600" dirty="0">
                <a:latin typeface="Cambria" panose="02040503050406030204" pitchFamily="18" charset="0"/>
              </a:rPr>
              <a:t> </a:t>
            </a:r>
            <a:r>
              <a:rPr lang="en-US" sz="2600" i="1" dirty="0">
                <a:latin typeface="Cambria" panose="02040503050406030204" pitchFamily="18" charset="0"/>
              </a:rPr>
              <a:t>Modal Dasar, Modal </a:t>
            </a:r>
            <a:r>
              <a:rPr lang="en-US" sz="2600" i="1" dirty="0" err="1">
                <a:latin typeface="Cambria" panose="02040503050406030204" pitchFamily="18" charset="0"/>
              </a:rPr>
              <a:t>Ditempatkan</a:t>
            </a:r>
            <a:r>
              <a:rPr lang="en-US" sz="2600" i="1" dirty="0">
                <a:latin typeface="Cambria" panose="02040503050406030204" pitchFamily="18" charset="0"/>
              </a:rPr>
              <a:t>, </a:t>
            </a:r>
            <a:r>
              <a:rPr lang="en-US" sz="2600" dirty="0">
                <a:latin typeface="Cambria" panose="02040503050406030204" pitchFamily="18" charset="0"/>
              </a:rPr>
              <a:t>dan </a:t>
            </a:r>
            <a:r>
              <a:rPr lang="en-US" sz="2600" i="1" dirty="0">
                <a:latin typeface="Cambria" panose="02040503050406030204" pitchFamily="18" charset="0"/>
              </a:rPr>
              <a:t>Modal </a:t>
            </a:r>
            <a:r>
              <a:rPr lang="en-US" sz="2600" i="1" dirty="0" err="1">
                <a:latin typeface="Cambria" panose="02040503050406030204" pitchFamily="18" charset="0"/>
              </a:rPr>
              <a:t>Disetor</a:t>
            </a:r>
            <a:r>
              <a:rPr lang="en-US" sz="2600" i="1" dirty="0">
                <a:latin typeface="Cambria" panose="02040503050406030204" pitchFamily="18" charset="0"/>
              </a:rPr>
              <a:t>. </a:t>
            </a:r>
            <a:endParaRPr lang="en-US" sz="2600" dirty="0">
              <a:latin typeface="Cambria" panose="02040503050406030204" pitchFamily="18" charset="0"/>
            </a:endParaRPr>
          </a:p>
          <a:p>
            <a:endParaRPr lang="en-US" sz="2600" i="1" dirty="0">
              <a:latin typeface="Cambria" panose="02040503050406030204" pitchFamily="18" charset="0"/>
            </a:endParaRPr>
          </a:p>
          <a:p>
            <a:r>
              <a:rPr lang="en-US" sz="2600" dirty="0" err="1">
                <a:latin typeface="Cambria" panose="02040503050406030204" pitchFamily="18" charset="0"/>
              </a:rPr>
              <a:t>Selain</a:t>
            </a:r>
            <a:r>
              <a:rPr lang="en-US" sz="2600" dirty="0">
                <a:latin typeface="Cambria" panose="02040503050406030204" pitchFamily="18" charset="0"/>
              </a:rPr>
              <a:t> </a:t>
            </a:r>
            <a:r>
              <a:rPr lang="en-US" sz="2600" dirty="0" err="1">
                <a:latin typeface="Cambria" panose="02040503050406030204" pitchFamily="18" charset="0"/>
              </a:rPr>
              <a:t>itu</a:t>
            </a:r>
            <a:r>
              <a:rPr lang="en-US" sz="2600" dirty="0">
                <a:latin typeface="Cambria" panose="02040503050406030204" pitchFamily="18" charset="0"/>
              </a:rPr>
              <a:t>, modal juga </a:t>
            </a:r>
            <a:r>
              <a:rPr lang="en-US" sz="2600" dirty="0" err="1">
                <a:latin typeface="Cambria" panose="02040503050406030204" pitchFamily="18" charset="0"/>
              </a:rPr>
              <a:t>dapat</a:t>
            </a:r>
            <a:r>
              <a:rPr lang="en-US" sz="2600" dirty="0">
                <a:latin typeface="Cambria" panose="02040503050406030204" pitchFamily="18" charset="0"/>
              </a:rPr>
              <a:t> </a:t>
            </a:r>
            <a:r>
              <a:rPr lang="en-US" sz="2600" dirty="0" err="1">
                <a:latin typeface="Cambria" panose="02040503050406030204" pitchFamily="18" charset="0"/>
              </a:rPr>
              <a:t>dibagi</a:t>
            </a:r>
            <a:r>
              <a:rPr lang="en-US" sz="2600" dirty="0">
                <a:latin typeface="Cambria" panose="02040503050406030204" pitchFamily="18" charset="0"/>
              </a:rPr>
              <a:t> </a:t>
            </a:r>
            <a:r>
              <a:rPr lang="en-US" sz="2600" dirty="0" err="1">
                <a:latin typeface="Cambria" panose="02040503050406030204" pitchFamily="18" charset="0"/>
              </a:rPr>
              <a:t>menjadi</a:t>
            </a:r>
            <a:r>
              <a:rPr lang="en-US" sz="2600" dirty="0">
                <a:latin typeface="Cambria" panose="02040503050406030204" pitchFamily="18" charset="0"/>
              </a:rPr>
              <a:t> </a:t>
            </a:r>
            <a:r>
              <a:rPr lang="en-US" sz="2600" dirty="0" err="1">
                <a:latin typeface="Cambria" panose="02040503050406030204" pitchFamily="18" charset="0"/>
              </a:rPr>
              <a:t>dua</a:t>
            </a:r>
            <a:r>
              <a:rPr lang="en-US" sz="2600" dirty="0">
                <a:latin typeface="Cambria" panose="02040503050406030204" pitchFamily="18" charset="0"/>
              </a:rPr>
              <a:t> </a:t>
            </a:r>
            <a:r>
              <a:rPr lang="en-US" sz="2600" dirty="0" err="1">
                <a:latin typeface="Cambria" panose="02040503050406030204" pitchFamily="18" charset="0"/>
              </a:rPr>
              <a:t>jenis</a:t>
            </a:r>
            <a:r>
              <a:rPr lang="en-US" sz="2600" dirty="0">
                <a:latin typeface="Cambria" panose="02040503050406030204" pitchFamily="18" charset="0"/>
              </a:rPr>
              <a:t> </a:t>
            </a:r>
            <a:r>
              <a:rPr lang="en-US" sz="2600" dirty="0" err="1">
                <a:latin typeface="Cambria" panose="02040503050406030204" pitchFamily="18" charset="0"/>
              </a:rPr>
              <a:t>utama</a:t>
            </a:r>
            <a:r>
              <a:rPr lang="en-US" sz="2600" dirty="0">
                <a:latin typeface="Cambria" panose="02040503050406030204" pitchFamily="18" charset="0"/>
              </a:rPr>
              <a:t>: </a:t>
            </a:r>
            <a:r>
              <a:rPr lang="en-US" sz="2600" i="1" dirty="0">
                <a:latin typeface="Cambria" panose="02040503050406030204" pitchFamily="18" charset="0"/>
              </a:rPr>
              <a:t>Modal </a:t>
            </a:r>
            <a:r>
              <a:rPr lang="en-US" sz="2600" i="1" dirty="0" err="1">
                <a:latin typeface="Cambria" panose="02040503050406030204" pitchFamily="18" charset="0"/>
              </a:rPr>
              <a:t>Sendiri</a:t>
            </a:r>
            <a:r>
              <a:rPr lang="en-US" sz="2600" i="1" dirty="0">
                <a:latin typeface="Cambria" panose="02040503050406030204" pitchFamily="18" charset="0"/>
              </a:rPr>
              <a:t> </a:t>
            </a:r>
            <a:r>
              <a:rPr lang="en-US" sz="2600" dirty="0">
                <a:latin typeface="Cambria" panose="02040503050406030204" pitchFamily="18" charset="0"/>
              </a:rPr>
              <a:t>dan </a:t>
            </a:r>
            <a:r>
              <a:rPr lang="en-US" sz="2600" i="1" dirty="0">
                <a:latin typeface="Cambria" panose="02040503050406030204" pitchFamily="18" charset="0"/>
              </a:rPr>
              <a:t>Modal </a:t>
            </a:r>
            <a:r>
              <a:rPr lang="en-US" sz="2600" i="1" dirty="0" err="1">
                <a:latin typeface="Cambria" panose="02040503050406030204" pitchFamily="18" charset="0"/>
              </a:rPr>
              <a:t>Asing</a:t>
            </a:r>
            <a:r>
              <a:rPr lang="en-US" sz="2600" i="1" dirty="0">
                <a:latin typeface="Cambria" panose="02040503050406030204" pitchFamily="18" charset="0"/>
              </a:rPr>
              <a:t>.</a:t>
            </a:r>
            <a:endParaRPr lang="en-US" sz="2600" dirty="0">
              <a:latin typeface="Cambria" panose="02040503050406030204" pitchFamily="18" charset="0"/>
            </a:endParaRPr>
          </a:p>
        </p:txBody>
      </p:sp>
    </p:spTree>
    <p:extLst>
      <p:ext uri="{BB962C8B-B14F-4D97-AF65-F5344CB8AC3E}">
        <p14:creationId xmlns:p14="http://schemas.microsoft.com/office/powerpoint/2010/main" val="3204488802"/>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18C1272-FA84-D508-E9BD-1B1B5C57337D}"/>
              </a:ext>
            </a:extLst>
          </p:cNvPr>
          <p:cNvSpPr txBox="1"/>
          <p:nvPr/>
        </p:nvSpPr>
        <p:spPr>
          <a:xfrm>
            <a:off x="1025606" y="548680"/>
            <a:ext cx="7200800" cy="1200329"/>
          </a:xfrm>
          <a:prstGeom prst="rect">
            <a:avLst/>
          </a:prstGeom>
          <a:noFill/>
        </p:spPr>
        <p:txBody>
          <a:bodyPr wrap="square" rtlCol="0">
            <a:spAutoFit/>
          </a:bodyPr>
          <a:lstStyle/>
          <a:p>
            <a:pPr algn="ctr"/>
            <a:r>
              <a:rPr lang="en-US" sz="3600" b="1" dirty="0" err="1">
                <a:latin typeface="Cambria" panose="02040503050406030204" pitchFamily="18" charset="0"/>
              </a:rPr>
              <a:t>Prosedur</a:t>
            </a:r>
            <a:r>
              <a:rPr lang="en-US" sz="3600" b="1" dirty="0">
                <a:latin typeface="Cambria" panose="02040503050406030204" pitchFamily="18" charset="0"/>
              </a:rPr>
              <a:t> </a:t>
            </a:r>
            <a:r>
              <a:rPr lang="en-US" sz="3600" b="1" dirty="0" err="1">
                <a:latin typeface="Cambria" panose="02040503050406030204" pitchFamily="18" charset="0"/>
              </a:rPr>
              <a:t>Pendirian</a:t>
            </a:r>
            <a:r>
              <a:rPr lang="en-US" sz="3600" b="1" dirty="0">
                <a:latin typeface="Cambria" panose="02040503050406030204" pitchFamily="18" charset="0"/>
              </a:rPr>
              <a:t> dan </a:t>
            </a:r>
            <a:r>
              <a:rPr lang="en-US" sz="3600" b="1" dirty="0" err="1">
                <a:latin typeface="Cambria" panose="02040503050406030204" pitchFamily="18" charset="0"/>
              </a:rPr>
              <a:t>Pembubaran</a:t>
            </a:r>
            <a:r>
              <a:rPr lang="en-US" sz="3600" b="1" dirty="0">
                <a:latin typeface="Cambria" panose="02040503050406030204" pitchFamily="18" charset="0"/>
              </a:rPr>
              <a:t> Perusahaan </a:t>
            </a:r>
            <a:r>
              <a:rPr lang="en-US" sz="3600" b="1" dirty="0" err="1">
                <a:latin typeface="Cambria" panose="02040503050406030204" pitchFamily="18" charset="0"/>
              </a:rPr>
              <a:t>Dagang</a:t>
            </a:r>
            <a:endParaRPr lang="en-US" sz="3600" b="1" dirty="0">
              <a:latin typeface="Cambria" panose="02040503050406030204" pitchFamily="18" charset="0"/>
            </a:endParaRPr>
          </a:p>
        </p:txBody>
      </p:sp>
      <p:sp>
        <p:nvSpPr>
          <p:cNvPr id="9" name="TextBox 8">
            <a:extLst>
              <a:ext uri="{FF2B5EF4-FFF2-40B4-BE49-F238E27FC236}">
                <a16:creationId xmlns:a16="http://schemas.microsoft.com/office/drawing/2014/main" id="{B92F980C-0DEF-A779-05DA-7672456E0394}"/>
              </a:ext>
            </a:extLst>
          </p:cNvPr>
          <p:cNvSpPr txBox="1"/>
          <p:nvPr/>
        </p:nvSpPr>
        <p:spPr>
          <a:xfrm>
            <a:off x="827584" y="1785005"/>
            <a:ext cx="7596844" cy="4524315"/>
          </a:xfrm>
          <a:prstGeom prst="rect">
            <a:avLst/>
          </a:prstGeom>
          <a:noFill/>
        </p:spPr>
        <p:txBody>
          <a:bodyPr wrap="square" rtlCol="0">
            <a:spAutoFit/>
          </a:bodyPr>
          <a:lstStyle/>
          <a:p>
            <a:r>
              <a:rPr lang="en-US" sz="2400" dirty="0" err="1">
                <a:latin typeface="Cambria" panose="02040503050406030204" pitchFamily="18" charset="0"/>
              </a:rPr>
              <a:t>Pendirian</a:t>
            </a:r>
            <a:r>
              <a:rPr lang="en-US" sz="2400" dirty="0">
                <a:latin typeface="Cambria" panose="02040503050406030204" pitchFamily="18" charset="0"/>
              </a:rPr>
              <a:t> </a:t>
            </a:r>
            <a:r>
              <a:rPr lang="en-US" sz="2400" dirty="0" err="1">
                <a:latin typeface="Cambria" panose="02040503050406030204" pitchFamily="18" charset="0"/>
              </a:rPr>
              <a:t>perusahaan</a:t>
            </a:r>
            <a:r>
              <a:rPr lang="en-US" sz="2400" dirty="0">
                <a:latin typeface="Cambria" panose="02040503050406030204" pitchFamily="18" charset="0"/>
              </a:rPr>
              <a:t> </a:t>
            </a:r>
            <a:r>
              <a:rPr lang="en-US" sz="2400" dirty="0" err="1">
                <a:latin typeface="Cambria" panose="02040503050406030204" pitchFamily="18" charset="0"/>
              </a:rPr>
              <a:t>dagang</a:t>
            </a:r>
            <a:r>
              <a:rPr lang="en-US" sz="2400" dirty="0">
                <a:latin typeface="Cambria" panose="02040503050406030204" pitchFamily="18" charset="0"/>
              </a:rPr>
              <a:t> </a:t>
            </a:r>
            <a:r>
              <a:rPr lang="en-US" sz="2400" dirty="0" err="1">
                <a:latin typeface="Cambria" panose="02040503050406030204" pitchFamily="18" charset="0"/>
              </a:rPr>
              <a:t>melibatkan</a:t>
            </a:r>
            <a:r>
              <a:rPr lang="en-US" sz="2400" dirty="0">
                <a:latin typeface="Cambria" panose="02040503050406030204" pitchFamily="18" charset="0"/>
              </a:rPr>
              <a:t> </a:t>
            </a:r>
            <a:r>
              <a:rPr lang="en-US" sz="2400" dirty="0" err="1">
                <a:latin typeface="Cambria" panose="02040503050406030204" pitchFamily="18" charset="0"/>
              </a:rPr>
              <a:t>beberapa</a:t>
            </a:r>
            <a:r>
              <a:rPr lang="en-US" sz="2400" dirty="0">
                <a:latin typeface="Cambria" panose="02040503050406030204" pitchFamily="18" charset="0"/>
              </a:rPr>
              <a:t> </a:t>
            </a:r>
            <a:r>
              <a:rPr lang="en-US" sz="2400" dirty="0" err="1">
                <a:latin typeface="Cambria" panose="02040503050406030204" pitchFamily="18" charset="0"/>
              </a:rPr>
              <a:t>langkah</a:t>
            </a:r>
            <a:r>
              <a:rPr lang="en-US" sz="2400" dirty="0">
                <a:latin typeface="Cambria" panose="02040503050406030204" pitchFamily="18" charset="0"/>
              </a:rPr>
              <a:t> </a:t>
            </a:r>
            <a:r>
              <a:rPr lang="en-US" sz="2400" dirty="0" err="1">
                <a:latin typeface="Cambria" panose="02040503050406030204" pitchFamily="18" charset="0"/>
              </a:rPr>
              <a:t>penting</a:t>
            </a:r>
            <a:r>
              <a:rPr lang="en-US" sz="2400" dirty="0">
                <a:latin typeface="Cambria" panose="02040503050406030204" pitchFamily="18" charset="0"/>
              </a:rPr>
              <a:t>, </a:t>
            </a:r>
            <a:r>
              <a:rPr lang="en-US" sz="2400" dirty="0" err="1">
                <a:latin typeface="Cambria" panose="02040503050406030204" pitchFamily="18" charset="0"/>
              </a:rPr>
              <a:t>seperti</a:t>
            </a:r>
            <a:r>
              <a:rPr lang="en-US" sz="2400" dirty="0">
                <a:latin typeface="Cambria" panose="02040503050406030204" pitchFamily="18" charset="0"/>
              </a:rPr>
              <a:t>:</a:t>
            </a:r>
          </a:p>
          <a:p>
            <a:endParaRPr lang="en-US" sz="2400" dirty="0">
              <a:latin typeface="Cambria" panose="02040503050406030204" pitchFamily="18" charset="0"/>
            </a:endParaRPr>
          </a:p>
          <a:p>
            <a:pPr marL="457200" indent="-457200">
              <a:buAutoNum type="arabicPeriod"/>
            </a:pPr>
            <a:r>
              <a:rPr lang="en-US" sz="2400" dirty="0" err="1">
                <a:latin typeface="Cambria" panose="02040503050406030204" pitchFamily="18" charset="0"/>
              </a:rPr>
              <a:t>Dokumen</a:t>
            </a:r>
            <a:r>
              <a:rPr lang="en-US" sz="2400" dirty="0">
                <a:latin typeface="Cambria" panose="02040503050406030204" pitchFamily="18" charset="0"/>
              </a:rPr>
              <a:t> </a:t>
            </a:r>
            <a:r>
              <a:rPr lang="en-US" sz="2400" dirty="0" err="1">
                <a:latin typeface="Cambria" panose="02040503050406030204" pitchFamily="18" charset="0"/>
              </a:rPr>
              <a:t>Pendukung</a:t>
            </a:r>
            <a:r>
              <a:rPr lang="en-US" sz="2400" dirty="0">
                <a:latin typeface="Cambria" panose="02040503050406030204" pitchFamily="18" charset="0"/>
              </a:rPr>
              <a:t>: Menyusun </a:t>
            </a:r>
            <a:r>
              <a:rPr lang="en-US" sz="2400" dirty="0" err="1">
                <a:latin typeface="Cambria" panose="02040503050406030204" pitchFamily="18" charset="0"/>
              </a:rPr>
              <a:t>akta</a:t>
            </a:r>
            <a:r>
              <a:rPr lang="en-US" sz="2400" dirty="0">
                <a:latin typeface="Cambria" panose="02040503050406030204" pitchFamily="18" charset="0"/>
              </a:rPr>
              <a:t> </a:t>
            </a:r>
            <a:r>
              <a:rPr lang="en-US" sz="2400" dirty="0" err="1">
                <a:latin typeface="Cambria" panose="02040503050406030204" pitchFamily="18" charset="0"/>
              </a:rPr>
              <a:t>pendirian</a:t>
            </a:r>
            <a:r>
              <a:rPr lang="en-US" sz="2400" dirty="0">
                <a:latin typeface="Cambria" panose="02040503050406030204" pitchFamily="18" charset="0"/>
              </a:rPr>
              <a:t>, </a:t>
            </a:r>
            <a:r>
              <a:rPr lang="en-US" sz="2400" dirty="0" err="1">
                <a:latin typeface="Cambria" panose="02040503050406030204" pitchFamily="18" charset="0"/>
              </a:rPr>
              <a:t>termasuk</a:t>
            </a:r>
            <a:r>
              <a:rPr lang="en-US" sz="2400" dirty="0">
                <a:latin typeface="Cambria" panose="02040503050406030204" pitchFamily="18" charset="0"/>
              </a:rPr>
              <a:t> </a:t>
            </a:r>
            <a:r>
              <a:rPr lang="en-US" sz="2400" dirty="0" err="1">
                <a:latin typeface="Cambria" panose="02040503050406030204" pitchFamily="18" charset="0"/>
              </a:rPr>
              <a:t>anggaran</a:t>
            </a:r>
            <a:r>
              <a:rPr lang="en-US" sz="2400" dirty="0">
                <a:latin typeface="Cambria" panose="02040503050406030204" pitchFamily="18" charset="0"/>
              </a:rPr>
              <a:t> </a:t>
            </a:r>
            <a:r>
              <a:rPr lang="en-US" sz="2400" dirty="0" err="1">
                <a:latin typeface="Cambria" panose="02040503050406030204" pitchFamily="18" charset="0"/>
              </a:rPr>
              <a:t>dasar</a:t>
            </a:r>
            <a:r>
              <a:rPr lang="en-US" sz="2400" dirty="0">
                <a:latin typeface="Cambria" panose="02040503050406030204" pitchFamily="18" charset="0"/>
              </a:rPr>
              <a:t> (AD), yang </a:t>
            </a:r>
            <a:r>
              <a:rPr lang="en-US" sz="2400" dirty="0" err="1">
                <a:latin typeface="Cambria" panose="02040503050406030204" pitchFamily="18" charset="0"/>
              </a:rPr>
              <a:t>harus</a:t>
            </a:r>
            <a:r>
              <a:rPr lang="en-US" sz="2400" dirty="0">
                <a:latin typeface="Cambria" panose="02040503050406030204" pitchFamily="18" charset="0"/>
              </a:rPr>
              <a:t> </a:t>
            </a:r>
            <a:r>
              <a:rPr lang="en-US" sz="2400" dirty="0" err="1">
                <a:latin typeface="Cambria" panose="02040503050406030204" pitchFamily="18" charset="0"/>
              </a:rPr>
              <a:t>disahkan</a:t>
            </a:r>
            <a:r>
              <a:rPr lang="en-US" sz="2400" dirty="0">
                <a:latin typeface="Cambria" panose="02040503050406030204" pitchFamily="18" charset="0"/>
              </a:rPr>
              <a:t> oleh </a:t>
            </a:r>
            <a:r>
              <a:rPr lang="en-US" sz="2400" dirty="0" err="1">
                <a:latin typeface="Cambria" panose="02040503050406030204" pitchFamily="18" charset="0"/>
              </a:rPr>
              <a:t>notaris</a:t>
            </a:r>
            <a:r>
              <a:rPr lang="en-US" sz="2400" dirty="0">
                <a:latin typeface="Cambria" panose="02040503050406030204" pitchFamily="18" charset="0"/>
              </a:rPr>
              <a:t>.</a:t>
            </a:r>
          </a:p>
          <a:p>
            <a:pPr marL="457200" indent="-457200">
              <a:buAutoNum type="arabicPeriod"/>
            </a:pPr>
            <a:r>
              <a:rPr lang="en-US" sz="2400" dirty="0" err="1">
                <a:latin typeface="Cambria" panose="02040503050406030204" pitchFamily="18" charset="0"/>
              </a:rPr>
              <a:t>Pendaftaran</a:t>
            </a:r>
            <a:r>
              <a:rPr lang="en-US" sz="2400" dirty="0">
                <a:latin typeface="Cambria" panose="02040503050406030204" pitchFamily="18" charset="0"/>
              </a:rPr>
              <a:t>: </a:t>
            </a:r>
            <a:r>
              <a:rPr lang="en-US" sz="2400" dirty="0" err="1">
                <a:latin typeface="Cambria" panose="02040503050406030204" pitchFamily="18" charset="0"/>
              </a:rPr>
              <a:t>Mengajukan</a:t>
            </a:r>
            <a:r>
              <a:rPr lang="en-US" sz="2400" dirty="0">
                <a:latin typeface="Cambria" panose="02040503050406030204" pitchFamily="18" charset="0"/>
              </a:rPr>
              <a:t> </a:t>
            </a:r>
            <a:r>
              <a:rPr lang="en-US" sz="2400" dirty="0" err="1">
                <a:latin typeface="Cambria" panose="02040503050406030204" pitchFamily="18" charset="0"/>
              </a:rPr>
              <a:t>pendaftaran</a:t>
            </a:r>
            <a:r>
              <a:rPr lang="en-US" sz="2400" dirty="0">
                <a:latin typeface="Cambria" panose="02040503050406030204" pitchFamily="18" charset="0"/>
              </a:rPr>
              <a:t> </a:t>
            </a:r>
            <a:r>
              <a:rPr lang="en-US" sz="2400" dirty="0" err="1">
                <a:latin typeface="Cambria" panose="02040503050406030204" pitchFamily="18" charset="0"/>
              </a:rPr>
              <a:t>ke</a:t>
            </a:r>
            <a:r>
              <a:rPr lang="en-US" sz="2400" dirty="0">
                <a:latin typeface="Cambria" panose="02040503050406030204" pitchFamily="18" charset="0"/>
              </a:rPr>
              <a:t> </a:t>
            </a:r>
            <a:r>
              <a:rPr lang="en-US" sz="2400" dirty="0" err="1">
                <a:latin typeface="Cambria" panose="02040503050406030204" pitchFamily="18" charset="0"/>
              </a:rPr>
              <a:t>Kementrian</a:t>
            </a:r>
            <a:r>
              <a:rPr lang="en-US" sz="2400" dirty="0">
                <a:latin typeface="Cambria" panose="02040503050406030204" pitchFamily="18" charset="0"/>
              </a:rPr>
              <a:t> Hukum dan </a:t>
            </a:r>
            <a:r>
              <a:rPr lang="en-US" sz="2400" dirty="0" err="1">
                <a:latin typeface="Cambria" panose="02040503050406030204" pitchFamily="18" charset="0"/>
              </a:rPr>
              <a:t>Hak</a:t>
            </a:r>
            <a:r>
              <a:rPr lang="en-US" sz="2400" dirty="0">
                <a:latin typeface="Cambria" panose="02040503050406030204" pitchFamily="18" charset="0"/>
              </a:rPr>
              <a:t> </a:t>
            </a:r>
            <a:r>
              <a:rPr lang="en-US" sz="2400" dirty="0" err="1">
                <a:latin typeface="Cambria" panose="02040503050406030204" pitchFamily="18" charset="0"/>
              </a:rPr>
              <a:t>Asasi</a:t>
            </a:r>
            <a:r>
              <a:rPr lang="en-US" sz="2400" dirty="0">
                <a:latin typeface="Cambria" panose="02040503050406030204" pitchFamily="18" charset="0"/>
              </a:rPr>
              <a:t> </a:t>
            </a:r>
            <a:r>
              <a:rPr lang="en-US" sz="2400" dirty="0" err="1">
                <a:latin typeface="Cambria" panose="02040503050406030204" pitchFamily="18" charset="0"/>
              </a:rPr>
              <a:t>Manusia</a:t>
            </a:r>
            <a:r>
              <a:rPr lang="en-US" sz="2400" dirty="0">
                <a:latin typeface="Cambria" panose="02040503050406030204" pitchFamily="18" charset="0"/>
              </a:rPr>
              <a:t> (</a:t>
            </a:r>
            <a:r>
              <a:rPr lang="en-US" sz="2400" dirty="0" err="1">
                <a:latin typeface="Cambria" panose="02040503050406030204" pitchFamily="18" charset="0"/>
              </a:rPr>
              <a:t>Kemenkumham</a:t>
            </a:r>
            <a:r>
              <a:rPr lang="en-US" sz="2400" dirty="0">
                <a:latin typeface="Cambria" panose="02040503050406030204" pitchFamily="18" charset="0"/>
              </a:rPr>
              <a:t>)</a:t>
            </a:r>
          </a:p>
          <a:p>
            <a:pPr marL="457200" indent="-457200">
              <a:buAutoNum type="arabicPeriod"/>
            </a:pPr>
            <a:r>
              <a:rPr lang="en-US" sz="2400" dirty="0" err="1">
                <a:latin typeface="Cambria" panose="02040503050406030204" pitchFamily="18" charset="0"/>
              </a:rPr>
              <a:t>Perizinan</a:t>
            </a:r>
            <a:r>
              <a:rPr lang="en-US" sz="2400" dirty="0">
                <a:latin typeface="Cambria" panose="02040503050406030204" pitchFamily="18" charset="0"/>
              </a:rPr>
              <a:t>: </a:t>
            </a:r>
            <a:r>
              <a:rPr lang="en-US" sz="2400" dirty="0" err="1">
                <a:latin typeface="Cambria" panose="02040503050406030204" pitchFamily="18" charset="0"/>
              </a:rPr>
              <a:t>Mendapatkan</a:t>
            </a:r>
            <a:r>
              <a:rPr lang="en-US" sz="2400" dirty="0">
                <a:latin typeface="Cambria" panose="02040503050406030204" pitchFamily="18" charset="0"/>
              </a:rPr>
              <a:t> </a:t>
            </a:r>
            <a:r>
              <a:rPr lang="en-US" sz="2400" dirty="0" err="1">
                <a:latin typeface="Cambria" panose="02040503050406030204" pitchFamily="18" charset="0"/>
              </a:rPr>
              <a:t>izin</a:t>
            </a:r>
            <a:r>
              <a:rPr lang="en-US" sz="2400" dirty="0">
                <a:latin typeface="Cambria" panose="02040503050406030204" pitchFamily="18" charset="0"/>
              </a:rPr>
              <a:t> </a:t>
            </a:r>
            <a:r>
              <a:rPr lang="en-US" sz="2400" dirty="0" err="1">
                <a:latin typeface="Cambria" panose="02040503050406030204" pitchFamily="18" charset="0"/>
              </a:rPr>
              <a:t>usaha</a:t>
            </a:r>
            <a:r>
              <a:rPr lang="en-US" sz="2400" dirty="0">
                <a:latin typeface="Cambria" panose="02040503050406030204" pitchFamily="18" charset="0"/>
              </a:rPr>
              <a:t> </a:t>
            </a:r>
            <a:r>
              <a:rPr lang="en-US" sz="2400" dirty="0" err="1">
                <a:latin typeface="Cambria" panose="02040503050406030204" pitchFamily="18" charset="0"/>
              </a:rPr>
              <a:t>seperti</a:t>
            </a:r>
            <a:r>
              <a:rPr lang="en-US" sz="2400" dirty="0">
                <a:latin typeface="Cambria" panose="02040503050406030204" pitchFamily="18" charset="0"/>
              </a:rPr>
              <a:t> Surat </a:t>
            </a:r>
            <a:r>
              <a:rPr lang="en-US" sz="2400" dirty="0" err="1">
                <a:latin typeface="Cambria" panose="02040503050406030204" pitchFamily="18" charset="0"/>
              </a:rPr>
              <a:t>Izin</a:t>
            </a:r>
            <a:r>
              <a:rPr lang="en-US" sz="2400" dirty="0">
                <a:latin typeface="Cambria" panose="02040503050406030204" pitchFamily="18" charset="0"/>
              </a:rPr>
              <a:t> Usaha </a:t>
            </a:r>
            <a:r>
              <a:rPr lang="en-US" sz="2400" dirty="0" err="1">
                <a:latin typeface="Cambria" panose="02040503050406030204" pitchFamily="18" charset="0"/>
              </a:rPr>
              <a:t>Perdagangan</a:t>
            </a:r>
            <a:r>
              <a:rPr lang="en-US" sz="2400" dirty="0">
                <a:latin typeface="Cambria" panose="02040503050406030204" pitchFamily="18" charset="0"/>
              </a:rPr>
              <a:t> (SIUP) dan </a:t>
            </a:r>
            <a:r>
              <a:rPr lang="en-US" sz="2400" dirty="0" err="1">
                <a:latin typeface="Cambria" panose="02040503050406030204" pitchFamily="18" charset="0"/>
              </a:rPr>
              <a:t>Nomor</a:t>
            </a:r>
            <a:r>
              <a:rPr lang="en-US" sz="2400" dirty="0">
                <a:latin typeface="Cambria" panose="02040503050406030204" pitchFamily="18" charset="0"/>
              </a:rPr>
              <a:t> </a:t>
            </a:r>
            <a:r>
              <a:rPr lang="en-US" sz="2400" dirty="0" err="1">
                <a:latin typeface="Cambria" panose="02040503050406030204" pitchFamily="18" charset="0"/>
              </a:rPr>
              <a:t>Pokok</a:t>
            </a:r>
            <a:r>
              <a:rPr lang="en-US" sz="2400" dirty="0">
                <a:latin typeface="Cambria" panose="02040503050406030204" pitchFamily="18" charset="0"/>
              </a:rPr>
              <a:t> </a:t>
            </a:r>
            <a:r>
              <a:rPr lang="en-US" sz="2400" dirty="0" err="1">
                <a:latin typeface="Cambria" panose="02040503050406030204" pitchFamily="18" charset="0"/>
              </a:rPr>
              <a:t>Wajib</a:t>
            </a:r>
            <a:r>
              <a:rPr lang="en-US" sz="2400" dirty="0">
                <a:latin typeface="Cambria" panose="02040503050406030204" pitchFamily="18" charset="0"/>
              </a:rPr>
              <a:t> </a:t>
            </a:r>
            <a:r>
              <a:rPr lang="en-US" sz="2400" dirty="0" err="1">
                <a:latin typeface="Cambria" panose="02040503050406030204" pitchFamily="18" charset="0"/>
              </a:rPr>
              <a:t>Pajak</a:t>
            </a:r>
            <a:r>
              <a:rPr lang="en-US" sz="2400" dirty="0">
                <a:latin typeface="Cambria" panose="02040503050406030204" pitchFamily="18" charset="0"/>
              </a:rPr>
              <a:t> (NPWP) </a:t>
            </a:r>
          </a:p>
        </p:txBody>
      </p:sp>
    </p:spTree>
    <p:extLst>
      <p:ext uri="{BB962C8B-B14F-4D97-AF65-F5344CB8AC3E}">
        <p14:creationId xmlns:p14="http://schemas.microsoft.com/office/powerpoint/2010/main" val="1090860305"/>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06B9EF9-6E3E-21DC-C458-0A5E9243A5EB}"/>
              </a:ext>
            </a:extLst>
          </p:cNvPr>
          <p:cNvSpPr txBox="1"/>
          <p:nvPr/>
        </p:nvSpPr>
        <p:spPr>
          <a:xfrm>
            <a:off x="719572" y="647392"/>
            <a:ext cx="7704856" cy="6093976"/>
          </a:xfrm>
          <a:prstGeom prst="rect">
            <a:avLst/>
          </a:prstGeom>
          <a:noFill/>
        </p:spPr>
        <p:txBody>
          <a:bodyPr wrap="square" rtlCol="0">
            <a:spAutoFit/>
          </a:bodyPr>
          <a:lstStyle/>
          <a:p>
            <a:r>
              <a:rPr lang="en-US" sz="2600" dirty="0" err="1">
                <a:latin typeface="Cambria" panose="02040503050406030204" pitchFamily="18" charset="0"/>
              </a:rPr>
              <a:t>Pembubaran</a:t>
            </a:r>
            <a:r>
              <a:rPr lang="en-US" sz="2600" dirty="0">
                <a:latin typeface="Cambria" panose="02040503050406030204" pitchFamily="18" charset="0"/>
              </a:rPr>
              <a:t> </a:t>
            </a:r>
            <a:r>
              <a:rPr lang="en-US" sz="2600" dirty="0" err="1">
                <a:latin typeface="Cambria" panose="02040503050406030204" pitchFamily="18" charset="0"/>
              </a:rPr>
              <a:t>perusahaan</a:t>
            </a:r>
            <a:r>
              <a:rPr lang="en-US" sz="2600" dirty="0">
                <a:latin typeface="Cambria" panose="02040503050406030204" pitchFamily="18" charset="0"/>
              </a:rPr>
              <a:t> </a:t>
            </a:r>
            <a:r>
              <a:rPr lang="en-US" sz="2600" dirty="0" err="1">
                <a:latin typeface="Cambria" panose="02040503050406030204" pitchFamily="18" charset="0"/>
              </a:rPr>
              <a:t>dagang</a:t>
            </a:r>
            <a:r>
              <a:rPr lang="en-US" sz="2600" dirty="0">
                <a:latin typeface="Cambria" panose="02040503050406030204" pitchFamily="18" charset="0"/>
              </a:rPr>
              <a:t> juga </a:t>
            </a:r>
            <a:r>
              <a:rPr lang="en-US" sz="2600" dirty="0" err="1">
                <a:latin typeface="Cambria" panose="02040503050406030204" pitchFamily="18" charset="0"/>
              </a:rPr>
              <a:t>memiliki</a:t>
            </a:r>
            <a:r>
              <a:rPr lang="en-US" sz="2600" dirty="0">
                <a:latin typeface="Cambria" panose="02040503050406030204" pitchFamily="18" charset="0"/>
              </a:rPr>
              <a:t> </a:t>
            </a:r>
            <a:r>
              <a:rPr lang="en-US" sz="2600" dirty="0" err="1">
                <a:latin typeface="Cambria" panose="02040503050406030204" pitchFamily="18" charset="0"/>
              </a:rPr>
              <a:t>prosedur</a:t>
            </a:r>
            <a:r>
              <a:rPr lang="en-US" sz="2600" dirty="0">
                <a:latin typeface="Cambria" panose="02040503050406030204" pitchFamily="18" charset="0"/>
              </a:rPr>
              <a:t> yang </a:t>
            </a:r>
            <a:r>
              <a:rPr lang="en-US" sz="2600" dirty="0" err="1">
                <a:latin typeface="Cambria" panose="02040503050406030204" pitchFamily="18" charset="0"/>
              </a:rPr>
              <a:t>harus</a:t>
            </a:r>
            <a:r>
              <a:rPr lang="en-US" sz="2600" dirty="0">
                <a:latin typeface="Cambria" panose="02040503050406030204" pitchFamily="18" charset="0"/>
              </a:rPr>
              <a:t> </a:t>
            </a:r>
            <a:r>
              <a:rPr lang="en-US" sz="2600" dirty="0" err="1">
                <a:latin typeface="Cambria" panose="02040503050406030204" pitchFamily="18" charset="0"/>
              </a:rPr>
              <a:t>diikuti</a:t>
            </a:r>
            <a:r>
              <a:rPr lang="en-US" sz="2600" dirty="0">
                <a:latin typeface="Cambria" panose="02040503050406030204" pitchFamily="18" charset="0"/>
              </a:rPr>
              <a:t>:</a:t>
            </a:r>
          </a:p>
          <a:p>
            <a:endParaRPr lang="en-US" sz="2600" dirty="0">
              <a:latin typeface="Cambria" panose="02040503050406030204" pitchFamily="18" charset="0"/>
            </a:endParaRPr>
          </a:p>
          <a:p>
            <a:pPr marL="514350" indent="-514350">
              <a:buAutoNum type="arabicPeriod"/>
            </a:pPr>
            <a:r>
              <a:rPr lang="en-US" sz="2600" dirty="0" err="1">
                <a:latin typeface="Cambria" panose="02040503050406030204" pitchFamily="18" charset="0"/>
              </a:rPr>
              <a:t>Putusan</a:t>
            </a:r>
            <a:r>
              <a:rPr lang="en-US" sz="2600" dirty="0">
                <a:latin typeface="Cambria" panose="02040503050406030204" pitchFamily="18" charset="0"/>
              </a:rPr>
              <a:t> RUPS: </a:t>
            </a:r>
            <a:r>
              <a:rPr lang="en-US" sz="2600" dirty="0" err="1">
                <a:latin typeface="Cambria" panose="02040503050406030204" pitchFamily="18" charset="0"/>
              </a:rPr>
              <a:t>Seijin</a:t>
            </a:r>
            <a:r>
              <a:rPr lang="en-US" sz="2600" dirty="0">
                <a:latin typeface="Cambria" panose="02040503050406030204" pitchFamily="18" charset="0"/>
              </a:rPr>
              <a:t> </a:t>
            </a:r>
            <a:r>
              <a:rPr lang="en-US" sz="2600" dirty="0" err="1">
                <a:latin typeface="Cambria" panose="02040503050406030204" pitchFamily="18" charset="0"/>
              </a:rPr>
              <a:t>pembubaran</a:t>
            </a:r>
            <a:r>
              <a:rPr lang="en-US" sz="2600" dirty="0">
                <a:latin typeface="Cambria" panose="02040503050406030204" pitchFamily="18" charset="0"/>
              </a:rPr>
              <a:t> </a:t>
            </a:r>
            <a:r>
              <a:rPr lang="en-US" sz="2600" dirty="0" err="1">
                <a:latin typeface="Cambria" panose="02040503050406030204" pitchFamily="18" charset="0"/>
              </a:rPr>
              <a:t>melalui</a:t>
            </a:r>
            <a:r>
              <a:rPr lang="en-US" sz="2600" dirty="0">
                <a:latin typeface="Cambria" panose="02040503050406030204" pitchFamily="18" charset="0"/>
              </a:rPr>
              <a:t> </a:t>
            </a:r>
            <a:r>
              <a:rPr lang="en-US" sz="2600" dirty="0" err="1">
                <a:latin typeface="Cambria" panose="02040503050406030204" pitchFamily="18" charset="0"/>
              </a:rPr>
              <a:t>Rapat</a:t>
            </a:r>
            <a:r>
              <a:rPr lang="en-US" sz="2600" dirty="0">
                <a:latin typeface="Cambria" panose="02040503050406030204" pitchFamily="18" charset="0"/>
              </a:rPr>
              <a:t> </a:t>
            </a:r>
            <a:r>
              <a:rPr lang="en-US" sz="2600" dirty="0" err="1">
                <a:latin typeface="Cambria" panose="02040503050406030204" pitchFamily="18" charset="0"/>
              </a:rPr>
              <a:t>Umum</a:t>
            </a:r>
            <a:r>
              <a:rPr lang="en-US" sz="2600" dirty="0">
                <a:latin typeface="Cambria" panose="02040503050406030204" pitchFamily="18" charset="0"/>
              </a:rPr>
              <a:t> </a:t>
            </a:r>
            <a:r>
              <a:rPr lang="en-US" sz="2600" dirty="0" err="1">
                <a:latin typeface="Cambria" panose="02040503050406030204" pitchFamily="18" charset="0"/>
              </a:rPr>
              <a:t>Pemegang</a:t>
            </a:r>
            <a:r>
              <a:rPr lang="en-US" sz="2600" dirty="0">
                <a:latin typeface="Cambria" panose="02040503050406030204" pitchFamily="18" charset="0"/>
              </a:rPr>
              <a:t> Saham (RUPS) </a:t>
            </a:r>
            <a:r>
              <a:rPr lang="en-US" sz="2600" dirty="0" err="1">
                <a:latin typeface="Cambria" panose="02040503050406030204" pitchFamily="18" charset="0"/>
              </a:rPr>
              <a:t>dengan</a:t>
            </a:r>
            <a:r>
              <a:rPr lang="en-US" sz="2600" dirty="0">
                <a:latin typeface="Cambria" panose="02040503050406030204" pitchFamily="18" charset="0"/>
              </a:rPr>
              <a:t> </a:t>
            </a:r>
            <a:r>
              <a:rPr lang="en-US" sz="2600" dirty="0" err="1">
                <a:latin typeface="Cambria" panose="02040503050406030204" pitchFamily="18" charset="0"/>
              </a:rPr>
              <a:t>kuorum</a:t>
            </a:r>
            <a:r>
              <a:rPr lang="en-US" sz="2600" dirty="0">
                <a:latin typeface="Cambria" panose="02040503050406030204" pitchFamily="18" charset="0"/>
              </a:rPr>
              <a:t> minimal 75% </a:t>
            </a:r>
            <a:r>
              <a:rPr lang="en-US" sz="2600" dirty="0" err="1">
                <a:latin typeface="Cambria" panose="02040503050406030204" pitchFamily="18" charset="0"/>
              </a:rPr>
              <a:t>hadir</a:t>
            </a:r>
            <a:r>
              <a:rPr lang="en-US" sz="2600" dirty="0">
                <a:latin typeface="Cambria" panose="02040503050406030204" pitchFamily="18" charset="0"/>
              </a:rPr>
              <a:t> dan </a:t>
            </a:r>
            <a:r>
              <a:rPr lang="en-US" sz="2600" dirty="0" err="1">
                <a:latin typeface="Cambria" panose="02040503050406030204" pitchFamily="18" charset="0"/>
              </a:rPr>
              <a:t>setuju</a:t>
            </a:r>
            <a:r>
              <a:rPr lang="en-US" sz="2600" dirty="0">
                <a:latin typeface="Cambria" panose="02040503050406030204" pitchFamily="18" charset="0"/>
              </a:rPr>
              <a:t>.</a:t>
            </a:r>
          </a:p>
          <a:p>
            <a:pPr marL="514350" indent="-514350">
              <a:buAutoNum type="arabicPeriod"/>
            </a:pPr>
            <a:r>
              <a:rPr lang="en-US" sz="2600" dirty="0" err="1">
                <a:latin typeface="Cambria" panose="02040503050406030204" pitchFamily="18" charset="0"/>
              </a:rPr>
              <a:t>Likuidasi</a:t>
            </a:r>
            <a:r>
              <a:rPr lang="en-US" sz="2600" dirty="0">
                <a:latin typeface="Cambria" panose="02040503050406030204" pitchFamily="18" charset="0"/>
              </a:rPr>
              <a:t>: </a:t>
            </a:r>
            <a:r>
              <a:rPr lang="en-US" sz="2600" dirty="0" err="1">
                <a:latin typeface="Cambria" panose="02040503050406030204" pitchFamily="18" charset="0"/>
              </a:rPr>
              <a:t>Lakukan</a:t>
            </a:r>
            <a:r>
              <a:rPr lang="en-US" sz="2600" dirty="0">
                <a:latin typeface="Cambria" panose="02040503050406030204" pitchFamily="18" charset="0"/>
              </a:rPr>
              <a:t> proses </a:t>
            </a:r>
            <a:r>
              <a:rPr lang="en-US" sz="2600" dirty="0" err="1">
                <a:latin typeface="Cambria" panose="02040503050406030204" pitchFamily="18" charset="0"/>
              </a:rPr>
              <a:t>likuidasi</a:t>
            </a:r>
            <a:r>
              <a:rPr lang="en-US" sz="2600" dirty="0">
                <a:latin typeface="Cambria" panose="02040503050406030204" pitchFamily="18" charset="0"/>
              </a:rPr>
              <a:t> </a:t>
            </a:r>
            <a:r>
              <a:rPr lang="en-US" sz="2600" dirty="0" err="1">
                <a:latin typeface="Cambria" panose="02040503050406030204" pitchFamily="18" charset="0"/>
              </a:rPr>
              <a:t>untuk</a:t>
            </a:r>
            <a:r>
              <a:rPr lang="en-US" sz="2600" dirty="0">
                <a:latin typeface="Cambria" panose="02040503050406030204" pitchFamily="18" charset="0"/>
              </a:rPr>
              <a:t> </a:t>
            </a:r>
            <a:r>
              <a:rPr lang="en-US" sz="2600" dirty="0" err="1">
                <a:latin typeface="Cambria" panose="02040503050406030204" pitchFamily="18" charset="0"/>
              </a:rPr>
              <a:t>menyelesaikan</a:t>
            </a:r>
            <a:r>
              <a:rPr lang="en-US" sz="2600" dirty="0">
                <a:latin typeface="Cambria" panose="02040503050406030204" pitchFamily="18" charset="0"/>
              </a:rPr>
              <a:t> </a:t>
            </a:r>
            <a:r>
              <a:rPr lang="en-US" sz="2600" dirty="0" err="1">
                <a:latin typeface="Cambria" panose="02040503050406030204" pitchFamily="18" charset="0"/>
              </a:rPr>
              <a:t>kewajiban</a:t>
            </a:r>
            <a:r>
              <a:rPr lang="en-US" sz="2600" dirty="0">
                <a:latin typeface="Cambria" panose="02040503050406030204" pitchFamily="18" charset="0"/>
              </a:rPr>
              <a:t>, </a:t>
            </a:r>
            <a:r>
              <a:rPr lang="en-US" sz="2600" dirty="0" err="1">
                <a:latin typeface="Cambria" panose="02040503050406030204" pitchFamily="18" charset="0"/>
              </a:rPr>
              <a:t>termasuk</a:t>
            </a:r>
            <a:r>
              <a:rPr lang="en-US" sz="2600" dirty="0">
                <a:latin typeface="Cambria" panose="02040503050406030204" pitchFamily="18" charset="0"/>
              </a:rPr>
              <a:t> </a:t>
            </a:r>
            <a:r>
              <a:rPr lang="en-US" sz="2600" dirty="0" err="1">
                <a:latin typeface="Cambria" panose="02040503050406030204" pitchFamily="18" charset="0"/>
              </a:rPr>
              <a:t>bayar</a:t>
            </a:r>
            <a:r>
              <a:rPr lang="en-US" sz="2600" dirty="0">
                <a:latin typeface="Cambria" panose="02040503050406030204" pitchFamily="18" charset="0"/>
              </a:rPr>
              <a:t> utang dan </a:t>
            </a:r>
            <a:r>
              <a:rPr lang="en-US" sz="2600" dirty="0" err="1">
                <a:latin typeface="Cambria" panose="02040503050406030204" pitchFamily="18" charset="0"/>
              </a:rPr>
              <a:t>pembagian</a:t>
            </a:r>
            <a:r>
              <a:rPr lang="en-US" sz="2600" dirty="0">
                <a:latin typeface="Cambria" panose="02040503050406030204" pitchFamily="18" charset="0"/>
              </a:rPr>
              <a:t> asset</a:t>
            </a:r>
          </a:p>
          <a:p>
            <a:pPr marL="514350" indent="-514350">
              <a:buAutoNum type="arabicPeriod"/>
            </a:pPr>
            <a:r>
              <a:rPr lang="en-US" sz="2600" dirty="0" err="1">
                <a:latin typeface="Cambria" panose="02040503050406030204" pitchFamily="18" charset="0"/>
              </a:rPr>
              <a:t>Pengumuman</a:t>
            </a:r>
            <a:r>
              <a:rPr lang="en-US" sz="2600" dirty="0">
                <a:latin typeface="Cambria" panose="02040503050406030204" pitchFamily="18" charset="0"/>
              </a:rPr>
              <a:t>: </a:t>
            </a:r>
            <a:r>
              <a:rPr lang="en-US" sz="2600" dirty="0" err="1">
                <a:latin typeface="Cambria" panose="02040503050406030204" pitchFamily="18" charset="0"/>
              </a:rPr>
              <a:t>Umumkan</a:t>
            </a:r>
            <a:r>
              <a:rPr lang="en-US" sz="2600" dirty="0">
                <a:latin typeface="Cambria" panose="02040503050406030204" pitchFamily="18" charset="0"/>
              </a:rPr>
              <a:t> </a:t>
            </a:r>
            <a:r>
              <a:rPr lang="en-US" sz="2600" dirty="0" err="1">
                <a:latin typeface="Cambria" panose="02040503050406030204" pitchFamily="18" charset="0"/>
              </a:rPr>
              <a:t>pembubaran</a:t>
            </a:r>
            <a:r>
              <a:rPr lang="en-US" sz="2600" dirty="0">
                <a:latin typeface="Cambria" panose="02040503050406030204" pitchFamily="18" charset="0"/>
              </a:rPr>
              <a:t> </a:t>
            </a:r>
            <a:r>
              <a:rPr lang="en-US" sz="2600" dirty="0" err="1">
                <a:latin typeface="Cambria" panose="02040503050406030204" pitchFamily="18" charset="0"/>
              </a:rPr>
              <a:t>melalui</a:t>
            </a:r>
            <a:r>
              <a:rPr lang="en-US" sz="2600" dirty="0">
                <a:latin typeface="Cambria" panose="02040503050406030204" pitchFamily="18" charset="0"/>
              </a:rPr>
              <a:t> </a:t>
            </a:r>
            <a:r>
              <a:rPr lang="en-US" sz="2600" dirty="0" err="1">
                <a:latin typeface="Cambria" panose="02040503050406030204" pitchFamily="18" charset="0"/>
              </a:rPr>
              <a:t>surat</a:t>
            </a:r>
            <a:r>
              <a:rPr lang="en-US" sz="2600" dirty="0">
                <a:latin typeface="Cambria" panose="02040503050406030204" pitchFamily="18" charset="0"/>
              </a:rPr>
              <a:t> </a:t>
            </a:r>
            <a:r>
              <a:rPr lang="en-US" sz="2600" dirty="0" err="1">
                <a:latin typeface="Cambria" panose="02040503050406030204" pitchFamily="18" charset="0"/>
              </a:rPr>
              <a:t>kabar</a:t>
            </a:r>
            <a:r>
              <a:rPr lang="en-US" sz="2600" dirty="0">
                <a:latin typeface="Cambria" panose="02040503050406030204" pitchFamily="18" charset="0"/>
              </a:rPr>
              <a:t> dan </a:t>
            </a:r>
            <a:r>
              <a:rPr lang="en-US" sz="2600" dirty="0" err="1">
                <a:latin typeface="Cambria" panose="02040503050406030204" pitchFamily="18" charset="0"/>
              </a:rPr>
              <a:t>mendaftarkannya</a:t>
            </a:r>
            <a:r>
              <a:rPr lang="en-US" sz="2600" dirty="0">
                <a:latin typeface="Cambria" panose="02040503050406030204" pitchFamily="18" charset="0"/>
              </a:rPr>
              <a:t> </a:t>
            </a:r>
            <a:r>
              <a:rPr lang="en-US" sz="2600" dirty="0" err="1">
                <a:latin typeface="Cambria" panose="02040503050406030204" pitchFamily="18" charset="0"/>
              </a:rPr>
              <a:t>ke</a:t>
            </a:r>
            <a:r>
              <a:rPr lang="en-US" sz="2600" dirty="0">
                <a:latin typeface="Cambria" panose="02040503050406030204" pitchFamily="18" charset="0"/>
              </a:rPr>
              <a:t> </a:t>
            </a:r>
            <a:r>
              <a:rPr lang="en-US" sz="2600" dirty="0" err="1">
                <a:latin typeface="Cambria" panose="02040503050406030204" pitchFamily="18" charset="0"/>
              </a:rPr>
              <a:t>Kemenkumham</a:t>
            </a:r>
            <a:r>
              <a:rPr lang="en-US" sz="2600" dirty="0">
                <a:latin typeface="Cambria" panose="02040503050406030204" pitchFamily="18" charset="0"/>
              </a:rPr>
              <a:t> </a:t>
            </a:r>
            <a:r>
              <a:rPr lang="en-US" sz="2600" dirty="0" err="1">
                <a:latin typeface="Cambria" panose="02040503050406030204" pitchFamily="18" charset="0"/>
              </a:rPr>
              <a:t>dalam</a:t>
            </a:r>
            <a:r>
              <a:rPr lang="en-US" sz="2600" dirty="0">
                <a:latin typeface="Cambria" panose="02040503050406030204" pitchFamily="18" charset="0"/>
              </a:rPr>
              <a:t> </a:t>
            </a:r>
            <a:r>
              <a:rPr lang="en-US" sz="2600" dirty="0" err="1">
                <a:latin typeface="Cambria" panose="02040503050406030204" pitchFamily="18" charset="0"/>
              </a:rPr>
              <a:t>waktu</a:t>
            </a:r>
            <a:r>
              <a:rPr lang="en-US" sz="2600" dirty="0">
                <a:latin typeface="Cambria" panose="02040503050406030204" pitchFamily="18" charset="0"/>
              </a:rPr>
              <a:t> 30 </a:t>
            </a:r>
            <a:r>
              <a:rPr lang="en-US" sz="2600" dirty="0" err="1">
                <a:latin typeface="Cambria" panose="02040503050406030204" pitchFamily="18" charset="0"/>
              </a:rPr>
              <a:t>hari</a:t>
            </a:r>
            <a:endParaRPr lang="en-US" sz="2600" dirty="0">
              <a:latin typeface="Cambria" panose="02040503050406030204" pitchFamily="18" charset="0"/>
            </a:endParaRPr>
          </a:p>
          <a:p>
            <a:pPr marL="514350" indent="-514350">
              <a:buAutoNum type="arabicPeriod"/>
            </a:pPr>
            <a:r>
              <a:rPr lang="en-US" sz="2600" dirty="0" err="1">
                <a:latin typeface="Cambria" panose="02040503050406030204" pitchFamily="18" charset="0"/>
              </a:rPr>
              <a:t>Pencabutan</a:t>
            </a:r>
            <a:r>
              <a:rPr lang="en-US" sz="2600" dirty="0">
                <a:latin typeface="Cambria" panose="02040503050406030204" pitchFamily="18" charset="0"/>
              </a:rPr>
              <a:t> </a:t>
            </a:r>
            <a:r>
              <a:rPr lang="en-US" sz="2600" dirty="0" err="1">
                <a:latin typeface="Cambria" panose="02040503050406030204" pitchFamily="18" charset="0"/>
              </a:rPr>
              <a:t>Izin</a:t>
            </a:r>
            <a:r>
              <a:rPr lang="en-US" sz="2600" dirty="0">
                <a:latin typeface="Cambria" panose="02040503050406030204" pitchFamily="18" charset="0"/>
              </a:rPr>
              <a:t>: </a:t>
            </a:r>
            <a:r>
              <a:rPr lang="en-US" sz="2600" dirty="0" err="1">
                <a:latin typeface="Cambria" panose="02040503050406030204" pitchFamily="18" charset="0"/>
              </a:rPr>
              <a:t>Cabut</a:t>
            </a:r>
            <a:r>
              <a:rPr lang="en-US" sz="2600" dirty="0">
                <a:latin typeface="Cambria" panose="02040503050406030204" pitchFamily="18" charset="0"/>
              </a:rPr>
              <a:t> SIUP dan NPWP </a:t>
            </a:r>
            <a:r>
              <a:rPr lang="en-US" sz="2600" dirty="0" err="1">
                <a:latin typeface="Cambria" panose="02040503050406030204" pitchFamily="18" charset="0"/>
              </a:rPr>
              <a:t>perusahaan</a:t>
            </a:r>
            <a:r>
              <a:rPr lang="en-US" sz="2600" dirty="0">
                <a:latin typeface="Cambria" panose="02040503050406030204" pitchFamily="18" charset="0"/>
              </a:rPr>
              <a:t>.</a:t>
            </a:r>
          </a:p>
          <a:p>
            <a:pPr marL="514350" indent="-514350">
              <a:buAutoNum type="arabicPeriod"/>
            </a:pPr>
            <a:endParaRPr lang="en-US" sz="2600" dirty="0">
              <a:latin typeface="Cambria" panose="02040503050406030204" pitchFamily="18" charset="0"/>
            </a:endParaRPr>
          </a:p>
        </p:txBody>
      </p:sp>
    </p:spTree>
    <p:extLst>
      <p:ext uri="{BB962C8B-B14F-4D97-AF65-F5344CB8AC3E}">
        <p14:creationId xmlns:p14="http://schemas.microsoft.com/office/powerpoint/2010/main" val="1761920204"/>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3090</TotalTime>
  <Words>415</Words>
  <Application>Microsoft Macintosh PowerPoint</Application>
  <PresentationFormat>On-screen Show (4:3)</PresentationFormat>
  <Paragraphs>31</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no name</cp:lastModifiedBy>
  <cp:revision>447</cp:revision>
  <cp:lastPrinted>2017-08-29T02:54:51Z</cp:lastPrinted>
  <dcterms:created xsi:type="dcterms:W3CDTF">2010-04-18T12:06:30Z</dcterms:created>
  <dcterms:modified xsi:type="dcterms:W3CDTF">2024-10-23T14:49:55Z</dcterms:modified>
</cp:coreProperties>
</file>