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321" r:id="rId3"/>
    <p:sldId id="309" r:id="rId4"/>
    <p:sldId id="320" r:id="rId5"/>
    <p:sldId id="325" r:id="rId6"/>
    <p:sldId id="314" r:id="rId7"/>
    <p:sldId id="322" r:id="rId8"/>
    <p:sldId id="313" r:id="rId9"/>
    <p:sldId id="323" r:id="rId10"/>
    <p:sldId id="324" r:id="rId11"/>
    <p:sldId id="316" r:id="rId12"/>
    <p:sldId id="311" r:id="rId13"/>
    <p:sldId id="318" r:id="rId14"/>
    <p:sldId id="308" r:id="rId15"/>
    <p:sldId id="317" r:id="rId16"/>
    <p:sldId id="329" r:id="rId17"/>
    <p:sldId id="327" r:id="rId18"/>
    <p:sldId id="299" r:id="rId19"/>
  </p:sldIdLst>
  <p:sldSz cx="9144000" cy="6858000" type="screen4x3"/>
  <p:notesSz cx="7102475" cy="9388475"/>
  <p:custDataLst>
    <p:tags r:id="rId2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97" autoAdjust="0"/>
    <p:restoredTop sz="94660"/>
  </p:normalViewPr>
  <p:slideViewPr>
    <p:cSldViewPr>
      <p:cViewPr varScale="1">
        <p:scale>
          <a:sx n="67" d="100"/>
          <a:sy n="67" d="100"/>
        </p:scale>
        <p:origin x="1362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704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gs" Target="tags/tag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EAF04CA-A053-4357-9D5C-CCA59027FA5F}" type="doc">
      <dgm:prSet loTypeId="urn:microsoft.com/office/officeart/2005/8/layout/matrix3" loCatId="matrix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35B36038-0F0A-4F58-9811-9EC96DD709DB}">
      <dgm:prSet phldrT="[Text]" custT="1"/>
      <dgm:spPr/>
      <dgm:t>
        <a:bodyPr/>
        <a:lstStyle/>
        <a:p>
          <a:r>
            <a:rPr lang="en-US" sz="1800" b="1" dirty="0" err="1" smtClean="0">
              <a:solidFill>
                <a:schemeClr val="tx1"/>
              </a:solidFill>
            </a:rPr>
            <a:t>Strenghts</a:t>
          </a:r>
          <a:r>
            <a:rPr lang="en-US" sz="1800" b="1" dirty="0" smtClean="0">
              <a:solidFill>
                <a:schemeClr val="tx1"/>
              </a:solidFill>
            </a:rPr>
            <a:t> / </a:t>
          </a:r>
          <a:r>
            <a:rPr lang="en-US" sz="1800" b="1" dirty="0" err="1" smtClean="0">
              <a:solidFill>
                <a:schemeClr val="tx1"/>
              </a:solidFill>
            </a:rPr>
            <a:t>Kekuatan</a:t>
          </a:r>
          <a:endParaRPr lang="en-US" sz="1800" b="1" dirty="0" smtClean="0">
            <a:solidFill>
              <a:schemeClr val="tx1"/>
            </a:solidFill>
          </a:endParaRPr>
        </a:p>
        <a:p>
          <a:r>
            <a:rPr lang="en-US" sz="1600" dirty="0" err="1" smtClean="0"/>
            <a:t>Jago</a:t>
          </a:r>
          <a:r>
            <a:rPr lang="en-US" sz="1600" baseline="0" dirty="0" smtClean="0"/>
            <a:t> </a:t>
          </a:r>
          <a:r>
            <a:rPr lang="en-US" sz="1600" baseline="0" dirty="0" err="1" smtClean="0"/>
            <a:t>Bahasa</a:t>
          </a:r>
          <a:r>
            <a:rPr lang="en-US" sz="1600" baseline="0" dirty="0" smtClean="0"/>
            <a:t> </a:t>
          </a:r>
          <a:r>
            <a:rPr lang="en-US" sz="1600" baseline="0" dirty="0" err="1" smtClean="0"/>
            <a:t>Inggris</a:t>
          </a:r>
          <a:endParaRPr lang="en-US" sz="1600" baseline="0" dirty="0" smtClean="0"/>
        </a:p>
        <a:p>
          <a:r>
            <a:rPr lang="en-US" sz="1600" baseline="0" dirty="0" err="1" smtClean="0"/>
            <a:t>Aktif</a:t>
          </a:r>
          <a:r>
            <a:rPr lang="en-US" sz="1600" baseline="0" dirty="0" smtClean="0"/>
            <a:t> di  </a:t>
          </a:r>
          <a:r>
            <a:rPr lang="en-US" sz="1600" baseline="0" dirty="0" err="1" smtClean="0"/>
            <a:t>Kampus</a:t>
          </a:r>
          <a:r>
            <a:rPr lang="en-US" sz="1600" baseline="0" dirty="0" smtClean="0"/>
            <a:t> </a:t>
          </a:r>
        </a:p>
        <a:p>
          <a:r>
            <a:rPr lang="en-US" sz="1600" baseline="0" dirty="0" err="1" smtClean="0"/>
            <a:t>Ketua</a:t>
          </a:r>
          <a:r>
            <a:rPr lang="en-US" sz="1600" baseline="0" dirty="0" smtClean="0"/>
            <a:t> UKM </a:t>
          </a:r>
          <a:r>
            <a:rPr lang="en-US" sz="1600" baseline="0" dirty="0" err="1" smtClean="0"/>
            <a:t>Musik</a:t>
          </a:r>
          <a:endParaRPr lang="en-US" sz="1600" baseline="0" dirty="0" smtClean="0"/>
        </a:p>
        <a:p>
          <a:r>
            <a:rPr lang="en-US" sz="1600" baseline="0" dirty="0" err="1" smtClean="0"/>
            <a:t>Mudah</a:t>
          </a:r>
          <a:r>
            <a:rPr lang="en-US" sz="1600" baseline="0" dirty="0" smtClean="0"/>
            <a:t> </a:t>
          </a:r>
          <a:r>
            <a:rPr lang="en-US" sz="1600" baseline="0" dirty="0" err="1" smtClean="0"/>
            <a:t>bergaul</a:t>
          </a:r>
          <a:endParaRPr lang="en-US" sz="1600" dirty="0" smtClean="0"/>
        </a:p>
      </dgm:t>
    </dgm:pt>
    <dgm:pt modelId="{8C81EF78-8F58-4E7B-820B-6333A8456816}" type="parTrans" cxnId="{953C6935-01BA-41BC-965A-7A0DD142CA52}">
      <dgm:prSet/>
      <dgm:spPr/>
      <dgm:t>
        <a:bodyPr/>
        <a:lstStyle/>
        <a:p>
          <a:endParaRPr lang="en-US"/>
        </a:p>
      </dgm:t>
    </dgm:pt>
    <dgm:pt modelId="{D5C6B233-1111-444F-967B-9AEFE3904808}" type="sibTrans" cxnId="{953C6935-01BA-41BC-965A-7A0DD142CA52}">
      <dgm:prSet/>
      <dgm:spPr/>
      <dgm:t>
        <a:bodyPr/>
        <a:lstStyle/>
        <a:p>
          <a:endParaRPr lang="en-US"/>
        </a:p>
      </dgm:t>
    </dgm:pt>
    <dgm:pt modelId="{E4FCFB8C-4EFC-4C78-9B03-2A433068DE9B}">
      <dgm:prSet phldrT="[Text]"/>
      <dgm:spPr/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Weakness /</a:t>
          </a:r>
          <a:r>
            <a:rPr lang="en-US" b="1" baseline="0" dirty="0" smtClean="0">
              <a:solidFill>
                <a:schemeClr val="tx1"/>
              </a:solidFill>
            </a:rPr>
            <a:t> </a:t>
          </a:r>
          <a:r>
            <a:rPr lang="en-US" b="1" baseline="0" dirty="0" err="1" smtClean="0">
              <a:solidFill>
                <a:schemeClr val="tx1"/>
              </a:solidFill>
            </a:rPr>
            <a:t>Kelemahan</a:t>
          </a:r>
          <a:endParaRPr lang="en-US" b="1" dirty="0" smtClean="0">
            <a:solidFill>
              <a:schemeClr val="tx1"/>
            </a:solidFill>
          </a:endParaRPr>
        </a:p>
        <a:p>
          <a:r>
            <a:rPr lang="en-US" dirty="0" err="1" smtClean="0"/>
            <a:t>Prokrastinator</a:t>
          </a:r>
          <a:r>
            <a:rPr lang="en-US" dirty="0" smtClean="0"/>
            <a:t> / </a:t>
          </a:r>
          <a:r>
            <a:rPr lang="en-US" dirty="0" err="1" smtClean="0"/>
            <a:t>Menunda-nunda</a:t>
          </a:r>
          <a:r>
            <a:rPr lang="en-US" baseline="0" dirty="0" smtClean="0"/>
            <a:t> </a:t>
          </a:r>
          <a:r>
            <a:rPr lang="en-US" baseline="0" dirty="0" err="1" smtClean="0"/>
            <a:t>Tugas</a:t>
          </a:r>
          <a:endParaRPr lang="en-US" baseline="0" dirty="0" smtClean="0"/>
        </a:p>
        <a:p>
          <a:r>
            <a:rPr lang="en-US" dirty="0" err="1" smtClean="0"/>
            <a:t>Cepat</a:t>
          </a:r>
          <a:r>
            <a:rPr lang="en-US" dirty="0" smtClean="0"/>
            <a:t> </a:t>
          </a:r>
          <a:r>
            <a:rPr lang="en-US" dirty="0" err="1" smtClean="0"/>
            <a:t>Marah</a:t>
          </a:r>
          <a:r>
            <a:rPr lang="en-US" baseline="0" dirty="0" smtClean="0"/>
            <a:t> </a:t>
          </a:r>
          <a:endParaRPr lang="en-US" dirty="0"/>
        </a:p>
      </dgm:t>
    </dgm:pt>
    <dgm:pt modelId="{F2D3B4B7-35D9-4DE3-A61A-20DDDC1745DD}" type="parTrans" cxnId="{31908F42-F30D-4596-917C-3F696C81E1D8}">
      <dgm:prSet/>
      <dgm:spPr/>
      <dgm:t>
        <a:bodyPr/>
        <a:lstStyle/>
        <a:p>
          <a:endParaRPr lang="en-US"/>
        </a:p>
      </dgm:t>
    </dgm:pt>
    <dgm:pt modelId="{E21C54A8-00B9-412C-ADDD-6391B155AEA1}" type="sibTrans" cxnId="{31908F42-F30D-4596-917C-3F696C81E1D8}">
      <dgm:prSet/>
      <dgm:spPr/>
      <dgm:t>
        <a:bodyPr/>
        <a:lstStyle/>
        <a:p>
          <a:endParaRPr lang="en-US"/>
        </a:p>
      </dgm:t>
    </dgm:pt>
    <dgm:pt modelId="{9B3139F0-BBF8-4851-BCBD-91A326FFF61D}">
      <dgm:prSet phldrT="[Text]"/>
      <dgm:spPr/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Opportunities / </a:t>
          </a:r>
          <a:r>
            <a:rPr lang="en-US" b="1" dirty="0" err="1" smtClean="0">
              <a:solidFill>
                <a:schemeClr val="tx1"/>
              </a:solidFill>
            </a:rPr>
            <a:t>Peluang</a:t>
          </a:r>
          <a:endParaRPr lang="en-US" b="1" dirty="0" smtClean="0">
            <a:solidFill>
              <a:schemeClr val="tx1"/>
            </a:solidFill>
          </a:endParaRPr>
        </a:p>
        <a:p>
          <a:r>
            <a:rPr lang="en-US" dirty="0" err="1" smtClean="0"/>
            <a:t>Banyak</a:t>
          </a:r>
          <a:r>
            <a:rPr lang="en-US" baseline="0" dirty="0" smtClean="0"/>
            <a:t> </a:t>
          </a:r>
          <a:r>
            <a:rPr lang="en-US" baseline="0" dirty="0" err="1" smtClean="0"/>
            <a:t>relasi</a:t>
          </a:r>
          <a:r>
            <a:rPr lang="en-US" baseline="0" dirty="0" smtClean="0"/>
            <a:t> di </a:t>
          </a:r>
          <a:r>
            <a:rPr lang="en-US" baseline="0" dirty="0" err="1" smtClean="0"/>
            <a:t>kampus</a:t>
          </a:r>
          <a:endParaRPr lang="en-US" dirty="0" smtClean="0"/>
        </a:p>
        <a:p>
          <a:r>
            <a:rPr lang="en-US" dirty="0" err="1" smtClean="0"/>
            <a:t>Mengikuti</a:t>
          </a:r>
          <a:r>
            <a:rPr lang="en-US" baseline="0" dirty="0" smtClean="0"/>
            <a:t> </a:t>
          </a:r>
          <a:r>
            <a:rPr lang="en-US" baseline="0" dirty="0" err="1" smtClean="0"/>
            <a:t>Pertukaran</a:t>
          </a:r>
          <a:r>
            <a:rPr lang="en-US" baseline="0" dirty="0" smtClean="0"/>
            <a:t> </a:t>
          </a:r>
          <a:r>
            <a:rPr lang="en-US" baseline="0" dirty="0" err="1" smtClean="0"/>
            <a:t>Pelajar</a:t>
          </a:r>
          <a:r>
            <a:rPr lang="en-US" baseline="0" dirty="0" smtClean="0"/>
            <a:t> di </a:t>
          </a:r>
          <a:r>
            <a:rPr lang="en-US" baseline="0" dirty="0" err="1" smtClean="0"/>
            <a:t>Luar</a:t>
          </a:r>
          <a:r>
            <a:rPr lang="en-US" baseline="0" dirty="0" smtClean="0"/>
            <a:t> </a:t>
          </a:r>
          <a:r>
            <a:rPr lang="en-US" baseline="0" dirty="0" err="1" smtClean="0"/>
            <a:t>Negeri</a:t>
          </a:r>
          <a:r>
            <a:rPr lang="en-US" baseline="0" dirty="0" smtClean="0"/>
            <a:t> </a:t>
          </a:r>
        </a:p>
        <a:p>
          <a:r>
            <a:rPr lang="en-US" baseline="0" dirty="0" err="1" smtClean="0"/>
            <a:t>Melanjutkan</a:t>
          </a:r>
          <a:r>
            <a:rPr lang="en-US" baseline="0" dirty="0" smtClean="0"/>
            <a:t> S2</a:t>
          </a:r>
          <a:endParaRPr lang="en-US" dirty="0"/>
        </a:p>
      </dgm:t>
    </dgm:pt>
    <dgm:pt modelId="{DA7A2D00-8313-4064-8E9B-691953157F9D}" type="parTrans" cxnId="{00699742-97B5-4C07-8E45-857B1BC9251A}">
      <dgm:prSet/>
      <dgm:spPr/>
      <dgm:t>
        <a:bodyPr/>
        <a:lstStyle/>
        <a:p>
          <a:endParaRPr lang="en-US"/>
        </a:p>
      </dgm:t>
    </dgm:pt>
    <dgm:pt modelId="{77A16437-BD46-4A10-979E-95498F54BA7A}" type="sibTrans" cxnId="{00699742-97B5-4C07-8E45-857B1BC9251A}">
      <dgm:prSet/>
      <dgm:spPr/>
      <dgm:t>
        <a:bodyPr/>
        <a:lstStyle/>
        <a:p>
          <a:endParaRPr lang="en-US"/>
        </a:p>
      </dgm:t>
    </dgm:pt>
    <dgm:pt modelId="{17E01F42-3BFA-4190-93FC-9641AEB5CDF9}">
      <dgm:prSet phldrT="[Text]"/>
      <dgm:spPr/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Treats / </a:t>
          </a:r>
          <a:r>
            <a:rPr lang="en-US" b="1" dirty="0" err="1" smtClean="0">
              <a:solidFill>
                <a:schemeClr val="tx1"/>
              </a:solidFill>
            </a:rPr>
            <a:t>Ancaman</a:t>
          </a:r>
          <a:endParaRPr lang="en-US" b="1" dirty="0" smtClean="0">
            <a:solidFill>
              <a:schemeClr val="tx1"/>
            </a:solidFill>
          </a:endParaRPr>
        </a:p>
        <a:p>
          <a:r>
            <a:rPr lang="en-US" dirty="0" err="1" smtClean="0"/>
            <a:t>Terpengaruh</a:t>
          </a:r>
          <a:r>
            <a:rPr lang="en-US" dirty="0" smtClean="0"/>
            <a:t> </a:t>
          </a:r>
          <a:r>
            <a:rPr lang="en-US" dirty="0" err="1" smtClean="0"/>
            <a:t>dengan</a:t>
          </a:r>
          <a:r>
            <a:rPr lang="en-US" dirty="0" smtClean="0"/>
            <a:t> </a:t>
          </a:r>
          <a:r>
            <a:rPr lang="en-US" dirty="0" err="1" smtClean="0"/>
            <a:t>teman-teman</a:t>
          </a:r>
          <a:endParaRPr lang="en-US" dirty="0" smtClean="0"/>
        </a:p>
        <a:p>
          <a:r>
            <a:rPr lang="en-US" dirty="0" err="1" smtClean="0"/>
            <a:t>Penyelesaian</a:t>
          </a:r>
          <a:r>
            <a:rPr lang="en-US" baseline="0" dirty="0" smtClean="0"/>
            <a:t> </a:t>
          </a:r>
          <a:r>
            <a:rPr lang="en-US" baseline="0" dirty="0" err="1" smtClean="0"/>
            <a:t>tugas</a:t>
          </a:r>
          <a:r>
            <a:rPr lang="en-US" baseline="0" dirty="0" smtClean="0"/>
            <a:t> / </a:t>
          </a:r>
          <a:r>
            <a:rPr lang="en-US" baseline="0" dirty="0" err="1" smtClean="0"/>
            <a:t>Kerjaan</a:t>
          </a:r>
          <a:r>
            <a:rPr lang="en-US" baseline="0" dirty="0" smtClean="0"/>
            <a:t> </a:t>
          </a:r>
          <a:r>
            <a:rPr lang="en-US" baseline="0" dirty="0" err="1" smtClean="0"/>
            <a:t>tidak</a:t>
          </a:r>
          <a:r>
            <a:rPr lang="en-US" baseline="0" dirty="0" smtClean="0"/>
            <a:t> </a:t>
          </a:r>
          <a:r>
            <a:rPr lang="en-US" baseline="0" dirty="0" err="1" smtClean="0"/>
            <a:t>sesuai</a:t>
          </a:r>
          <a:r>
            <a:rPr lang="en-US" baseline="0" dirty="0" smtClean="0"/>
            <a:t> Deadline</a:t>
          </a:r>
          <a:endParaRPr lang="en-US" dirty="0"/>
        </a:p>
      </dgm:t>
    </dgm:pt>
    <dgm:pt modelId="{43C487B9-EFF7-40E8-8570-4AF37DEC3FFF}" type="parTrans" cxnId="{8E2B4BEA-6D29-47E9-8E2A-CF2E607627F9}">
      <dgm:prSet/>
      <dgm:spPr/>
      <dgm:t>
        <a:bodyPr/>
        <a:lstStyle/>
        <a:p>
          <a:endParaRPr lang="en-US"/>
        </a:p>
      </dgm:t>
    </dgm:pt>
    <dgm:pt modelId="{6B925941-9A70-416D-8FB8-9C4BB3C50789}" type="sibTrans" cxnId="{8E2B4BEA-6D29-47E9-8E2A-CF2E607627F9}">
      <dgm:prSet/>
      <dgm:spPr/>
      <dgm:t>
        <a:bodyPr/>
        <a:lstStyle/>
        <a:p>
          <a:endParaRPr lang="en-US"/>
        </a:p>
      </dgm:t>
    </dgm:pt>
    <dgm:pt modelId="{B33AA757-5AC9-4C2B-AA83-26925025ECCF}">
      <dgm:prSet/>
      <dgm:spPr/>
    </dgm:pt>
    <dgm:pt modelId="{49692AE5-4903-435B-9DE7-AB4BF8E07982}" type="parTrans" cxnId="{ADB06548-1B29-4B08-85FF-5539B9BD30A5}">
      <dgm:prSet/>
      <dgm:spPr/>
      <dgm:t>
        <a:bodyPr/>
        <a:lstStyle/>
        <a:p>
          <a:endParaRPr lang="en-US"/>
        </a:p>
      </dgm:t>
    </dgm:pt>
    <dgm:pt modelId="{4966ABA6-6655-4991-A75E-B0ACA46AEC65}" type="sibTrans" cxnId="{ADB06548-1B29-4B08-85FF-5539B9BD30A5}">
      <dgm:prSet/>
      <dgm:spPr/>
      <dgm:t>
        <a:bodyPr/>
        <a:lstStyle/>
        <a:p>
          <a:endParaRPr lang="en-US"/>
        </a:p>
      </dgm:t>
    </dgm:pt>
    <dgm:pt modelId="{94F9987F-AD88-4CEB-8D1F-79712ECD43E0}">
      <dgm:prSet/>
      <dgm:spPr/>
    </dgm:pt>
    <dgm:pt modelId="{05F8544E-7D0A-44E9-AF2C-B94EB498A9AD}" type="parTrans" cxnId="{34E71A12-FC0C-4467-A36A-46D636EFA3F9}">
      <dgm:prSet/>
      <dgm:spPr/>
      <dgm:t>
        <a:bodyPr/>
        <a:lstStyle/>
        <a:p>
          <a:endParaRPr lang="en-US"/>
        </a:p>
      </dgm:t>
    </dgm:pt>
    <dgm:pt modelId="{F82A2356-7F84-4F62-989F-E4AD50CC6682}" type="sibTrans" cxnId="{34E71A12-FC0C-4467-A36A-46D636EFA3F9}">
      <dgm:prSet/>
      <dgm:spPr/>
      <dgm:t>
        <a:bodyPr/>
        <a:lstStyle/>
        <a:p>
          <a:endParaRPr lang="en-US"/>
        </a:p>
      </dgm:t>
    </dgm:pt>
    <dgm:pt modelId="{998F5341-6174-425C-9650-349958B346F2}">
      <dgm:prSet/>
      <dgm:spPr/>
    </dgm:pt>
    <dgm:pt modelId="{2F17F2E5-2566-4061-AFD7-FE2360D0CB60}" type="parTrans" cxnId="{E7047F99-4B75-4CFD-8000-0CF2CBB8479A}">
      <dgm:prSet/>
      <dgm:spPr/>
      <dgm:t>
        <a:bodyPr/>
        <a:lstStyle/>
        <a:p>
          <a:endParaRPr lang="en-US"/>
        </a:p>
      </dgm:t>
    </dgm:pt>
    <dgm:pt modelId="{B1742C70-93BE-4DC4-8138-E6BCA2D8F1EE}" type="sibTrans" cxnId="{E7047F99-4B75-4CFD-8000-0CF2CBB8479A}">
      <dgm:prSet/>
      <dgm:spPr/>
      <dgm:t>
        <a:bodyPr/>
        <a:lstStyle/>
        <a:p>
          <a:endParaRPr lang="en-US"/>
        </a:p>
      </dgm:t>
    </dgm:pt>
    <dgm:pt modelId="{31679B5B-4154-4E20-8583-1EE4148237BD}">
      <dgm:prSet/>
      <dgm:spPr/>
    </dgm:pt>
    <dgm:pt modelId="{9495CC75-0658-4412-BB46-785B81BE9315}" type="parTrans" cxnId="{8B1BE978-83C6-4370-8368-03F2B1CB4BFB}">
      <dgm:prSet/>
      <dgm:spPr/>
      <dgm:t>
        <a:bodyPr/>
        <a:lstStyle/>
        <a:p>
          <a:endParaRPr lang="en-US"/>
        </a:p>
      </dgm:t>
    </dgm:pt>
    <dgm:pt modelId="{F9BD41F5-71E8-404E-9152-2C7B0E077857}" type="sibTrans" cxnId="{8B1BE978-83C6-4370-8368-03F2B1CB4BFB}">
      <dgm:prSet/>
      <dgm:spPr/>
      <dgm:t>
        <a:bodyPr/>
        <a:lstStyle/>
        <a:p>
          <a:endParaRPr lang="en-US"/>
        </a:p>
      </dgm:t>
    </dgm:pt>
    <dgm:pt modelId="{5950118F-D438-4808-ADF6-EF16A53C0599}">
      <dgm:prSet/>
      <dgm:spPr/>
    </dgm:pt>
    <dgm:pt modelId="{EA3ACB51-0BF1-4527-B22B-E086687596E9}" type="parTrans" cxnId="{B877B177-928D-4670-A689-6FBAB5CDCA9A}">
      <dgm:prSet/>
      <dgm:spPr/>
      <dgm:t>
        <a:bodyPr/>
        <a:lstStyle/>
        <a:p>
          <a:endParaRPr lang="en-US"/>
        </a:p>
      </dgm:t>
    </dgm:pt>
    <dgm:pt modelId="{38299EA5-5B40-4D81-B5BC-032946A1A225}" type="sibTrans" cxnId="{B877B177-928D-4670-A689-6FBAB5CDCA9A}">
      <dgm:prSet/>
      <dgm:spPr/>
      <dgm:t>
        <a:bodyPr/>
        <a:lstStyle/>
        <a:p>
          <a:endParaRPr lang="en-US"/>
        </a:p>
      </dgm:t>
    </dgm:pt>
    <dgm:pt modelId="{74F7E9B7-2C80-4942-8F53-24F2CFDAC3D8}">
      <dgm:prSet/>
      <dgm:spPr/>
    </dgm:pt>
    <dgm:pt modelId="{7F056CC6-16C1-437A-BA4A-049D912F2D27}" type="parTrans" cxnId="{9DBBF4C5-C77A-4D22-B869-5130A6628751}">
      <dgm:prSet/>
      <dgm:spPr/>
      <dgm:t>
        <a:bodyPr/>
        <a:lstStyle/>
        <a:p>
          <a:endParaRPr lang="en-US"/>
        </a:p>
      </dgm:t>
    </dgm:pt>
    <dgm:pt modelId="{E423543B-898E-4992-B4F5-AC4CCC68C752}" type="sibTrans" cxnId="{9DBBF4C5-C77A-4D22-B869-5130A6628751}">
      <dgm:prSet/>
      <dgm:spPr/>
      <dgm:t>
        <a:bodyPr/>
        <a:lstStyle/>
        <a:p>
          <a:endParaRPr lang="en-US"/>
        </a:p>
      </dgm:t>
    </dgm:pt>
    <dgm:pt modelId="{7D4C1411-37CE-4150-B0FD-A23E2349167A}" type="pres">
      <dgm:prSet presAssocID="{1EAF04CA-A053-4357-9D5C-CCA59027FA5F}" presName="matrix" presStyleCnt="0">
        <dgm:presLayoutVars>
          <dgm:chMax val="1"/>
          <dgm:dir/>
          <dgm:resizeHandles val="exact"/>
        </dgm:presLayoutVars>
      </dgm:prSet>
      <dgm:spPr/>
    </dgm:pt>
    <dgm:pt modelId="{B39003D9-223A-4CBF-B00C-2D9CA7B8655F}" type="pres">
      <dgm:prSet presAssocID="{1EAF04CA-A053-4357-9D5C-CCA59027FA5F}" presName="diamond" presStyleLbl="bgShp" presStyleIdx="0" presStyleCnt="1" custScaleX="112912"/>
      <dgm:spPr/>
    </dgm:pt>
    <dgm:pt modelId="{CB6D277C-C652-4D26-B47B-59AA12A2D028}" type="pres">
      <dgm:prSet presAssocID="{1EAF04CA-A053-4357-9D5C-CCA59027FA5F}" presName="quad1" presStyleLbl="node1" presStyleIdx="0" presStyleCnt="4" custScaleX="117658" custScaleY="99050" custLinFactNeighborX="-16062" custLinFactNeighborY="-42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1A4634E-A00C-4A66-BC96-0D05A8E90AC3}" type="pres">
      <dgm:prSet presAssocID="{1EAF04CA-A053-4357-9D5C-CCA59027FA5F}" presName="quad2" presStyleLbl="node1" presStyleIdx="1" presStyleCnt="4" custScaleX="129973" custLinFactNeighborX="34882" custLinFactNeighborY="96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4A9840D-0634-40BB-8AD4-1BE6CB84FA54}" type="pres">
      <dgm:prSet presAssocID="{1EAF04CA-A053-4357-9D5C-CCA59027FA5F}" presName="quad3" presStyleLbl="node1" presStyleIdx="2" presStyleCnt="4" custScaleX="129851" custLinFactNeighborX="-14549" custLinFactNeighborY="723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73EC276-261E-4E38-9A5F-10AD9895ED33}" type="pres">
      <dgm:prSet presAssocID="{1EAF04CA-A053-4357-9D5C-CCA59027FA5F}" presName="quad4" presStyleLbl="node1" presStyleIdx="3" presStyleCnt="4" custScaleX="121589" custLinFactNeighborX="28501" custLinFactNeighborY="1333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045794A-0A4E-4F04-BB01-027E1093739B}" type="presOf" srcId="{1EAF04CA-A053-4357-9D5C-CCA59027FA5F}" destId="{7D4C1411-37CE-4150-B0FD-A23E2349167A}" srcOrd="0" destOrd="0" presId="urn:microsoft.com/office/officeart/2005/8/layout/matrix3"/>
    <dgm:cxn modelId="{FFC1299E-653B-482F-9D92-8741819F93A8}" type="presOf" srcId="{E4FCFB8C-4EFC-4C78-9B03-2A433068DE9B}" destId="{E1A4634E-A00C-4A66-BC96-0D05A8E90AC3}" srcOrd="0" destOrd="0" presId="urn:microsoft.com/office/officeart/2005/8/layout/matrix3"/>
    <dgm:cxn modelId="{ADB06548-1B29-4B08-85FF-5539B9BD30A5}" srcId="{1EAF04CA-A053-4357-9D5C-CCA59027FA5F}" destId="{B33AA757-5AC9-4C2B-AA83-26925025ECCF}" srcOrd="5" destOrd="0" parTransId="{49692AE5-4903-435B-9DE7-AB4BF8E07982}" sibTransId="{4966ABA6-6655-4991-A75E-B0ACA46AEC65}"/>
    <dgm:cxn modelId="{8B1BE978-83C6-4370-8368-03F2B1CB4BFB}" srcId="{1EAF04CA-A053-4357-9D5C-CCA59027FA5F}" destId="{31679B5B-4154-4E20-8583-1EE4148237BD}" srcOrd="4" destOrd="0" parTransId="{9495CC75-0658-4412-BB46-785B81BE9315}" sibTransId="{F9BD41F5-71E8-404E-9152-2C7B0E077857}"/>
    <dgm:cxn modelId="{31908F42-F30D-4596-917C-3F696C81E1D8}" srcId="{1EAF04CA-A053-4357-9D5C-CCA59027FA5F}" destId="{E4FCFB8C-4EFC-4C78-9B03-2A433068DE9B}" srcOrd="1" destOrd="0" parTransId="{F2D3B4B7-35D9-4DE3-A61A-20DDDC1745DD}" sibTransId="{E21C54A8-00B9-412C-ADDD-6391B155AEA1}"/>
    <dgm:cxn modelId="{C3A12668-8172-4234-91EF-00E829DC293C}" type="presOf" srcId="{17E01F42-3BFA-4190-93FC-9641AEB5CDF9}" destId="{C73EC276-261E-4E38-9A5F-10AD9895ED33}" srcOrd="0" destOrd="0" presId="urn:microsoft.com/office/officeart/2005/8/layout/matrix3"/>
    <dgm:cxn modelId="{953C6935-01BA-41BC-965A-7A0DD142CA52}" srcId="{1EAF04CA-A053-4357-9D5C-CCA59027FA5F}" destId="{35B36038-0F0A-4F58-9811-9EC96DD709DB}" srcOrd="0" destOrd="0" parTransId="{8C81EF78-8F58-4E7B-820B-6333A8456816}" sibTransId="{D5C6B233-1111-444F-967B-9AEFE3904808}"/>
    <dgm:cxn modelId="{8E2B4BEA-6D29-47E9-8E2A-CF2E607627F9}" srcId="{1EAF04CA-A053-4357-9D5C-CCA59027FA5F}" destId="{17E01F42-3BFA-4190-93FC-9641AEB5CDF9}" srcOrd="3" destOrd="0" parTransId="{43C487B9-EFF7-40E8-8570-4AF37DEC3FFF}" sibTransId="{6B925941-9A70-416D-8FB8-9C4BB3C50789}"/>
    <dgm:cxn modelId="{1181FB7D-1244-4AE1-9875-58714BA965DA}" type="presOf" srcId="{9B3139F0-BBF8-4851-BCBD-91A326FFF61D}" destId="{E4A9840D-0634-40BB-8AD4-1BE6CB84FA54}" srcOrd="0" destOrd="0" presId="urn:microsoft.com/office/officeart/2005/8/layout/matrix3"/>
    <dgm:cxn modelId="{34E71A12-FC0C-4467-A36A-46D636EFA3F9}" srcId="{B33AA757-5AC9-4C2B-AA83-26925025ECCF}" destId="{94F9987F-AD88-4CEB-8D1F-79712ECD43E0}" srcOrd="0" destOrd="0" parTransId="{05F8544E-7D0A-44E9-AF2C-B94EB498A9AD}" sibTransId="{F82A2356-7F84-4F62-989F-E4AD50CC6682}"/>
    <dgm:cxn modelId="{00699742-97B5-4C07-8E45-857B1BC9251A}" srcId="{1EAF04CA-A053-4357-9D5C-CCA59027FA5F}" destId="{9B3139F0-BBF8-4851-BCBD-91A326FFF61D}" srcOrd="2" destOrd="0" parTransId="{DA7A2D00-8313-4064-8E9B-691953157F9D}" sibTransId="{77A16437-BD46-4A10-979E-95498F54BA7A}"/>
    <dgm:cxn modelId="{B877B177-928D-4670-A689-6FBAB5CDCA9A}" srcId="{31679B5B-4154-4E20-8583-1EE4148237BD}" destId="{5950118F-D438-4808-ADF6-EF16A53C0599}" srcOrd="0" destOrd="0" parTransId="{EA3ACB51-0BF1-4527-B22B-E086687596E9}" sibTransId="{38299EA5-5B40-4D81-B5BC-032946A1A225}"/>
    <dgm:cxn modelId="{9DBBF4C5-C77A-4D22-B869-5130A6628751}" srcId="{31679B5B-4154-4E20-8583-1EE4148237BD}" destId="{74F7E9B7-2C80-4942-8F53-24F2CFDAC3D8}" srcOrd="1" destOrd="0" parTransId="{7F056CC6-16C1-437A-BA4A-049D912F2D27}" sibTransId="{E423543B-898E-4992-B4F5-AC4CCC68C752}"/>
    <dgm:cxn modelId="{92C9707A-4042-4709-A5A0-168A976C14E3}" type="presOf" srcId="{35B36038-0F0A-4F58-9811-9EC96DD709DB}" destId="{CB6D277C-C652-4D26-B47B-59AA12A2D028}" srcOrd="0" destOrd="0" presId="urn:microsoft.com/office/officeart/2005/8/layout/matrix3"/>
    <dgm:cxn modelId="{E7047F99-4B75-4CFD-8000-0CF2CBB8479A}" srcId="{B33AA757-5AC9-4C2B-AA83-26925025ECCF}" destId="{998F5341-6174-425C-9650-349958B346F2}" srcOrd="1" destOrd="0" parTransId="{2F17F2E5-2566-4061-AFD7-FE2360D0CB60}" sibTransId="{B1742C70-93BE-4DC4-8138-E6BCA2D8F1EE}"/>
    <dgm:cxn modelId="{EE77DEAB-CD57-4581-BB81-30BB39683A74}" type="presParOf" srcId="{7D4C1411-37CE-4150-B0FD-A23E2349167A}" destId="{B39003D9-223A-4CBF-B00C-2D9CA7B8655F}" srcOrd="0" destOrd="0" presId="urn:microsoft.com/office/officeart/2005/8/layout/matrix3"/>
    <dgm:cxn modelId="{08397D9F-B794-4FF2-B400-17BFA84D8B2D}" type="presParOf" srcId="{7D4C1411-37CE-4150-B0FD-A23E2349167A}" destId="{CB6D277C-C652-4D26-B47B-59AA12A2D028}" srcOrd="1" destOrd="0" presId="urn:microsoft.com/office/officeart/2005/8/layout/matrix3"/>
    <dgm:cxn modelId="{A77CF77D-A1B3-458B-9455-F4E82BC32876}" type="presParOf" srcId="{7D4C1411-37CE-4150-B0FD-A23E2349167A}" destId="{E1A4634E-A00C-4A66-BC96-0D05A8E90AC3}" srcOrd="2" destOrd="0" presId="urn:microsoft.com/office/officeart/2005/8/layout/matrix3"/>
    <dgm:cxn modelId="{2636936A-BBC5-470E-87FC-6C299C7E3D4E}" type="presParOf" srcId="{7D4C1411-37CE-4150-B0FD-A23E2349167A}" destId="{E4A9840D-0634-40BB-8AD4-1BE6CB84FA54}" srcOrd="3" destOrd="0" presId="urn:microsoft.com/office/officeart/2005/8/layout/matrix3"/>
    <dgm:cxn modelId="{7F8CEEC5-3B22-4086-AC0C-B65C1A64B426}" type="presParOf" srcId="{7D4C1411-37CE-4150-B0FD-A23E2349167A}" destId="{C73EC276-261E-4E38-9A5F-10AD9895ED33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9003D9-223A-4CBF-B00C-2D9CA7B8655F}">
      <dsp:nvSpPr>
        <dsp:cNvPr id="0" name=""/>
        <dsp:cNvSpPr/>
      </dsp:nvSpPr>
      <dsp:spPr>
        <a:xfrm>
          <a:off x="847580" y="0"/>
          <a:ext cx="6585759" cy="5832648"/>
        </a:xfrm>
        <a:prstGeom prst="diamond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CB6D277C-C652-4D26-B47B-59AA12A2D028}">
      <dsp:nvSpPr>
        <dsp:cNvPr id="0" name=""/>
        <dsp:cNvSpPr/>
      </dsp:nvSpPr>
      <dsp:spPr>
        <a:xfrm>
          <a:off x="1212033" y="555193"/>
          <a:ext cx="2676405" cy="2253122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err="1" smtClean="0">
              <a:solidFill>
                <a:schemeClr val="tx1"/>
              </a:solidFill>
            </a:rPr>
            <a:t>Strenghts</a:t>
          </a:r>
          <a:r>
            <a:rPr lang="en-US" sz="1800" b="1" kern="1200" dirty="0" smtClean="0">
              <a:solidFill>
                <a:schemeClr val="tx1"/>
              </a:solidFill>
            </a:rPr>
            <a:t> / </a:t>
          </a:r>
          <a:r>
            <a:rPr lang="en-US" sz="1800" b="1" kern="1200" dirty="0" err="1" smtClean="0">
              <a:solidFill>
                <a:schemeClr val="tx1"/>
              </a:solidFill>
            </a:rPr>
            <a:t>Kekuatan</a:t>
          </a:r>
          <a:endParaRPr lang="en-US" sz="1800" b="1" kern="1200" dirty="0" smtClean="0">
            <a:solidFill>
              <a:schemeClr val="tx1"/>
            </a:solidFill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/>
            <a:t>Jago</a:t>
          </a:r>
          <a:r>
            <a:rPr lang="en-US" sz="1600" kern="1200" baseline="0" dirty="0" smtClean="0"/>
            <a:t> </a:t>
          </a:r>
          <a:r>
            <a:rPr lang="en-US" sz="1600" kern="1200" baseline="0" dirty="0" err="1" smtClean="0"/>
            <a:t>Bahasa</a:t>
          </a:r>
          <a:r>
            <a:rPr lang="en-US" sz="1600" kern="1200" baseline="0" dirty="0" smtClean="0"/>
            <a:t> </a:t>
          </a:r>
          <a:r>
            <a:rPr lang="en-US" sz="1600" kern="1200" baseline="0" dirty="0" err="1" smtClean="0"/>
            <a:t>Inggris</a:t>
          </a:r>
          <a:endParaRPr lang="en-US" sz="1600" kern="1200" baseline="0" dirty="0" smtClean="0"/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baseline="0" dirty="0" err="1" smtClean="0"/>
            <a:t>Aktif</a:t>
          </a:r>
          <a:r>
            <a:rPr lang="en-US" sz="1600" kern="1200" baseline="0" dirty="0" smtClean="0"/>
            <a:t> di  </a:t>
          </a:r>
          <a:r>
            <a:rPr lang="en-US" sz="1600" kern="1200" baseline="0" dirty="0" err="1" smtClean="0"/>
            <a:t>Kampus</a:t>
          </a:r>
          <a:r>
            <a:rPr lang="en-US" sz="1600" kern="1200" baseline="0" dirty="0" smtClean="0"/>
            <a:t>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baseline="0" dirty="0" err="1" smtClean="0"/>
            <a:t>Ketua</a:t>
          </a:r>
          <a:r>
            <a:rPr lang="en-US" sz="1600" kern="1200" baseline="0" dirty="0" smtClean="0"/>
            <a:t> UKM </a:t>
          </a:r>
          <a:r>
            <a:rPr lang="en-US" sz="1600" kern="1200" baseline="0" dirty="0" err="1" smtClean="0"/>
            <a:t>Musik</a:t>
          </a:r>
          <a:endParaRPr lang="en-US" sz="1600" kern="1200" baseline="0" dirty="0" smtClean="0"/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baseline="0" dirty="0" err="1" smtClean="0"/>
            <a:t>Mudah</a:t>
          </a:r>
          <a:r>
            <a:rPr lang="en-US" sz="1600" kern="1200" baseline="0" dirty="0" smtClean="0"/>
            <a:t> </a:t>
          </a:r>
          <a:r>
            <a:rPr lang="en-US" sz="1600" kern="1200" baseline="0" dirty="0" err="1" smtClean="0"/>
            <a:t>bergaul</a:t>
          </a:r>
          <a:endParaRPr lang="en-US" sz="1600" kern="1200" dirty="0" smtClean="0"/>
        </a:p>
      </dsp:txBody>
      <dsp:txXfrm>
        <a:off x="1322021" y="665181"/>
        <a:ext cx="2456429" cy="2033146"/>
      </dsp:txXfrm>
    </dsp:sp>
    <dsp:sp modelId="{E1A4634E-A00C-4A66-BC96-0D05A8E90AC3}">
      <dsp:nvSpPr>
        <dsp:cNvPr id="0" name=""/>
        <dsp:cNvSpPr/>
      </dsp:nvSpPr>
      <dsp:spPr>
        <a:xfrm>
          <a:off x="4680519" y="576075"/>
          <a:ext cx="2956538" cy="2274732"/>
        </a:xfrm>
        <a:prstGeom prst="roundRect">
          <a:avLst/>
        </a:prstGeom>
        <a:gradFill rotWithShape="0">
          <a:gsLst>
            <a:gs pos="0">
              <a:schemeClr val="accent2">
                <a:hueOff val="1560506"/>
                <a:satOff val="-1946"/>
                <a:lumOff val="458"/>
                <a:alphaOff val="0"/>
                <a:shade val="51000"/>
                <a:satMod val="130000"/>
              </a:schemeClr>
            </a:gs>
            <a:gs pos="80000">
              <a:schemeClr val="accent2">
                <a:hueOff val="1560506"/>
                <a:satOff val="-1946"/>
                <a:lumOff val="458"/>
                <a:alphaOff val="0"/>
                <a:shade val="93000"/>
                <a:satMod val="130000"/>
              </a:schemeClr>
            </a:gs>
            <a:gs pos="100000">
              <a:schemeClr val="accent2">
                <a:hueOff val="1560506"/>
                <a:satOff val="-1946"/>
                <a:lumOff val="45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b="1" kern="1200" dirty="0" smtClean="0">
              <a:solidFill>
                <a:schemeClr val="tx1"/>
              </a:solidFill>
            </a:rPr>
            <a:t>Weakness /</a:t>
          </a:r>
          <a:r>
            <a:rPr lang="en-US" sz="1900" b="1" kern="1200" baseline="0" dirty="0" smtClean="0">
              <a:solidFill>
                <a:schemeClr val="tx1"/>
              </a:solidFill>
            </a:rPr>
            <a:t> </a:t>
          </a:r>
          <a:r>
            <a:rPr lang="en-US" sz="1900" b="1" kern="1200" baseline="0" dirty="0" err="1" smtClean="0">
              <a:solidFill>
                <a:schemeClr val="tx1"/>
              </a:solidFill>
            </a:rPr>
            <a:t>Kelemahan</a:t>
          </a:r>
          <a:endParaRPr lang="en-US" sz="1900" b="1" kern="1200" dirty="0" smtClean="0">
            <a:solidFill>
              <a:schemeClr val="tx1"/>
            </a:solidFill>
          </a:endParaRP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err="1" smtClean="0"/>
            <a:t>Prokrastinator</a:t>
          </a:r>
          <a:r>
            <a:rPr lang="en-US" sz="1900" kern="1200" dirty="0" smtClean="0"/>
            <a:t> / </a:t>
          </a:r>
          <a:r>
            <a:rPr lang="en-US" sz="1900" kern="1200" dirty="0" err="1" smtClean="0"/>
            <a:t>Menunda-nunda</a:t>
          </a:r>
          <a:r>
            <a:rPr lang="en-US" sz="1900" kern="1200" baseline="0" dirty="0" smtClean="0"/>
            <a:t> </a:t>
          </a:r>
          <a:r>
            <a:rPr lang="en-US" sz="1900" kern="1200" baseline="0" dirty="0" err="1" smtClean="0"/>
            <a:t>Tugas</a:t>
          </a:r>
          <a:endParaRPr lang="en-US" sz="1900" kern="1200" baseline="0" dirty="0" smtClean="0"/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err="1" smtClean="0"/>
            <a:t>Cepat</a:t>
          </a:r>
          <a:r>
            <a:rPr lang="en-US" sz="1900" kern="1200" dirty="0" smtClean="0"/>
            <a:t> </a:t>
          </a:r>
          <a:r>
            <a:rPr lang="en-US" sz="1900" kern="1200" dirty="0" err="1" smtClean="0"/>
            <a:t>Marah</a:t>
          </a:r>
          <a:r>
            <a:rPr lang="en-US" sz="1900" kern="1200" baseline="0" dirty="0" smtClean="0"/>
            <a:t> </a:t>
          </a:r>
          <a:endParaRPr lang="en-US" sz="1900" kern="1200" dirty="0"/>
        </a:p>
      </dsp:txBody>
      <dsp:txXfrm>
        <a:off x="4791562" y="687118"/>
        <a:ext cx="2734452" cy="2052646"/>
      </dsp:txXfrm>
    </dsp:sp>
    <dsp:sp modelId="{E4A9840D-0634-40BB-8AD4-1BE6CB84FA54}">
      <dsp:nvSpPr>
        <dsp:cNvPr id="0" name=""/>
        <dsp:cNvSpPr/>
      </dsp:nvSpPr>
      <dsp:spPr>
        <a:xfrm>
          <a:off x="1107771" y="3168345"/>
          <a:ext cx="2953763" cy="2274732"/>
        </a:xfrm>
        <a:prstGeom prst="roundRect">
          <a:avLst/>
        </a:prstGeom>
        <a:gradFill rotWithShape="0">
          <a:gsLst>
            <a:gs pos="0">
              <a:schemeClr val="accent2">
                <a:hueOff val="3121013"/>
                <a:satOff val="-3893"/>
                <a:lumOff val="915"/>
                <a:alphaOff val="0"/>
                <a:shade val="51000"/>
                <a:satMod val="130000"/>
              </a:schemeClr>
            </a:gs>
            <a:gs pos="80000">
              <a:schemeClr val="accent2">
                <a:hueOff val="3121013"/>
                <a:satOff val="-3893"/>
                <a:lumOff val="915"/>
                <a:alphaOff val="0"/>
                <a:shade val="93000"/>
                <a:satMod val="130000"/>
              </a:schemeClr>
            </a:gs>
            <a:gs pos="100000">
              <a:schemeClr val="accent2">
                <a:hueOff val="3121013"/>
                <a:satOff val="-3893"/>
                <a:lumOff val="91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solidFill>
                <a:schemeClr val="tx1"/>
              </a:solidFill>
            </a:rPr>
            <a:t>Opportunities / </a:t>
          </a:r>
          <a:r>
            <a:rPr lang="en-US" sz="1800" b="1" kern="1200" dirty="0" err="1" smtClean="0">
              <a:solidFill>
                <a:schemeClr val="tx1"/>
              </a:solidFill>
            </a:rPr>
            <a:t>Peluang</a:t>
          </a:r>
          <a:endParaRPr lang="en-US" sz="1800" b="1" kern="1200" dirty="0" smtClean="0">
            <a:solidFill>
              <a:schemeClr val="tx1"/>
            </a:solidFill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/>
            <a:t>Banyak</a:t>
          </a:r>
          <a:r>
            <a:rPr lang="en-US" sz="1800" kern="1200" baseline="0" dirty="0" smtClean="0"/>
            <a:t> </a:t>
          </a:r>
          <a:r>
            <a:rPr lang="en-US" sz="1800" kern="1200" baseline="0" dirty="0" err="1" smtClean="0"/>
            <a:t>relasi</a:t>
          </a:r>
          <a:r>
            <a:rPr lang="en-US" sz="1800" kern="1200" baseline="0" dirty="0" smtClean="0"/>
            <a:t> di </a:t>
          </a:r>
          <a:r>
            <a:rPr lang="en-US" sz="1800" kern="1200" baseline="0" dirty="0" err="1" smtClean="0"/>
            <a:t>kampus</a:t>
          </a:r>
          <a:endParaRPr lang="en-US" sz="1800" kern="1200" dirty="0" smtClean="0"/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/>
            <a:t>Mengikuti</a:t>
          </a:r>
          <a:r>
            <a:rPr lang="en-US" sz="1800" kern="1200" baseline="0" dirty="0" smtClean="0"/>
            <a:t> </a:t>
          </a:r>
          <a:r>
            <a:rPr lang="en-US" sz="1800" kern="1200" baseline="0" dirty="0" err="1" smtClean="0"/>
            <a:t>Pertukaran</a:t>
          </a:r>
          <a:r>
            <a:rPr lang="en-US" sz="1800" kern="1200" baseline="0" dirty="0" smtClean="0"/>
            <a:t> </a:t>
          </a:r>
          <a:r>
            <a:rPr lang="en-US" sz="1800" kern="1200" baseline="0" dirty="0" err="1" smtClean="0"/>
            <a:t>Pelajar</a:t>
          </a:r>
          <a:r>
            <a:rPr lang="en-US" sz="1800" kern="1200" baseline="0" dirty="0" smtClean="0"/>
            <a:t> di </a:t>
          </a:r>
          <a:r>
            <a:rPr lang="en-US" sz="1800" kern="1200" baseline="0" dirty="0" err="1" smtClean="0"/>
            <a:t>Luar</a:t>
          </a:r>
          <a:r>
            <a:rPr lang="en-US" sz="1800" kern="1200" baseline="0" dirty="0" smtClean="0"/>
            <a:t> </a:t>
          </a:r>
          <a:r>
            <a:rPr lang="en-US" sz="1800" kern="1200" baseline="0" dirty="0" err="1" smtClean="0"/>
            <a:t>Negeri</a:t>
          </a:r>
          <a:r>
            <a:rPr lang="en-US" sz="1800" kern="1200" baseline="0" dirty="0" smtClean="0"/>
            <a:t>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baseline="0" dirty="0" err="1" smtClean="0"/>
            <a:t>Melanjutkan</a:t>
          </a:r>
          <a:r>
            <a:rPr lang="en-US" sz="1800" kern="1200" baseline="0" dirty="0" smtClean="0"/>
            <a:t> S2</a:t>
          </a:r>
          <a:endParaRPr lang="en-US" sz="1800" kern="1200" dirty="0"/>
        </a:p>
      </dsp:txBody>
      <dsp:txXfrm>
        <a:off x="1218814" y="3279388"/>
        <a:ext cx="2731677" cy="2052646"/>
      </dsp:txXfrm>
    </dsp:sp>
    <dsp:sp modelId="{C73EC276-261E-4E38-9A5F-10AD9895ED33}">
      <dsp:nvSpPr>
        <dsp:cNvPr id="0" name=""/>
        <dsp:cNvSpPr/>
      </dsp:nvSpPr>
      <dsp:spPr>
        <a:xfrm>
          <a:off x="4630725" y="3307194"/>
          <a:ext cx="2765824" cy="2274732"/>
        </a:xfrm>
        <a:prstGeom prst="roundRect">
          <a:avLst/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shade val="51000"/>
                <a:satMod val="130000"/>
              </a:schemeClr>
            </a:gs>
            <a:gs pos="80000">
              <a:schemeClr val="accent2">
                <a:hueOff val="4681519"/>
                <a:satOff val="-5839"/>
                <a:lumOff val="1373"/>
                <a:alphaOff val="0"/>
                <a:shade val="93000"/>
                <a:satMod val="13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solidFill>
                <a:schemeClr val="tx1"/>
              </a:solidFill>
            </a:rPr>
            <a:t>Treats / </a:t>
          </a:r>
          <a:r>
            <a:rPr lang="en-US" sz="1800" b="1" kern="1200" dirty="0" err="1" smtClean="0">
              <a:solidFill>
                <a:schemeClr val="tx1"/>
              </a:solidFill>
            </a:rPr>
            <a:t>Ancaman</a:t>
          </a:r>
          <a:endParaRPr lang="en-US" sz="1800" b="1" kern="1200" dirty="0" smtClean="0">
            <a:solidFill>
              <a:schemeClr val="tx1"/>
            </a:solidFill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/>
            <a:t>Terpengaruh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dengan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teman-teman</a:t>
          </a:r>
          <a:endParaRPr lang="en-US" sz="1800" kern="1200" dirty="0" smtClean="0"/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/>
            <a:t>Penyelesaian</a:t>
          </a:r>
          <a:r>
            <a:rPr lang="en-US" sz="1800" kern="1200" baseline="0" dirty="0" smtClean="0"/>
            <a:t> </a:t>
          </a:r>
          <a:r>
            <a:rPr lang="en-US" sz="1800" kern="1200" baseline="0" dirty="0" err="1" smtClean="0"/>
            <a:t>tugas</a:t>
          </a:r>
          <a:r>
            <a:rPr lang="en-US" sz="1800" kern="1200" baseline="0" dirty="0" smtClean="0"/>
            <a:t> / </a:t>
          </a:r>
          <a:r>
            <a:rPr lang="en-US" sz="1800" kern="1200" baseline="0" dirty="0" err="1" smtClean="0"/>
            <a:t>Kerjaan</a:t>
          </a:r>
          <a:r>
            <a:rPr lang="en-US" sz="1800" kern="1200" baseline="0" dirty="0" smtClean="0"/>
            <a:t> </a:t>
          </a:r>
          <a:r>
            <a:rPr lang="en-US" sz="1800" kern="1200" baseline="0" dirty="0" err="1" smtClean="0"/>
            <a:t>tidak</a:t>
          </a:r>
          <a:r>
            <a:rPr lang="en-US" sz="1800" kern="1200" baseline="0" dirty="0" smtClean="0"/>
            <a:t> </a:t>
          </a:r>
          <a:r>
            <a:rPr lang="en-US" sz="1800" kern="1200" baseline="0" dirty="0" err="1" smtClean="0"/>
            <a:t>sesuai</a:t>
          </a:r>
          <a:r>
            <a:rPr lang="en-US" sz="1800" kern="1200" baseline="0" dirty="0" smtClean="0"/>
            <a:t> Deadline</a:t>
          </a:r>
          <a:endParaRPr lang="en-US" sz="1800" kern="1200" dirty="0"/>
        </a:p>
      </dsp:txBody>
      <dsp:txXfrm>
        <a:off x="4741768" y="3418237"/>
        <a:ext cx="2543738" cy="20526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469900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2725" y="0"/>
            <a:ext cx="3078163" cy="469900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A4DDBC1-EE26-4AF6-808A-49EACFB13B2B}" type="datetimeFigureOut">
              <a:rPr lang="en-US"/>
              <a:pPr>
                <a:defRPr/>
              </a:pPr>
              <a:t>4/10/2017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16988"/>
            <a:ext cx="3078163" cy="469900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2725" y="8916988"/>
            <a:ext cx="3078163" cy="469900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FEC38632-99AE-4A03-A62E-C54936FFCB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52365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469900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2725" y="0"/>
            <a:ext cx="3078163" cy="469900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456A53B-21B4-483D-95BC-F7A5F32D40BD}" type="datetimeFigureOut">
              <a:rPr lang="en-US"/>
              <a:pPr>
                <a:defRPr/>
              </a:pPr>
              <a:t>4/10/2017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4913" y="704850"/>
            <a:ext cx="4692650" cy="3519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9" tIns="47114" rIns="94229" bIns="47114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613" y="4459288"/>
            <a:ext cx="5683250" cy="4224337"/>
          </a:xfrm>
          <a:prstGeom prst="rect">
            <a:avLst/>
          </a:prstGeom>
        </p:spPr>
        <p:txBody>
          <a:bodyPr vert="horz" lIns="94229" tIns="47114" rIns="94229" bIns="47114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6988"/>
            <a:ext cx="3078163" cy="469900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2725" y="8916988"/>
            <a:ext cx="3078163" cy="469900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B20EC90-5ABF-473E-B0DF-A1B8A8E769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60770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2571153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2643251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72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2915839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8/30/2010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Etika Profesi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7D6BD1-EBEC-4FA3-808C-8E2C3E086B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8/30/2010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Etika Profesi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953313-7783-48A3-AD2B-0B226C7A23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8/30/2010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Etika Profesi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9711B2-D7CA-45B7-BFF3-2A572A3A62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Album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2"/>
          <p:cNvSpPr>
            <a:spLocks noGrp="1"/>
          </p:cNvSpPr>
          <p:nvPr>
            <p:ph type="title"/>
          </p:nvPr>
        </p:nvSpPr>
        <p:spPr>
          <a:xfrm>
            <a:off x="752669" y="4572000"/>
            <a:ext cx="7781731" cy="990600"/>
          </a:xfrm>
        </p:spPr>
        <p:txBody>
          <a:bodyPr bIns="0" anchor="b"/>
          <a:lstStyle>
            <a:lvl1pPr>
              <a:defRPr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7" name="Rectangle 11"/>
          <p:cNvSpPr>
            <a:spLocks noGrp="1"/>
          </p:cNvSpPr>
          <p:nvPr>
            <p:ph type="body" sz="quarter" idx="14"/>
          </p:nvPr>
        </p:nvSpPr>
        <p:spPr>
          <a:xfrm>
            <a:off x="752669" y="5600700"/>
            <a:ext cx="7772400" cy="838200"/>
          </a:xfrm>
        </p:spPr>
        <p:txBody>
          <a:bodyPr tIns="0"/>
          <a:lstStyle>
            <a:lvl1pPr>
              <a:buFontTx/>
              <a:buNone/>
              <a:defRPr sz="1800"/>
            </a:lvl1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Rectangle 6"/>
          <p:cNvSpPr>
            <a:spLocks noGrp="1"/>
          </p:cNvSpPr>
          <p:nvPr>
            <p:ph type="pic" sz="quarter" idx="11"/>
          </p:nvPr>
        </p:nvSpPr>
        <p:spPr>
          <a:xfrm>
            <a:off x="786339" y="2140695"/>
            <a:ext cx="2286000" cy="2286000"/>
          </a:xfr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>
            <a:normAutofit/>
          </a:bodyPr>
          <a:lstStyle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18" name="Rectangle 6"/>
          <p:cNvSpPr>
            <a:spLocks noGrp="1"/>
          </p:cNvSpPr>
          <p:nvPr>
            <p:ph type="pic" sz="quarter" idx="15"/>
          </p:nvPr>
        </p:nvSpPr>
        <p:spPr>
          <a:xfrm>
            <a:off x="3474604" y="2140695"/>
            <a:ext cx="2286000" cy="2286000"/>
          </a:xfr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>
            <a:normAutofit/>
          </a:bodyPr>
          <a:lstStyle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2" name="Rectangle 6"/>
          <p:cNvSpPr>
            <a:spLocks noGrp="1"/>
          </p:cNvSpPr>
          <p:nvPr>
            <p:ph type="pic" sz="quarter" idx="16"/>
          </p:nvPr>
        </p:nvSpPr>
        <p:spPr>
          <a:xfrm>
            <a:off x="6162871" y="2140695"/>
            <a:ext cx="2286000" cy="2286000"/>
          </a:xfr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>
            <a:normAutofit/>
          </a:bodyPr>
          <a:lstStyle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8" name="Rectangle 7"/>
          <p:cNvSpPr>
            <a:spLocks noGrp="1"/>
          </p:cNvSpPr>
          <p:nvPr>
            <p:ph type="dt" sz="half" idx="17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9" name="Rectangle 8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8DA1E18-4D1E-4E87-AB15-0BB7B9BEB2CD}" type="slidenum">
              <a:rPr lang="en-US"/>
              <a:pPr>
                <a:defRPr/>
              </a:pPr>
              <a:t>‹#›</a:t>
            </a:fld>
            <a:endParaRPr lang="en-US">
              <a:solidFill>
                <a:schemeClr val="tx1">
                  <a:tint val="75000"/>
                </a:schemeClr>
              </a:solidFill>
            </a:endParaRPr>
          </a:p>
        </p:txBody>
      </p:sp>
      <p:sp>
        <p:nvSpPr>
          <p:cNvPr id="10" name="Rectangle 9"/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8/30/2010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Etika Profesi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FBB9DD-AED3-4587-A805-96DD90910B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8/30/2010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Etika Profesi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60FF2A-1062-4722-A01E-2D7CF33BE8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8/30/2010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Etika Profesi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101B46-6454-421E-85D0-2789473EBA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8/30/2010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Etika Profesi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0219AE-B80B-4C05-B117-7AC6DE9668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8/30/2010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Etika Profesi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76A990-FF54-4FCB-937A-4CE885BC4B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8/30/2010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Etika Profesi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CACF73-F7BD-4215-AC39-A1877699D7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8/30/2010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Etika Profesi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1DB26E-FF14-4C9B-AB5E-6FEF1F4F0B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8/30/2010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Etika Profesi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B4CD8D-7276-4190-A938-C65A3577E2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8/30/2010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Revisi 01 Etika Profesi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C502967-D511-44EC-A434-D09A6CA068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slow">
    <p:dissolve/>
  </p:transition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214554"/>
            <a:ext cx="9144000" cy="224676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C</a:t>
            </a:r>
            <a:r>
              <a:rPr lang="id-ID" sz="4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HAPTER </a:t>
            </a:r>
            <a:r>
              <a:rPr lang="en-US" sz="4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5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4000" dirty="0" smtClean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6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MOTIVASI</a:t>
            </a:r>
            <a:endParaRPr lang="en-US" sz="60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C0000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  <a:reflection blurRad="6350" stA="50000" endA="300" endPos="50000" dist="29997" dir="5400000" sy="-100000" algn="bl" rotWithShape="0"/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1" name="Picture 2" descr="D:\Picture\logo ibi small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715250" y="142875"/>
            <a:ext cx="1244600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Date Placeholder 1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9/14/2015</a:t>
            </a:r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466770-1F9C-4D8C-831E-3947D22D485B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Character Building</a:t>
            </a:r>
            <a:endParaRPr lang="en-US" dirty="0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857868" y="3071826"/>
            <a:ext cx="5715040" cy="857224"/>
          </a:xfrm>
        </p:spPr>
        <p:txBody>
          <a:bodyPr>
            <a:normAutofit/>
          </a:bodyPr>
          <a:lstStyle/>
          <a:p>
            <a:r>
              <a:rPr lang="en-US" dirty="0" smtClean="0"/>
              <a:t>Cara </a:t>
            </a:r>
            <a:r>
              <a:rPr lang="en-US" dirty="0" err="1" smtClean="0"/>
              <a:t>memotivasi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28604"/>
            <a:ext cx="7239000" cy="602713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4400" b="1" dirty="0" smtClean="0">
                <a:solidFill>
                  <a:schemeClr val="tx2"/>
                </a:solidFill>
                <a:latin typeface="Algerian" pitchFamily="82" charset="0"/>
              </a:rPr>
              <a:t>BUATLAH EVALUASI</a:t>
            </a:r>
            <a:endParaRPr lang="en-US" sz="4400" dirty="0" smtClean="0">
              <a:solidFill>
                <a:schemeClr val="tx2"/>
              </a:solidFill>
              <a:latin typeface="Algerian" pitchFamily="82" charset="0"/>
            </a:endParaRP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err="1" smtClean="0"/>
              <a:t>Janganlah</a:t>
            </a:r>
            <a:r>
              <a:rPr lang="en-US" dirty="0" smtClean="0"/>
              <a:t> </a:t>
            </a:r>
            <a:r>
              <a:rPr lang="en-US" dirty="0" err="1" smtClean="0"/>
              <a:t>berhenti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menciptakan</a:t>
            </a:r>
            <a:r>
              <a:rPr lang="en-US" dirty="0" smtClean="0"/>
              <a:t> </a:t>
            </a:r>
            <a:r>
              <a:rPr lang="en-US" dirty="0" err="1" smtClean="0"/>
              <a:t>peluang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yang </a:t>
            </a:r>
            <a:r>
              <a:rPr lang="en-US" dirty="0" err="1" smtClean="0"/>
              <a:t>baru</a:t>
            </a:r>
            <a:endParaRPr lang="en-US" dirty="0" smtClean="0"/>
          </a:p>
          <a:p>
            <a:r>
              <a:rPr lang="en-US" dirty="0" err="1" smtClean="0"/>
              <a:t>Janganlah</a:t>
            </a:r>
            <a:r>
              <a:rPr lang="en-US" dirty="0" smtClean="0"/>
              <a:t> </a:t>
            </a:r>
            <a:r>
              <a:rPr lang="en-US" dirty="0" err="1" smtClean="0"/>
              <a:t>malu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mengakui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yang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anda</a:t>
            </a:r>
            <a:r>
              <a:rPr lang="en-US" dirty="0" smtClean="0"/>
              <a:t> </a:t>
            </a:r>
            <a:r>
              <a:rPr lang="en-US" dirty="0" err="1" smtClean="0"/>
              <a:t>kembangkan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MOTIVASI DIRI, 2014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599418"/>
      </p:ext>
    </p:extLst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Beberapa Hambatan Tumbuhnya Motivasi</a:t>
            </a:r>
          </a:p>
        </p:txBody>
      </p:sp>
      <p:sp>
        <p:nvSpPr>
          <p:cNvPr id="10243" name="Rectangle 3"/>
          <p:cNvSpPr>
            <a:spLocks noGrp="1"/>
          </p:cNvSpPr>
          <p:nvPr>
            <p:ph type="body" idx="4294967295"/>
          </p:nvPr>
        </p:nvSpPr>
        <p:spPr>
          <a:xfrm>
            <a:off x="671514" y="1760557"/>
            <a:ext cx="7686700" cy="3883021"/>
          </a:xfrm>
        </p:spPr>
        <p:txBody>
          <a:bodyPr/>
          <a:lstStyle/>
          <a:p>
            <a:pPr marL="609600" indent="-609600" eaLnBrk="1" hangingPunct="1">
              <a:lnSpc>
                <a:spcPct val="150000"/>
              </a:lnSpc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Kurang percaya diri</a:t>
            </a:r>
          </a:p>
          <a:p>
            <a:pPr marL="609600" indent="-609600" eaLnBrk="1" hangingPunct="1">
              <a:lnSpc>
                <a:spcPct val="150000"/>
              </a:lnSpc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Kecemasan berlebihan</a:t>
            </a:r>
          </a:p>
          <a:p>
            <a:pPr marL="609600" indent="-609600" eaLnBrk="1" hangingPunct="1">
              <a:lnSpc>
                <a:spcPct val="150000"/>
              </a:lnSpc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Opini negatif</a:t>
            </a:r>
          </a:p>
          <a:p>
            <a:pPr marL="609600" indent="-609600" eaLnBrk="1" hangingPunct="1">
              <a:lnSpc>
                <a:spcPct val="150000"/>
              </a:lnSpc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Merasa bukan bagian dari kelompok atau sasaran yang lebih besar</a:t>
            </a:r>
          </a:p>
          <a:p>
            <a:pPr marL="609600" indent="-609600" eaLnBrk="1" hangingPunct="1">
              <a:lnSpc>
                <a:spcPct val="150000"/>
              </a:lnSpc>
            </a:pPr>
            <a:endParaRPr lang="en-US" dirty="0" smtClean="0">
              <a:latin typeface="Cambria" pitchFamily="18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Grp="1"/>
          </p:cNvSpPr>
          <p:nvPr>
            <p:ph idx="4294967295"/>
          </p:nvPr>
        </p:nvSpPr>
        <p:spPr>
          <a:xfrm>
            <a:off x="642910" y="498475"/>
            <a:ext cx="7858180" cy="5851525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Calibri" pitchFamily="34" charset="0"/>
              </a:rPr>
              <a:t>Maslow’s Hierarchy of Needs </a:t>
            </a:r>
          </a:p>
        </p:txBody>
      </p:sp>
      <p:sp>
        <p:nvSpPr>
          <p:cNvPr id="5123" name="Rectangle 2"/>
          <p:cNvSpPr>
            <a:spLocks noGrp="1"/>
          </p:cNvSpPr>
          <p:nvPr>
            <p:ph type="title" idx="4294967295"/>
          </p:nvPr>
        </p:nvSpPr>
        <p:spPr>
          <a:xfrm>
            <a:off x="433360" y="274638"/>
            <a:ext cx="7858180" cy="1143000"/>
          </a:xfrm>
        </p:spPr>
        <p:txBody>
          <a:bodyPr/>
          <a:lstStyle/>
          <a:p>
            <a:pPr eaLnBrk="1" hangingPunct="1"/>
            <a:r>
              <a:rPr lang="en-US" sz="4000" dirty="0" smtClean="0">
                <a:latin typeface="Cambria" pitchFamily="18" charset="0"/>
              </a:rPr>
              <a:t> </a:t>
            </a:r>
          </a:p>
        </p:txBody>
      </p:sp>
      <p:sp>
        <p:nvSpPr>
          <p:cNvPr id="5124" name="Line 6"/>
          <p:cNvSpPr>
            <a:spLocks noChangeShapeType="1"/>
          </p:cNvSpPr>
          <p:nvPr/>
        </p:nvSpPr>
        <p:spPr bwMode="auto">
          <a:xfrm flipV="1">
            <a:off x="2071670" y="5445125"/>
            <a:ext cx="50191" cy="8651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5125" name="Line 9"/>
          <p:cNvSpPr>
            <a:spLocks noChangeShapeType="1"/>
          </p:cNvSpPr>
          <p:nvPr/>
        </p:nvSpPr>
        <p:spPr bwMode="auto">
          <a:xfrm>
            <a:off x="2175916" y="5445125"/>
            <a:ext cx="82614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5126" name="Rectangle 16"/>
          <p:cNvSpPr>
            <a:spLocks noChangeArrowheads="1"/>
          </p:cNvSpPr>
          <p:nvPr/>
        </p:nvSpPr>
        <p:spPr bwMode="auto">
          <a:xfrm>
            <a:off x="2257608" y="5629275"/>
            <a:ext cx="174288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en-US" dirty="0"/>
              <a:t>Physiological</a:t>
            </a:r>
          </a:p>
        </p:txBody>
      </p:sp>
      <p:sp>
        <p:nvSpPr>
          <p:cNvPr id="5127" name="Rectangle 17"/>
          <p:cNvSpPr>
            <a:spLocks noChangeArrowheads="1"/>
          </p:cNvSpPr>
          <p:nvPr/>
        </p:nvSpPr>
        <p:spPr bwMode="auto">
          <a:xfrm>
            <a:off x="1041534" y="5524500"/>
            <a:ext cx="103229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US" sz="1400" b="1">
                <a:latin typeface="Calibri" pitchFamily="34" charset="0"/>
                <a:cs typeface="Times New Roman" pitchFamily="18" charset="0"/>
              </a:rPr>
              <a:t>sex, water, </a:t>
            </a:r>
          </a:p>
          <a:p>
            <a:r>
              <a:rPr lang="en-US" sz="1400" b="1">
                <a:latin typeface="Calibri" pitchFamily="34" charset="0"/>
                <a:cs typeface="Times New Roman" pitchFamily="18" charset="0"/>
              </a:rPr>
              <a:t>food, air</a:t>
            </a:r>
            <a:endParaRPr lang="en-US" sz="1400" b="1">
              <a:latin typeface="Calibri" pitchFamily="34" charset="0"/>
            </a:endParaRPr>
          </a:p>
        </p:txBody>
      </p:sp>
      <p:sp>
        <p:nvSpPr>
          <p:cNvPr id="5128" name="Rectangle 18"/>
          <p:cNvSpPr>
            <a:spLocks noChangeArrowheads="1"/>
          </p:cNvSpPr>
          <p:nvPr/>
        </p:nvSpPr>
        <p:spPr bwMode="auto">
          <a:xfrm>
            <a:off x="3186814" y="4838700"/>
            <a:ext cx="95655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US" dirty="0"/>
              <a:t>Safety</a:t>
            </a:r>
          </a:p>
        </p:txBody>
      </p:sp>
      <p:sp>
        <p:nvSpPr>
          <p:cNvPr id="5129" name="Line 19"/>
          <p:cNvSpPr>
            <a:spLocks noChangeShapeType="1"/>
          </p:cNvSpPr>
          <p:nvPr/>
        </p:nvSpPr>
        <p:spPr bwMode="auto">
          <a:xfrm flipV="1">
            <a:off x="3000364" y="4581525"/>
            <a:ext cx="50191" cy="8651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5130" name="Line 20"/>
          <p:cNvSpPr>
            <a:spLocks noChangeShapeType="1"/>
          </p:cNvSpPr>
          <p:nvPr/>
        </p:nvSpPr>
        <p:spPr bwMode="auto">
          <a:xfrm flipV="1">
            <a:off x="3857620" y="3716336"/>
            <a:ext cx="50191" cy="8651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5131" name="Line 21"/>
          <p:cNvSpPr>
            <a:spLocks noChangeShapeType="1"/>
          </p:cNvSpPr>
          <p:nvPr/>
        </p:nvSpPr>
        <p:spPr bwMode="auto">
          <a:xfrm flipV="1">
            <a:off x="5572132" y="1989136"/>
            <a:ext cx="50191" cy="8651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5132" name="Line 22"/>
          <p:cNvSpPr>
            <a:spLocks noChangeShapeType="1"/>
          </p:cNvSpPr>
          <p:nvPr/>
        </p:nvSpPr>
        <p:spPr bwMode="auto">
          <a:xfrm flipV="1">
            <a:off x="4714876" y="2852736"/>
            <a:ext cx="50191" cy="8651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5133" name="Line 23"/>
          <p:cNvSpPr>
            <a:spLocks noChangeShapeType="1"/>
          </p:cNvSpPr>
          <p:nvPr/>
        </p:nvSpPr>
        <p:spPr bwMode="auto">
          <a:xfrm>
            <a:off x="4768302" y="2852738"/>
            <a:ext cx="826141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5134" name="Line 24"/>
          <p:cNvSpPr>
            <a:spLocks noChangeShapeType="1"/>
          </p:cNvSpPr>
          <p:nvPr/>
        </p:nvSpPr>
        <p:spPr bwMode="auto">
          <a:xfrm>
            <a:off x="3903116" y="3716338"/>
            <a:ext cx="82614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5135" name="Line 25"/>
          <p:cNvSpPr>
            <a:spLocks noChangeShapeType="1"/>
          </p:cNvSpPr>
          <p:nvPr/>
        </p:nvSpPr>
        <p:spPr bwMode="auto">
          <a:xfrm>
            <a:off x="5631902" y="1989138"/>
            <a:ext cx="826141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5136" name="Line 26"/>
          <p:cNvSpPr>
            <a:spLocks noChangeShapeType="1"/>
          </p:cNvSpPr>
          <p:nvPr/>
        </p:nvSpPr>
        <p:spPr bwMode="auto">
          <a:xfrm>
            <a:off x="3039516" y="4581525"/>
            <a:ext cx="82614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5137" name="Rectangle 27"/>
          <p:cNvSpPr>
            <a:spLocks noChangeArrowheads="1"/>
          </p:cNvSpPr>
          <p:nvPr/>
        </p:nvSpPr>
        <p:spPr bwMode="auto">
          <a:xfrm>
            <a:off x="4052575" y="3933825"/>
            <a:ext cx="109092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US" dirty="0"/>
              <a:t>Social</a:t>
            </a:r>
          </a:p>
        </p:txBody>
      </p:sp>
      <p:sp>
        <p:nvSpPr>
          <p:cNvPr id="5138" name="Rectangle 28"/>
          <p:cNvSpPr>
            <a:spLocks noChangeArrowheads="1"/>
          </p:cNvSpPr>
          <p:nvPr/>
        </p:nvSpPr>
        <p:spPr bwMode="auto">
          <a:xfrm>
            <a:off x="4903209" y="3068638"/>
            <a:ext cx="116898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US" dirty="0"/>
              <a:t>Esteem</a:t>
            </a:r>
          </a:p>
        </p:txBody>
      </p:sp>
      <p:sp>
        <p:nvSpPr>
          <p:cNvPr id="5139" name="Rectangle 29"/>
          <p:cNvSpPr>
            <a:spLocks noChangeArrowheads="1"/>
          </p:cNvSpPr>
          <p:nvPr/>
        </p:nvSpPr>
        <p:spPr bwMode="auto">
          <a:xfrm>
            <a:off x="5899667" y="2205038"/>
            <a:ext cx="195848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US" dirty="0"/>
              <a:t>Self - actualization</a:t>
            </a:r>
          </a:p>
        </p:txBody>
      </p:sp>
      <p:sp>
        <p:nvSpPr>
          <p:cNvPr id="5140" name="Rectangle 30"/>
          <p:cNvSpPr>
            <a:spLocks noChangeArrowheads="1"/>
          </p:cNvSpPr>
          <p:nvPr/>
        </p:nvSpPr>
        <p:spPr bwMode="auto">
          <a:xfrm>
            <a:off x="952800" y="4581525"/>
            <a:ext cx="2028211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US" sz="1400" b="1">
                <a:latin typeface="Calibri" pitchFamily="34" charset="0"/>
              </a:rPr>
              <a:t>Job security, freedom from strees, safety from environment</a:t>
            </a:r>
          </a:p>
        </p:txBody>
      </p:sp>
      <p:sp>
        <p:nvSpPr>
          <p:cNvPr id="5141" name="Rectangle 31"/>
          <p:cNvSpPr>
            <a:spLocks noChangeArrowheads="1"/>
          </p:cNvSpPr>
          <p:nvPr/>
        </p:nvSpPr>
        <p:spPr bwMode="auto">
          <a:xfrm>
            <a:off x="1880465" y="3644900"/>
            <a:ext cx="1718977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US" sz="1400" b="1">
                <a:latin typeface="Calibri" pitchFamily="34" charset="0"/>
              </a:rPr>
              <a:t>Belonging, Peer Acceptance, Love, Friendship</a:t>
            </a:r>
          </a:p>
        </p:txBody>
      </p:sp>
      <p:sp>
        <p:nvSpPr>
          <p:cNvPr id="5142" name="Rectangle 32"/>
          <p:cNvSpPr>
            <a:spLocks noChangeArrowheads="1"/>
          </p:cNvSpPr>
          <p:nvPr/>
        </p:nvSpPr>
        <p:spPr bwMode="auto">
          <a:xfrm>
            <a:off x="2888527" y="2784475"/>
            <a:ext cx="171897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US" sz="1400" b="1">
                <a:latin typeface="Calibri" pitchFamily="34" charset="0"/>
              </a:rPr>
              <a:t>Status, prestise, Respect, Self-esteem</a:t>
            </a:r>
          </a:p>
        </p:txBody>
      </p:sp>
      <p:sp>
        <p:nvSpPr>
          <p:cNvPr id="5143" name="Rectangle 33"/>
          <p:cNvSpPr>
            <a:spLocks noChangeArrowheads="1"/>
          </p:cNvSpPr>
          <p:nvPr/>
        </p:nvSpPr>
        <p:spPr bwMode="auto">
          <a:xfrm>
            <a:off x="3055536" y="1666875"/>
            <a:ext cx="2267715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US" sz="1400" b="1">
                <a:latin typeface="Calibri" pitchFamily="34" charset="0"/>
              </a:rPr>
              <a:t>Status, prestise, Respect, Self-esteemching potential disere for self - fulfillment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214554"/>
            <a:ext cx="9144000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PENUGASAN</a:t>
            </a:r>
            <a:endParaRPr lang="en-US" sz="40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C0000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  <a:reflection blurRad="6350" stA="50000" endA="300" endPos="50000" dist="29997" dir="5400000" sy="-100000" algn="bl" rotWithShape="0"/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1" name="Picture 2" descr="D:\Picture\logo ibi small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715250" y="142875"/>
            <a:ext cx="1244600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466770-1F9C-4D8C-831E-3947D22D485B}" type="slidenum">
              <a:rPr lang="en-US"/>
              <a:pPr>
                <a:defRPr/>
              </a:pPr>
              <a:t>13</a:t>
            </a:fld>
            <a:endParaRPr lang="en-US"/>
          </a:p>
        </p:txBody>
      </p:sp>
      <p:sp>
        <p:nvSpPr>
          <p:cNvPr id="8" name="Footer Placeholder 1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Character Building</a:t>
            </a:r>
            <a:endParaRPr lang="en-US" dirty="0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id-ID" sz="3600" dirty="0" smtClean="0">
                <a:latin typeface="Arial" pitchFamily="34" charset="0"/>
                <a:cs typeface="Arial" pitchFamily="34" charset="0"/>
              </a:rPr>
              <a:t>Instruksi Penugasan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sz="2800" dirty="0" smtClean="0">
                <a:latin typeface="Arial" pitchFamily="34" charset="0"/>
                <a:cs typeface="Arial" pitchFamily="34" charset="0"/>
              </a:rPr>
              <a:t>Lakukan diskusi kelompok</a:t>
            </a:r>
          </a:p>
          <a:p>
            <a:pPr lvl="1"/>
            <a:r>
              <a:rPr lang="id-ID" sz="2400" dirty="0" smtClean="0">
                <a:latin typeface="Arial" pitchFamily="34" charset="0"/>
                <a:cs typeface="Arial" pitchFamily="34" charset="0"/>
              </a:rPr>
              <a:t>Pembahasan hierarki kebutuhan dasar manusia menurut Abraham Maslow</a:t>
            </a:r>
          </a:p>
          <a:p>
            <a:pPr lvl="1"/>
            <a:endParaRPr lang="id-ID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3AA565-21E5-4DF9-97C0-8AB9B79E4919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12" name="Footer Placeholder 1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Character Building</a:t>
            </a:r>
            <a:endParaRPr lang="en-US" dirty="0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id-ID" sz="3600" dirty="0" smtClean="0">
                <a:latin typeface="Arial" pitchFamily="34" charset="0"/>
                <a:cs typeface="Arial" pitchFamily="34" charset="0"/>
              </a:rPr>
              <a:t>Instruksi Penugasan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sz="2800" dirty="0" smtClean="0">
                <a:latin typeface="Arial" pitchFamily="34" charset="0"/>
                <a:cs typeface="Arial" pitchFamily="34" charset="0"/>
              </a:rPr>
              <a:t>Lakukan Analisis Diri</a:t>
            </a:r>
          </a:p>
          <a:p>
            <a:pPr lvl="1"/>
            <a:r>
              <a:rPr lang="id-ID" sz="2400" dirty="0" smtClean="0">
                <a:latin typeface="Arial" pitchFamily="34" charset="0"/>
                <a:cs typeface="Arial" pitchFamily="34" charset="0"/>
              </a:rPr>
              <a:t>Motivasi anda kuliah</a:t>
            </a:r>
          </a:p>
          <a:p>
            <a:pPr lvl="1"/>
            <a:r>
              <a:rPr lang="id-ID" sz="2400" dirty="0" smtClean="0">
                <a:latin typeface="Arial" pitchFamily="34" charset="0"/>
                <a:cs typeface="Arial" pitchFamily="34" charset="0"/>
              </a:rPr>
              <a:t>Analisis SWOT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lvl="1"/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Strenghts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sz="2400" dirty="0" smtClean="0">
                <a:latin typeface="Arial" pitchFamily="34" charset="0"/>
                <a:cs typeface="Arial" pitchFamily="34" charset="0"/>
              </a:rPr>
              <a:t>Weakness</a:t>
            </a:r>
          </a:p>
          <a:p>
            <a:pPr lvl="1"/>
            <a:r>
              <a:rPr lang="en-US" sz="2400" dirty="0" smtClean="0">
                <a:latin typeface="Arial" pitchFamily="34" charset="0"/>
                <a:cs typeface="Arial" pitchFamily="34" charset="0"/>
              </a:rPr>
              <a:t>Opportunities</a:t>
            </a:r>
          </a:p>
          <a:p>
            <a:pPr lvl="1"/>
            <a:r>
              <a:rPr lang="en-US" sz="2400" dirty="0" smtClean="0">
                <a:latin typeface="Arial" pitchFamily="34" charset="0"/>
                <a:cs typeface="Arial" pitchFamily="34" charset="0"/>
              </a:rPr>
              <a:t>Treats</a:t>
            </a:r>
            <a:endParaRPr lang="id-ID" sz="2400" dirty="0" smtClean="0">
              <a:latin typeface="Arial" pitchFamily="34" charset="0"/>
              <a:cs typeface="Arial" pitchFamily="34" charset="0"/>
            </a:endParaRPr>
          </a:p>
          <a:p>
            <a:pPr lvl="1"/>
            <a:endParaRPr lang="id-ID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3AA565-21E5-4DF9-97C0-8AB9B79E4919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12" name="Footer Placeholder 1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Character Building</a:t>
            </a:r>
            <a:endParaRPr lang="en-US" dirty="0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576064"/>
          </a:xfrm>
        </p:spPr>
        <p:txBody>
          <a:bodyPr/>
          <a:lstStyle/>
          <a:p>
            <a:r>
              <a:rPr lang="en-US" dirty="0" smtClean="0"/>
              <a:t>ANALISIS SWOT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69025833"/>
              </p:ext>
            </p:extLst>
          </p:nvPr>
        </p:nvGraphicFramePr>
        <p:xfrm>
          <a:off x="539552" y="764704"/>
          <a:ext cx="8280920" cy="58326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8/30/2010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 Etika Profesi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FBB9DD-AED3-4587-A805-96DD90910B3E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915787"/>
      </p:ext>
    </p:extLst>
  </p:cSld>
  <p:clrMapOvr>
    <a:masterClrMapping/>
  </p:clrMapOvr>
  <p:transition spd="slow">
    <p:dissolv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95375"/>
          </a:xfrm>
        </p:spPr>
        <p:txBody>
          <a:bodyPr/>
          <a:lstStyle/>
          <a:p>
            <a:r>
              <a:rPr lang="en-US" dirty="0" smtClean="0"/>
              <a:t>Yang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smtClean="0"/>
              <a:t>dibawa </a:t>
            </a:r>
            <a:r>
              <a:rPr lang="en-US" dirty="0" err="1" smtClean="0"/>
              <a:t>Minggu</a:t>
            </a:r>
            <a:r>
              <a:rPr lang="en-US" dirty="0" smtClean="0"/>
              <a:t> </a:t>
            </a:r>
            <a:r>
              <a:rPr lang="en-US" dirty="0" err="1" smtClean="0"/>
              <a:t>Depan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425355"/>
          </a:xfrm>
        </p:spPr>
        <p:txBody>
          <a:bodyPr/>
          <a:lstStyle/>
          <a:p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membawa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1 </a:t>
            </a:r>
            <a:r>
              <a:rPr lang="en-US" dirty="0" err="1" smtClean="0"/>
              <a:t>kertas</a:t>
            </a:r>
            <a:r>
              <a:rPr lang="en-US" dirty="0" smtClean="0"/>
              <a:t> manila </a:t>
            </a:r>
            <a:r>
              <a:rPr lang="en-US" dirty="0" err="1" smtClean="0"/>
              <a:t>putih</a:t>
            </a:r>
            <a:r>
              <a:rPr lang="en-US" dirty="0" smtClean="0"/>
              <a:t> (</a:t>
            </a:r>
            <a:r>
              <a:rPr lang="en-US" dirty="0" err="1" smtClean="0"/>
              <a:t>kertas</a:t>
            </a:r>
            <a:r>
              <a:rPr lang="en-US" dirty="0" smtClean="0"/>
              <a:t> </a:t>
            </a:r>
            <a:r>
              <a:rPr lang="en-US" dirty="0" err="1" smtClean="0"/>
              <a:t>karton</a:t>
            </a:r>
            <a:r>
              <a:rPr lang="en-US" dirty="0" smtClean="0"/>
              <a:t>)</a:t>
            </a:r>
          </a:p>
          <a:p>
            <a:pPr marL="914400" indent="-914400">
              <a:buNone/>
            </a:pPr>
            <a:r>
              <a:rPr lang="en-US" dirty="0"/>
              <a:t>	</a:t>
            </a:r>
            <a:r>
              <a:rPr lang="en-US" dirty="0" smtClean="0"/>
              <a:t>1 pack </a:t>
            </a:r>
            <a:r>
              <a:rPr lang="en-US" dirty="0" err="1" smtClean="0"/>
              <a:t>Alat</a:t>
            </a:r>
            <a:r>
              <a:rPr lang="en-US" dirty="0" smtClean="0"/>
              <a:t> </a:t>
            </a:r>
            <a:r>
              <a:rPr lang="en-US" dirty="0" err="1" smtClean="0"/>
              <a:t>mewarnai</a:t>
            </a:r>
            <a:r>
              <a:rPr lang="en-US" dirty="0" smtClean="0"/>
              <a:t> (</a:t>
            </a:r>
            <a:r>
              <a:rPr lang="en-US" dirty="0" err="1" smtClean="0"/>
              <a:t>Pensil</a:t>
            </a:r>
            <a:r>
              <a:rPr lang="en-US" dirty="0" smtClean="0"/>
              <a:t> </a:t>
            </a:r>
            <a:r>
              <a:rPr lang="en-US" dirty="0" err="1" smtClean="0"/>
              <a:t>warna</a:t>
            </a:r>
            <a:r>
              <a:rPr lang="en-US" dirty="0" smtClean="0"/>
              <a:t>, </a:t>
            </a:r>
            <a:r>
              <a:rPr lang="en-US" dirty="0" err="1" smtClean="0"/>
              <a:t>spidol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krayon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8/30/2010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 Etika Profesi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FBB9DD-AED3-4587-A805-96DD90910B3E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398170"/>
      </p:ext>
    </p:extLst>
  </p:cSld>
  <p:clrMapOvr>
    <a:masterClrMapping/>
  </p:clrMapOvr>
  <p:transition spd="slow">
    <p:dissolv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2571736" y="2500306"/>
            <a:ext cx="3929090" cy="1633972"/>
          </a:xfrm>
        </p:spPr>
        <p:txBody>
          <a:bodyPr rtlCol="0">
            <a:normAutofit/>
          </a:bodyPr>
          <a:lstStyle>
            <a:extLst/>
          </a:lstStyle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6600" b="0" cap="none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2">
                    <a:lumMod val="50000"/>
                  </a:schemeClr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</a:rPr>
              <a:t>Selesai</a:t>
            </a:r>
            <a:r>
              <a:rPr lang="en-US" sz="7200" b="0" cap="none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2">
                    <a:lumMod val="50000"/>
                  </a:schemeClr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</a:rPr>
              <a:t> </a:t>
            </a:r>
            <a:endParaRPr lang="en-US" sz="7200" b="0" cap="none" dirty="0">
              <a:ln w="18415" cmpd="sng">
                <a:solidFill>
                  <a:srgbClr val="FFFFFF"/>
                </a:solidFill>
                <a:prstDash val="solid"/>
              </a:ln>
              <a:solidFill>
                <a:schemeClr val="bg2">
                  <a:lumMod val="50000"/>
                </a:schemeClr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  <a:reflection blurRad="6350" stA="60000" endA="900" endPos="58000" dir="5400000" sy="-100000" algn="bl" rotWithShape="0"/>
              </a:effectLst>
              <a:latin typeface="Arial Black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8F6659-7BF0-4EBD-B167-F6157D8B498E}" type="slidenum">
              <a:rPr lang="en-US"/>
              <a:pPr>
                <a:defRPr/>
              </a:pPr>
              <a:t>18</a:t>
            </a:fld>
            <a:endParaRPr lang="en-US"/>
          </a:p>
        </p:txBody>
      </p:sp>
      <p:sp>
        <p:nvSpPr>
          <p:cNvPr id="8" name="Footer Placeholder 1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Character Building</a:t>
            </a:r>
            <a:endParaRPr lang="en-US" dirty="0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Motivasi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mtClean="0"/>
              <a:t>Motivasi adalah dorongan pada diri seseorang untuk melakukan suatu tingkah laku tertentu karena dikehendaki.</a:t>
            </a:r>
          </a:p>
          <a:p>
            <a:r>
              <a:rPr lang="en-US" smtClean="0"/>
              <a:t>Motivasi adalah dorongan yang meliputi jiwa dan jasmani, untuk melakukan suatu tindakan tertentu.</a:t>
            </a:r>
          </a:p>
          <a:p>
            <a:r>
              <a:rPr lang="en-US" smtClean="0"/>
              <a:t>Motivasi merupakan sesuatu yang menimbulkan semangat atau dorongan kerja.</a:t>
            </a:r>
          </a:p>
          <a:p>
            <a:r>
              <a:rPr lang="en-US" smtClean="0"/>
              <a:t>Motivasi adalah sesuatu yang melatarbelakangi individu untuk berbuat supaya tercapai tujuan yang dikehendakinya.</a:t>
            </a:r>
          </a:p>
          <a:p>
            <a:r>
              <a:rPr lang="en-US" smtClean="0"/>
              <a:t>Motivasi adalah suatu proses yang mempunyai tenaga dan tujuan tertentu.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MOTIVASI DIRI, 2014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584853"/>
      </p:ext>
    </p:extLst>
  </p:cSld>
  <p:clrMapOvr>
    <a:masterClrMapping/>
  </p:clrMapOvr>
  <p:transition spd="slow"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/>
          </p:cNvSpPr>
          <p:nvPr>
            <p:ph type="title" idx="4294967295"/>
          </p:nvPr>
        </p:nvSpPr>
        <p:spPr>
          <a:xfrm>
            <a:off x="468313" y="1340768"/>
            <a:ext cx="8229600" cy="3816424"/>
          </a:xfrm>
        </p:spPr>
        <p:txBody>
          <a:bodyPr/>
          <a:lstStyle/>
          <a:p>
            <a:pPr eaLnBrk="1" hangingPunct="1"/>
            <a:r>
              <a:rPr lang="en-US" sz="5400" dirty="0" smtClean="0">
                <a:latin typeface="Arial" pitchFamily="34" charset="0"/>
                <a:cs typeface="Arial" pitchFamily="34" charset="0"/>
              </a:rPr>
              <a:t>“</a:t>
            </a:r>
            <a:r>
              <a:rPr lang="en-US" sz="5400" dirty="0" smtClean="0">
                <a:latin typeface="Blackadder ITC" panose="04020505051007020D02" pitchFamily="82" charset="0"/>
                <a:cs typeface="Arial" pitchFamily="34" charset="0"/>
              </a:rPr>
              <a:t>Motivasi timbul karena adanya kubutuhan yang ingin dipenuhi”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keinginan</a:t>
            </a:r>
            <a:r>
              <a:rPr lang="en-US" dirty="0" smtClean="0"/>
              <a:t>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memotivasi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lain</a:t>
            </a:r>
          </a:p>
          <a:p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lupa</a:t>
            </a:r>
            <a:r>
              <a:rPr lang="en-US" dirty="0" smtClean="0"/>
              <a:t>,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kunci</a:t>
            </a:r>
            <a:r>
              <a:rPr lang="en-US" dirty="0" smtClean="0"/>
              <a:t> </a:t>
            </a:r>
            <a:r>
              <a:rPr lang="en-US" dirty="0" err="1" smtClean="0"/>
              <a:t>sukses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memotivasi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lain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terlebih</a:t>
            </a:r>
            <a:r>
              <a:rPr lang="en-US" dirty="0" smtClean="0"/>
              <a:t> </a:t>
            </a:r>
            <a:r>
              <a:rPr lang="en-US" dirty="0" err="1" smtClean="0"/>
              <a:t>dahulu</a:t>
            </a:r>
            <a:r>
              <a:rPr lang="en-US" dirty="0" smtClean="0"/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memotivasi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diri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sendiri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MOTIVASI DIRI, 2014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855641"/>
      </p:ext>
    </p:extLst>
  </p:cSld>
  <p:clrMapOvr>
    <a:masterClrMapping/>
  </p:clrMapOvr>
  <p:transition spd="slow"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857868" y="3071826"/>
            <a:ext cx="5715040" cy="857224"/>
          </a:xfrm>
        </p:spPr>
        <p:txBody>
          <a:bodyPr>
            <a:normAutofit/>
          </a:bodyPr>
          <a:lstStyle/>
          <a:p>
            <a:r>
              <a:rPr lang="en-US" dirty="0" smtClean="0"/>
              <a:t>Cara </a:t>
            </a:r>
            <a:r>
              <a:rPr lang="en-US" dirty="0" err="1" smtClean="0"/>
              <a:t>memotivasi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28604"/>
            <a:ext cx="7239000" cy="602713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4800" b="1" dirty="0" smtClean="0">
                <a:solidFill>
                  <a:schemeClr val="tx2"/>
                </a:solidFill>
                <a:latin typeface="Algerian" pitchFamily="82" charset="0"/>
              </a:rPr>
              <a:t>TETAPKAN TUJUAN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err="1" smtClean="0"/>
              <a:t>Caranya</a:t>
            </a:r>
            <a:r>
              <a:rPr lang="en-US" dirty="0" smtClean="0"/>
              <a:t> ….</a:t>
            </a:r>
          </a:p>
          <a:p>
            <a:pPr>
              <a:buNone/>
            </a:pPr>
            <a:r>
              <a:rPr lang="en-US" dirty="0" smtClean="0"/>
              <a:t>1. </a:t>
            </a:r>
            <a:r>
              <a:rPr lang="en-US" dirty="0" err="1" smtClean="0"/>
              <a:t>Bayangkanlah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akhir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</a:t>
            </a:r>
            <a:r>
              <a:rPr lang="en-US" dirty="0" err="1" smtClean="0"/>
              <a:t>anda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2. </a:t>
            </a:r>
            <a:r>
              <a:rPr lang="en-US" dirty="0" err="1" smtClean="0"/>
              <a:t>Berpikirlah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anda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!</a:t>
            </a:r>
          </a:p>
          <a:p>
            <a:pPr>
              <a:buNone/>
            </a:pPr>
            <a:r>
              <a:rPr lang="en-US" dirty="0" smtClean="0"/>
              <a:t>3. </a:t>
            </a:r>
            <a:r>
              <a:rPr lang="en-US" dirty="0" err="1" smtClean="0"/>
              <a:t>Analisa</a:t>
            </a:r>
            <a:r>
              <a:rPr lang="en-US" dirty="0" smtClean="0"/>
              <a:t> </a:t>
            </a:r>
            <a:r>
              <a:rPr lang="en-US" dirty="0" err="1" smtClean="0"/>
              <a:t>kekuatan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kelemahan</a:t>
            </a:r>
            <a:r>
              <a:rPr lang="en-US" dirty="0" smtClean="0"/>
              <a:t> </a:t>
            </a:r>
            <a:r>
              <a:rPr lang="en-US" dirty="0" err="1" smtClean="0"/>
              <a:t>anda</a:t>
            </a: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MOTIVASI DIRI, 2014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989731"/>
      </p:ext>
    </p:extLst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Cara memotivasi diri</a:t>
            </a:r>
            <a:endParaRPr lang="en-US" sz="4000" dirty="0" smtClean="0">
              <a:latin typeface="Cambria" pitchFamily="18" charset="0"/>
            </a:endParaRPr>
          </a:p>
        </p:txBody>
      </p:sp>
      <p:sp>
        <p:nvSpPr>
          <p:cNvPr id="8195" name="Rectangle 3"/>
          <p:cNvSpPr>
            <a:spLocks noGrp="1"/>
          </p:cNvSpPr>
          <p:nvPr>
            <p:ph type="body" idx="4294967295"/>
          </p:nvPr>
        </p:nvSpPr>
        <p:spPr>
          <a:xfrm>
            <a:off x="428596" y="1600200"/>
            <a:ext cx="7801004" cy="4525963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Cambria" pitchFamily="18" charset="0"/>
              </a:rPr>
              <a:t>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Memoti</a:t>
            </a:r>
            <a:r>
              <a:rPr lang="id-ID" sz="2800" dirty="0" smtClean="0">
                <a:latin typeface="Arial" pitchFamily="34" charset="0"/>
                <a:cs typeface="Arial" pitchFamily="34" charset="0"/>
              </a:rPr>
              <a:t>v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asi diri dengan menentukan sasaran</a:t>
            </a:r>
          </a:p>
          <a:p>
            <a:pPr eaLnBrk="1" hangingPunct="1">
              <a:buFont typeface="Arial" charset="0"/>
              <a:buNone/>
            </a:pPr>
            <a:endParaRPr lang="id-ID" sz="2800" dirty="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buFont typeface="Arial" charset="0"/>
              <a:buNone/>
            </a:pPr>
            <a:endParaRPr lang="id-ID" sz="2800" dirty="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buFont typeface="Arial" charset="0"/>
              <a:buNone/>
            </a:pPr>
            <a:endParaRPr lang="id-ID" sz="2800" dirty="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buFont typeface="Arial" charset="0"/>
              <a:buNone/>
            </a:pPr>
            <a:endParaRPr lang="id-ID" sz="2800" dirty="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buFont typeface="Arial" charset="0"/>
              <a:buNone/>
            </a:pPr>
            <a:endParaRPr lang="id-ID" sz="2800" dirty="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buFont typeface="Arial" charset="0"/>
              <a:buNone/>
            </a:pPr>
            <a:endParaRPr lang="id-ID" sz="2800" dirty="0" smtClean="0">
              <a:latin typeface="Arial" pitchFamily="34" charset="0"/>
              <a:cs typeface="Arial" pitchFamily="34" charset="0"/>
            </a:endParaRPr>
          </a:p>
          <a:p>
            <a:pPr eaLnBrk="1" hangingPunct="1"/>
            <a:r>
              <a:rPr lang="id-ID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Memotivasi diri dengan menyusun catatan mengenai sukses yang pernah diraih.</a:t>
            </a:r>
          </a:p>
        </p:txBody>
      </p:sp>
      <p:pic>
        <p:nvPicPr>
          <p:cNvPr id="8196" name="Picture 5" descr="j0149481"/>
          <p:cNvPicPr>
            <a:picLocks noGrp="1" noChangeAspect="1" noChangeArrowheads="1"/>
          </p:cNvPicPr>
          <p:nvPr>
            <p:ph idx="4294967295"/>
          </p:nvPr>
        </p:nvPicPr>
        <p:blipFill>
          <a:blip r:embed="rId2"/>
          <a:srcRect/>
          <a:stretch>
            <a:fillRect/>
          </a:stretch>
        </p:blipFill>
        <p:spPr>
          <a:xfrm>
            <a:off x="3563938" y="2924175"/>
            <a:ext cx="2144712" cy="2179638"/>
          </a:xfrm>
        </p:spPr>
      </p:pic>
      <p:sp>
        <p:nvSpPr>
          <p:cNvPr id="8197" name="Rectangle 6"/>
          <p:cNvSpPr>
            <a:spLocks noChangeArrowheads="1"/>
          </p:cNvSpPr>
          <p:nvPr/>
        </p:nvSpPr>
        <p:spPr bwMode="auto">
          <a:xfrm>
            <a:off x="6732588" y="3789363"/>
            <a:ext cx="12382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/>
              <a:t> TARGET </a:t>
            </a:r>
          </a:p>
        </p:txBody>
      </p:sp>
      <p:sp>
        <p:nvSpPr>
          <p:cNvPr id="8198" name="Rectangle 7"/>
          <p:cNvSpPr>
            <a:spLocks noChangeArrowheads="1"/>
          </p:cNvSpPr>
          <p:nvPr/>
        </p:nvSpPr>
        <p:spPr bwMode="auto">
          <a:xfrm>
            <a:off x="1331913" y="3789363"/>
            <a:ext cx="12382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/>
              <a:t> TARGET </a:t>
            </a:r>
          </a:p>
        </p:txBody>
      </p:sp>
      <p:sp>
        <p:nvSpPr>
          <p:cNvPr id="8199" name="Line 8"/>
          <p:cNvSpPr>
            <a:spLocks noChangeShapeType="1"/>
          </p:cNvSpPr>
          <p:nvPr/>
        </p:nvSpPr>
        <p:spPr bwMode="auto">
          <a:xfrm>
            <a:off x="2627313" y="3933825"/>
            <a:ext cx="10080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8200" name="Line 9"/>
          <p:cNvSpPr>
            <a:spLocks noChangeShapeType="1"/>
          </p:cNvSpPr>
          <p:nvPr/>
        </p:nvSpPr>
        <p:spPr bwMode="auto">
          <a:xfrm>
            <a:off x="5724525" y="4005263"/>
            <a:ext cx="10080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857868" y="3071826"/>
            <a:ext cx="5715040" cy="857224"/>
          </a:xfrm>
        </p:spPr>
        <p:txBody>
          <a:bodyPr>
            <a:normAutofit/>
          </a:bodyPr>
          <a:lstStyle/>
          <a:p>
            <a:r>
              <a:rPr lang="en-US" dirty="0" smtClean="0"/>
              <a:t>Cara </a:t>
            </a:r>
            <a:r>
              <a:rPr lang="en-US" dirty="0" err="1" smtClean="0"/>
              <a:t>memotivasi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28604"/>
            <a:ext cx="7239000" cy="6027132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sz="4000" b="1" dirty="0" smtClean="0">
                <a:solidFill>
                  <a:schemeClr val="tx2"/>
                </a:solidFill>
                <a:latin typeface="Algerian" pitchFamily="82" charset="0"/>
              </a:rPr>
              <a:t>TENTUKAN INDIKATOR KEBERHASILAN ….</a:t>
            </a:r>
            <a:endParaRPr lang="en-US" sz="4000" dirty="0" smtClean="0">
              <a:solidFill>
                <a:schemeClr val="tx2"/>
              </a:solidFill>
              <a:latin typeface="Algerian" pitchFamily="82" charset="0"/>
            </a:endParaRP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err="1" smtClean="0"/>
              <a:t>Tentukan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spesifik</a:t>
            </a:r>
            <a:r>
              <a:rPr lang="en-US" dirty="0" smtClean="0"/>
              <a:t> (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anda</a:t>
            </a:r>
            <a:r>
              <a:rPr lang="en-US" dirty="0" smtClean="0"/>
              <a:t> </a:t>
            </a:r>
            <a:r>
              <a:rPr lang="en-US" dirty="0" err="1" smtClean="0"/>
              <a:t>lakukan</a:t>
            </a:r>
            <a:r>
              <a:rPr lang="en-US" dirty="0" smtClean="0"/>
              <a:t>!)</a:t>
            </a:r>
          </a:p>
          <a:p>
            <a:r>
              <a:rPr lang="en-US" dirty="0" err="1" smtClean="0"/>
              <a:t>Tindakan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0000"/>
                </a:solidFill>
              </a:rPr>
              <a:t>dapat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diukur</a:t>
            </a:r>
            <a:r>
              <a:rPr lang="en-US" dirty="0" smtClean="0"/>
              <a:t> (</a:t>
            </a:r>
            <a:r>
              <a:rPr lang="en-US" dirty="0" err="1" smtClean="0"/>
              <a:t>ukuran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kuantitas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Tindakan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berorientasi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0000"/>
                </a:solidFill>
              </a:rPr>
              <a:t>peningkatan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endParaRPr lang="en-US" dirty="0" smtClean="0"/>
          </a:p>
          <a:p>
            <a:r>
              <a:rPr lang="en-US" dirty="0" err="1" smtClean="0"/>
              <a:t>Tindakan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0000"/>
                </a:solidFill>
              </a:rPr>
              <a:t>realistis</a:t>
            </a:r>
            <a:r>
              <a:rPr lang="en-US" dirty="0" smtClean="0"/>
              <a:t> (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dicapai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Tindakan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0000"/>
                </a:solidFill>
              </a:rPr>
              <a:t>batas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waktu</a:t>
            </a:r>
            <a:r>
              <a:rPr lang="en-US" dirty="0" err="1" smtClean="0"/>
              <a:t>nya</a:t>
            </a:r>
            <a:r>
              <a:rPr lang="en-US" dirty="0" smtClean="0"/>
              <a:t> (</a:t>
            </a:r>
            <a:r>
              <a:rPr lang="en-US" dirty="0" err="1" smtClean="0"/>
              <a:t>kapan</a:t>
            </a:r>
            <a:r>
              <a:rPr lang="en-US" dirty="0" smtClean="0"/>
              <a:t> </a:t>
            </a:r>
            <a:r>
              <a:rPr lang="en-US" dirty="0" err="1" smtClean="0"/>
              <a:t>selesainya</a:t>
            </a:r>
            <a:r>
              <a:rPr lang="en-US" dirty="0" smtClean="0"/>
              <a:t>)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MOTIVASI DIRI, 2014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585382"/>
      </p:ext>
    </p:extLst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Cara memotivasi diri</a:t>
            </a:r>
          </a:p>
        </p:txBody>
      </p:sp>
      <p:sp>
        <p:nvSpPr>
          <p:cNvPr id="7171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marL="609600" indent="-609600" eaLnBrk="1" hangingPunct="1">
              <a:lnSpc>
                <a:spcPct val="150000"/>
              </a:lnSpc>
              <a:buFont typeface="Arial" charset="0"/>
              <a:buNone/>
            </a:pPr>
            <a:r>
              <a:rPr lang="en-US" sz="2800" dirty="0" err="1" smtClean="0">
                <a:latin typeface="Adobe Heiti Std R" panose="020B0400000000000000" pitchFamily="34" charset="-128"/>
                <a:ea typeface="Adobe Heiti Std R" panose="020B0400000000000000" pitchFamily="34" charset="-128"/>
                <a:cs typeface="Arial" pitchFamily="34" charset="0"/>
              </a:rPr>
              <a:t>Memotivasi</a:t>
            </a:r>
            <a:r>
              <a:rPr lang="en-US" sz="2800" dirty="0" smtClean="0">
                <a:latin typeface="Adobe Heiti Std R" panose="020B0400000000000000" pitchFamily="34" charset="-128"/>
                <a:ea typeface="Adobe Heiti Std R" panose="020B0400000000000000" pitchFamily="34" charset="-128"/>
                <a:cs typeface="Arial" pitchFamily="34" charset="0"/>
              </a:rPr>
              <a:t> diri melalui rasa percaya diri</a:t>
            </a:r>
          </a:p>
          <a:p>
            <a:pPr marL="609600" indent="-609600" eaLnBrk="1" hangingPunct="1">
              <a:lnSpc>
                <a:spcPct val="150000"/>
              </a:lnSpc>
              <a:buFont typeface="Arial" charset="0"/>
              <a:buNone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	- Hindari mencari-cari alasan.</a:t>
            </a:r>
          </a:p>
          <a:p>
            <a:pPr marL="609600" indent="-609600" eaLnBrk="1" hangingPunct="1">
              <a:lnSpc>
                <a:spcPct val="150000"/>
              </a:lnSpc>
              <a:buFont typeface="Arial" charset="0"/>
              <a:buNone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	- Gunakan daya imajinasi</a:t>
            </a:r>
          </a:p>
          <a:p>
            <a:pPr marL="609600" indent="-609600" eaLnBrk="1" hangingPunct="1">
              <a:lnSpc>
                <a:spcPct val="150000"/>
              </a:lnSpc>
              <a:buFont typeface="Arial" charset="0"/>
              <a:buNone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	- jangan takut gagal</a:t>
            </a:r>
          </a:p>
          <a:p>
            <a:pPr marL="609600" indent="-609600" eaLnBrk="1" hangingPunct="1">
              <a:lnSpc>
                <a:spcPct val="150000"/>
              </a:lnSpc>
              <a:buFont typeface="Arial" charset="0"/>
              <a:buNone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	- Perhatikanpenampilan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857868" y="3071826"/>
            <a:ext cx="5715040" cy="857224"/>
          </a:xfrm>
        </p:spPr>
        <p:txBody>
          <a:bodyPr>
            <a:normAutofit/>
          </a:bodyPr>
          <a:lstStyle/>
          <a:p>
            <a:r>
              <a:rPr lang="en-US" dirty="0" smtClean="0"/>
              <a:t>Cara </a:t>
            </a:r>
            <a:r>
              <a:rPr lang="en-US" dirty="0" err="1" smtClean="0"/>
              <a:t>memotivasi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28604"/>
            <a:ext cx="7239000" cy="602713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4400" b="1" dirty="0" smtClean="0">
                <a:solidFill>
                  <a:schemeClr val="tx2"/>
                </a:solidFill>
                <a:latin typeface="Algerian" pitchFamily="82" charset="0"/>
              </a:rPr>
              <a:t>MINTALAH UMPAN BALIK</a:t>
            </a:r>
            <a:endParaRPr lang="en-US" sz="4400" dirty="0" smtClean="0">
              <a:solidFill>
                <a:schemeClr val="tx2"/>
              </a:solidFill>
              <a:latin typeface="Algerian" pitchFamily="82" charset="0"/>
            </a:endParaRP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err="1" smtClean="0"/>
              <a:t>Catatlah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umpan</a:t>
            </a:r>
            <a:r>
              <a:rPr lang="en-US" dirty="0" smtClean="0"/>
              <a:t> </a:t>
            </a:r>
            <a:r>
              <a:rPr lang="en-US" dirty="0" err="1" smtClean="0"/>
              <a:t>balik</a:t>
            </a:r>
            <a:r>
              <a:rPr lang="en-US" dirty="0" smtClean="0"/>
              <a:t> yang </a:t>
            </a:r>
            <a:r>
              <a:rPr lang="en-US" dirty="0" err="1" smtClean="0"/>
              <a:t>diberikan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yang </a:t>
            </a:r>
            <a:r>
              <a:rPr lang="en-US" dirty="0" err="1" smtClean="0"/>
              <a:t>positip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negatip</a:t>
            </a:r>
            <a:endParaRPr lang="en-US" dirty="0" smtClean="0"/>
          </a:p>
          <a:p>
            <a:r>
              <a:rPr lang="en-US" dirty="0" err="1" smtClean="0"/>
              <a:t>Cobalah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dikatakan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pemberi</a:t>
            </a:r>
            <a:r>
              <a:rPr lang="en-US" dirty="0" smtClean="0"/>
              <a:t> </a:t>
            </a:r>
            <a:r>
              <a:rPr lang="en-US" dirty="0" err="1" smtClean="0"/>
              <a:t>umpan</a:t>
            </a:r>
            <a:r>
              <a:rPr lang="en-US" dirty="0" smtClean="0"/>
              <a:t> </a:t>
            </a:r>
            <a:r>
              <a:rPr lang="en-US" dirty="0" err="1" smtClean="0"/>
              <a:t>balik</a:t>
            </a:r>
            <a:endParaRPr lang="en-US" dirty="0" smtClean="0"/>
          </a:p>
          <a:p>
            <a:r>
              <a:rPr lang="en-US" dirty="0" err="1" smtClean="0"/>
              <a:t>Jangan</a:t>
            </a:r>
            <a:r>
              <a:rPr lang="en-US" dirty="0" smtClean="0"/>
              <a:t> </a:t>
            </a:r>
            <a:r>
              <a:rPr lang="en-US" dirty="0" err="1" smtClean="0"/>
              <a:t>membela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mengajukan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alasan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MOTIVASI DIRI, 2014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266301"/>
      </p:ext>
    </p:extLst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Posisi dan Arti Penting Pembelajaran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05A44488-2ACF-4347-AB47-2512FC001EB7}&quot;/&gt;&lt;filename val=&quot;D:\template ppt\template darmajaya\flash template\data\asimages\{05A44488-2ACF-4347-AB47-2512FC001EB7}.png&quot;/&gt;&lt;hasEffects val=&quot;1&quot;/&gt;&lt;left val=&quot;168.72&quot;/&gt;&lt;top val=&quot;177.84&quot;/&gt;&lt;width val=&quot;391.92&quot;/&gt;&lt;height val=&quot;205.2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19064</TotalTime>
  <Words>507</Words>
  <Application>Microsoft Office PowerPoint</Application>
  <PresentationFormat>On-screen Show (4:3)</PresentationFormat>
  <Paragraphs>134</Paragraphs>
  <Slides>18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7" baseType="lpstr">
      <vt:lpstr>Adobe Heiti Std R</vt:lpstr>
      <vt:lpstr>Algerian</vt:lpstr>
      <vt:lpstr>Arial</vt:lpstr>
      <vt:lpstr>Arial Black</vt:lpstr>
      <vt:lpstr>Blackadder ITC</vt:lpstr>
      <vt:lpstr>Calibri</vt:lpstr>
      <vt:lpstr>Cambria</vt:lpstr>
      <vt:lpstr>Times New Roman</vt:lpstr>
      <vt:lpstr>Office Theme</vt:lpstr>
      <vt:lpstr>PowerPoint Presentation</vt:lpstr>
      <vt:lpstr>Motivasi …</vt:lpstr>
      <vt:lpstr>“Motivasi timbul karena adanya kubutuhan yang ingin dipenuhi”</vt:lpstr>
      <vt:lpstr>PowerPoint Presentation</vt:lpstr>
      <vt:lpstr>Cara memotivasi diri …</vt:lpstr>
      <vt:lpstr>Cara memotivasi diri</vt:lpstr>
      <vt:lpstr>Cara memotivasi diri …</vt:lpstr>
      <vt:lpstr>Cara memotivasi diri</vt:lpstr>
      <vt:lpstr>Cara memotivasi diri …</vt:lpstr>
      <vt:lpstr>Cara memotivasi diri …</vt:lpstr>
      <vt:lpstr>Beberapa Hambatan Tumbuhnya Motivasi</vt:lpstr>
      <vt:lpstr> </vt:lpstr>
      <vt:lpstr>PowerPoint Presentation</vt:lpstr>
      <vt:lpstr>Instruksi Penugasan</vt:lpstr>
      <vt:lpstr>Instruksi Penugasan</vt:lpstr>
      <vt:lpstr>ANALISIS SWOT</vt:lpstr>
      <vt:lpstr>Yang Harus dibawa Minggu Depan</vt:lpstr>
      <vt:lpstr>Selesai </vt:lpstr>
    </vt:vector>
  </TitlesOfParts>
  <Company>IBI Darmajaya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LENOVO</cp:lastModifiedBy>
  <cp:revision>211</cp:revision>
  <dcterms:created xsi:type="dcterms:W3CDTF">2010-04-18T12:06:30Z</dcterms:created>
  <dcterms:modified xsi:type="dcterms:W3CDTF">2017-04-10T13:47:12Z</dcterms:modified>
</cp:coreProperties>
</file>