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1" r:id="rId2"/>
    <p:sldId id="257" r:id="rId3"/>
    <p:sldId id="272" r:id="rId4"/>
    <p:sldId id="261" r:id="rId5"/>
    <p:sldId id="276" r:id="rId6"/>
    <p:sldId id="268" r:id="rId7"/>
    <p:sldId id="269" r:id="rId8"/>
    <p:sldId id="270" r:id="rId9"/>
    <p:sldId id="273" r:id="rId10"/>
    <p:sldId id="258" r:id="rId11"/>
    <p:sldId id="265" r:id="rId12"/>
    <p:sldId id="266" r:id="rId13"/>
    <p:sldId id="267" r:id="rId14"/>
    <p:sldId id="274" r:id="rId15"/>
    <p:sldId id="259" r:id="rId16"/>
    <p:sldId id="262" r:id="rId17"/>
    <p:sldId id="263" r:id="rId18"/>
    <p:sldId id="264" r:id="rId19"/>
    <p:sldId id="277" r:id="rId20"/>
    <p:sldId id="260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19" autoAdjust="0"/>
    <p:restoredTop sz="95814" autoAdjust="0"/>
  </p:normalViewPr>
  <p:slideViewPr>
    <p:cSldViewPr snapToGrid="0" snapToObjects="1">
      <p:cViewPr varScale="1">
        <p:scale>
          <a:sx n="102" d="100"/>
          <a:sy n="102" d="100"/>
        </p:scale>
        <p:origin x="-16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92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3240-9130-864E-A100-74DA305B8A2E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3115-8D21-E24A-86D6-E7E2EFEDE0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41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3240-9130-864E-A100-74DA305B8A2E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3115-8D21-E24A-86D6-E7E2EFEDE0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96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3240-9130-864E-A100-74DA305B8A2E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3115-8D21-E24A-86D6-E7E2EFEDE0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9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3240-9130-864E-A100-74DA305B8A2E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3115-8D21-E24A-86D6-E7E2EFEDE0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14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3240-9130-864E-A100-74DA305B8A2E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3115-8D21-E24A-86D6-E7E2EFEDE0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22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3240-9130-864E-A100-74DA305B8A2E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3115-8D21-E24A-86D6-E7E2EFEDE0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53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3240-9130-864E-A100-74DA305B8A2E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3115-8D21-E24A-86D6-E7E2EFEDE0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3240-9130-864E-A100-74DA305B8A2E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3115-8D21-E24A-86D6-E7E2EFEDE0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01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3240-9130-864E-A100-74DA305B8A2E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3115-8D21-E24A-86D6-E7E2EFEDE0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3240-9130-864E-A100-74DA305B8A2E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3115-8D21-E24A-86D6-E7E2EFEDE0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01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3240-9130-864E-A100-74DA305B8A2E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3115-8D21-E24A-86D6-E7E2EFEDE0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A3240-9130-864E-A100-74DA305B8A2E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23115-8D21-E24A-86D6-E7E2EFEDE0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6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Onomatopoeia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47800"/>
            <a:ext cx="9144000" cy="541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43000"/>
            <a:ext cx="5638800" cy="3679825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DKV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Grafis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Informasi</a:t>
            </a:r>
            <a:b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</a:br>
            <a:endParaRPr lang="en-US" sz="3200" dirty="0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2133600"/>
            <a:ext cx="6629400" cy="367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spc="-150" dirty="0" err="1">
                <a:latin typeface="Calibri"/>
                <a:ea typeface="+mj-ea"/>
                <a:cs typeface="Calibri"/>
              </a:rPr>
              <a:t>Ikon</a:t>
            </a:r>
            <a:r>
              <a:rPr lang="en-US" sz="6000" b="1" spc="-150" dirty="0">
                <a:latin typeface="Calibri"/>
                <a:ea typeface="+mj-ea"/>
                <a:cs typeface="Calibri"/>
              </a:rPr>
              <a:t>, </a:t>
            </a:r>
            <a:r>
              <a:rPr lang="en-US" sz="6000" b="1" spc="-150" dirty="0" err="1">
                <a:latin typeface="Calibri"/>
                <a:ea typeface="+mj-ea"/>
                <a:cs typeface="Calibri"/>
              </a:rPr>
              <a:t>Simbol</a:t>
            </a:r>
            <a:r>
              <a:rPr lang="en-US" sz="6000" b="1" spc="-150" dirty="0">
                <a:latin typeface="Calibri"/>
                <a:ea typeface="+mj-ea"/>
                <a:cs typeface="Calibri"/>
              </a:rPr>
              <a:t>, </a:t>
            </a:r>
            <a:r>
              <a:rPr lang="en-US" sz="6000" b="1" spc="-150" dirty="0" err="1">
                <a:latin typeface="Calibri"/>
                <a:ea typeface="+mj-ea"/>
                <a:cs typeface="Calibri"/>
              </a:rPr>
              <a:t>Indeks</a:t>
            </a:r>
            <a:b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Calibri"/>
              </a:rPr>
            </a:br>
            <a:endParaRPr kumimoji="0" lang="en-US" sz="6000" b="1" i="0" u="none" strike="noStrike" kern="1200" cap="none" spc="-15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pic>
        <p:nvPicPr>
          <p:cNvPr id="13320" name="Picture 8" descr="http://retaildesignblog.net/wp-content/uploads/2013/04/Voskresenskoe-wayfinding-and-identity-by-Tomat-design-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-1"/>
            <a:ext cx="2133600" cy="1472777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76" y="1"/>
            <a:ext cx="941070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0"/>
            <a:ext cx="2612136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35345"/>
          <a:stretch/>
        </p:blipFill>
        <p:spPr>
          <a:xfrm>
            <a:off x="7391400" y="0"/>
            <a:ext cx="1828800" cy="1504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4887" r="21164" b="16189"/>
          <a:stretch/>
        </p:blipFill>
        <p:spPr>
          <a:xfrm>
            <a:off x="4852872" y="1"/>
            <a:ext cx="2614728" cy="1524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flipV="1">
            <a:off x="0" y="1447800"/>
            <a:ext cx="9144000" cy="76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7F70A36-0D2F-542C-59B0-A6B5D4BC7703}"/>
              </a:ext>
            </a:extLst>
          </p:cNvPr>
          <p:cNvSpPr txBox="1">
            <a:spLocks/>
          </p:cNvSpPr>
          <p:nvPr/>
        </p:nvSpPr>
        <p:spPr>
          <a:xfrm>
            <a:off x="6096000" y="4495800"/>
            <a:ext cx="64008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F0000"/>
              </a:solidFill>
            </a:endParaRPr>
          </a:p>
          <a:p>
            <a:pPr algn="l"/>
            <a:endParaRPr lang="en-US" dirty="0">
              <a:solidFill>
                <a:srgbClr val="FF0000"/>
              </a:solidFill>
            </a:endParaRPr>
          </a:p>
          <a:p>
            <a:pPr algn="l"/>
            <a:r>
              <a:rPr lang="en-US" sz="1400" dirty="0" err="1">
                <a:solidFill>
                  <a:schemeClr val="tx1"/>
                </a:solidFill>
              </a:rPr>
              <a:t>Sumber</a:t>
            </a:r>
            <a:r>
              <a:rPr lang="en-US" sz="1400" dirty="0">
                <a:solidFill>
                  <a:schemeClr val="tx1"/>
                </a:solidFill>
              </a:rPr>
              <a:t> :</a:t>
            </a:r>
          </a:p>
          <a:p>
            <a:pPr algn="l"/>
            <a:r>
              <a:rPr lang="en-US" sz="1400" b="1" dirty="0" err="1">
                <a:solidFill>
                  <a:schemeClr val="tx1"/>
                </a:solidFill>
              </a:rPr>
              <a:t>Wantoro</a:t>
            </a:r>
            <a:r>
              <a:rPr lang="en-US" sz="1400" b="1" dirty="0">
                <a:solidFill>
                  <a:schemeClr val="tx1"/>
                </a:solidFill>
              </a:rPr>
              <a:t>, M.Ds</a:t>
            </a:r>
          </a:p>
          <a:p>
            <a:pPr algn="l"/>
            <a:r>
              <a:rPr lang="en-US" sz="1400" b="1" dirty="0" err="1">
                <a:solidFill>
                  <a:schemeClr val="tx1"/>
                </a:solidFill>
              </a:rPr>
              <a:t>Arif</a:t>
            </a:r>
            <a:r>
              <a:rPr lang="en-US" sz="1400" b="1" dirty="0">
                <a:solidFill>
                  <a:schemeClr val="tx1"/>
                </a:solidFill>
              </a:rPr>
              <a:t> Try </a:t>
            </a:r>
            <a:r>
              <a:rPr lang="en-US" sz="1400" b="1" dirty="0" err="1">
                <a:solidFill>
                  <a:schemeClr val="tx1"/>
                </a:solidFill>
              </a:rPr>
              <a:t>Cahyadi</a:t>
            </a:r>
            <a:r>
              <a:rPr lang="en-US" sz="1400" b="1" dirty="0">
                <a:solidFill>
                  <a:schemeClr val="tx1"/>
                </a:solidFill>
              </a:rPr>
              <a:t>, M.Ds</a:t>
            </a:r>
          </a:p>
        </p:txBody>
      </p:sp>
    </p:spTree>
    <p:extLst>
      <p:ext uri="{BB962C8B-B14F-4D97-AF65-F5344CB8AC3E}">
        <p14:creationId xmlns:p14="http://schemas.microsoft.com/office/powerpoint/2010/main" val="1032657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560" y="874432"/>
            <a:ext cx="8229600" cy="1143000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rgbClr val="31859C"/>
                </a:solidFill>
              </a:rPr>
              <a:t>Simbol</a:t>
            </a:r>
            <a:r>
              <a:rPr lang="en-US" b="1" dirty="0">
                <a:solidFill>
                  <a:srgbClr val="31859C"/>
                </a:solidFill>
              </a:rPr>
              <a:t>/Symbol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707" y="2623378"/>
            <a:ext cx="77085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1800" b="1" dirty="0" err="1"/>
              <a:t>Simbol</a:t>
            </a:r>
            <a:r>
              <a:rPr lang="tr-TR" sz="1800" dirty="0"/>
              <a:t> </a:t>
            </a:r>
            <a:r>
              <a:rPr lang="tr-TR" sz="1800" dirty="0" err="1"/>
              <a:t>merupakan</a:t>
            </a:r>
            <a:r>
              <a:rPr lang="tr-TR" sz="1800" dirty="0"/>
              <a:t> tanda </a:t>
            </a:r>
            <a:r>
              <a:rPr lang="tr-TR" sz="1800" dirty="0" err="1"/>
              <a:t>berdasarkan</a:t>
            </a:r>
            <a:r>
              <a:rPr lang="tr-TR" sz="1800" dirty="0"/>
              <a:t> </a:t>
            </a:r>
            <a:r>
              <a:rPr lang="tr-TR" sz="1800" dirty="0" err="1"/>
              <a:t>konvensi</a:t>
            </a:r>
            <a:r>
              <a:rPr lang="tr-TR" sz="1800" dirty="0"/>
              <a:t>, </a:t>
            </a:r>
            <a:r>
              <a:rPr lang="tr-TR" sz="1800" dirty="0" err="1"/>
              <a:t>peraturan</a:t>
            </a:r>
            <a:r>
              <a:rPr lang="tr-TR" sz="1800" dirty="0"/>
              <a:t>, </a:t>
            </a:r>
            <a:r>
              <a:rPr lang="tr-TR" sz="1800" dirty="0" err="1"/>
              <a:t>atau</a:t>
            </a:r>
            <a:r>
              <a:rPr lang="tr-TR" sz="1800" dirty="0"/>
              <a:t> </a:t>
            </a:r>
            <a:r>
              <a:rPr lang="tr-TR" sz="1800" dirty="0" err="1"/>
              <a:t>perjanjian</a:t>
            </a:r>
            <a:r>
              <a:rPr lang="tr-TR" sz="1800" dirty="0"/>
              <a:t> </a:t>
            </a:r>
            <a:r>
              <a:rPr lang="tr-TR" sz="1800" dirty="0" err="1"/>
              <a:t>yang</a:t>
            </a:r>
            <a:r>
              <a:rPr lang="tr-TR" sz="1800" dirty="0"/>
              <a:t> </a:t>
            </a:r>
            <a:r>
              <a:rPr lang="tr-TR" sz="1800" dirty="0" err="1"/>
              <a:t>disepakati</a:t>
            </a:r>
            <a:r>
              <a:rPr lang="tr-TR" sz="1800" dirty="0"/>
              <a:t> </a:t>
            </a:r>
            <a:r>
              <a:rPr lang="tr-TR" sz="1800" dirty="0" err="1"/>
              <a:t>bersama</a:t>
            </a:r>
            <a:r>
              <a:rPr lang="tr-TR" sz="1800" dirty="0"/>
              <a:t>. </a:t>
            </a:r>
            <a:r>
              <a:rPr lang="tr-TR" sz="1800" dirty="0" err="1"/>
              <a:t>Simbol</a:t>
            </a:r>
            <a:r>
              <a:rPr lang="tr-TR" sz="1800" dirty="0"/>
              <a:t> </a:t>
            </a:r>
            <a:r>
              <a:rPr lang="tr-TR" sz="1800" dirty="0" err="1"/>
              <a:t>berada</a:t>
            </a:r>
            <a:r>
              <a:rPr lang="tr-TR" sz="1800" dirty="0"/>
              <a:t> </a:t>
            </a:r>
            <a:r>
              <a:rPr lang="tr-TR" sz="1800" dirty="0" err="1"/>
              <a:t>pada</a:t>
            </a:r>
            <a:r>
              <a:rPr lang="tr-TR" sz="1800" dirty="0"/>
              <a:t> </a:t>
            </a:r>
            <a:r>
              <a:rPr lang="tr-TR" sz="1800" dirty="0" err="1"/>
              <a:t>ranah</a:t>
            </a:r>
            <a:r>
              <a:rPr lang="tr-TR" sz="1800" dirty="0"/>
              <a:t> </a:t>
            </a:r>
            <a:r>
              <a:rPr lang="tr-TR" sz="1800" dirty="0" err="1"/>
              <a:t>konotatif</a:t>
            </a:r>
            <a:r>
              <a:rPr lang="tr-TR" sz="1800" dirty="0"/>
              <a:t>, </a:t>
            </a:r>
            <a:r>
              <a:rPr lang="tr-TR" sz="1800" dirty="0" err="1"/>
              <a:t>sedangkan</a:t>
            </a:r>
            <a:r>
              <a:rPr lang="tr-TR" sz="1800" dirty="0"/>
              <a:t> ikon </a:t>
            </a:r>
            <a:r>
              <a:rPr lang="tr-TR" sz="1800" dirty="0" err="1"/>
              <a:t>merupakan</a:t>
            </a:r>
            <a:r>
              <a:rPr lang="tr-TR" sz="1800" dirty="0"/>
              <a:t> </a:t>
            </a:r>
            <a:r>
              <a:rPr lang="tr-TR" sz="1800" dirty="0" err="1"/>
              <a:t>ranah</a:t>
            </a:r>
            <a:r>
              <a:rPr lang="tr-TR" sz="1800" dirty="0"/>
              <a:t> </a:t>
            </a:r>
            <a:r>
              <a:rPr lang="tr-TR" sz="1800" dirty="0" err="1"/>
              <a:t>denotatif</a:t>
            </a:r>
            <a:r>
              <a:rPr lang="tr-TR" sz="1800" dirty="0"/>
              <a:t>. </a:t>
            </a:r>
            <a:r>
              <a:rPr lang="tr-TR" sz="1800" dirty="0" err="1"/>
              <a:t>Makna</a:t>
            </a:r>
            <a:r>
              <a:rPr lang="tr-TR" sz="1800" dirty="0"/>
              <a:t> </a:t>
            </a:r>
            <a:r>
              <a:rPr lang="tr-TR" sz="1800" dirty="0" err="1"/>
              <a:t>yang</a:t>
            </a:r>
            <a:r>
              <a:rPr lang="tr-TR" sz="1800" dirty="0"/>
              <a:t> </a:t>
            </a:r>
            <a:r>
              <a:rPr lang="tr-TR" sz="1800" dirty="0" err="1"/>
              <a:t>muncul</a:t>
            </a:r>
            <a:r>
              <a:rPr lang="tr-TR" sz="1800" dirty="0"/>
              <a:t> </a:t>
            </a:r>
            <a:r>
              <a:rPr lang="tr-TR" sz="1800" dirty="0" err="1"/>
              <a:t>dalam</a:t>
            </a:r>
            <a:r>
              <a:rPr lang="tr-TR" sz="1800" dirty="0"/>
              <a:t> </a:t>
            </a:r>
            <a:r>
              <a:rPr lang="tr-TR" sz="1800" dirty="0" err="1"/>
              <a:t>simbol</a:t>
            </a:r>
            <a:r>
              <a:rPr lang="tr-TR" sz="1800" dirty="0"/>
              <a:t> </a:t>
            </a:r>
            <a:r>
              <a:rPr lang="tr-TR" sz="1800" dirty="0" err="1"/>
              <a:t>memerlukan</a:t>
            </a:r>
            <a:r>
              <a:rPr lang="tr-TR" sz="1800" dirty="0"/>
              <a:t> </a:t>
            </a:r>
            <a:r>
              <a:rPr lang="tr-TR" sz="1800" dirty="0" err="1"/>
              <a:t>kesepakatan</a:t>
            </a:r>
            <a:r>
              <a:rPr lang="tr-TR" sz="1800" dirty="0"/>
              <a:t> </a:t>
            </a:r>
            <a:r>
              <a:rPr lang="tr-TR" sz="1800" dirty="0" err="1"/>
              <a:t>bersama</a:t>
            </a:r>
            <a:r>
              <a:rPr lang="tr-TR" sz="1800" dirty="0"/>
              <a:t> (</a:t>
            </a:r>
            <a:r>
              <a:rPr lang="tr-TR" sz="1800" dirty="0" err="1"/>
              <a:t>konvensi</a:t>
            </a:r>
            <a:r>
              <a:rPr lang="tr-TR" sz="1800" dirty="0"/>
              <a:t>), </a:t>
            </a:r>
            <a:r>
              <a:rPr lang="tr-TR" sz="1800" dirty="0" err="1"/>
              <a:t>sedangkan</a:t>
            </a:r>
            <a:r>
              <a:rPr lang="tr-TR" sz="1800" dirty="0"/>
              <a:t> ikon </a:t>
            </a:r>
            <a:r>
              <a:rPr lang="tr-TR" sz="1800" dirty="0" err="1"/>
              <a:t>tidak</a:t>
            </a:r>
            <a:r>
              <a:rPr lang="tr-TR" sz="1800" dirty="0"/>
              <a:t> </a:t>
            </a:r>
            <a:r>
              <a:rPr lang="tr-TR" sz="1800" dirty="0" err="1"/>
              <a:t>memerlukan</a:t>
            </a:r>
            <a:r>
              <a:rPr lang="tr-TR" sz="1800" dirty="0"/>
              <a:t> </a:t>
            </a:r>
            <a:r>
              <a:rPr lang="tr-TR" sz="1800" dirty="0" err="1"/>
              <a:t>konvensi</a:t>
            </a:r>
            <a:r>
              <a:rPr lang="tr-TR" sz="1800" dirty="0"/>
              <a:t>. </a:t>
            </a:r>
            <a:r>
              <a:rPr lang="tr-TR" sz="1800" dirty="0" err="1"/>
              <a:t>Simbol</a:t>
            </a:r>
            <a:r>
              <a:rPr lang="tr-TR" sz="1800" dirty="0"/>
              <a:t> </a:t>
            </a:r>
            <a:r>
              <a:rPr lang="tr-TR" sz="1800" dirty="0" err="1"/>
              <a:t>muncul</a:t>
            </a:r>
            <a:r>
              <a:rPr lang="tr-TR" sz="1800" dirty="0"/>
              <a:t> </a:t>
            </a:r>
            <a:r>
              <a:rPr lang="tr-TR" sz="1800" dirty="0" err="1"/>
              <a:t>karena</a:t>
            </a:r>
            <a:r>
              <a:rPr lang="tr-TR" sz="1800" dirty="0"/>
              <a:t> </a:t>
            </a:r>
            <a:r>
              <a:rPr lang="tr-TR" sz="1800" dirty="0" err="1"/>
              <a:t>kebutuhan</a:t>
            </a:r>
            <a:r>
              <a:rPr lang="tr-TR" sz="1800" dirty="0"/>
              <a:t> </a:t>
            </a:r>
            <a:r>
              <a:rPr lang="tr-TR" sz="1800" dirty="0" err="1"/>
              <a:t>manusia</a:t>
            </a:r>
            <a:r>
              <a:rPr lang="tr-TR" sz="1800" dirty="0"/>
              <a:t> </a:t>
            </a:r>
            <a:r>
              <a:rPr lang="tr-TR" sz="1800" dirty="0" err="1"/>
              <a:t>dalam</a:t>
            </a:r>
            <a:r>
              <a:rPr lang="tr-TR" sz="1800" dirty="0"/>
              <a:t> hal </a:t>
            </a:r>
            <a:r>
              <a:rPr lang="tr-TR" sz="1800" dirty="0" err="1"/>
              <a:t>komunikasi</a:t>
            </a:r>
            <a:r>
              <a:rPr lang="tr-TR" sz="1800" dirty="0"/>
              <a:t> massa.</a:t>
            </a:r>
          </a:p>
          <a:p>
            <a:pPr marL="0" indent="0">
              <a:buNone/>
            </a:pPr>
            <a:endParaRPr lang="tr-TR" sz="1800" dirty="0"/>
          </a:p>
          <a:p>
            <a:pPr marL="0" indent="0">
              <a:buNone/>
            </a:pPr>
            <a:r>
              <a:rPr lang="tr-TR" sz="1800" dirty="0" err="1"/>
              <a:t>Contoh</a:t>
            </a:r>
            <a:r>
              <a:rPr lang="tr-TR" sz="1800" dirty="0"/>
              <a:t> SIMBOL </a:t>
            </a:r>
            <a:r>
              <a:rPr lang="tr-TR" sz="1800" dirty="0" err="1"/>
              <a:t>misalnya</a:t>
            </a:r>
            <a:r>
              <a:rPr lang="tr-TR" sz="1800" dirty="0"/>
              <a:t> </a:t>
            </a:r>
            <a:r>
              <a:rPr lang="tr-TR" sz="1800" dirty="0" err="1"/>
              <a:t>adalah</a:t>
            </a:r>
            <a:r>
              <a:rPr lang="tr-TR" sz="1800" dirty="0"/>
              <a:t> </a:t>
            </a:r>
            <a:r>
              <a:rPr lang="tr-TR" sz="1800" dirty="0" err="1"/>
              <a:t>Red</a:t>
            </a:r>
            <a:r>
              <a:rPr lang="tr-TR" sz="1800" dirty="0"/>
              <a:t> Cross </a:t>
            </a:r>
            <a:r>
              <a:rPr lang="tr-TR" sz="1800" dirty="0" err="1"/>
              <a:t>diidentikan</a:t>
            </a:r>
            <a:r>
              <a:rPr lang="tr-TR" sz="1800" dirty="0"/>
              <a:t> </a:t>
            </a:r>
            <a:r>
              <a:rPr lang="tr-TR" sz="1800" dirty="0" err="1"/>
              <a:t>dengan</a:t>
            </a:r>
            <a:r>
              <a:rPr lang="tr-TR" sz="1800" dirty="0"/>
              <a:t> PMI, </a:t>
            </a:r>
            <a:r>
              <a:rPr lang="tr-TR" sz="1800" dirty="0" err="1"/>
              <a:t>Dasi</a:t>
            </a:r>
            <a:r>
              <a:rPr lang="tr-TR" sz="1800" dirty="0"/>
              <a:t> </a:t>
            </a:r>
            <a:r>
              <a:rPr lang="tr-TR" sz="1800" dirty="0" err="1"/>
              <a:t>yang</a:t>
            </a:r>
            <a:r>
              <a:rPr lang="tr-TR" sz="1800" dirty="0"/>
              <a:t> </a:t>
            </a:r>
            <a:r>
              <a:rPr lang="tr-TR" sz="1800" dirty="0" err="1"/>
              <a:t>diidentikkan</a:t>
            </a:r>
            <a:r>
              <a:rPr lang="tr-TR" sz="1800" dirty="0"/>
              <a:t> </a:t>
            </a:r>
            <a:r>
              <a:rPr lang="tr-TR" sz="1800" dirty="0" err="1"/>
              <a:t>dengan</a:t>
            </a:r>
            <a:r>
              <a:rPr lang="tr-TR" sz="1800" dirty="0"/>
              <a:t> </a:t>
            </a:r>
            <a:r>
              <a:rPr lang="tr-TR" sz="1800" dirty="0" err="1"/>
              <a:t>kelas</a:t>
            </a:r>
            <a:r>
              <a:rPr lang="tr-TR" sz="1800" dirty="0"/>
              <a:t> </a:t>
            </a:r>
            <a:r>
              <a:rPr lang="tr-TR" sz="1800" dirty="0" err="1"/>
              <a:t>eksekutif</a:t>
            </a:r>
            <a:r>
              <a:rPr lang="tr-TR" sz="1800" dirty="0"/>
              <a:t>, </a:t>
            </a:r>
            <a:r>
              <a:rPr lang="tr-TR" sz="1800" dirty="0" err="1"/>
              <a:t>berlian</a:t>
            </a:r>
            <a:r>
              <a:rPr lang="tr-TR" sz="1800" dirty="0"/>
              <a:t> </a:t>
            </a:r>
            <a:r>
              <a:rPr lang="tr-TR" sz="1800" dirty="0" err="1"/>
              <a:t>sebagai</a:t>
            </a:r>
            <a:r>
              <a:rPr lang="tr-TR" sz="1800" dirty="0"/>
              <a:t> </a:t>
            </a:r>
            <a:r>
              <a:rPr lang="tr-TR" sz="1800" dirty="0" err="1"/>
              <a:t>simbol</a:t>
            </a:r>
            <a:r>
              <a:rPr lang="tr-TR" sz="1800" dirty="0"/>
              <a:t> </a:t>
            </a:r>
            <a:r>
              <a:rPr lang="tr-TR" sz="1800" dirty="0" err="1"/>
              <a:t>keabadian</a:t>
            </a:r>
            <a:r>
              <a:rPr lang="tr-TR" sz="1800" dirty="0"/>
              <a:t> dan </a:t>
            </a:r>
            <a:r>
              <a:rPr lang="tr-TR" sz="1800" dirty="0" err="1"/>
              <a:t>sebagainya</a:t>
            </a:r>
            <a:r>
              <a:rPr lang="tr-TR" sz="1800" dirty="0"/>
              <a:t>.</a:t>
            </a:r>
          </a:p>
          <a:p>
            <a:pPr marL="0" indent="0">
              <a:buNone/>
            </a:pPr>
            <a:endParaRPr lang="tr-TR" sz="1800" dirty="0"/>
          </a:p>
          <a:p>
            <a:pPr marL="0" indent="0">
              <a:buNone/>
            </a:pPr>
            <a:endParaRPr lang="tr-TR" sz="1800" dirty="0"/>
          </a:p>
          <a:p>
            <a:pPr marL="0" indent="0">
              <a:buNone/>
            </a:pPr>
            <a:endParaRPr lang="tr-TR" sz="1800" dirty="0"/>
          </a:p>
          <a:p>
            <a:pPr marL="0" indent="0">
              <a:buNone/>
            </a:pPr>
            <a:endParaRPr lang="tr-TR" sz="1800" dirty="0"/>
          </a:p>
          <a:p>
            <a:pPr marL="0" indent="0">
              <a:buNone/>
            </a:pP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1050749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79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97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9671" y="0"/>
            <a:ext cx="13767943" cy="774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84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e-pink-rose-with-two-wedding-rin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897" y="33582"/>
            <a:ext cx="10919069" cy="682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8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1524000"/>
            <a:ext cx="7391400" cy="367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-150" dirty="0" err="1">
                <a:solidFill>
                  <a:srgbClr val="FFFF00"/>
                </a:solidFill>
                <a:latin typeface="Calibri"/>
                <a:ea typeface="+mj-ea"/>
                <a:cs typeface="Calibri"/>
              </a:rPr>
              <a:t>Apa</a:t>
            </a:r>
            <a:r>
              <a:rPr lang="en-US" sz="4400" spc="-150" dirty="0">
                <a:solidFill>
                  <a:srgbClr val="FFFF00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4400" spc="-150" dirty="0" err="1">
                <a:solidFill>
                  <a:srgbClr val="FFFF00"/>
                </a:solidFill>
                <a:latin typeface="Calibri"/>
                <a:ea typeface="+mj-ea"/>
                <a:cs typeface="Calibri"/>
              </a:rPr>
              <a:t>itu</a:t>
            </a:r>
            <a:r>
              <a:rPr lang="en-US" sz="4400" spc="-150" dirty="0">
                <a:solidFill>
                  <a:srgbClr val="FFFF00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4400" b="1" spc="-150" dirty="0" err="1">
                <a:solidFill>
                  <a:schemeClr val="bg1"/>
                </a:solidFill>
                <a:latin typeface="Calibri"/>
                <a:ea typeface="+mj-ea"/>
                <a:cs typeface="Calibri"/>
              </a:rPr>
              <a:t>Indeks</a:t>
            </a:r>
            <a:r>
              <a:rPr lang="en-US" sz="4400" b="1" spc="-150" dirty="0">
                <a:solidFill>
                  <a:schemeClr val="bg1"/>
                </a:solidFill>
                <a:latin typeface="Calibri"/>
                <a:ea typeface="+mj-ea"/>
                <a:cs typeface="Calibri"/>
              </a:rPr>
              <a:t>?</a:t>
            </a:r>
            <a:endParaRPr kumimoji="0" lang="en-US" sz="80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0364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840" y="609817"/>
            <a:ext cx="8229600" cy="1143000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rgbClr val="31859C"/>
                </a:solidFill>
              </a:rPr>
              <a:t>Indeks</a:t>
            </a:r>
            <a:r>
              <a:rPr lang="en-US" b="1" dirty="0">
                <a:solidFill>
                  <a:srgbClr val="31859C"/>
                </a:solidFill>
              </a:rPr>
              <a:t>/Index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4905" y="2217635"/>
            <a:ext cx="762036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1800" b="1" dirty="0" err="1"/>
              <a:t>Indeks</a:t>
            </a:r>
            <a:r>
              <a:rPr lang="tr-TR" sz="1800" dirty="0"/>
              <a:t> </a:t>
            </a:r>
            <a:r>
              <a:rPr lang="tr-TR" sz="1800" dirty="0" err="1"/>
              <a:t>merupakan</a:t>
            </a:r>
            <a:r>
              <a:rPr lang="tr-TR" sz="1800" dirty="0"/>
              <a:t> tanda </a:t>
            </a:r>
            <a:r>
              <a:rPr lang="tr-TR" sz="1800" dirty="0" err="1"/>
              <a:t>yang</a:t>
            </a:r>
            <a:r>
              <a:rPr lang="tr-TR" sz="1800" dirty="0"/>
              <a:t> </a:t>
            </a:r>
            <a:r>
              <a:rPr lang="tr-TR" sz="1800" dirty="0" err="1"/>
              <a:t>memiliki</a:t>
            </a:r>
            <a:r>
              <a:rPr lang="tr-TR" sz="1800" dirty="0"/>
              <a:t> </a:t>
            </a:r>
            <a:r>
              <a:rPr lang="tr-TR" sz="1800" dirty="0" err="1"/>
              <a:t>hubungan</a:t>
            </a:r>
            <a:r>
              <a:rPr lang="tr-TR" sz="1800" dirty="0"/>
              <a:t> </a:t>
            </a:r>
            <a:r>
              <a:rPr lang="tr-TR" sz="1800" b="1" dirty="0" err="1"/>
              <a:t>sebab</a:t>
            </a:r>
            <a:r>
              <a:rPr lang="tr-TR" sz="1800" b="1" dirty="0"/>
              <a:t> </a:t>
            </a:r>
            <a:r>
              <a:rPr lang="tr-TR" sz="1800" b="1" dirty="0" err="1"/>
              <a:t>akibat</a:t>
            </a:r>
            <a:r>
              <a:rPr lang="tr-TR" sz="1800" dirty="0"/>
              <a:t> </a:t>
            </a:r>
            <a:r>
              <a:rPr lang="tr-TR" sz="1800" dirty="0" err="1"/>
              <a:t>dengan</a:t>
            </a:r>
            <a:r>
              <a:rPr lang="tr-TR" sz="1800" dirty="0"/>
              <a:t> </a:t>
            </a:r>
            <a:r>
              <a:rPr lang="tr-TR" sz="1800" dirty="0" err="1"/>
              <a:t>apa</a:t>
            </a:r>
            <a:r>
              <a:rPr lang="tr-TR" sz="1800" dirty="0"/>
              <a:t> </a:t>
            </a:r>
            <a:r>
              <a:rPr lang="tr-TR" sz="1800" dirty="0" err="1"/>
              <a:t>yang</a:t>
            </a:r>
            <a:r>
              <a:rPr lang="tr-TR" sz="1800" dirty="0"/>
              <a:t> </a:t>
            </a:r>
            <a:r>
              <a:rPr lang="tr-TR" sz="1800" dirty="0" err="1"/>
              <a:t>diwakilinya</a:t>
            </a:r>
            <a:r>
              <a:rPr lang="tr-TR" sz="1800" dirty="0"/>
              <a:t>. </a:t>
            </a:r>
            <a:r>
              <a:rPr lang="tr-TR" sz="1800" dirty="0" err="1"/>
              <a:t>Atau</a:t>
            </a:r>
            <a:r>
              <a:rPr lang="tr-TR" sz="1800" dirty="0"/>
              <a:t> </a:t>
            </a:r>
            <a:r>
              <a:rPr lang="tr-TR" sz="1800" dirty="0" err="1"/>
              <a:t>disebut</a:t>
            </a:r>
            <a:r>
              <a:rPr lang="tr-TR" sz="1800" dirty="0"/>
              <a:t> </a:t>
            </a:r>
            <a:r>
              <a:rPr lang="tr-TR" sz="1800" dirty="0" err="1"/>
              <a:t>juga</a:t>
            </a:r>
            <a:r>
              <a:rPr lang="tr-TR" sz="1800" dirty="0"/>
              <a:t> tanda </a:t>
            </a:r>
            <a:r>
              <a:rPr lang="tr-TR" sz="1800" dirty="0" err="1"/>
              <a:t>sebagai</a:t>
            </a:r>
            <a:r>
              <a:rPr lang="tr-TR" sz="1800" dirty="0"/>
              <a:t> </a:t>
            </a:r>
            <a:r>
              <a:rPr lang="tr-TR" sz="1800" dirty="0" err="1"/>
              <a:t>bukti</a:t>
            </a:r>
            <a:r>
              <a:rPr lang="tr-TR" sz="1800" dirty="0"/>
              <a:t>.</a:t>
            </a:r>
          </a:p>
          <a:p>
            <a:pPr marL="0" indent="0">
              <a:buNone/>
            </a:pPr>
            <a:endParaRPr lang="tr-TR" sz="1800" dirty="0"/>
          </a:p>
          <a:p>
            <a:pPr marL="0" indent="0">
              <a:buNone/>
            </a:pPr>
            <a:r>
              <a:rPr lang="tr-TR" sz="1800" dirty="0" err="1"/>
              <a:t>Contoh</a:t>
            </a:r>
            <a:r>
              <a:rPr lang="tr-TR" sz="1800" dirty="0"/>
              <a:t> INDEKS </a:t>
            </a:r>
            <a:r>
              <a:rPr lang="tr-TR" sz="1800" dirty="0" err="1"/>
              <a:t>adalah</a:t>
            </a:r>
            <a:r>
              <a:rPr lang="tr-TR" sz="1800" dirty="0"/>
              <a:t> </a:t>
            </a:r>
            <a:r>
              <a:rPr lang="tr-TR" sz="1800" dirty="0" err="1"/>
              <a:t>sebagai</a:t>
            </a:r>
            <a:r>
              <a:rPr lang="tr-TR" sz="1800" dirty="0"/>
              <a:t> </a:t>
            </a:r>
            <a:r>
              <a:rPr lang="tr-TR" sz="1800" dirty="0" err="1"/>
              <a:t>berikut</a:t>
            </a:r>
            <a:r>
              <a:rPr lang="tr-TR" sz="1800" dirty="0"/>
              <a:t> : </a:t>
            </a:r>
          </a:p>
          <a:p>
            <a:pPr marL="0" indent="0">
              <a:buNone/>
            </a:pPr>
            <a:endParaRPr lang="tr-TR" sz="1800" dirty="0"/>
          </a:p>
          <a:p>
            <a:r>
              <a:rPr lang="tr-TR" sz="1800" dirty="0"/>
              <a:t>Asap dan </a:t>
            </a:r>
            <a:r>
              <a:rPr lang="tr-TR" sz="1800" dirty="0" err="1"/>
              <a:t>api</a:t>
            </a:r>
            <a:r>
              <a:rPr lang="tr-TR" sz="1800" dirty="0"/>
              <a:t>, asap </a:t>
            </a:r>
            <a:r>
              <a:rPr lang="tr-TR" sz="1800" dirty="0" err="1"/>
              <a:t>menunjukkan</a:t>
            </a:r>
            <a:r>
              <a:rPr lang="tr-TR" sz="1800" dirty="0"/>
              <a:t> </a:t>
            </a:r>
            <a:r>
              <a:rPr lang="tr-TR" sz="1800" dirty="0" err="1"/>
              <a:t>adanya</a:t>
            </a:r>
            <a:r>
              <a:rPr lang="tr-TR" sz="1800" dirty="0"/>
              <a:t> </a:t>
            </a:r>
            <a:r>
              <a:rPr lang="tr-TR" sz="1800" dirty="0" err="1"/>
              <a:t>api</a:t>
            </a:r>
            <a:r>
              <a:rPr lang="tr-TR" sz="1800" dirty="0"/>
              <a:t>. </a:t>
            </a:r>
            <a:r>
              <a:rPr lang="tr-TR" sz="1800" dirty="0" err="1"/>
              <a:t>Jejak</a:t>
            </a:r>
            <a:r>
              <a:rPr lang="tr-TR" sz="1800" dirty="0"/>
              <a:t> </a:t>
            </a:r>
            <a:r>
              <a:rPr lang="tr-TR" sz="1800" dirty="0" err="1"/>
              <a:t>telapak</a:t>
            </a:r>
            <a:r>
              <a:rPr lang="tr-TR" sz="1800" dirty="0"/>
              <a:t> </a:t>
            </a:r>
            <a:r>
              <a:rPr lang="tr-TR" sz="1800" dirty="0" err="1"/>
              <a:t>kaki</a:t>
            </a:r>
            <a:r>
              <a:rPr lang="tr-TR" sz="1800" dirty="0"/>
              <a:t> </a:t>
            </a:r>
            <a:r>
              <a:rPr lang="tr-TR" sz="1800" dirty="0" err="1"/>
              <a:t>di</a:t>
            </a:r>
            <a:r>
              <a:rPr lang="tr-TR" sz="1800" dirty="0"/>
              <a:t> </a:t>
            </a:r>
            <a:r>
              <a:rPr lang="tr-TR" sz="1800" dirty="0" err="1"/>
              <a:t>tanah</a:t>
            </a:r>
            <a:r>
              <a:rPr lang="tr-TR" sz="1800" dirty="0"/>
              <a:t> </a:t>
            </a:r>
            <a:r>
              <a:rPr lang="tr-TR" sz="1800" dirty="0" err="1"/>
              <a:t>merupakan</a:t>
            </a:r>
            <a:r>
              <a:rPr lang="tr-TR" sz="1800" dirty="0"/>
              <a:t> tanda indeks </a:t>
            </a:r>
            <a:r>
              <a:rPr lang="tr-TR" sz="1800" dirty="0" err="1"/>
              <a:t>orang</a:t>
            </a:r>
            <a:r>
              <a:rPr lang="tr-TR" sz="1800" dirty="0"/>
              <a:t> </a:t>
            </a:r>
            <a:r>
              <a:rPr lang="tr-TR" sz="1800" dirty="0" err="1"/>
              <a:t>yang</a:t>
            </a:r>
            <a:r>
              <a:rPr lang="tr-TR" sz="1800" dirty="0"/>
              <a:t> </a:t>
            </a:r>
            <a:r>
              <a:rPr lang="tr-TR" sz="1800" dirty="0" err="1"/>
              <a:t>melewati</a:t>
            </a:r>
            <a:r>
              <a:rPr lang="tr-TR" sz="1800" dirty="0"/>
              <a:t> </a:t>
            </a:r>
            <a:r>
              <a:rPr lang="tr-TR" sz="1800" dirty="0" err="1"/>
              <a:t>tempat</a:t>
            </a:r>
            <a:r>
              <a:rPr lang="tr-TR" sz="1800" dirty="0"/>
              <a:t> </a:t>
            </a:r>
            <a:r>
              <a:rPr lang="tr-TR" sz="1800" dirty="0" err="1"/>
              <a:t>itu</a:t>
            </a:r>
            <a:r>
              <a:rPr lang="tr-TR" sz="1800" dirty="0"/>
              <a:t>. Tanda </a:t>
            </a:r>
            <a:r>
              <a:rPr lang="tr-TR" sz="1800" dirty="0" err="1"/>
              <a:t>tangan</a:t>
            </a:r>
            <a:r>
              <a:rPr lang="tr-TR" sz="1800" dirty="0"/>
              <a:t> (</a:t>
            </a:r>
            <a:r>
              <a:rPr lang="tr-TR" sz="1800" i="1" dirty="0" err="1"/>
              <a:t>signature</a:t>
            </a:r>
            <a:r>
              <a:rPr lang="tr-TR" sz="1800" dirty="0"/>
              <a:t>) </a:t>
            </a:r>
            <a:r>
              <a:rPr lang="tr-TR" sz="1800" dirty="0" err="1"/>
              <a:t>adalah</a:t>
            </a:r>
            <a:r>
              <a:rPr lang="tr-TR" sz="1800" dirty="0"/>
              <a:t> indeks </a:t>
            </a:r>
            <a:r>
              <a:rPr lang="tr-TR" sz="1800" dirty="0" err="1"/>
              <a:t>dari</a:t>
            </a:r>
            <a:r>
              <a:rPr lang="tr-TR" sz="1800" dirty="0"/>
              <a:t> </a:t>
            </a:r>
            <a:r>
              <a:rPr lang="tr-TR" sz="1800" dirty="0" err="1"/>
              <a:t>keberadaan</a:t>
            </a:r>
            <a:r>
              <a:rPr lang="tr-TR" sz="1800" dirty="0"/>
              <a:t> </a:t>
            </a:r>
            <a:r>
              <a:rPr lang="tr-TR" sz="1800" dirty="0" err="1"/>
              <a:t>seseorang</a:t>
            </a:r>
            <a:r>
              <a:rPr lang="tr-TR" sz="1800" dirty="0"/>
              <a:t> </a:t>
            </a:r>
            <a:r>
              <a:rPr lang="tr-TR" sz="1800" dirty="0" err="1"/>
              <a:t>yang</a:t>
            </a:r>
            <a:r>
              <a:rPr lang="tr-TR" sz="1800" dirty="0"/>
              <a:t> </a:t>
            </a:r>
            <a:r>
              <a:rPr lang="tr-TR" sz="1800" dirty="0" err="1"/>
              <a:t>menorehkan</a:t>
            </a:r>
            <a:r>
              <a:rPr lang="tr-TR" sz="1800" dirty="0"/>
              <a:t> tanda </a:t>
            </a:r>
            <a:r>
              <a:rPr lang="tr-TR" sz="1800" dirty="0" err="1"/>
              <a:t>tangan</a:t>
            </a:r>
            <a:r>
              <a:rPr lang="tr-TR" sz="1800" dirty="0"/>
              <a:t> </a:t>
            </a:r>
            <a:r>
              <a:rPr lang="tr-TR" sz="1800" dirty="0" err="1"/>
              <a:t>itu</a:t>
            </a:r>
            <a:r>
              <a:rPr lang="tr-TR" sz="1800" dirty="0"/>
              <a:t>. </a:t>
            </a:r>
            <a:r>
              <a:rPr lang="tr-TR" sz="1800" dirty="0" err="1"/>
              <a:t>Contoh</a:t>
            </a:r>
            <a:r>
              <a:rPr lang="tr-TR" sz="1800" dirty="0"/>
              <a:t> lain </a:t>
            </a:r>
            <a:r>
              <a:rPr lang="tr-TR" sz="1800" dirty="0" err="1"/>
              <a:t>adalah</a:t>
            </a:r>
            <a:r>
              <a:rPr lang="tr-TR" sz="1800" dirty="0"/>
              <a:t> indeks </a:t>
            </a:r>
            <a:r>
              <a:rPr lang="tr-TR" sz="1800" dirty="0" err="1"/>
              <a:t>semut</a:t>
            </a:r>
            <a:r>
              <a:rPr lang="tr-TR" sz="1800" dirty="0"/>
              <a:t> </a:t>
            </a:r>
            <a:r>
              <a:rPr lang="tr-TR" sz="1800" dirty="0" err="1"/>
              <a:t>yang</a:t>
            </a:r>
            <a:r>
              <a:rPr lang="tr-TR" sz="1800" dirty="0"/>
              <a:t> </a:t>
            </a:r>
            <a:r>
              <a:rPr lang="tr-TR" sz="1800" dirty="0" err="1"/>
              <a:t>berarti</a:t>
            </a:r>
            <a:r>
              <a:rPr lang="tr-TR" sz="1800" dirty="0"/>
              <a:t> </a:t>
            </a:r>
            <a:r>
              <a:rPr lang="tr-TR" sz="1800" dirty="0" err="1"/>
              <a:t>juga</a:t>
            </a:r>
            <a:r>
              <a:rPr lang="tr-TR" sz="1800" dirty="0"/>
              <a:t> </a:t>
            </a:r>
            <a:r>
              <a:rPr lang="tr-TR" sz="1800" dirty="0" err="1"/>
              <a:t>disitu</a:t>
            </a:r>
            <a:r>
              <a:rPr lang="tr-TR" sz="1800" dirty="0"/>
              <a:t> ada </a:t>
            </a:r>
            <a:r>
              <a:rPr lang="tr-TR" sz="1800" dirty="0" err="1"/>
              <a:t>gula</a:t>
            </a:r>
            <a:r>
              <a:rPr lang="tr-TR" sz="1800" dirty="0"/>
              <a:t>.</a:t>
            </a:r>
          </a:p>
          <a:p>
            <a:r>
              <a:rPr lang="en-US" sz="1800" dirty="0" err="1"/>
              <a:t>Dialek</a:t>
            </a:r>
            <a:r>
              <a:rPr lang="en-US" sz="1800" dirty="0"/>
              <a:t>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berbahasa</a:t>
            </a:r>
            <a:r>
              <a:rPr lang="en-US" sz="1800" dirty="0"/>
              <a:t>, </a:t>
            </a:r>
            <a:r>
              <a:rPr lang="en-US" sz="1800" dirty="0" err="1"/>
              <a:t>bisa</a:t>
            </a:r>
            <a:r>
              <a:rPr lang="en-US" sz="1800" dirty="0"/>
              <a:t> </a:t>
            </a:r>
            <a:r>
              <a:rPr lang="en-US" sz="1800" dirty="0" err="1"/>
              <a:t>dipahami</a:t>
            </a:r>
            <a:r>
              <a:rPr lang="en-US" sz="1800" dirty="0"/>
              <a:t> </a:t>
            </a:r>
            <a:r>
              <a:rPr lang="en-US" sz="1800" dirty="0" err="1"/>
              <a:t>sebagai</a:t>
            </a:r>
            <a:r>
              <a:rPr lang="en-US" sz="1800" dirty="0"/>
              <a:t> </a:t>
            </a:r>
            <a:r>
              <a:rPr lang="en-US" sz="1800" dirty="0" err="1"/>
              <a:t>tanda</a:t>
            </a:r>
            <a:r>
              <a:rPr lang="en-US" sz="1800" dirty="0"/>
              <a:t> </a:t>
            </a:r>
            <a:r>
              <a:rPr lang="en-US" sz="1800" dirty="0" err="1"/>
              <a:t>bahwa</a:t>
            </a:r>
            <a:r>
              <a:rPr lang="en-US" sz="1800" dirty="0"/>
              <a:t> </a:t>
            </a:r>
            <a:r>
              <a:rPr lang="en-US" sz="1800" dirty="0" err="1"/>
              <a:t>seseorang</a:t>
            </a:r>
            <a:r>
              <a:rPr lang="en-US" sz="1800" dirty="0"/>
              <a:t> </a:t>
            </a:r>
            <a:r>
              <a:rPr lang="en-US" sz="1800" dirty="0" err="1"/>
              <a:t>berasal</a:t>
            </a:r>
            <a:r>
              <a:rPr lang="en-US" sz="1800" dirty="0"/>
              <a:t> </a:t>
            </a:r>
            <a:r>
              <a:rPr lang="en-US" sz="1800" dirty="0" err="1"/>
              <a:t>dari</a:t>
            </a:r>
            <a:r>
              <a:rPr lang="en-US" sz="1800" dirty="0"/>
              <a:t> </a:t>
            </a:r>
            <a:r>
              <a:rPr lang="en-US" sz="1800" dirty="0" err="1"/>
              <a:t>wilayah</a:t>
            </a:r>
            <a:r>
              <a:rPr lang="en-US" sz="1800" dirty="0"/>
              <a:t> </a:t>
            </a:r>
            <a:r>
              <a:rPr lang="en-US" sz="1800" dirty="0" err="1"/>
              <a:t>tertentu</a:t>
            </a:r>
            <a:r>
              <a:rPr lang="en-US" sz="1800" dirty="0"/>
              <a:t> (</a:t>
            </a:r>
            <a:r>
              <a:rPr lang="en-US" sz="1800" dirty="0" err="1"/>
              <a:t>dialek</a:t>
            </a:r>
            <a:r>
              <a:rPr lang="en-US" sz="1800" dirty="0"/>
              <a:t> </a:t>
            </a:r>
            <a:r>
              <a:rPr lang="en-US" sz="1800" dirty="0" err="1"/>
              <a:t>Jawa</a:t>
            </a:r>
            <a:r>
              <a:rPr lang="en-US" sz="1800" dirty="0"/>
              <a:t>, </a:t>
            </a:r>
            <a:r>
              <a:rPr lang="en-US" sz="1800" dirty="0" err="1"/>
              <a:t>bahasa</a:t>
            </a:r>
            <a:r>
              <a:rPr lang="en-US" sz="1800" dirty="0"/>
              <a:t> </a:t>
            </a:r>
            <a:r>
              <a:rPr lang="en-US" sz="1800" dirty="0" err="1"/>
              <a:t>Inggris</a:t>
            </a:r>
            <a:r>
              <a:rPr lang="en-US" sz="1800" dirty="0"/>
              <a:t> </a:t>
            </a:r>
            <a:r>
              <a:rPr lang="en-US" sz="1800" dirty="0" err="1"/>
              <a:t>dari</a:t>
            </a:r>
            <a:r>
              <a:rPr lang="en-US" sz="1800" dirty="0"/>
              <a:t> </a:t>
            </a:r>
            <a:r>
              <a:rPr lang="en-US" sz="1800" dirty="0" err="1"/>
              <a:t>Amerika</a:t>
            </a:r>
            <a:r>
              <a:rPr lang="en-US" sz="1800" dirty="0"/>
              <a:t> </a:t>
            </a:r>
            <a:r>
              <a:rPr lang="en-US" sz="1800" dirty="0" err="1"/>
              <a:t>atau</a:t>
            </a:r>
            <a:r>
              <a:rPr lang="en-US" sz="1800" dirty="0"/>
              <a:t> </a:t>
            </a:r>
            <a:r>
              <a:rPr lang="en-US" sz="1800" dirty="0" err="1"/>
              <a:t>gaya</a:t>
            </a:r>
            <a:r>
              <a:rPr lang="en-US" sz="1800" dirty="0"/>
              <a:t> British, </a:t>
            </a:r>
            <a:r>
              <a:rPr lang="en-US" sz="1800" dirty="0" err="1"/>
              <a:t>dll</a:t>
            </a:r>
            <a:r>
              <a:rPr lang="en-US" sz="1800" dirty="0"/>
              <a:t>).</a:t>
            </a:r>
            <a:endParaRPr lang="tr-TR" sz="1800" dirty="0"/>
          </a:p>
          <a:p>
            <a:pPr marL="0" indent="0">
              <a:buNone/>
            </a:pPr>
            <a:endParaRPr lang="tr-TR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50749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6"/>
            <a:ext cx="9144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60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6583" y="-52781"/>
            <a:ext cx="11113036" cy="694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33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4666"/>
            <a:ext cx="9144000" cy="487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10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kna di Balik Simbol Janur Kuning dalam Adat Jaw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25689"/>
            <a:ext cx="9144000" cy="5145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863" y="1864815"/>
            <a:ext cx="7161734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1800" b="1" dirty="0"/>
              <a:t>TANDA</a:t>
            </a:r>
            <a:r>
              <a:rPr lang="tr-TR" sz="1800" dirty="0"/>
              <a:t> </a:t>
            </a:r>
            <a:r>
              <a:rPr lang="tr-TR" sz="1800" dirty="0" err="1"/>
              <a:t>adalah</a:t>
            </a:r>
            <a:r>
              <a:rPr lang="tr-TR" sz="1800" b="1" dirty="0"/>
              <a:t> </a:t>
            </a:r>
            <a:r>
              <a:rPr lang="tr-TR" sz="1800" b="1" dirty="0" err="1"/>
              <a:t>pola</a:t>
            </a:r>
            <a:r>
              <a:rPr lang="tr-TR" sz="1800" b="1" dirty="0"/>
              <a:t> </a:t>
            </a:r>
            <a:r>
              <a:rPr lang="tr-TR" sz="1800" b="1" dirty="0" err="1"/>
              <a:t>stimulus</a:t>
            </a:r>
            <a:r>
              <a:rPr lang="tr-TR" sz="1800" b="1" dirty="0"/>
              <a:t> </a:t>
            </a:r>
            <a:r>
              <a:rPr lang="tr-TR" sz="1800" b="1" dirty="0" err="1"/>
              <a:t>yang</a:t>
            </a:r>
            <a:r>
              <a:rPr lang="tr-TR" sz="1800" b="1" dirty="0"/>
              <a:t> </a:t>
            </a:r>
            <a:r>
              <a:rPr lang="tr-TR" sz="1800" b="1" dirty="0" err="1"/>
              <a:t>memiliki</a:t>
            </a:r>
            <a:r>
              <a:rPr lang="tr-TR" sz="1800" b="1" dirty="0"/>
              <a:t> </a:t>
            </a:r>
            <a:r>
              <a:rPr lang="tr-TR" sz="1800" b="1" dirty="0" err="1"/>
              <a:t>makna</a:t>
            </a:r>
            <a:r>
              <a:rPr lang="tr-TR" sz="1800" b="1" dirty="0"/>
              <a:t> </a:t>
            </a:r>
            <a:r>
              <a:rPr lang="tr-TR" sz="1800" b="1" dirty="0" err="1"/>
              <a:t>tertentu</a:t>
            </a:r>
            <a:r>
              <a:rPr lang="tr-TR" sz="1800" b="1" dirty="0"/>
              <a:t>. </a:t>
            </a:r>
            <a:r>
              <a:rPr lang="tr-TR" sz="1800" dirty="0"/>
              <a:t>Tanda </a:t>
            </a:r>
            <a:r>
              <a:rPr lang="tr-TR" sz="1800" dirty="0" err="1"/>
              <a:t>berfungsi</a:t>
            </a:r>
            <a:r>
              <a:rPr lang="tr-TR" sz="1800" dirty="0"/>
              <a:t> </a:t>
            </a:r>
            <a:r>
              <a:rPr lang="tr-TR" sz="1800" dirty="0" err="1"/>
              <a:t>mewakili</a:t>
            </a:r>
            <a:r>
              <a:rPr lang="tr-TR" sz="1800" dirty="0"/>
              <a:t> </a:t>
            </a:r>
            <a:r>
              <a:rPr lang="tr-TR" sz="1800" dirty="0" err="1"/>
              <a:t>sesuatu</a:t>
            </a:r>
            <a:r>
              <a:rPr lang="tr-TR" sz="1800" dirty="0"/>
              <a:t> </a:t>
            </a:r>
            <a:r>
              <a:rPr lang="tr-TR" sz="1800" dirty="0" err="1"/>
              <a:t>yang</a:t>
            </a:r>
            <a:r>
              <a:rPr lang="tr-TR" sz="1800" dirty="0"/>
              <a:t> lain.</a:t>
            </a:r>
          </a:p>
          <a:p>
            <a:pPr marL="0" indent="0" algn="just">
              <a:buNone/>
            </a:pPr>
            <a:endParaRPr lang="tr-TR" sz="1800" dirty="0"/>
          </a:p>
          <a:p>
            <a:pPr marL="0" indent="0" algn="just">
              <a:buNone/>
            </a:pPr>
            <a:r>
              <a:rPr lang="fi-FI" sz="1800" dirty="0" err="1"/>
              <a:t>Ada</a:t>
            </a:r>
            <a:r>
              <a:rPr lang="fi-FI" sz="1800" dirty="0"/>
              <a:t> 3 </a:t>
            </a:r>
            <a:r>
              <a:rPr lang="fi-FI" sz="1800" dirty="0" err="1"/>
              <a:t>macam</a:t>
            </a:r>
            <a:r>
              <a:rPr lang="fi-FI" sz="1800" dirty="0"/>
              <a:t> </a:t>
            </a:r>
            <a:r>
              <a:rPr lang="fi-FI" sz="1800" dirty="0" err="1"/>
              <a:t>tanda</a:t>
            </a:r>
            <a:r>
              <a:rPr lang="fi-FI" sz="1800" dirty="0"/>
              <a:t> </a:t>
            </a:r>
            <a:r>
              <a:rPr lang="fi-FI" sz="1800" dirty="0" err="1"/>
              <a:t>pembeda</a:t>
            </a:r>
            <a:r>
              <a:rPr lang="fi-FI" sz="1800" dirty="0"/>
              <a:t> </a:t>
            </a:r>
            <a:r>
              <a:rPr lang="fi-FI" sz="1800" dirty="0" err="1"/>
              <a:t>yang</a:t>
            </a:r>
            <a:r>
              <a:rPr lang="fi-FI" sz="1800" dirty="0"/>
              <a:t> </a:t>
            </a:r>
            <a:r>
              <a:rPr lang="fi-FI" sz="1800" dirty="0" err="1"/>
              <a:t>dikenal</a:t>
            </a:r>
            <a:r>
              <a:rPr lang="fi-FI" sz="1800" dirty="0"/>
              <a:t> </a:t>
            </a:r>
            <a:r>
              <a:rPr lang="fi-FI" sz="1800" dirty="0" err="1"/>
              <a:t>dalam</a:t>
            </a:r>
            <a:r>
              <a:rPr lang="fi-FI" sz="1800" dirty="0"/>
              <a:t> </a:t>
            </a:r>
            <a:r>
              <a:rPr lang="fi-FI" sz="1800" dirty="0" err="1"/>
              <a:t>ilmu</a:t>
            </a:r>
            <a:r>
              <a:rPr lang="fi-FI" sz="1800" dirty="0"/>
              <a:t> </a:t>
            </a:r>
            <a:r>
              <a:rPr lang="fi-FI" sz="1800" dirty="0" err="1"/>
              <a:t>pengetahuan</a:t>
            </a:r>
            <a:r>
              <a:rPr lang="fi-FI" sz="1800" dirty="0"/>
              <a:t> </a:t>
            </a:r>
            <a:r>
              <a:rPr lang="fi-FI" sz="1800" dirty="0" err="1"/>
              <a:t>tentang</a:t>
            </a:r>
            <a:r>
              <a:rPr lang="fi-FI" sz="1800" dirty="0"/>
              <a:t> </a:t>
            </a:r>
            <a:r>
              <a:rPr lang="fi-FI" sz="1800" dirty="0" err="1"/>
              <a:t>tanda</a:t>
            </a:r>
            <a:r>
              <a:rPr lang="fi-FI" sz="1800" dirty="0"/>
              <a:t>, </a:t>
            </a:r>
            <a:r>
              <a:rPr lang="fi-FI" sz="1800" b="1" dirty="0"/>
              <a:t>IKON</a:t>
            </a:r>
            <a:r>
              <a:rPr lang="fi-FI" sz="1800" dirty="0"/>
              <a:t>,  </a:t>
            </a:r>
            <a:r>
              <a:rPr lang="fi-FI" sz="1800" b="1" dirty="0"/>
              <a:t>SIMBOL</a:t>
            </a:r>
            <a:r>
              <a:rPr lang="fi-FI" sz="1800" dirty="0"/>
              <a:t>, </a:t>
            </a:r>
            <a:r>
              <a:rPr lang="fi-FI" sz="1800" dirty="0" err="1"/>
              <a:t>dan</a:t>
            </a:r>
            <a:r>
              <a:rPr lang="fi-FI" sz="1800" dirty="0"/>
              <a:t> </a:t>
            </a:r>
            <a:r>
              <a:rPr lang="fi-FI" sz="1800" b="1" dirty="0"/>
              <a:t>INDEKS</a:t>
            </a:r>
            <a:r>
              <a:rPr lang="fi-FI" sz="1800" dirty="0"/>
              <a:t>. </a:t>
            </a:r>
            <a:r>
              <a:rPr lang="fi-FI" sz="1800" dirty="0" err="1"/>
              <a:t>Pembedaan</a:t>
            </a:r>
            <a:r>
              <a:rPr lang="fi-FI" sz="1800" dirty="0"/>
              <a:t> </a:t>
            </a:r>
            <a:r>
              <a:rPr lang="fi-FI" sz="1800" dirty="0" err="1"/>
              <a:t>dikemukakan</a:t>
            </a:r>
            <a:r>
              <a:rPr lang="fi-FI" sz="1800" dirty="0"/>
              <a:t> </a:t>
            </a:r>
            <a:r>
              <a:rPr lang="fi-FI" sz="1800" dirty="0" err="1"/>
              <a:t>oleh</a:t>
            </a:r>
            <a:r>
              <a:rPr lang="fi-FI" sz="1800" dirty="0"/>
              <a:t> </a:t>
            </a:r>
            <a:r>
              <a:rPr lang="fi-FI" sz="1800" dirty="0" err="1"/>
              <a:t>filsuf</a:t>
            </a:r>
            <a:r>
              <a:rPr lang="fi-FI" sz="1800" dirty="0"/>
              <a:t>, C. S. </a:t>
            </a:r>
            <a:r>
              <a:rPr lang="fi-FI" sz="1800" dirty="0" err="1"/>
              <a:t>Peirce</a:t>
            </a:r>
            <a:r>
              <a:rPr lang="fi-FI" sz="1800" dirty="0"/>
              <a:t> di </a:t>
            </a:r>
            <a:r>
              <a:rPr lang="fi-FI" sz="1800" dirty="0" err="1"/>
              <a:t>akhir</a:t>
            </a:r>
            <a:r>
              <a:rPr lang="fi-FI" sz="1800" dirty="0"/>
              <a:t> </a:t>
            </a:r>
            <a:r>
              <a:rPr lang="fi-FI" sz="1800" dirty="0" err="1"/>
              <a:t>abad</a:t>
            </a:r>
            <a:r>
              <a:rPr lang="fi-FI" sz="1800" dirty="0"/>
              <a:t> ke-19. </a:t>
            </a:r>
            <a:r>
              <a:rPr lang="tr-TR" sz="1800" dirty="0" err="1"/>
              <a:t>Perbedaan</a:t>
            </a:r>
            <a:r>
              <a:rPr lang="tr-TR" sz="1800" dirty="0"/>
              <a:t> </a:t>
            </a:r>
            <a:r>
              <a:rPr lang="tr-TR" sz="1800" dirty="0" err="1"/>
              <a:t>yang</a:t>
            </a:r>
            <a:r>
              <a:rPr lang="tr-TR" sz="1800" dirty="0"/>
              <a:t> </a:t>
            </a:r>
            <a:r>
              <a:rPr lang="tr-TR" sz="1800" dirty="0" err="1"/>
              <a:t>paling</a:t>
            </a:r>
            <a:r>
              <a:rPr lang="tr-TR" sz="1800" dirty="0"/>
              <a:t> </a:t>
            </a:r>
            <a:r>
              <a:rPr lang="tr-TR" sz="1800" dirty="0" err="1"/>
              <a:t>mudah</a:t>
            </a:r>
            <a:r>
              <a:rPr lang="tr-TR" sz="1800" dirty="0"/>
              <a:t> </a:t>
            </a:r>
            <a:r>
              <a:rPr lang="tr-TR" sz="1800" dirty="0" err="1"/>
              <a:t>dikenali</a:t>
            </a:r>
            <a:r>
              <a:rPr lang="tr-TR" sz="1800" dirty="0"/>
              <a:t> </a:t>
            </a:r>
            <a:r>
              <a:rPr lang="tr-TR" sz="1800" dirty="0" err="1"/>
              <a:t>di</a:t>
            </a:r>
            <a:r>
              <a:rPr lang="tr-TR" sz="1800" dirty="0"/>
              <a:t> </a:t>
            </a:r>
            <a:r>
              <a:rPr lang="tr-TR" sz="1800" dirty="0" err="1"/>
              <a:t>antara</a:t>
            </a:r>
            <a:r>
              <a:rPr lang="tr-TR" sz="1800" dirty="0"/>
              <a:t> </a:t>
            </a:r>
            <a:r>
              <a:rPr lang="tr-TR" sz="1800" dirty="0" err="1"/>
              <a:t>ketiga</a:t>
            </a:r>
            <a:r>
              <a:rPr lang="tr-TR" sz="1800" dirty="0"/>
              <a:t> </a:t>
            </a:r>
            <a:r>
              <a:rPr lang="tr-TR" sz="1800" dirty="0" err="1"/>
              <a:t>jenis</a:t>
            </a:r>
            <a:r>
              <a:rPr lang="tr-TR" sz="1800" dirty="0"/>
              <a:t> tanda </a:t>
            </a:r>
            <a:r>
              <a:rPr lang="tr-TR" sz="1800" dirty="0" err="1"/>
              <a:t>tersebut</a:t>
            </a:r>
            <a:r>
              <a:rPr lang="tr-TR" sz="1800" dirty="0"/>
              <a:t> </a:t>
            </a:r>
            <a:r>
              <a:rPr lang="tr-TR" sz="1800" dirty="0" err="1"/>
              <a:t>adalah</a:t>
            </a:r>
            <a:r>
              <a:rPr lang="tr-TR" sz="1800" dirty="0"/>
              <a:t>, </a:t>
            </a:r>
            <a:r>
              <a:rPr lang="tr-TR" sz="1800" dirty="0" err="1"/>
              <a:t>bagaimana</a:t>
            </a:r>
            <a:r>
              <a:rPr lang="tr-TR" sz="1800" dirty="0"/>
              <a:t> </a:t>
            </a:r>
            <a:r>
              <a:rPr lang="tr-TR" sz="1800" dirty="0" err="1"/>
              <a:t>makna</a:t>
            </a:r>
            <a:r>
              <a:rPr lang="tr-TR" sz="1800" dirty="0"/>
              <a:t> </a:t>
            </a:r>
            <a:r>
              <a:rPr lang="tr-TR" sz="1800" dirty="0" err="1"/>
              <a:t>yang</a:t>
            </a:r>
            <a:r>
              <a:rPr lang="tr-TR" sz="1800" dirty="0"/>
              <a:t> </a:t>
            </a:r>
            <a:r>
              <a:rPr lang="tr-TR" sz="1800" dirty="0" err="1"/>
              <a:t>dikandungnya</a:t>
            </a:r>
            <a:r>
              <a:rPr lang="tr-TR" sz="1800" dirty="0"/>
              <a:t> </a:t>
            </a:r>
            <a:r>
              <a:rPr lang="tr-TR" sz="1800" dirty="0" err="1"/>
              <a:t>tersirat</a:t>
            </a:r>
            <a:r>
              <a:rPr lang="tr-TR" sz="1800" dirty="0"/>
              <a:t> </a:t>
            </a:r>
            <a:r>
              <a:rPr lang="tr-TR" sz="1800" dirty="0" err="1"/>
              <a:t>atau</a:t>
            </a:r>
            <a:r>
              <a:rPr lang="tr-TR" sz="1800" dirty="0"/>
              <a:t> </a:t>
            </a:r>
            <a:r>
              <a:rPr lang="tr-TR" sz="1800" dirty="0" err="1"/>
              <a:t>terhubung</a:t>
            </a:r>
            <a:r>
              <a:rPr lang="tr-TR" sz="1800" dirty="0"/>
              <a:t> </a:t>
            </a:r>
            <a:r>
              <a:rPr lang="tr-TR" sz="1800" dirty="0" err="1"/>
              <a:t>dengan</a:t>
            </a:r>
            <a:r>
              <a:rPr lang="tr-TR" sz="1800" dirty="0"/>
              <a:t> </a:t>
            </a:r>
            <a:r>
              <a:rPr lang="tr-TR" sz="1800" dirty="0" err="1"/>
              <a:t>pola</a:t>
            </a:r>
            <a:r>
              <a:rPr lang="tr-TR" sz="1800" dirty="0"/>
              <a:t> </a:t>
            </a:r>
            <a:r>
              <a:rPr lang="tr-TR" sz="1800" dirty="0" err="1"/>
              <a:t>yang</a:t>
            </a:r>
            <a:r>
              <a:rPr lang="tr-TR" sz="1800" dirty="0"/>
              <a:t> </a:t>
            </a:r>
            <a:r>
              <a:rPr lang="tr-TR" sz="1800" dirty="0" err="1"/>
              <a:t>ditunjukkannya</a:t>
            </a:r>
            <a:r>
              <a:rPr lang="tr-TR" sz="1800" dirty="0"/>
              <a:t>. </a:t>
            </a:r>
            <a:r>
              <a:rPr lang="tr-TR" sz="1800" dirty="0" err="1"/>
              <a:t>Sebagai</a:t>
            </a:r>
            <a:r>
              <a:rPr lang="tr-TR" sz="1800" dirty="0"/>
              <a:t> </a:t>
            </a:r>
            <a:r>
              <a:rPr lang="tr-TR" sz="1800" dirty="0" err="1"/>
              <a:t>stimulus</a:t>
            </a:r>
            <a:r>
              <a:rPr lang="tr-TR" sz="1800" dirty="0"/>
              <a:t>, tanda </a:t>
            </a:r>
            <a:r>
              <a:rPr lang="tr-TR" sz="1800" dirty="0" err="1"/>
              <a:t>hanya</a:t>
            </a:r>
            <a:r>
              <a:rPr lang="tr-TR" sz="1800" dirty="0"/>
              <a:t> "</a:t>
            </a:r>
            <a:r>
              <a:rPr lang="tr-TR" sz="1800" dirty="0" err="1"/>
              <a:t>merangsang</a:t>
            </a:r>
            <a:r>
              <a:rPr lang="tr-TR" sz="1800" dirty="0"/>
              <a:t>” </a:t>
            </a:r>
            <a:r>
              <a:rPr lang="tr-TR" sz="1800" dirty="0" err="1"/>
              <a:t>pemirsanya</a:t>
            </a:r>
            <a:r>
              <a:rPr lang="tr-TR" sz="1800" dirty="0"/>
              <a:t> </a:t>
            </a:r>
            <a:r>
              <a:rPr lang="tr-TR" sz="1800" dirty="0" err="1"/>
              <a:t>untuk</a:t>
            </a:r>
            <a:r>
              <a:rPr lang="tr-TR" sz="1800" dirty="0"/>
              <a:t> </a:t>
            </a:r>
            <a:r>
              <a:rPr lang="tr-TR" sz="1800" dirty="0" err="1"/>
              <a:t>menangkap</a:t>
            </a:r>
            <a:r>
              <a:rPr lang="tr-TR" sz="1800" dirty="0"/>
              <a:t> </a:t>
            </a:r>
            <a:r>
              <a:rPr lang="tr-TR" sz="1800" dirty="0" err="1"/>
              <a:t>makna-makna</a:t>
            </a:r>
            <a:r>
              <a:rPr lang="tr-TR" sz="1800" dirty="0"/>
              <a:t> </a:t>
            </a:r>
            <a:r>
              <a:rPr lang="tr-TR" sz="1800" dirty="0" err="1"/>
              <a:t>tersebut</a:t>
            </a:r>
            <a:r>
              <a:rPr lang="tr-TR" sz="1800" dirty="0"/>
              <a:t>.</a:t>
            </a:r>
          </a:p>
          <a:p>
            <a:pPr marL="0" indent="0">
              <a:buNone/>
            </a:pP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391824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640" y="542253"/>
            <a:ext cx="7772400" cy="1470025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rgbClr val="31859C"/>
                </a:solidFill>
              </a:rPr>
              <a:t>Tugas</a:t>
            </a:r>
            <a:endParaRPr lang="en-US" b="1" dirty="0">
              <a:solidFill>
                <a:srgbClr val="31859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9068" y="1928135"/>
            <a:ext cx="7426330" cy="4228626"/>
          </a:xfrm>
        </p:spPr>
        <p:txBody>
          <a:bodyPr>
            <a:normAutofit lnSpcReduction="10000"/>
          </a:bodyPr>
          <a:lstStyle/>
          <a:p>
            <a:pPr marL="342900" indent="-342900" algn="l">
              <a:buAutoNum type="arabicPeriod"/>
            </a:pPr>
            <a:r>
              <a:rPr lang="en-US" sz="1800" dirty="0" err="1">
                <a:solidFill>
                  <a:schemeClr val="tx1"/>
                </a:solidFill>
              </a:rPr>
              <a:t>Carilah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pengetahuan</a:t>
            </a:r>
            <a:r>
              <a:rPr lang="en-US" sz="1800" dirty="0">
                <a:solidFill>
                  <a:schemeClr val="tx1"/>
                </a:solidFill>
              </a:rPr>
              <a:t> &amp; </a:t>
            </a:r>
            <a:r>
              <a:rPr lang="en-US" sz="1800" dirty="0" err="1">
                <a:solidFill>
                  <a:schemeClr val="tx1"/>
                </a:solidFill>
              </a:rPr>
              <a:t>referensi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lanjut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mengenai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ikon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melalui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literatur</a:t>
            </a:r>
            <a:r>
              <a:rPr lang="en-US" sz="1800" dirty="0">
                <a:solidFill>
                  <a:schemeClr val="tx1"/>
                </a:solidFill>
              </a:rPr>
              <a:t> (</a:t>
            </a:r>
            <a:r>
              <a:rPr lang="en-US" sz="1800" dirty="0" err="1">
                <a:solidFill>
                  <a:schemeClr val="tx1"/>
                </a:solidFill>
              </a:rPr>
              <a:t>buku</a:t>
            </a:r>
            <a:r>
              <a:rPr lang="en-US" sz="1800" dirty="0">
                <a:solidFill>
                  <a:schemeClr val="tx1"/>
                </a:solidFill>
              </a:rPr>
              <a:t>/</a:t>
            </a:r>
            <a:r>
              <a:rPr lang="en-US" sz="1800" dirty="0" err="1">
                <a:solidFill>
                  <a:schemeClr val="tx1"/>
                </a:solidFill>
              </a:rPr>
              <a:t>penelitian</a:t>
            </a:r>
            <a:r>
              <a:rPr lang="en-US" sz="1800" dirty="0">
                <a:solidFill>
                  <a:schemeClr val="tx1"/>
                </a:solidFill>
              </a:rPr>
              <a:t>) </a:t>
            </a:r>
            <a:r>
              <a:rPr lang="en-US" sz="1800" dirty="0" err="1">
                <a:solidFill>
                  <a:schemeClr val="tx1"/>
                </a:solidFill>
              </a:rPr>
              <a:t>ataupun</a:t>
            </a:r>
            <a:r>
              <a:rPr lang="en-US" sz="1800" dirty="0">
                <a:solidFill>
                  <a:schemeClr val="tx1"/>
                </a:solidFill>
              </a:rPr>
              <a:t> internet. </a:t>
            </a:r>
          </a:p>
          <a:p>
            <a:pPr marL="342900" indent="-342900" algn="l"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TUGAS INDIVIDU : </a:t>
            </a:r>
            <a:r>
              <a:rPr lang="en-US" sz="1800" dirty="0" err="1">
                <a:solidFill>
                  <a:schemeClr val="tx1"/>
                </a:solidFill>
              </a:rPr>
              <a:t>Buatlah</a:t>
            </a:r>
            <a:r>
              <a:rPr lang="en-US" sz="1800" dirty="0">
                <a:solidFill>
                  <a:schemeClr val="tx1"/>
                </a:solidFill>
              </a:rPr>
              <a:t> 10 </a:t>
            </a:r>
            <a:r>
              <a:rPr lang="en-US" sz="1800" dirty="0" err="1">
                <a:solidFill>
                  <a:schemeClr val="tx1"/>
                </a:solidFill>
              </a:rPr>
              <a:t>alternatif</a:t>
            </a:r>
            <a:r>
              <a:rPr lang="en-US" sz="1800" dirty="0">
                <a:solidFill>
                  <a:schemeClr val="tx1"/>
                </a:solidFill>
              </a:rPr>
              <a:t> IKON (</a:t>
            </a:r>
            <a:r>
              <a:rPr lang="en-US" sz="1800" dirty="0" err="1">
                <a:solidFill>
                  <a:schemeClr val="tx1"/>
                </a:solidFill>
              </a:rPr>
              <a:t>teknis</a:t>
            </a:r>
            <a:r>
              <a:rPr lang="en-US" sz="1800" dirty="0">
                <a:solidFill>
                  <a:schemeClr val="tx1"/>
                </a:solidFill>
              </a:rPr>
              <a:t>  manual) </a:t>
            </a:r>
            <a:r>
              <a:rPr lang="en-US" sz="1800" dirty="0" err="1">
                <a:solidFill>
                  <a:schemeClr val="tx1"/>
                </a:solidFill>
              </a:rPr>
              <a:t>dari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tempat</a:t>
            </a:r>
            <a:r>
              <a:rPr lang="en-US" sz="1800" dirty="0">
                <a:solidFill>
                  <a:schemeClr val="tx1"/>
                </a:solidFill>
              </a:rPr>
              <a:t> yang </a:t>
            </a:r>
            <a:r>
              <a:rPr lang="en-US" sz="1800" dirty="0" err="1">
                <a:solidFill>
                  <a:schemeClr val="tx1"/>
                </a:solidFill>
              </a:rPr>
              <a:t>dipilih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kelompok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anda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dirty="0" err="1">
                <a:solidFill>
                  <a:schemeClr val="tx1"/>
                </a:solidFill>
              </a:rPr>
              <a:t>Ikon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harus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merepresentasikan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identitas</a:t>
            </a:r>
            <a:r>
              <a:rPr lang="en-US" sz="1800" dirty="0">
                <a:solidFill>
                  <a:schemeClr val="tx1"/>
                </a:solidFill>
              </a:rPr>
              <a:t> (</a:t>
            </a:r>
            <a:r>
              <a:rPr lang="en-US" sz="1800" dirty="0" err="1">
                <a:solidFill>
                  <a:schemeClr val="tx1"/>
                </a:solidFill>
              </a:rPr>
              <a:t>kekhasan</a:t>
            </a:r>
            <a:r>
              <a:rPr lang="en-US" sz="1800" dirty="0">
                <a:solidFill>
                  <a:schemeClr val="tx1"/>
                </a:solidFill>
              </a:rPr>
              <a:t>/</a:t>
            </a:r>
            <a:r>
              <a:rPr lang="en-US" sz="1800" dirty="0" err="1">
                <a:solidFill>
                  <a:schemeClr val="tx1"/>
                </a:solidFill>
              </a:rPr>
              <a:t>karakter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dll</a:t>
            </a:r>
            <a:r>
              <a:rPr lang="en-US" sz="1800" dirty="0">
                <a:solidFill>
                  <a:schemeClr val="tx1"/>
                </a:solidFill>
              </a:rPr>
              <a:t>) </a:t>
            </a:r>
            <a:r>
              <a:rPr lang="en-US" sz="1800" dirty="0" err="1">
                <a:solidFill>
                  <a:schemeClr val="tx1"/>
                </a:solidFill>
              </a:rPr>
              <a:t>dari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tempat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tersebut</a:t>
            </a:r>
            <a:r>
              <a:rPr lang="en-US" sz="1800" dirty="0">
                <a:solidFill>
                  <a:schemeClr val="tx1"/>
                </a:solidFill>
              </a:rPr>
              <a:t> (</a:t>
            </a:r>
            <a:r>
              <a:rPr lang="en-US" sz="1800" dirty="0" err="1">
                <a:solidFill>
                  <a:schemeClr val="tx1"/>
                </a:solidFill>
              </a:rPr>
              <a:t>arsitek</a:t>
            </a:r>
            <a:r>
              <a:rPr lang="en-US" sz="1800" dirty="0">
                <a:solidFill>
                  <a:schemeClr val="tx1"/>
                </a:solidFill>
              </a:rPr>
              <a:t>, interior, </a:t>
            </a:r>
            <a:r>
              <a:rPr lang="en-US" sz="1800" dirty="0" err="1">
                <a:solidFill>
                  <a:schemeClr val="tx1"/>
                </a:solidFill>
              </a:rPr>
              <a:t>warna</a:t>
            </a:r>
            <a:r>
              <a:rPr lang="en-US" sz="1800" dirty="0">
                <a:solidFill>
                  <a:schemeClr val="tx1"/>
                </a:solidFill>
              </a:rPr>
              <a:t>,  </a:t>
            </a:r>
            <a:r>
              <a:rPr lang="en-US" sz="1800" dirty="0" err="1">
                <a:solidFill>
                  <a:schemeClr val="tx1"/>
                </a:solidFill>
              </a:rPr>
              <a:t>dsb</a:t>
            </a:r>
            <a:r>
              <a:rPr lang="en-US" sz="1800" dirty="0">
                <a:solidFill>
                  <a:schemeClr val="tx1"/>
                </a:solidFill>
              </a:rPr>
              <a:t>). </a:t>
            </a:r>
            <a:r>
              <a:rPr lang="en-US" sz="1800" dirty="0" err="1">
                <a:solidFill>
                  <a:schemeClr val="tx1"/>
                </a:solidFill>
              </a:rPr>
              <a:t>Ke</a:t>
            </a:r>
            <a:r>
              <a:rPr lang="en-US" sz="1800" dirty="0">
                <a:solidFill>
                  <a:schemeClr val="tx1"/>
                </a:solidFill>
              </a:rPr>
              <a:t> 10 ikon </a:t>
            </a:r>
            <a:r>
              <a:rPr lang="en-US" sz="1800" dirty="0" err="1">
                <a:solidFill>
                  <a:schemeClr val="tx1"/>
                </a:solidFill>
              </a:rPr>
              <a:t>dibuat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dalam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kertas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berukuran</a:t>
            </a:r>
            <a:r>
              <a:rPr lang="en-US" sz="1800" dirty="0">
                <a:solidFill>
                  <a:schemeClr val="tx1"/>
                </a:solidFill>
              </a:rPr>
              <a:t> A4. </a:t>
            </a:r>
            <a:r>
              <a:rPr lang="en-US" sz="1800" dirty="0" err="1">
                <a:solidFill>
                  <a:schemeClr val="tx1"/>
                </a:solidFill>
              </a:rPr>
              <a:t>Diwarnai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dengan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teknis</a:t>
            </a:r>
            <a:r>
              <a:rPr lang="en-US" sz="1800" dirty="0">
                <a:solidFill>
                  <a:schemeClr val="tx1"/>
                </a:solidFill>
              </a:rPr>
              <a:t> manual  </a:t>
            </a:r>
            <a:r>
              <a:rPr lang="en-US" sz="1800" dirty="0" err="1">
                <a:solidFill>
                  <a:schemeClr val="tx1"/>
                </a:solidFill>
              </a:rPr>
              <a:t>bebas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</a:p>
          <a:p>
            <a:pPr marL="342900" indent="-342900" algn="l">
              <a:buAutoNum type="arabicPeriod"/>
            </a:pPr>
            <a:r>
              <a:rPr lang="en-US" sz="1800" dirty="0" err="1">
                <a:solidFill>
                  <a:schemeClr val="tx1"/>
                </a:solidFill>
              </a:rPr>
              <a:t>Ikon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tidak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diperkenankan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mengandung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unsur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tulisan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dirty="0" err="1">
                <a:solidFill>
                  <a:schemeClr val="tx1"/>
                </a:solidFill>
              </a:rPr>
              <a:t>Gunakan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penggaris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jangka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dan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alat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gambar</a:t>
            </a:r>
            <a:r>
              <a:rPr lang="en-US" sz="1800" dirty="0">
                <a:solidFill>
                  <a:schemeClr val="tx1"/>
                </a:solidFill>
              </a:rPr>
              <a:t> lain (</a:t>
            </a:r>
            <a:r>
              <a:rPr lang="en-US" sz="1800" dirty="0" err="1">
                <a:solidFill>
                  <a:schemeClr val="tx1"/>
                </a:solidFill>
              </a:rPr>
              <a:t>jika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perlu</a:t>
            </a:r>
            <a:r>
              <a:rPr lang="en-US" sz="1800" dirty="0">
                <a:solidFill>
                  <a:schemeClr val="tx1"/>
                </a:solidFill>
              </a:rPr>
              <a:t>) </a:t>
            </a:r>
            <a:r>
              <a:rPr lang="en-US" sz="1800" dirty="0" err="1">
                <a:solidFill>
                  <a:schemeClr val="tx1"/>
                </a:solidFill>
              </a:rPr>
              <a:t>untuk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menghasilkan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presisi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pPr marL="342900" indent="-342900" algn="l">
              <a:buAutoNum type="arabicPeriod"/>
            </a:pPr>
            <a:r>
              <a:rPr lang="en-US" sz="1800" dirty="0" err="1">
                <a:solidFill>
                  <a:schemeClr val="tx1"/>
                </a:solidFill>
              </a:rPr>
              <a:t>Nantinya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ikon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akan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dimasukkan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dalam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infografis</a:t>
            </a:r>
            <a:r>
              <a:rPr lang="en-US" sz="1800" dirty="0">
                <a:solidFill>
                  <a:schemeClr val="tx1"/>
                </a:solidFill>
              </a:rPr>
              <a:t> yang </a:t>
            </a:r>
            <a:r>
              <a:rPr lang="en-US" sz="1800" dirty="0" err="1">
                <a:solidFill>
                  <a:schemeClr val="tx1"/>
                </a:solidFill>
              </a:rPr>
              <a:t>dibuat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sebagai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bagian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dari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elemen</a:t>
            </a:r>
            <a:r>
              <a:rPr lang="en-US" sz="1800" dirty="0">
                <a:solidFill>
                  <a:schemeClr val="tx1"/>
                </a:solidFill>
              </a:rPr>
              <a:t> visual </a:t>
            </a:r>
            <a:r>
              <a:rPr lang="en-US" sz="1800" dirty="0" err="1">
                <a:solidFill>
                  <a:schemeClr val="tx1"/>
                </a:solidFill>
              </a:rPr>
              <a:t>judul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</a:p>
          <a:p>
            <a:pPr marL="342900" indent="-342900" algn="l">
              <a:buAutoNum type="arabicPeriod"/>
            </a:pPr>
            <a:r>
              <a:rPr lang="en-US" sz="1800" dirty="0" err="1">
                <a:solidFill>
                  <a:schemeClr val="tx1"/>
                </a:solidFill>
              </a:rPr>
              <a:t>Sebelum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membuat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ikon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buatlah</a:t>
            </a:r>
            <a:r>
              <a:rPr lang="en-US" sz="1800" dirty="0">
                <a:solidFill>
                  <a:schemeClr val="tx1"/>
                </a:solidFill>
              </a:rPr>
              <a:t> mind mapping, keywords </a:t>
            </a:r>
            <a:r>
              <a:rPr lang="en-US" sz="1800" dirty="0" err="1">
                <a:solidFill>
                  <a:schemeClr val="tx1"/>
                </a:solidFill>
              </a:rPr>
              <a:t>dan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keyvisual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terlebih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dahulu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</a:p>
          <a:p>
            <a:pPr marL="342900" indent="-342900" algn="l">
              <a:buAutoNum type="arabicPeriod"/>
            </a:pPr>
            <a:r>
              <a:rPr lang="en-US" sz="1800" dirty="0" err="1">
                <a:solidFill>
                  <a:schemeClr val="tx1"/>
                </a:solidFill>
              </a:rPr>
              <a:t>Minggu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depan</a:t>
            </a:r>
            <a:r>
              <a:rPr lang="en-US" sz="1800" dirty="0">
                <a:solidFill>
                  <a:schemeClr val="tx1"/>
                </a:solidFill>
              </a:rPr>
              <a:t>, data di </a:t>
            </a:r>
            <a:r>
              <a:rPr lang="en-US" sz="1800" dirty="0" err="1">
                <a:solidFill>
                  <a:schemeClr val="tx1"/>
                </a:solidFill>
              </a:rPr>
              <a:t>poin</a:t>
            </a:r>
            <a:r>
              <a:rPr lang="en-US" sz="1800" dirty="0">
                <a:solidFill>
                  <a:schemeClr val="tx1"/>
                </a:solidFill>
              </a:rPr>
              <a:t> 5 </a:t>
            </a:r>
            <a:r>
              <a:rPr lang="en-US" sz="1800" dirty="0" err="1">
                <a:solidFill>
                  <a:schemeClr val="tx1"/>
                </a:solidFill>
              </a:rPr>
              <a:t>dikumpulkan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bersama</a:t>
            </a:r>
            <a:r>
              <a:rPr lang="en-US" sz="1800" dirty="0">
                <a:solidFill>
                  <a:schemeClr val="tx1"/>
                </a:solidFill>
              </a:rPr>
              <a:t> data pasar, dan </a:t>
            </a:r>
            <a:r>
              <a:rPr lang="en-US" sz="1800" dirty="0" err="1">
                <a:solidFill>
                  <a:schemeClr val="tx1"/>
                </a:solidFill>
              </a:rPr>
              <a:t>hasil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sketsa</a:t>
            </a:r>
            <a:r>
              <a:rPr lang="en-US" sz="1800" dirty="0">
                <a:solidFill>
                  <a:schemeClr val="tx1"/>
                </a:solidFill>
              </a:rPr>
              <a:t> ikon </a:t>
            </a:r>
            <a:r>
              <a:rPr lang="en-US" sz="1800" dirty="0" err="1">
                <a:solidFill>
                  <a:schemeClr val="tx1"/>
                </a:solidFill>
              </a:rPr>
              <a:t>dalam</a:t>
            </a:r>
            <a:r>
              <a:rPr lang="en-US" sz="1800" dirty="0">
                <a:solidFill>
                  <a:schemeClr val="tx1"/>
                </a:solidFill>
              </a:rPr>
              <a:t> 1 PDF </a:t>
            </a:r>
            <a:r>
              <a:rPr lang="en-US" sz="1800" dirty="0" err="1">
                <a:solidFill>
                  <a:schemeClr val="tx1"/>
                </a:solidFill>
              </a:rPr>
              <a:t>dengan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nama</a:t>
            </a:r>
            <a:r>
              <a:rPr lang="en-US" sz="1800" dirty="0">
                <a:solidFill>
                  <a:schemeClr val="tx1"/>
                </a:solidFill>
              </a:rPr>
              <a:t> : </a:t>
            </a:r>
            <a:r>
              <a:rPr lang="en-US" sz="1800" b="1" dirty="0" err="1">
                <a:solidFill>
                  <a:schemeClr val="tx1"/>
                </a:solidFill>
              </a:rPr>
              <a:t>Kelas_NPM_Nama_Nama</a:t>
            </a:r>
            <a:r>
              <a:rPr lang="en-US" sz="1800" b="1" dirty="0">
                <a:solidFill>
                  <a:schemeClr val="tx1"/>
                </a:solidFill>
              </a:rPr>
              <a:t> Lokasi</a:t>
            </a:r>
          </a:p>
        </p:txBody>
      </p:sp>
    </p:spTree>
    <p:extLst>
      <p:ext uri="{BB962C8B-B14F-4D97-AF65-F5344CB8AC3E}">
        <p14:creationId xmlns:p14="http://schemas.microsoft.com/office/powerpoint/2010/main" val="2135848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1447800"/>
            <a:ext cx="7391400" cy="367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Selamat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 </a:t>
            </a:r>
            <a:r>
              <a:rPr kumimoji="0" lang="en-US" sz="4400" b="1" i="0" u="none" strike="noStrike" kern="1200" cap="none" spc="-15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Berkarya</a:t>
            </a:r>
            <a:endParaRPr kumimoji="0" lang="en-US" sz="8000" b="1" i="0" u="none" strike="noStrike" kern="1200" cap="none" spc="-15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590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1524000"/>
            <a:ext cx="7391400" cy="367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-150" dirty="0" err="1">
                <a:solidFill>
                  <a:srgbClr val="FFFF00"/>
                </a:solidFill>
                <a:latin typeface="Calibri"/>
                <a:ea typeface="+mj-ea"/>
                <a:cs typeface="Calibri"/>
              </a:rPr>
              <a:t>Apa</a:t>
            </a:r>
            <a:r>
              <a:rPr lang="en-US" sz="4400" spc="-150" dirty="0">
                <a:solidFill>
                  <a:srgbClr val="FFFF00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4400" spc="-150" dirty="0" err="1">
                <a:solidFill>
                  <a:srgbClr val="FFFF00"/>
                </a:solidFill>
                <a:latin typeface="Calibri"/>
                <a:ea typeface="+mj-ea"/>
                <a:cs typeface="Calibri"/>
              </a:rPr>
              <a:t>itu</a:t>
            </a:r>
            <a:r>
              <a:rPr lang="en-US" sz="4400" spc="-150" dirty="0">
                <a:solidFill>
                  <a:srgbClr val="FFFF00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4400" b="1" spc="-150" dirty="0" err="1">
                <a:solidFill>
                  <a:schemeClr val="bg1"/>
                </a:solidFill>
                <a:latin typeface="Calibri"/>
                <a:ea typeface="+mj-ea"/>
                <a:cs typeface="Calibri"/>
              </a:rPr>
              <a:t>Ikon</a:t>
            </a:r>
            <a:r>
              <a:rPr lang="en-US" sz="4400" b="1" spc="-150" dirty="0">
                <a:solidFill>
                  <a:schemeClr val="bg1"/>
                </a:solidFill>
                <a:latin typeface="Calibri"/>
                <a:ea typeface="+mj-ea"/>
                <a:cs typeface="Calibri"/>
              </a:rPr>
              <a:t>?</a:t>
            </a:r>
            <a:endParaRPr kumimoji="0" lang="en-US" sz="80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4804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40" y="821509"/>
            <a:ext cx="5804902" cy="1143000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Ikon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/Icon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748" y="2570455"/>
            <a:ext cx="7320492" cy="43625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1800" b="1" dirty="0" err="1"/>
              <a:t>Icon</a:t>
            </a:r>
            <a:r>
              <a:rPr lang="tr-TR" sz="1800" dirty="0"/>
              <a:t> </a:t>
            </a:r>
            <a:r>
              <a:rPr lang="tr-TR" sz="1800" dirty="0" err="1"/>
              <a:t>atau</a:t>
            </a:r>
            <a:r>
              <a:rPr lang="tr-TR" sz="1800" dirty="0"/>
              <a:t> </a:t>
            </a:r>
            <a:r>
              <a:rPr lang="tr-TR" sz="1800" b="1" dirty="0"/>
              <a:t>ikon</a:t>
            </a:r>
            <a:r>
              <a:rPr lang="tr-TR" sz="1800" dirty="0"/>
              <a:t>, </a:t>
            </a:r>
            <a:r>
              <a:rPr lang="tr-TR" sz="1800" dirty="0" err="1"/>
              <a:t>adalah</a:t>
            </a:r>
            <a:r>
              <a:rPr lang="tr-TR" sz="1800" dirty="0"/>
              <a:t> tanda </a:t>
            </a:r>
            <a:r>
              <a:rPr lang="tr-TR" sz="1800" dirty="0" err="1"/>
              <a:t>yang</a:t>
            </a:r>
            <a:r>
              <a:rPr lang="tr-TR" sz="1800" dirty="0"/>
              <a:t> </a:t>
            </a:r>
            <a:r>
              <a:rPr lang="tr-TR" sz="1800" dirty="0" err="1"/>
              <a:t>mirip</a:t>
            </a:r>
            <a:r>
              <a:rPr lang="tr-TR" sz="1800" dirty="0"/>
              <a:t> </a:t>
            </a:r>
            <a:r>
              <a:rPr lang="tr-TR" sz="1800" dirty="0" err="1"/>
              <a:t>dengan</a:t>
            </a:r>
            <a:r>
              <a:rPr lang="tr-TR" sz="1800" dirty="0"/>
              <a:t> </a:t>
            </a:r>
            <a:r>
              <a:rPr lang="tr-TR" sz="1800" dirty="0" err="1"/>
              <a:t>objek</a:t>
            </a:r>
            <a:r>
              <a:rPr lang="tr-TR" sz="1800" dirty="0"/>
              <a:t> </a:t>
            </a:r>
            <a:r>
              <a:rPr lang="tr-TR" sz="1800" dirty="0" err="1"/>
              <a:t>yang</a:t>
            </a:r>
            <a:r>
              <a:rPr lang="tr-TR" sz="1800" dirty="0"/>
              <a:t> </a:t>
            </a:r>
            <a:r>
              <a:rPr lang="tr-TR" sz="1800" dirty="0" err="1"/>
              <a:t>diwakilinya</a:t>
            </a:r>
            <a:r>
              <a:rPr lang="tr-TR" sz="1800" dirty="0"/>
              <a:t>. </a:t>
            </a:r>
            <a:r>
              <a:rPr lang="tr-TR" sz="1800" dirty="0" err="1"/>
              <a:t>Dapat</a:t>
            </a:r>
            <a:r>
              <a:rPr lang="tr-TR" sz="1800" dirty="0"/>
              <a:t> </a:t>
            </a:r>
            <a:r>
              <a:rPr lang="tr-TR" sz="1800" dirty="0" err="1"/>
              <a:t>dikatakan</a:t>
            </a:r>
            <a:r>
              <a:rPr lang="tr-TR" sz="1800" dirty="0"/>
              <a:t> ikon </a:t>
            </a:r>
            <a:r>
              <a:rPr lang="tr-TR" sz="1800" dirty="0" err="1"/>
              <a:t>adalah</a:t>
            </a:r>
            <a:r>
              <a:rPr lang="tr-TR" sz="1800" dirty="0"/>
              <a:t> tanda </a:t>
            </a:r>
            <a:r>
              <a:rPr lang="tr-TR" sz="1800" dirty="0" err="1"/>
              <a:t>yang</a:t>
            </a:r>
            <a:r>
              <a:rPr lang="tr-TR" sz="1800" dirty="0"/>
              <a:t> </a:t>
            </a:r>
            <a:r>
              <a:rPr lang="tr-TR" sz="1800" dirty="0" err="1"/>
              <a:t>memiliki</a:t>
            </a:r>
            <a:r>
              <a:rPr lang="tr-TR" sz="1800" dirty="0"/>
              <a:t> </a:t>
            </a:r>
            <a:r>
              <a:rPr lang="tr-TR" sz="1800" dirty="0" err="1"/>
              <a:t>ciri-ciri</a:t>
            </a:r>
            <a:r>
              <a:rPr lang="tr-TR" sz="1800" dirty="0"/>
              <a:t> sama </a:t>
            </a:r>
            <a:r>
              <a:rPr lang="tr-TR" sz="1800" dirty="0" err="1"/>
              <a:t>dengan</a:t>
            </a:r>
            <a:r>
              <a:rPr lang="tr-TR" sz="1800" dirty="0"/>
              <a:t> </a:t>
            </a:r>
            <a:r>
              <a:rPr lang="tr-TR" sz="1800" dirty="0" err="1"/>
              <a:t>apa</a:t>
            </a:r>
            <a:r>
              <a:rPr lang="tr-TR" sz="1800" dirty="0"/>
              <a:t> </a:t>
            </a:r>
            <a:r>
              <a:rPr lang="tr-TR" sz="1800" dirty="0" err="1"/>
              <a:t>yang</a:t>
            </a:r>
            <a:r>
              <a:rPr lang="tr-TR" sz="1800" dirty="0"/>
              <a:t> </a:t>
            </a:r>
            <a:r>
              <a:rPr lang="tr-TR" sz="1800" dirty="0" err="1"/>
              <a:t>dimaksudkan</a:t>
            </a:r>
            <a:r>
              <a:rPr lang="tr-TR" sz="1800" dirty="0"/>
              <a:t>. </a:t>
            </a:r>
            <a:r>
              <a:rPr lang="tr-TR" sz="1800" dirty="0" err="1"/>
              <a:t>Ikon</a:t>
            </a:r>
            <a:r>
              <a:rPr lang="tr-TR" sz="1800" dirty="0"/>
              <a:t> </a:t>
            </a:r>
            <a:r>
              <a:rPr lang="tr-TR" sz="1800" dirty="0" err="1"/>
              <a:t>bukan</a:t>
            </a:r>
            <a:r>
              <a:rPr lang="tr-TR" sz="1800" dirty="0"/>
              <a:t> </a:t>
            </a:r>
            <a:r>
              <a:rPr lang="tr-TR" sz="1800" dirty="0" err="1"/>
              <a:t>hanya</a:t>
            </a:r>
            <a:r>
              <a:rPr lang="tr-TR" sz="1800" dirty="0"/>
              <a:t> </a:t>
            </a:r>
            <a:r>
              <a:rPr lang="tr-TR" sz="1800" dirty="0" err="1"/>
              <a:t>berupa</a:t>
            </a:r>
            <a:r>
              <a:rPr lang="tr-TR" sz="1800" dirty="0"/>
              <a:t> </a:t>
            </a:r>
            <a:r>
              <a:rPr lang="tr-TR" sz="1800" dirty="0" err="1"/>
              <a:t>gambar</a:t>
            </a:r>
            <a:r>
              <a:rPr lang="tr-TR" sz="1800" dirty="0"/>
              <a:t> </a:t>
            </a:r>
            <a:r>
              <a:rPr lang="tr-TR" sz="1800" dirty="0" err="1"/>
              <a:t>yang</a:t>
            </a:r>
            <a:r>
              <a:rPr lang="tr-TR" sz="1800" dirty="0"/>
              <a:t> </a:t>
            </a:r>
            <a:r>
              <a:rPr lang="tr-TR" sz="1800" dirty="0" err="1"/>
              <a:t>disederhanakan</a:t>
            </a:r>
            <a:r>
              <a:rPr lang="tr-TR" sz="1800" dirty="0"/>
              <a:t> </a:t>
            </a:r>
            <a:r>
              <a:rPr lang="tr-TR" sz="1800" dirty="0" err="1"/>
              <a:t>namun</a:t>
            </a:r>
            <a:r>
              <a:rPr lang="tr-TR" sz="1800" dirty="0"/>
              <a:t> </a:t>
            </a:r>
            <a:r>
              <a:rPr lang="tr-TR" sz="1800" dirty="0" err="1"/>
              <a:t>setiap</a:t>
            </a:r>
            <a:r>
              <a:rPr lang="tr-TR" sz="1800" dirty="0"/>
              <a:t> </a:t>
            </a:r>
            <a:r>
              <a:rPr lang="tr-TR" sz="1800" dirty="0" err="1"/>
              <a:t>gambar</a:t>
            </a:r>
            <a:r>
              <a:rPr lang="tr-TR" sz="1800" dirty="0"/>
              <a:t> </a:t>
            </a:r>
            <a:r>
              <a:rPr lang="tr-TR" sz="1800" dirty="0" err="1"/>
              <a:t>yang</a:t>
            </a:r>
            <a:r>
              <a:rPr lang="tr-TR" sz="1800" dirty="0"/>
              <a:t> </a:t>
            </a:r>
            <a:r>
              <a:rPr lang="tr-TR" sz="1800" dirty="0" err="1"/>
              <a:t>mewakili</a:t>
            </a:r>
            <a:r>
              <a:rPr lang="tr-TR" sz="1800" dirty="0"/>
              <a:t> </a:t>
            </a:r>
            <a:r>
              <a:rPr lang="tr-TR" sz="1800" dirty="0" err="1"/>
              <a:t>obyek</a:t>
            </a:r>
            <a:r>
              <a:rPr lang="tr-TR" sz="1800" dirty="0"/>
              <a:t> </a:t>
            </a:r>
            <a:r>
              <a:rPr lang="tr-TR" sz="1800" dirty="0" err="1"/>
              <a:t>yang</a:t>
            </a:r>
            <a:r>
              <a:rPr lang="tr-TR" sz="1800" dirty="0"/>
              <a:t> </a:t>
            </a:r>
            <a:r>
              <a:rPr lang="tr-TR" sz="1800" dirty="0" err="1"/>
              <a:t>direpresentasikan</a:t>
            </a:r>
            <a:r>
              <a:rPr lang="tr-TR" sz="1800" dirty="0"/>
              <a:t>. </a:t>
            </a:r>
            <a:r>
              <a:rPr lang="tr-TR" sz="1800" dirty="0" err="1"/>
              <a:t>Ikon</a:t>
            </a:r>
            <a:r>
              <a:rPr lang="tr-TR" sz="1800" dirty="0"/>
              <a:t> </a:t>
            </a:r>
            <a:r>
              <a:rPr lang="tr-TR" sz="1800" dirty="0" err="1"/>
              <a:t>tidak</a:t>
            </a:r>
            <a:r>
              <a:rPr lang="tr-TR" sz="1800" dirty="0"/>
              <a:t> </a:t>
            </a:r>
            <a:r>
              <a:rPr lang="tr-TR" sz="1800" dirty="0" err="1"/>
              <a:t>memerlukan</a:t>
            </a:r>
            <a:r>
              <a:rPr lang="tr-TR" sz="1800" dirty="0"/>
              <a:t> </a:t>
            </a:r>
            <a:r>
              <a:rPr lang="tr-TR" sz="1800" dirty="0" err="1"/>
              <a:t>kesepakatan</a:t>
            </a:r>
            <a:r>
              <a:rPr lang="tr-TR" sz="1800" dirty="0"/>
              <a:t> (</a:t>
            </a:r>
            <a:r>
              <a:rPr lang="tr-TR" sz="1800" dirty="0" err="1"/>
              <a:t>konvensi</a:t>
            </a:r>
            <a:r>
              <a:rPr lang="tr-TR" sz="1800" dirty="0"/>
              <a:t>) </a:t>
            </a:r>
            <a:r>
              <a:rPr lang="tr-TR" sz="1800" dirty="0" err="1"/>
              <a:t>dalam</a:t>
            </a:r>
            <a:r>
              <a:rPr lang="tr-TR" sz="1800" dirty="0"/>
              <a:t> </a:t>
            </a:r>
            <a:r>
              <a:rPr lang="tr-TR" sz="1800" dirty="0" err="1"/>
              <a:t>memaknainya</a:t>
            </a:r>
            <a:r>
              <a:rPr lang="tr-TR" sz="1800" dirty="0"/>
              <a:t>. </a:t>
            </a:r>
            <a:endParaRPr lang="pl-PL" sz="1800" dirty="0"/>
          </a:p>
          <a:p>
            <a:pPr marL="0" indent="0">
              <a:buNone/>
            </a:pP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2828085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068" y="1600200"/>
            <a:ext cx="756744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tr-TR" sz="1700" dirty="0"/>
          </a:p>
          <a:p>
            <a:pPr marL="0" indent="0">
              <a:buNone/>
            </a:pPr>
            <a:r>
              <a:rPr lang="tr-TR" sz="1700" dirty="0" err="1"/>
              <a:t>Berikut</a:t>
            </a:r>
            <a:r>
              <a:rPr lang="tr-TR" sz="1700" dirty="0"/>
              <a:t> </a:t>
            </a:r>
            <a:r>
              <a:rPr lang="tr-TR" sz="1700" dirty="0" err="1"/>
              <a:t>beberapa</a:t>
            </a:r>
            <a:r>
              <a:rPr lang="tr-TR" sz="1700" dirty="0"/>
              <a:t> </a:t>
            </a:r>
            <a:r>
              <a:rPr lang="tr-TR" sz="1700" dirty="0" err="1"/>
              <a:t>contoh</a:t>
            </a:r>
            <a:r>
              <a:rPr lang="tr-TR" sz="1700" dirty="0"/>
              <a:t> </a:t>
            </a:r>
            <a:r>
              <a:rPr lang="tr-TR" sz="1700" dirty="0" err="1"/>
              <a:t>sederhana</a:t>
            </a:r>
            <a:r>
              <a:rPr lang="tr-TR" sz="1700" dirty="0"/>
              <a:t> IKON :</a:t>
            </a:r>
          </a:p>
          <a:p>
            <a:r>
              <a:rPr lang="pl-PL" sz="1700" dirty="0" err="1"/>
              <a:t>Gambar</a:t>
            </a:r>
            <a:r>
              <a:rPr lang="pl-PL" sz="1700" dirty="0"/>
              <a:t> </a:t>
            </a:r>
            <a:r>
              <a:rPr lang="pl-PL" sz="1700" dirty="0" err="1"/>
              <a:t>wajah</a:t>
            </a:r>
            <a:r>
              <a:rPr lang="pl-PL" sz="1700" dirty="0"/>
              <a:t>, </a:t>
            </a:r>
            <a:r>
              <a:rPr lang="pl-PL" sz="1700" dirty="0" err="1"/>
              <a:t>adalah</a:t>
            </a:r>
            <a:r>
              <a:rPr lang="pl-PL" sz="1700" dirty="0"/>
              <a:t> ikon </a:t>
            </a:r>
            <a:r>
              <a:rPr lang="pl-PL" sz="1700" dirty="0" err="1"/>
              <a:t>dari</a:t>
            </a:r>
            <a:r>
              <a:rPr lang="pl-PL" sz="1700" dirty="0"/>
              <a:t> </a:t>
            </a:r>
            <a:r>
              <a:rPr lang="pl-PL" sz="1700" dirty="0" err="1"/>
              <a:t>diri</a:t>
            </a:r>
            <a:r>
              <a:rPr lang="pl-PL" sz="1700" dirty="0"/>
              <a:t>.</a:t>
            </a:r>
          </a:p>
          <a:p>
            <a:r>
              <a:rPr lang="tr-TR" sz="1700" dirty="0" err="1"/>
              <a:t>Ikon</a:t>
            </a:r>
            <a:r>
              <a:rPr lang="tr-TR" sz="1700" dirty="0"/>
              <a:t> printer </a:t>
            </a:r>
            <a:r>
              <a:rPr lang="tr-TR" sz="1700" dirty="0" err="1"/>
              <a:t>di</a:t>
            </a:r>
            <a:r>
              <a:rPr lang="tr-TR" sz="1700" dirty="0"/>
              <a:t> </a:t>
            </a:r>
            <a:r>
              <a:rPr lang="tr-TR" sz="1700" dirty="0" err="1"/>
              <a:t>komputer</a:t>
            </a:r>
            <a:r>
              <a:rPr lang="tr-TR" sz="1700" dirty="0"/>
              <a:t> Anda, </a:t>
            </a:r>
            <a:r>
              <a:rPr lang="tr-TR" sz="1700" dirty="0" err="1"/>
              <a:t>adalah</a:t>
            </a:r>
            <a:r>
              <a:rPr lang="tr-TR" sz="1700" dirty="0"/>
              <a:t> ikon </a:t>
            </a:r>
            <a:r>
              <a:rPr lang="tr-TR" sz="1700" dirty="0" err="1"/>
              <a:t>dari</a:t>
            </a:r>
            <a:r>
              <a:rPr lang="tr-TR" sz="1700" dirty="0"/>
              <a:t> </a:t>
            </a:r>
            <a:r>
              <a:rPr lang="tr-TR" sz="1700" dirty="0" err="1"/>
              <a:t>fungsi</a:t>
            </a:r>
            <a:r>
              <a:rPr lang="tr-TR" sz="1700" dirty="0"/>
              <a:t> </a:t>
            </a:r>
            <a:r>
              <a:rPr lang="tr-TR" sz="1700" dirty="0" err="1"/>
              <a:t>mencetak</a:t>
            </a:r>
            <a:r>
              <a:rPr lang="tr-TR" sz="1700" dirty="0"/>
              <a:t>, </a:t>
            </a:r>
            <a:r>
              <a:rPr lang="tr-TR" sz="1700" dirty="0" err="1"/>
              <a:t>yang</a:t>
            </a:r>
            <a:r>
              <a:rPr lang="tr-TR" sz="1700" dirty="0"/>
              <a:t> akan </a:t>
            </a:r>
            <a:r>
              <a:rPr lang="tr-TR" sz="1700" dirty="0" err="1"/>
              <a:t>dilakukan</a:t>
            </a:r>
            <a:r>
              <a:rPr lang="tr-TR" sz="1700" dirty="0"/>
              <a:t> </a:t>
            </a:r>
            <a:r>
              <a:rPr lang="tr-TR" sz="1700" dirty="0" err="1"/>
              <a:t>oleh</a:t>
            </a:r>
            <a:r>
              <a:rPr lang="tr-TR" sz="1700" dirty="0"/>
              <a:t> </a:t>
            </a:r>
            <a:r>
              <a:rPr lang="tr-TR" sz="1700" dirty="0" err="1"/>
              <a:t>mesin</a:t>
            </a:r>
            <a:r>
              <a:rPr lang="tr-TR" sz="1700" dirty="0"/>
              <a:t> printer. </a:t>
            </a:r>
            <a:r>
              <a:rPr lang="tr-TR" sz="1700" dirty="0" err="1"/>
              <a:t>Tulisan</a:t>
            </a:r>
            <a:r>
              <a:rPr lang="tr-TR" sz="1700" dirty="0"/>
              <a:t> "</a:t>
            </a:r>
            <a:r>
              <a:rPr lang="tr-TR" sz="1700" dirty="0" err="1"/>
              <a:t>Print</a:t>
            </a:r>
            <a:r>
              <a:rPr lang="tr-TR" sz="1700" dirty="0"/>
              <a:t>" </a:t>
            </a:r>
            <a:r>
              <a:rPr lang="tr-TR" sz="1700" dirty="0" err="1"/>
              <a:t>saja</a:t>
            </a:r>
            <a:r>
              <a:rPr lang="tr-TR" sz="1700" dirty="0"/>
              <a:t> </a:t>
            </a:r>
            <a:r>
              <a:rPr lang="tr-TR" sz="1700" dirty="0" err="1"/>
              <a:t>bukanlah</a:t>
            </a:r>
            <a:r>
              <a:rPr lang="tr-TR" sz="1700" dirty="0"/>
              <a:t> ikon, </a:t>
            </a:r>
            <a:r>
              <a:rPr lang="tr-TR" sz="1700" dirty="0" err="1"/>
              <a:t>karena</a:t>
            </a:r>
            <a:r>
              <a:rPr lang="tr-TR" sz="1700" dirty="0"/>
              <a:t> </a:t>
            </a:r>
            <a:r>
              <a:rPr lang="tr-TR" sz="1700" dirty="0" err="1"/>
              <a:t>tidak</a:t>
            </a:r>
            <a:r>
              <a:rPr lang="tr-TR" sz="1700" dirty="0"/>
              <a:t> </a:t>
            </a:r>
            <a:r>
              <a:rPr lang="tr-TR" sz="1700" dirty="0" err="1"/>
              <a:t>mewakili</a:t>
            </a:r>
            <a:r>
              <a:rPr lang="tr-TR" sz="1700" dirty="0"/>
              <a:t> </a:t>
            </a:r>
            <a:r>
              <a:rPr lang="tr-TR" sz="1700" dirty="0" err="1"/>
              <a:t>ciri</a:t>
            </a:r>
            <a:r>
              <a:rPr lang="tr-TR" sz="1700" dirty="0"/>
              <a:t> </a:t>
            </a:r>
            <a:r>
              <a:rPr lang="tr-TR" sz="1700" dirty="0" err="1"/>
              <a:t>fisik</a:t>
            </a:r>
            <a:r>
              <a:rPr lang="tr-TR" sz="1700" dirty="0"/>
              <a:t> printer.</a:t>
            </a:r>
          </a:p>
          <a:p>
            <a:r>
              <a:rPr lang="it-IT" sz="1700" dirty="0" err="1"/>
              <a:t>Gambar</a:t>
            </a:r>
            <a:r>
              <a:rPr lang="it-IT" sz="1700" dirty="0"/>
              <a:t> </a:t>
            </a:r>
            <a:r>
              <a:rPr lang="it-IT" sz="1700" dirty="0" err="1"/>
              <a:t>rokok</a:t>
            </a:r>
            <a:r>
              <a:rPr lang="it-IT" sz="1700" dirty="0"/>
              <a:t> </a:t>
            </a:r>
            <a:r>
              <a:rPr lang="it-IT" sz="1700" dirty="0" err="1"/>
              <a:t>berasap</a:t>
            </a:r>
            <a:r>
              <a:rPr lang="it-IT" sz="1700" dirty="0"/>
              <a:t> </a:t>
            </a:r>
            <a:r>
              <a:rPr lang="it-IT" sz="1700" dirty="0" err="1"/>
              <a:t>yang</a:t>
            </a:r>
            <a:r>
              <a:rPr lang="it-IT" sz="1700" dirty="0"/>
              <a:t> </a:t>
            </a:r>
            <a:r>
              <a:rPr lang="it-IT" sz="1700" dirty="0" err="1"/>
              <a:t>dicoret</a:t>
            </a:r>
            <a:r>
              <a:rPr lang="it-IT" sz="1700" dirty="0"/>
              <a:t> </a:t>
            </a:r>
            <a:r>
              <a:rPr lang="it-IT" sz="1700" dirty="0" err="1"/>
              <a:t>dengan</a:t>
            </a:r>
            <a:r>
              <a:rPr lang="it-IT" sz="1700" dirty="0"/>
              <a:t> </a:t>
            </a:r>
            <a:r>
              <a:rPr lang="it-IT" sz="1700" dirty="0" err="1"/>
              <a:t>garis</a:t>
            </a:r>
            <a:r>
              <a:rPr lang="it-IT" sz="1700" dirty="0"/>
              <a:t> </a:t>
            </a:r>
            <a:r>
              <a:rPr lang="it-IT" sz="1700" dirty="0" err="1"/>
              <a:t>diagonal</a:t>
            </a:r>
            <a:r>
              <a:rPr lang="it-IT" sz="1700" dirty="0"/>
              <a:t>, </a:t>
            </a:r>
            <a:r>
              <a:rPr lang="it-IT" sz="1700" dirty="0" err="1"/>
              <a:t>kita</a:t>
            </a:r>
            <a:r>
              <a:rPr lang="it-IT" sz="1700" dirty="0"/>
              <a:t> </a:t>
            </a:r>
            <a:r>
              <a:rPr lang="it-IT" sz="1700" dirty="0" err="1"/>
              <a:t>pahami</a:t>
            </a:r>
            <a:r>
              <a:rPr lang="it-IT" sz="1700" dirty="0"/>
              <a:t> </a:t>
            </a:r>
            <a:r>
              <a:rPr lang="it-IT" sz="1700" dirty="0" err="1"/>
              <a:t>sebagai</a:t>
            </a:r>
            <a:r>
              <a:rPr lang="it-IT" sz="1700" dirty="0"/>
              <a:t> </a:t>
            </a:r>
            <a:r>
              <a:rPr lang="it-IT" sz="1700" dirty="0" err="1"/>
              <a:t>larangan</a:t>
            </a:r>
            <a:r>
              <a:rPr lang="it-IT" sz="1700" dirty="0"/>
              <a:t> </a:t>
            </a:r>
            <a:r>
              <a:rPr lang="it-IT" sz="1700" dirty="0" err="1"/>
              <a:t>merokok</a:t>
            </a:r>
            <a:r>
              <a:rPr lang="it-IT" sz="1700" dirty="0"/>
              <a:t> di </a:t>
            </a:r>
            <a:r>
              <a:rPr lang="it-IT" sz="1700" dirty="0" err="1"/>
              <a:t>sekitar</a:t>
            </a:r>
            <a:r>
              <a:rPr lang="it-IT" sz="1700" dirty="0"/>
              <a:t> </a:t>
            </a:r>
            <a:r>
              <a:rPr lang="it-IT" sz="1700" dirty="0" err="1"/>
              <a:t>lokasi</a:t>
            </a:r>
            <a:r>
              <a:rPr lang="it-IT" sz="1700" dirty="0"/>
              <a:t> </a:t>
            </a:r>
            <a:r>
              <a:rPr lang="it-IT" sz="1700" dirty="0" err="1"/>
              <a:t>tersebut</a:t>
            </a:r>
            <a:r>
              <a:rPr lang="it-IT" sz="1700" dirty="0"/>
              <a:t>. </a:t>
            </a:r>
          </a:p>
          <a:p>
            <a:r>
              <a:rPr lang="tr-TR" sz="1700" dirty="0"/>
              <a:t>Kata-kata </a:t>
            </a:r>
            <a:r>
              <a:rPr lang="tr-TR" sz="1700" dirty="0" err="1"/>
              <a:t>yang</a:t>
            </a:r>
            <a:r>
              <a:rPr lang="tr-TR" sz="1700" dirty="0"/>
              <a:t> </a:t>
            </a:r>
            <a:r>
              <a:rPr lang="tr-TR" sz="1700" dirty="0" err="1"/>
              <a:t>bisa</a:t>
            </a:r>
            <a:r>
              <a:rPr lang="tr-TR" sz="1700" dirty="0"/>
              <a:t> </a:t>
            </a:r>
            <a:r>
              <a:rPr lang="tr-TR" sz="1700" dirty="0" err="1"/>
              <a:t>menjadi</a:t>
            </a:r>
            <a:r>
              <a:rPr lang="tr-TR" sz="1700" dirty="0"/>
              <a:t> </a:t>
            </a:r>
            <a:r>
              <a:rPr lang="tr-TR" sz="1700" dirty="0" err="1"/>
              <a:t>ikonik</a:t>
            </a:r>
            <a:r>
              <a:rPr lang="tr-TR" sz="1700" dirty="0"/>
              <a:t>, </a:t>
            </a:r>
            <a:r>
              <a:rPr lang="tr-TR" sz="1700" dirty="0" err="1"/>
              <a:t>misalnya</a:t>
            </a:r>
            <a:r>
              <a:rPr lang="tr-TR" sz="1700" dirty="0"/>
              <a:t> </a:t>
            </a:r>
            <a:r>
              <a:rPr lang="tr-TR" sz="1700" dirty="0" err="1"/>
              <a:t>dalam</a:t>
            </a:r>
            <a:r>
              <a:rPr lang="tr-TR" sz="1700" dirty="0"/>
              <a:t> komik </a:t>
            </a:r>
            <a:r>
              <a:rPr lang="tr-TR" sz="1700" dirty="0" err="1"/>
              <a:t>yang</a:t>
            </a:r>
            <a:r>
              <a:rPr lang="tr-TR" sz="1700" dirty="0"/>
              <a:t> </a:t>
            </a:r>
            <a:r>
              <a:rPr lang="tr-TR" sz="1700" dirty="0" err="1"/>
              <a:t>sering</a:t>
            </a:r>
            <a:r>
              <a:rPr lang="tr-TR" sz="1700" dirty="0"/>
              <a:t> </a:t>
            </a:r>
            <a:r>
              <a:rPr lang="tr-TR" sz="1700" dirty="0" err="1"/>
              <a:t>menggunakan</a:t>
            </a:r>
            <a:r>
              <a:rPr lang="tr-TR" sz="1700" dirty="0"/>
              <a:t> kata-kata </a:t>
            </a:r>
            <a:r>
              <a:rPr lang="tr-TR" sz="1700" dirty="0" err="1"/>
              <a:t>untuk</a:t>
            </a:r>
            <a:r>
              <a:rPr lang="tr-TR" sz="1700" dirty="0"/>
              <a:t> </a:t>
            </a:r>
            <a:r>
              <a:rPr lang="tr-TR" sz="1700" dirty="0" err="1"/>
              <a:t>mengekspresikan</a:t>
            </a:r>
            <a:r>
              <a:rPr lang="tr-TR" sz="1700" dirty="0"/>
              <a:t> </a:t>
            </a:r>
            <a:r>
              <a:rPr lang="tr-TR" sz="1700" dirty="0" err="1"/>
              <a:t>efek</a:t>
            </a:r>
            <a:r>
              <a:rPr lang="tr-TR" sz="1700" dirty="0"/>
              <a:t> </a:t>
            </a:r>
            <a:r>
              <a:rPr lang="tr-TR" sz="1700" dirty="0" err="1"/>
              <a:t>suara</a:t>
            </a:r>
            <a:r>
              <a:rPr lang="tr-TR" sz="1700" dirty="0"/>
              <a:t> </a:t>
            </a:r>
            <a:r>
              <a:rPr lang="tr-TR" sz="1700" dirty="0" err="1"/>
              <a:t>dari</a:t>
            </a:r>
            <a:r>
              <a:rPr lang="tr-TR" sz="1700" dirty="0"/>
              <a:t> </a:t>
            </a:r>
            <a:r>
              <a:rPr lang="tr-TR" sz="1700" dirty="0" err="1"/>
              <a:t>suatu</a:t>
            </a:r>
            <a:r>
              <a:rPr lang="tr-TR" sz="1700" dirty="0"/>
              <a:t> </a:t>
            </a:r>
            <a:r>
              <a:rPr lang="tr-TR" sz="1700" dirty="0" err="1"/>
              <a:t>peristiwa</a:t>
            </a:r>
            <a:r>
              <a:rPr lang="tr-TR" sz="1700" dirty="0"/>
              <a:t>. </a:t>
            </a:r>
            <a:r>
              <a:rPr lang="tr-TR" sz="1700" dirty="0" err="1"/>
              <a:t>Misalnya</a:t>
            </a:r>
            <a:r>
              <a:rPr lang="tr-TR" sz="1700" dirty="0"/>
              <a:t> </a:t>
            </a:r>
            <a:r>
              <a:rPr lang="tr-TR" sz="1700" dirty="0" err="1"/>
              <a:t>efek</a:t>
            </a:r>
            <a:r>
              <a:rPr lang="tr-TR" sz="1700" dirty="0"/>
              <a:t> </a:t>
            </a:r>
            <a:r>
              <a:rPr lang="tr-TR" sz="1700" dirty="0" err="1"/>
              <a:t>meledak</a:t>
            </a:r>
            <a:r>
              <a:rPr lang="tr-TR" sz="1700" dirty="0"/>
              <a:t>, "DHUAAR!</a:t>
            </a:r>
            <a:endParaRPr lang="tr-TR" sz="1700" dirty="0">
              <a:hlinkClick r:id="rId2"/>
            </a:endParaRPr>
          </a:p>
          <a:p>
            <a:pPr marL="0" indent="0">
              <a:buNone/>
            </a:pPr>
            <a:endParaRPr lang="tr-TR" sz="1700" dirty="0"/>
          </a:p>
        </p:txBody>
      </p:sp>
    </p:spTree>
    <p:extLst>
      <p:ext uri="{BB962C8B-B14F-4D97-AF65-F5344CB8AC3E}">
        <p14:creationId xmlns:p14="http://schemas.microsoft.com/office/powerpoint/2010/main" val="1173765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22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8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50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41"/>
            <a:ext cx="5527010" cy="68403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755" y="1340727"/>
            <a:ext cx="3757568" cy="375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12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1524000"/>
            <a:ext cx="7391400" cy="367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-150" dirty="0" err="1">
                <a:solidFill>
                  <a:srgbClr val="FFFF00"/>
                </a:solidFill>
                <a:latin typeface="Calibri"/>
                <a:ea typeface="+mj-ea"/>
                <a:cs typeface="Calibri"/>
              </a:rPr>
              <a:t>Apa</a:t>
            </a:r>
            <a:r>
              <a:rPr lang="en-US" sz="4400" spc="-150" dirty="0">
                <a:solidFill>
                  <a:srgbClr val="FFFF00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4400" spc="-150" dirty="0" err="1">
                <a:solidFill>
                  <a:srgbClr val="FFFF00"/>
                </a:solidFill>
                <a:latin typeface="Calibri"/>
                <a:ea typeface="+mj-ea"/>
                <a:cs typeface="Calibri"/>
              </a:rPr>
              <a:t>itu</a:t>
            </a:r>
            <a:r>
              <a:rPr lang="en-US" sz="4400" spc="-150" dirty="0">
                <a:solidFill>
                  <a:srgbClr val="FFFF00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4400" b="1" spc="-150" dirty="0" err="1">
                <a:solidFill>
                  <a:schemeClr val="bg1"/>
                </a:solidFill>
                <a:latin typeface="Calibri"/>
                <a:ea typeface="+mj-ea"/>
                <a:cs typeface="Calibri"/>
              </a:rPr>
              <a:t>Simbol</a:t>
            </a:r>
            <a:r>
              <a:rPr lang="en-US" sz="4400" b="1" spc="-150" dirty="0">
                <a:solidFill>
                  <a:schemeClr val="bg1"/>
                </a:solidFill>
                <a:latin typeface="Calibri"/>
                <a:ea typeface="+mj-ea"/>
                <a:cs typeface="Calibri"/>
              </a:rPr>
              <a:t>?</a:t>
            </a:r>
            <a:endParaRPr kumimoji="0" lang="en-US" sz="80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0364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626</Words>
  <Application>Microsoft Macintosh PowerPoint</Application>
  <PresentationFormat>On-screen Show (4:3)</PresentationFormat>
  <Paragraphs>43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DKV Grafis Informasi </vt:lpstr>
      <vt:lpstr>PowerPoint Presentation</vt:lpstr>
      <vt:lpstr>PowerPoint Presentation</vt:lpstr>
      <vt:lpstr>Ikon/Icon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Simbol/Symbol</vt:lpstr>
      <vt:lpstr>PowerPoint Presentation</vt:lpstr>
      <vt:lpstr>PowerPoint Presentation</vt:lpstr>
      <vt:lpstr>PowerPoint Presentation</vt:lpstr>
      <vt:lpstr>PowerPoint Presentation</vt:lpstr>
      <vt:lpstr>Indeks/Index</vt:lpstr>
      <vt:lpstr>PowerPoint Presentation</vt:lpstr>
      <vt:lpstr>PowerPoint Presentation</vt:lpstr>
      <vt:lpstr>PowerPoint Presentation</vt:lpstr>
      <vt:lpstr>PowerPoint Presentation</vt:lpstr>
      <vt:lpstr>Tugas</vt:lpstr>
      <vt:lpstr>PowerPoint Presentation</vt:lpstr>
    </vt:vector>
  </TitlesOfParts>
  <Company>AMWantoro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IKON, SIMBOL, INDEKS</dc:title>
  <dc:creator>AM Wantoro</dc:creator>
  <cp:lastModifiedBy>Redintan Justin</cp:lastModifiedBy>
  <cp:revision>30</cp:revision>
  <dcterms:created xsi:type="dcterms:W3CDTF">2015-03-20T04:10:39Z</dcterms:created>
  <dcterms:modified xsi:type="dcterms:W3CDTF">2025-03-11T06:00:29Z</dcterms:modified>
</cp:coreProperties>
</file>