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884612" y="0"/>
            <a:ext cx="2971800" cy="457200"/>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SzPts val="1400"/>
              <a:buNone/>
              <a:defRPr b="0" i="0" sz="1200" u="none" cap="none" strike="noStrike">
                <a:solidFill>
                  <a:srgbClr val="000000"/>
                </a:solidFill>
                <a:latin typeface="Calibri"/>
                <a:ea typeface="Calibri"/>
                <a:cs typeface="Calibri"/>
                <a:sym typeface="Calibri"/>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7" name="Google Shape;7;n"/>
          <p:cNvSpPr txBox="1"/>
          <p:nvPr>
            <p:ph idx="11" type="ftr"/>
          </p:nvPr>
        </p:nvSpPr>
        <p:spPr>
          <a:xfrm>
            <a:off x="0" y="8685212"/>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524288"/>
            <a:headEnd len="sm" w="sm" type="none"/>
            <a:tailEnd len="sm" w="sm" type="none"/>
          </a:ln>
        </p:spPr>
      </p:sp>
      <p:sp>
        <p:nvSpPr>
          <p:cNvPr id="86" name="Google Shape;86;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524288"/>
            <a:headEnd len="sm" w="sm" type="none"/>
            <a:tailEnd len="sm" w="sm" type="none"/>
          </a:ln>
        </p:spPr>
      </p:sp>
      <p:sp>
        <p:nvSpPr>
          <p:cNvPr id="149" name="Google Shape;149;p1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524288"/>
            <a:headEnd len="sm" w="sm" type="none"/>
            <a:tailEnd len="sm" w="sm" type="none"/>
          </a:ln>
        </p:spPr>
      </p:sp>
      <p:sp>
        <p:nvSpPr>
          <p:cNvPr id="155" name="Google Shape;155;p1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524288"/>
            <a:headEnd len="sm" w="sm" type="none"/>
            <a:tailEnd len="sm" w="sm" type="none"/>
          </a:ln>
        </p:spPr>
      </p:sp>
      <p:sp>
        <p:nvSpPr>
          <p:cNvPr id="93" name="Google Shape;93;p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0" name="Google Shape;100;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8" name="Google Shape;108;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524288"/>
            <a:headEnd len="sm" w="sm" type="none"/>
            <a:tailEnd len="sm" w="sm" type="none"/>
          </a:ln>
        </p:spPr>
      </p:sp>
      <p:sp>
        <p:nvSpPr>
          <p:cNvPr id="117" name="Google Shape;117;p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3" name="Google Shape;123;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524288"/>
            <a:headEnd len="sm" w="sm" type="none"/>
            <a:tailEnd len="sm" w="sm" type="none"/>
          </a:ln>
        </p:spPr>
      </p:sp>
      <p:sp>
        <p:nvSpPr>
          <p:cNvPr id="131" name="Google Shape;131;p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524288"/>
            <a:headEnd len="sm" w="sm" type="none"/>
            <a:tailEnd len="sm" w="sm" type="none"/>
          </a:ln>
        </p:spPr>
      </p:sp>
      <p:sp>
        <p:nvSpPr>
          <p:cNvPr id="137" name="Google Shape;137;p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524288"/>
            <a:headEnd len="sm" w="sm" type="none"/>
            <a:tailEnd len="sm" w="sm" type="none"/>
          </a:ln>
        </p:spPr>
      </p:sp>
      <p:sp>
        <p:nvSpPr>
          <p:cNvPr id="143" name="Google Shape;143;p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7" name="Google Shape;17;p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72" name="Shape 72"/>
        <p:cNvGrpSpPr/>
        <p:nvPr/>
      </p:nvGrpSpPr>
      <p:grpSpPr>
        <a:xfrm>
          <a:off x="0" y="0"/>
          <a:ext cx="0" cy="0"/>
          <a:chOff x="0" y="0"/>
          <a:chExt cx="0" cy="0"/>
        </a:xfrm>
      </p:grpSpPr>
      <p:sp>
        <p:nvSpPr>
          <p:cNvPr id="73" name="Google Shape;73;p11"/>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4" name="Google Shape;74;p11"/>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75" name="Google Shape;75;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78" name="Shape 78"/>
        <p:cNvGrpSpPr/>
        <p:nvPr/>
      </p:nvGrpSpPr>
      <p:grpSpPr>
        <a:xfrm>
          <a:off x="0" y="0"/>
          <a:ext cx="0" cy="0"/>
          <a:chOff x="0" y="0"/>
          <a:chExt cx="0" cy="0"/>
        </a:xfrm>
      </p:grpSpPr>
      <p:sp>
        <p:nvSpPr>
          <p:cNvPr id="79" name="Google Shape;79;p1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80" name="Google Shape;80;p12"/>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1" name="Google Shape;81;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1" name="Shape 21"/>
        <p:cNvGrpSpPr/>
        <p:nvPr/>
      </p:nvGrpSpPr>
      <p:grpSpPr>
        <a:xfrm>
          <a:off x="0" y="0"/>
          <a:ext cx="0" cy="0"/>
          <a:chOff x="0" y="0"/>
          <a:chExt cx="0" cy="0"/>
        </a:xfrm>
      </p:grpSpPr>
      <p:sp>
        <p:nvSpPr>
          <p:cNvPr id="22" name="Google Shape;22;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25" name="Shape 25"/>
        <p:cNvGrpSpPr/>
        <p:nvPr/>
      </p:nvGrpSpPr>
      <p:grpSpPr>
        <a:xfrm>
          <a:off x="0" y="0"/>
          <a:ext cx="0" cy="0"/>
          <a:chOff x="0" y="0"/>
          <a:chExt cx="0" cy="0"/>
        </a:xfrm>
      </p:grpSpPr>
      <p:sp>
        <p:nvSpPr>
          <p:cNvPr id="26" name="Google Shape;26;p4"/>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7" name="Google Shape;27;p4"/>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8" name="Google Shape;28;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31" name="Shape 31"/>
        <p:cNvGrpSpPr/>
        <p:nvPr/>
      </p:nvGrpSpPr>
      <p:grpSpPr>
        <a:xfrm>
          <a:off x="0" y="0"/>
          <a:ext cx="0" cy="0"/>
          <a:chOff x="0" y="0"/>
          <a:chExt cx="0" cy="0"/>
        </a:xfrm>
      </p:grpSpPr>
      <p:sp>
        <p:nvSpPr>
          <p:cNvPr id="32" name="Google Shape;32;p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3" name="Google Shape;33;p5"/>
          <p:cNvSpPr txBox="1"/>
          <p:nvPr>
            <p:ph idx="1" type="body"/>
          </p:nvPr>
        </p:nvSpPr>
        <p:spPr>
          <a:xfrm rot="5400000">
            <a:off x="2309019" y="-251619"/>
            <a:ext cx="4525962"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4" name="Google Shape;34;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37" name="Shape 37"/>
        <p:cNvGrpSpPr/>
        <p:nvPr/>
      </p:nvGrpSpPr>
      <p:grpSpPr>
        <a:xfrm>
          <a:off x="0" y="0"/>
          <a:ext cx="0" cy="0"/>
          <a:chOff x="0" y="0"/>
          <a:chExt cx="0" cy="0"/>
        </a:xfrm>
      </p:grpSpPr>
      <p:sp>
        <p:nvSpPr>
          <p:cNvPr id="38" name="Google Shape;38;p6"/>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9" name="Google Shape;39;p6"/>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40" name="Google Shape;40;p6"/>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41" name="Google Shape;41;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44" name="Shape 44"/>
        <p:cNvGrpSpPr/>
        <p:nvPr/>
      </p:nvGrpSpPr>
      <p:grpSpPr>
        <a:xfrm>
          <a:off x="0" y="0"/>
          <a:ext cx="0" cy="0"/>
          <a:chOff x="0" y="0"/>
          <a:chExt cx="0" cy="0"/>
        </a:xfrm>
      </p:grpSpPr>
      <p:sp>
        <p:nvSpPr>
          <p:cNvPr id="45" name="Google Shape;45;p7"/>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6" name="Google Shape;46;p7"/>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47" name="Google Shape;47;p7"/>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48" name="Google Shape;48;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1" name="Shape 51"/>
        <p:cNvGrpSpPr/>
        <p:nvPr/>
      </p:nvGrpSpPr>
      <p:grpSpPr>
        <a:xfrm>
          <a:off x="0" y="0"/>
          <a:ext cx="0" cy="0"/>
          <a:chOff x="0" y="0"/>
          <a:chExt cx="0" cy="0"/>
        </a:xfrm>
      </p:grpSpPr>
      <p:sp>
        <p:nvSpPr>
          <p:cNvPr id="52" name="Google Shape;52;p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3" name="Google Shape;53;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6" name="Shape 56"/>
        <p:cNvGrpSpPr/>
        <p:nvPr/>
      </p:nvGrpSpPr>
      <p:grpSpPr>
        <a:xfrm>
          <a:off x="0" y="0"/>
          <a:ext cx="0" cy="0"/>
          <a:chOff x="0" y="0"/>
          <a:chExt cx="0" cy="0"/>
        </a:xfrm>
      </p:grpSpPr>
      <p:sp>
        <p:nvSpPr>
          <p:cNvPr id="57" name="Google Shape;57;p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8" name="Google Shape;58;p9"/>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59" name="Google Shape;59;p9"/>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60" name="Google Shape;60;p9"/>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61" name="Google Shape;61;p9"/>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62" name="Google Shape;62;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65" name="Shape 65"/>
        <p:cNvGrpSpPr/>
        <p:nvPr/>
      </p:nvGrpSpPr>
      <p:grpSpPr>
        <a:xfrm>
          <a:off x="0" y="0"/>
          <a:ext cx="0" cy="0"/>
          <a:chOff x="0" y="0"/>
          <a:chExt cx="0" cy="0"/>
        </a:xfrm>
      </p:grpSpPr>
      <p:sp>
        <p:nvSpPr>
          <p:cNvPr id="66" name="Google Shape;66;p1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7" name="Google Shape;67;p10"/>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68" name="Google Shape;68;p10"/>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69" name="Google Shape;69;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1pPr>
            <a:lvl2pPr lvl="1"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2pPr>
            <a:lvl3pPr lvl="2"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3pPr>
            <a:lvl4pPr lvl="3"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4pPr>
            <a:lvl5pPr lvl="4"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5pPr>
            <a:lvl6pPr lvl="5"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6pPr>
            <a:lvl7pPr lvl="6"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7pPr>
            <a:lvl8pPr lvl="7"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8pPr>
            <a:lvl9pPr lvl="8"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9pPr>
          </a:lstStyle>
          <a:p/>
        </p:txBody>
      </p:sp>
      <p:sp>
        <p:nvSpPr>
          <p:cNvPr id="11" name="Google Shape;11;p1"/>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200" u="none" cap="none" strike="noStrike">
                <a:solidFill>
                  <a:srgbClr val="898989"/>
                </a:solidFill>
                <a:latin typeface="Calibri"/>
                <a:ea typeface="Calibri"/>
                <a:cs typeface="Calibri"/>
                <a:sym typeface="Calibri"/>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SzPts val="1400"/>
              <a:buNone/>
              <a:defRPr b="0" i="0" sz="1200" u="none" cap="none" strike="noStrike">
                <a:solidFill>
                  <a:srgbClr val="898989"/>
                </a:solidFill>
                <a:latin typeface="Calibri"/>
                <a:ea typeface="Calibri"/>
                <a:cs typeface="Calibri"/>
                <a:sym typeface="Calibri"/>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transition>
    <p:fade/>
  </p:transition>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87" name="Shape 87"/>
        <p:cNvGrpSpPr/>
        <p:nvPr/>
      </p:nvGrpSpPr>
      <p:grpSpPr>
        <a:xfrm>
          <a:off x="0" y="0"/>
          <a:ext cx="0" cy="0"/>
          <a:chOff x="0" y="0"/>
          <a:chExt cx="0" cy="0"/>
        </a:xfrm>
      </p:grpSpPr>
      <p:pic>
        <p:nvPicPr>
          <p:cNvPr descr="D:\Picture\logo ibi small.gif" id="88" name="Google Shape;88;p13"/>
          <p:cNvPicPr preferRelativeResize="0"/>
          <p:nvPr/>
        </p:nvPicPr>
        <p:blipFill rotWithShape="1">
          <a:blip r:embed="rId4">
            <a:alphaModFix/>
          </a:blip>
          <a:srcRect b="0" l="0" r="0" t="0"/>
          <a:stretch/>
        </p:blipFill>
        <p:spPr>
          <a:xfrm>
            <a:off x="7715250" y="142875"/>
            <a:ext cx="1244600" cy="1244600"/>
          </a:xfrm>
          <a:prstGeom prst="rect">
            <a:avLst/>
          </a:prstGeom>
          <a:noFill/>
          <a:ln>
            <a:noFill/>
          </a:ln>
        </p:spPr>
      </p:pic>
      <p:sp>
        <p:nvSpPr>
          <p:cNvPr id="89" name="Google Shape;89;p13"/>
          <p:cNvSpPr txBox="1"/>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898989"/>
              </a:buClr>
              <a:buSzPts val="1200"/>
              <a:buFont typeface="Calibri"/>
              <a:buNone/>
            </a:pPr>
            <a:fld id="{00000000-1234-1234-1234-123412341234}" type="slidenum">
              <a:rPr b="0" i="0" lang="en-US" sz="1200" u="none" cap="none" strike="noStrike">
                <a:solidFill>
                  <a:srgbClr val="898989"/>
                </a:solidFill>
                <a:latin typeface="Calibri"/>
                <a:ea typeface="Calibri"/>
                <a:cs typeface="Calibri"/>
                <a:sym typeface="Calibri"/>
              </a:rPr>
              <a:t>‹#›</a:t>
            </a:fld>
            <a:endParaRPr/>
          </a:p>
        </p:txBody>
      </p:sp>
      <p:sp>
        <p:nvSpPr>
          <p:cNvPr id="90" name="Google Shape;90;p13"/>
          <p:cNvSpPr txBox="1"/>
          <p:nvPr/>
        </p:nvSpPr>
        <p:spPr>
          <a:xfrm>
            <a:off x="1763712" y="2492375"/>
            <a:ext cx="7196137" cy="708025"/>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4000"/>
              <a:buFont typeface="Cambria"/>
              <a:buNone/>
            </a:pPr>
            <a:r>
              <a:rPr b="0" i="0" lang="en-US" sz="4000" u="none" cap="none" strike="noStrike">
                <a:solidFill>
                  <a:schemeClr val="dk1"/>
                </a:solidFill>
                <a:latin typeface="Cambria"/>
                <a:ea typeface="Cambria"/>
                <a:cs typeface="Cambria"/>
                <a:sym typeface="Cambria"/>
              </a:rPr>
              <a:t>Ragam Pendekatan Penelitian</a:t>
            </a:r>
            <a:endParaRP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22"/>
          <p:cNvSpPr txBox="1"/>
          <p:nvPr>
            <p:ph idx="4294967295" type="title"/>
          </p:nvPr>
        </p:nvSpPr>
        <p:spPr>
          <a:xfrm>
            <a:off x="214312" y="260350"/>
            <a:ext cx="8715375" cy="58674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2"/>
              </a:buClr>
              <a:buSzPts val="2400"/>
              <a:buFont typeface="Arial"/>
              <a:buNone/>
            </a:pPr>
            <a:r>
              <a:rPr b="1" i="0" lang="en-US" sz="2400" u="none" cap="none" strike="noStrike">
                <a:solidFill>
                  <a:schemeClr val="dk2"/>
                </a:solidFill>
                <a:latin typeface="Arial"/>
                <a:ea typeface="Arial"/>
                <a:cs typeface="Arial"/>
                <a:sym typeface="Arial"/>
              </a:rPr>
              <a:t>Struktur Skripsi </a:t>
            </a:r>
            <a:br>
              <a:rPr b="0" i="0" lang="en-US" sz="2400" u="none" cap="none" strike="noStrike">
                <a:solidFill>
                  <a:schemeClr val="dk1"/>
                </a:solidFill>
                <a:latin typeface="Arial"/>
                <a:ea typeface="Arial"/>
                <a:cs typeface="Arial"/>
                <a:sym typeface="Arial"/>
              </a:rPr>
            </a:br>
            <a:br>
              <a:rPr b="0" i="0" lang="en-US" sz="2400" u="none" cap="none" strike="noStrike">
                <a:solidFill>
                  <a:schemeClr val="dk1"/>
                </a:solidFill>
                <a:latin typeface="Arial"/>
                <a:ea typeface="Arial"/>
                <a:cs typeface="Arial"/>
                <a:sym typeface="Arial"/>
              </a:rPr>
            </a:br>
            <a:r>
              <a:rPr b="0" i="0" lang="en-US" sz="2400" u="none" cap="none" strike="noStrike">
                <a:solidFill>
                  <a:schemeClr val="dk1"/>
                </a:solidFill>
                <a:latin typeface="Arial"/>
                <a:ea typeface="Arial"/>
                <a:cs typeface="Arial"/>
                <a:sym typeface="Arial"/>
              </a:rPr>
              <a:t>1. Bab I Pendahuluan (mengenalkan core research problem)</a:t>
            </a:r>
            <a:br>
              <a:rPr b="0" i="0" lang="en-US" sz="2400" u="none" cap="none" strike="noStrike">
                <a:solidFill>
                  <a:schemeClr val="dk1"/>
                </a:solidFill>
                <a:latin typeface="Arial"/>
                <a:ea typeface="Arial"/>
                <a:cs typeface="Arial"/>
                <a:sym typeface="Arial"/>
              </a:rPr>
            </a:br>
            <a:br>
              <a:rPr b="0" i="0" lang="en-US" sz="2400" u="none" cap="none" strike="noStrike">
                <a:solidFill>
                  <a:schemeClr val="dk1"/>
                </a:solidFill>
                <a:latin typeface="Arial"/>
                <a:ea typeface="Arial"/>
                <a:cs typeface="Arial"/>
                <a:sym typeface="Arial"/>
              </a:rPr>
            </a:br>
            <a:r>
              <a:rPr b="0" i="0" lang="en-US" sz="2400" u="none" cap="none" strike="noStrike">
                <a:solidFill>
                  <a:schemeClr val="dk1"/>
                </a:solidFill>
                <a:latin typeface="Arial"/>
                <a:ea typeface="Arial"/>
                <a:cs typeface="Arial"/>
                <a:sym typeface="Arial"/>
              </a:rPr>
              <a:t>2. Bab II Landasan Teori dan Hipotesis (empirical research </a:t>
            </a:r>
            <a:br>
              <a:rPr b="0" i="0" lang="en-US" sz="2400" u="none" cap="none" strike="noStrike">
                <a:solidFill>
                  <a:schemeClr val="dk1"/>
                </a:solidFill>
                <a:latin typeface="Arial"/>
                <a:ea typeface="Arial"/>
                <a:cs typeface="Arial"/>
                <a:sym typeface="Arial"/>
              </a:rPr>
            </a:br>
            <a:r>
              <a:rPr b="0" i="0" lang="en-US" sz="2400" u="none" cap="none" strike="noStrike">
                <a:solidFill>
                  <a:schemeClr val="dk1"/>
                </a:solidFill>
                <a:latin typeface="Arial"/>
                <a:ea typeface="Arial"/>
                <a:cs typeface="Arial"/>
                <a:sym typeface="Arial"/>
              </a:rPr>
              <a:t>               model)</a:t>
            </a:r>
            <a:br>
              <a:rPr b="0" i="0" lang="en-US" sz="2400" u="none" cap="none" strike="noStrike">
                <a:solidFill>
                  <a:schemeClr val="dk1"/>
                </a:solidFill>
                <a:latin typeface="Arial"/>
                <a:ea typeface="Arial"/>
                <a:cs typeface="Arial"/>
                <a:sym typeface="Arial"/>
              </a:rPr>
            </a:br>
            <a:br>
              <a:rPr b="0" i="0" lang="en-US" sz="2400" u="none" cap="none" strike="noStrike">
                <a:solidFill>
                  <a:schemeClr val="dk1"/>
                </a:solidFill>
                <a:latin typeface="Arial"/>
                <a:ea typeface="Arial"/>
                <a:cs typeface="Arial"/>
                <a:sym typeface="Arial"/>
              </a:rPr>
            </a:br>
            <a:r>
              <a:rPr b="0" i="0" lang="en-US" sz="2400" u="none" cap="none" strike="noStrike">
                <a:solidFill>
                  <a:schemeClr val="dk1"/>
                </a:solidFill>
                <a:latin typeface="Arial"/>
                <a:ea typeface="Arial"/>
                <a:cs typeface="Arial"/>
                <a:sym typeface="Arial"/>
              </a:rPr>
              <a:t>3. Bab III Metode Penelitian (mengumpulkan data yang relevan</a:t>
            </a:r>
            <a:br>
              <a:rPr b="0" i="0" lang="en-US" sz="2400" u="none" cap="none" strike="noStrike">
                <a:solidFill>
                  <a:schemeClr val="dk1"/>
                </a:solidFill>
                <a:latin typeface="Arial"/>
                <a:ea typeface="Arial"/>
                <a:cs typeface="Arial"/>
                <a:sym typeface="Arial"/>
              </a:rPr>
            </a:br>
            <a:r>
              <a:rPr b="0" i="0" lang="en-US" sz="2400" u="none" cap="none" strike="noStrike">
                <a:solidFill>
                  <a:schemeClr val="dk1"/>
                </a:solidFill>
                <a:latin typeface="Arial"/>
                <a:ea typeface="Arial"/>
                <a:cs typeface="Arial"/>
                <a:sym typeface="Arial"/>
              </a:rPr>
              <a:t>                dengan hipotesis atau pertanyaan penelitian.</a:t>
            </a:r>
            <a:br>
              <a:rPr b="0" i="0" lang="en-US" sz="2400" u="none" cap="none" strike="noStrike">
                <a:solidFill>
                  <a:schemeClr val="dk1"/>
                </a:solidFill>
                <a:latin typeface="Arial"/>
                <a:ea typeface="Arial"/>
                <a:cs typeface="Arial"/>
                <a:sym typeface="Arial"/>
              </a:rPr>
            </a:br>
            <a:br>
              <a:rPr b="0" i="0" lang="en-US" sz="2400" u="none" cap="none" strike="noStrike">
                <a:solidFill>
                  <a:schemeClr val="dk1"/>
                </a:solidFill>
                <a:latin typeface="Arial"/>
                <a:ea typeface="Arial"/>
                <a:cs typeface="Arial"/>
                <a:sym typeface="Arial"/>
              </a:rPr>
            </a:br>
            <a:r>
              <a:rPr b="0" i="0" lang="en-US" sz="2400" u="none" cap="none" strike="noStrike">
                <a:solidFill>
                  <a:schemeClr val="dk1"/>
                </a:solidFill>
                <a:latin typeface="Arial"/>
                <a:ea typeface="Arial"/>
                <a:cs typeface="Arial"/>
                <a:sym typeface="Arial"/>
              </a:rPr>
              <a:t>4. Bab IV Hasil dan Pembahasan (hasil analisis dengan uji </a:t>
            </a:r>
            <a:br>
              <a:rPr b="0" i="0" lang="en-US" sz="2400" u="none" cap="none" strike="noStrike">
                <a:solidFill>
                  <a:schemeClr val="dk1"/>
                </a:solidFill>
                <a:latin typeface="Arial"/>
                <a:ea typeface="Arial"/>
                <a:cs typeface="Arial"/>
                <a:sym typeface="Arial"/>
              </a:rPr>
            </a:br>
            <a:r>
              <a:rPr b="0" i="0" lang="en-US" sz="2400" u="none" cap="none" strike="noStrike">
                <a:solidFill>
                  <a:schemeClr val="dk1"/>
                </a:solidFill>
                <a:latin typeface="Arial"/>
                <a:ea typeface="Arial"/>
                <a:cs typeface="Arial"/>
                <a:sym typeface="Arial"/>
              </a:rPr>
              <a:t>                statistik  )</a:t>
            </a:r>
            <a:br>
              <a:rPr b="0" i="0" lang="en-US" sz="2400" u="none" cap="none" strike="noStrike">
                <a:solidFill>
                  <a:schemeClr val="dk1"/>
                </a:solidFill>
                <a:latin typeface="Arial"/>
                <a:ea typeface="Arial"/>
                <a:cs typeface="Arial"/>
                <a:sym typeface="Arial"/>
              </a:rPr>
            </a:br>
            <a:br>
              <a:rPr b="0" i="0" lang="en-US" sz="2400" u="none" cap="none" strike="noStrike">
                <a:solidFill>
                  <a:schemeClr val="dk1"/>
                </a:solidFill>
                <a:latin typeface="Arial"/>
                <a:ea typeface="Arial"/>
                <a:cs typeface="Arial"/>
                <a:sym typeface="Arial"/>
              </a:rPr>
            </a:br>
            <a:r>
              <a:rPr b="0" i="0" lang="en-US" sz="2400" u="none" cap="none" strike="noStrike">
                <a:solidFill>
                  <a:schemeClr val="dk1"/>
                </a:solidFill>
                <a:latin typeface="Arial"/>
                <a:ea typeface="Arial"/>
                <a:cs typeface="Arial"/>
                <a:sym typeface="Arial"/>
              </a:rPr>
              <a:t>5. Bab V Kesimpulan ( berisi kesimpulan mengenai hipotesis</a:t>
            </a:r>
            <a:br>
              <a:rPr b="0" i="0" lang="en-US" sz="2400" u="none" cap="none" strike="noStrike">
                <a:solidFill>
                  <a:schemeClr val="dk1"/>
                </a:solidFill>
                <a:latin typeface="Arial"/>
                <a:ea typeface="Arial"/>
                <a:cs typeface="Arial"/>
                <a:sym typeface="Arial"/>
              </a:rPr>
            </a:br>
            <a:r>
              <a:rPr b="0" i="0" lang="en-US" sz="2400" u="none" cap="none" strike="noStrike">
                <a:solidFill>
                  <a:schemeClr val="dk1"/>
                </a:solidFill>
                <a:latin typeface="Arial"/>
                <a:ea typeface="Arial"/>
                <a:cs typeface="Arial"/>
                <a:sym typeface="Arial"/>
              </a:rPr>
              <a:t>               masalah penelitian dan implikasi-implikasinya)</a:t>
            </a:r>
            <a:br>
              <a:rPr b="0" i="0" lang="en-US" sz="2400" u="none" cap="none" strike="noStrike">
                <a:solidFill>
                  <a:schemeClr val="dk1"/>
                </a:solidFill>
                <a:latin typeface="Arial"/>
                <a:ea typeface="Arial"/>
                <a:cs typeface="Arial"/>
                <a:sym typeface="Arial"/>
              </a:rPr>
            </a:br>
            <a:br>
              <a:rPr b="0" i="0" lang="en-US" sz="2400" u="none" cap="none" strike="noStrike">
                <a:solidFill>
                  <a:schemeClr val="dk1"/>
                </a:solidFill>
                <a:latin typeface="Arial"/>
                <a:ea typeface="Arial"/>
                <a:cs typeface="Arial"/>
                <a:sym typeface="Arial"/>
              </a:rPr>
            </a:br>
            <a:br>
              <a:rPr b="0" i="0" lang="en-US" sz="2400" u="none" cap="none" strike="noStrike">
                <a:solidFill>
                  <a:schemeClr val="dk1"/>
                </a:solidFill>
                <a:latin typeface="Arial"/>
                <a:ea typeface="Arial"/>
                <a:cs typeface="Arial"/>
                <a:sym typeface="Arial"/>
              </a:rPr>
            </a:br>
            <a:endParaRPr/>
          </a:p>
        </p:txBody>
      </p:sp>
      <p:sp>
        <p:nvSpPr>
          <p:cNvPr id="152" name="Google Shape;152;p22"/>
          <p:cNvSpPr txBox="1"/>
          <p:nvPr/>
        </p:nvSpPr>
        <p:spPr>
          <a:xfrm>
            <a:off x="6553200" y="6127750"/>
            <a:ext cx="21336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898989"/>
              </a:buClr>
              <a:buSzPts val="1200"/>
              <a:buFont typeface="Calibri"/>
              <a:buNone/>
            </a:pPr>
            <a:fld id="{00000000-1234-1234-1234-123412341234}" type="slidenum">
              <a:rPr b="0" i="0" lang="en-US" sz="1200" u="none" cap="none" strike="noStrike">
                <a:solidFill>
                  <a:srgbClr val="898989"/>
                </a:solidFill>
                <a:latin typeface="Calibri"/>
                <a:ea typeface="Calibri"/>
                <a:cs typeface="Calibri"/>
                <a:sym typeface="Calibri"/>
              </a:rPr>
              <a:t>‹#›</a:t>
            </a:fld>
            <a:endParaRPr/>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23"/>
          <p:cNvSpPr txBox="1"/>
          <p:nvPr>
            <p:ph idx="4294967295" type="title"/>
          </p:nvPr>
        </p:nvSpPr>
        <p:spPr>
          <a:xfrm>
            <a:off x="214312" y="260350"/>
            <a:ext cx="8715375" cy="58674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400"/>
              <a:buFont typeface="Arial"/>
              <a:buNone/>
            </a:pPr>
            <a:br>
              <a:rPr b="0" i="0" lang="en-US" sz="2400" u="none" cap="none" strike="noStrike">
                <a:solidFill>
                  <a:schemeClr val="dk1"/>
                </a:solidFill>
                <a:latin typeface="Arial"/>
                <a:ea typeface="Arial"/>
                <a:cs typeface="Arial"/>
                <a:sym typeface="Arial"/>
              </a:rPr>
            </a:br>
            <a:br>
              <a:rPr b="0" i="0" lang="en-US" sz="2400" u="none" cap="none" strike="noStrike">
                <a:solidFill>
                  <a:schemeClr val="dk1"/>
                </a:solidFill>
                <a:latin typeface="Arial"/>
                <a:ea typeface="Arial"/>
                <a:cs typeface="Arial"/>
                <a:sym typeface="Arial"/>
              </a:rPr>
            </a:br>
            <a:br>
              <a:rPr b="0" i="0" lang="en-US" sz="2400" u="none" cap="none" strike="noStrike">
                <a:solidFill>
                  <a:schemeClr val="dk1"/>
                </a:solidFill>
                <a:latin typeface="Arial"/>
                <a:ea typeface="Arial"/>
                <a:cs typeface="Arial"/>
                <a:sym typeface="Arial"/>
              </a:rPr>
            </a:br>
            <a:br>
              <a:rPr b="0" i="0" lang="en-US" sz="2400" u="none" cap="none" strike="noStrike">
                <a:solidFill>
                  <a:schemeClr val="dk1"/>
                </a:solidFill>
                <a:latin typeface="Arial"/>
                <a:ea typeface="Arial"/>
                <a:cs typeface="Arial"/>
                <a:sym typeface="Arial"/>
              </a:rPr>
            </a:br>
            <a:br>
              <a:rPr b="0" i="0" lang="en-US" sz="2400" u="none" cap="none" strike="noStrike">
                <a:solidFill>
                  <a:schemeClr val="dk1"/>
                </a:solidFill>
                <a:latin typeface="Arial"/>
                <a:ea typeface="Arial"/>
                <a:cs typeface="Arial"/>
                <a:sym typeface="Arial"/>
              </a:rPr>
            </a:br>
            <a:br>
              <a:rPr b="0" i="0" lang="en-US" sz="2400" u="none" cap="none" strike="noStrike">
                <a:solidFill>
                  <a:schemeClr val="dk1"/>
                </a:solidFill>
                <a:latin typeface="Arial"/>
                <a:ea typeface="Arial"/>
                <a:cs typeface="Arial"/>
                <a:sym typeface="Arial"/>
              </a:rPr>
            </a:br>
            <a:r>
              <a:rPr b="0" i="0" lang="en-US" sz="5400" u="none" cap="none" strike="noStrike">
                <a:solidFill>
                  <a:schemeClr val="dk1"/>
                </a:solidFill>
                <a:latin typeface="Arial"/>
                <a:ea typeface="Arial"/>
                <a:cs typeface="Arial"/>
                <a:sym typeface="Arial"/>
              </a:rPr>
              <a:t>TERIMA KASIH</a:t>
            </a:r>
            <a:br>
              <a:rPr b="0" i="0" lang="en-US" sz="5400" u="none" cap="none" strike="noStrike">
                <a:solidFill>
                  <a:schemeClr val="dk1"/>
                </a:solidFill>
                <a:latin typeface="Arial"/>
                <a:ea typeface="Arial"/>
                <a:cs typeface="Arial"/>
                <a:sym typeface="Arial"/>
              </a:rPr>
            </a:br>
            <a:r>
              <a:rPr b="0" i="1" lang="en-US" sz="5400" u="none" cap="none" strike="noStrike">
                <a:solidFill>
                  <a:schemeClr val="dk2"/>
                </a:solidFill>
                <a:latin typeface="Arial"/>
                <a:ea typeface="Arial"/>
                <a:cs typeface="Arial"/>
                <a:sym typeface="Arial"/>
              </a:rPr>
              <a:t>Stay at home </a:t>
            </a:r>
            <a:br>
              <a:rPr b="0" i="1" lang="en-US" sz="5400" u="none" cap="none" strike="noStrike">
                <a:solidFill>
                  <a:schemeClr val="dk2"/>
                </a:solidFill>
                <a:latin typeface="Arial"/>
                <a:ea typeface="Arial"/>
                <a:cs typeface="Arial"/>
                <a:sym typeface="Arial"/>
              </a:rPr>
            </a:br>
            <a:r>
              <a:rPr b="0" i="1" lang="en-US" sz="5400" u="none" cap="none" strike="noStrike">
                <a:solidFill>
                  <a:schemeClr val="dk2"/>
                </a:solidFill>
                <a:latin typeface="Arial"/>
                <a:ea typeface="Arial"/>
                <a:cs typeface="Arial"/>
                <a:sym typeface="Arial"/>
              </a:rPr>
              <a:t>Stay Safe</a:t>
            </a:r>
            <a:br>
              <a:rPr b="0" i="1" lang="en-US" sz="2400" u="none" cap="none" strike="noStrike">
                <a:solidFill>
                  <a:schemeClr val="dk2"/>
                </a:solidFill>
                <a:latin typeface="Arial"/>
                <a:ea typeface="Arial"/>
                <a:cs typeface="Arial"/>
                <a:sym typeface="Arial"/>
              </a:rPr>
            </a:br>
            <a:br>
              <a:rPr b="0" i="1" lang="en-US" sz="2400" u="none" cap="none" strike="noStrike">
                <a:solidFill>
                  <a:schemeClr val="dk2"/>
                </a:solidFill>
                <a:latin typeface="Arial"/>
                <a:ea typeface="Arial"/>
                <a:cs typeface="Arial"/>
                <a:sym typeface="Arial"/>
              </a:rPr>
            </a:br>
            <a:br>
              <a:rPr b="0" i="0" lang="en-US" sz="2400" u="none" cap="none" strike="noStrike">
                <a:solidFill>
                  <a:schemeClr val="dk1"/>
                </a:solidFill>
                <a:latin typeface="Arial"/>
                <a:ea typeface="Arial"/>
                <a:cs typeface="Arial"/>
                <a:sym typeface="Arial"/>
              </a:rPr>
            </a:br>
            <a:endParaRPr/>
          </a:p>
        </p:txBody>
      </p:sp>
      <p:sp>
        <p:nvSpPr>
          <p:cNvPr id="158" name="Google Shape;158;p23"/>
          <p:cNvSpPr txBox="1"/>
          <p:nvPr/>
        </p:nvSpPr>
        <p:spPr>
          <a:xfrm>
            <a:off x="6553200" y="6127750"/>
            <a:ext cx="21336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898989"/>
              </a:buClr>
              <a:buSzPts val="1200"/>
              <a:buFont typeface="Calibri"/>
              <a:buNone/>
            </a:pPr>
            <a:fld id="{00000000-1234-1234-1234-123412341234}" type="slidenum">
              <a:rPr b="0" i="0" lang="en-US" sz="1200" u="none" cap="none" strike="noStrike">
                <a:solidFill>
                  <a:srgbClr val="898989"/>
                </a:solidFill>
                <a:latin typeface="Calibri"/>
                <a:ea typeface="Calibri"/>
                <a:cs typeface="Calibri"/>
                <a:sym typeface="Calibri"/>
              </a:rPr>
              <a:t>‹#›</a:t>
            </a:fld>
            <a:endParaRP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4"/>
          <p:cNvSpPr txBox="1"/>
          <p:nvPr>
            <p:ph idx="4294967295" type="title"/>
          </p:nvPr>
        </p:nvSpPr>
        <p:spPr>
          <a:xfrm>
            <a:off x="395287" y="1196975"/>
            <a:ext cx="8462962" cy="52197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200"/>
              <a:buFont typeface="Arial"/>
              <a:buNone/>
            </a:pPr>
            <a:r>
              <a:rPr b="0" i="0" lang="en-US" sz="3200" u="none" cap="none" strike="noStrike">
                <a:solidFill>
                  <a:schemeClr val="dk1"/>
                </a:solidFill>
                <a:latin typeface="Arial"/>
                <a:ea typeface="Arial"/>
                <a:cs typeface="Arial"/>
                <a:sym typeface="Arial"/>
              </a:rPr>
              <a:t>1. Penelitian dimulai dari adanya </a:t>
            </a:r>
            <a:r>
              <a:rPr b="1" i="0" lang="en-US" sz="3200" u="none" cap="none" strike="noStrike">
                <a:solidFill>
                  <a:schemeClr val="dk1"/>
                </a:solidFill>
                <a:latin typeface="Arial"/>
                <a:ea typeface="Arial"/>
                <a:cs typeface="Arial"/>
                <a:sym typeface="Arial"/>
              </a:rPr>
              <a:t>masalah</a:t>
            </a:r>
            <a:br>
              <a:rPr b="0" i="0" lang="en-US" sz="3200" u="none" cap="none" strike="noStrike">
                <a:solidFill>
                  <a:schemeClr val="dk1"/>
                </a:solidFill>
                <a:latin typeface="Arial"/>
                <a:ea typeface="Arial"/>
                <a:cs typeface="Arial"/>
                <a:sym typeface="Arial"/>
              </a:rPr>
            </a:br>
            <a:r>
              <a:rPr b="0" i="0" lang="en-US" sz="3200" u="none" cap="none" strike="noStrike">
                <a:solidFill>
                  <a:schemeClr val="dk1"/>
                </a:solidFill>
                <a:latin typeface="Arial"/>
                <a:ea typeface="Arial"/>
                <a:cs typeface="Arial"/>
                <a:sym typeface="Arial"/>
              </a:rPr>
              <a:t>2. Penelitian</a:t>
            </a:r>
            <a:r>
              <a:rPr b="0" i="0" lang="en-US" sz="3200" u="none" cap="none" strike="noStrike">
                <a:solidFill>
                  <a:schemeClr val="accent1"/>
                </a:solidFill>
                <a:latin typeface="Arial"/>
                <a:ea typeface="Arial"/>
                <a:cs typeface="Arial"/>
                <a:sym typeface="Arial"/>
              </a:rPr>
              <a:t> </a:t>
            </a:r>
            <a:r>
              <a:rPr b="0" i="0" lang="en-US" sz="3200" u="none" cap="none" strike="noStrike">
                <a:solidFill>
                  <a:schemeClr val="dk1"/>
                </a:solidFill>
                <a:latin typeface="Arial"/>
                <a:ea typeface="Arial"/>
                <a:cs typeface="Arial"/>
                <a:sym typeface="Arial"/>
              </a:rPr>
              <a:t>adalah sebuah telaah yang sistematik terhadap problem dan semua fakta yang muncul disekitar problem itu. </a:t>
            </a:r>
            <a:br>
              <a:rPr b="0" i="0" lang="en-US" sz="3200" u="none" cap="none" strike="noStrike">
                <a:solidFill>
                  <a:schemeClr val="dk1"/>
                </a:solidFill>
                <a:latin typeface="Arial"/>
                <a:ea typeface="Arial"/>
                <a:cs typeface="Arial"/>
                <a:sym typeface="Arial"/>
              </a:rPr>
            </a:br>
            <a:br>
              <a:rPr b="0" i="0" lang="en-US" sz="3200" u="none" cap="none" strike="noStrike">
                <a:solidFill>
                  <a:schemeClr val="dk1"/>
                </a:solidFill>
                <a:latin typeface="Arial"/>
                <a:ea typeface="Arial"/>
                <a:cs typeface="Arial"/>
                <a:sym typeface="Arial"/>
              </a:rPr>
            </a:br>
            <a:r>
              <a:rPr b="0" i="0" lang="en-US" sz="3200" u="none" cap="none" strike="noStrike">
                <a:solidFill>
                  <a:schemeClr val="dk1"/>
                </a:solidFill>
                <a:latin typeface="Arial"/>
                <a:ea typeface="Arial"/>
                <a:cs typeface="Arial"/>
                <a:sym typeface="Arial"/>
              </a:rPr>
              <a:t>3. Penelitian berarti proses dimana seorang peneliti mencari apa saja yang dikatakan atau dibuat peneli lain.</a:t>
            </a:r>
            <a:br>
              <a:rPr b="0" i="0" lang="en-US" sz="2400" u="none" cap="none" strike="noStrike">
                <a:solidFill>
                  <a:schemeClr val="dk1"/>
                </a:solidFill>
                <a:latin typeface="Arial"/>
                <a:ea typeface="Arial"/>
                <a:cs typeface="Arial"/>
                <a:sym typeface="Arial"/>
              </a:rPr>
            </a:br>
            <a:endParaRPr/>
          </a:p>
        </p:txBody>
      </p:sp>
      <p:sp>
        <p:nvSpPr>
          <p:cNvPr id="96" name="Google Shape;96;p14"/>
          <p:cNvSpPr txBox="1"/>
          <p:nvPr/>
        </p:nvSpPr>
        <p:spPr>
          <a:xfrm>
            <a:off x="6553200" y="6127750"/>
            <a:ext cx="21336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898989"/>
              </a:buClr>
              <a:buSzPts val="1200"/>
              <a:buFont typeface="Calibri"/>
              <a:buNone/>
            </a:pPr>
            <a:fld id="{00000000-1234-1234-1234-123412341234}" type="slidenum">
              <a:rPr b="0" i="0" lang="en-US" sz="1200" u="none" cap="none" strike="noStrike">
                <a:solidFill>
                  <a:srgbClr val="898989"/>
                </a:solidFill>
                <a:latin typeface="Calibri"/>
                <a:ea typeface="Calibri"/>
                <a:cs typeface="Calibri"/>
                <a:sym typeface="Calibri"/>
              </a:rPr>
              <a:t>‹#›</a:t>
            </a:fld>
            <a:endParaRPr/>
          </a:p>
        </p:txBody>
      </p:sp>
      <p:sp>
        <p:nvSpPr>
          <p:cNvPr id="97" name="Google Shape;97;p14"/>
          <p:cNvSpPr txBox="1"/>
          <p:nvPr/>
        </p:nvSpPr>
        <p:spPr>
          <a:xfrm>
            <a:off x="684212" y="404812"/>
            <a:ext cx="7588250" cy="5842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accent1"/>
              </a:buClr>
              <a:buSzPts val="3200"/>
              <a:buFont typeface="Arial"/>
              <a:buNone/>
            </a:pPr>
            <a:r>
              <a:rPr b="1" i="0" lang="en-US" sz="3200" u="none" cap="none" strike="noStrike">
                <a:solidFill>
                  <a:schemeClr val="accent1"/>
                </a:solidFill>
                <a:latin typeface="Arial"/>
                <a:ea typeface="Arial"/>
                <a:cs typeface="Arial"/>
                <a:sym typeface="Arial"/>
              </a:rPr>
              <a:t>Orientasi Dalam Metode Penelitian</a:t>
            </a:r>
            <a:endParaRP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15"/>
          <p:cNvSpPr txBox="1"/>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898989"/>
              </a:buClr>
              <a:buSzPts val="1200"/>
              <a:buFont typeface="Calibri"/>
              <a:buNone/>
            </a:pPr>
            <a:r>
              <a:rPr b="0" i="0" lang="en-US" sz="1200" u="none" cap="none" strike="noStrike">
                <a:solidFill>
                  <a:srgbClr val="898989"/>
                </a:solidFill>
                <a:latin typeface="Calibri"/>
                <a:ea typeface="Calibri"/>
                <a:cs typeface="Calibri"/>
                <a:sym typeface="Calibri"/>
              </a:rPr>
              <a:t>5/4/2010</a:t>
            </a:r>
            <a:endParaRPr/>
          </a:p>
        </p:txBody>
      </p:sp>
      <p:sp>
        <p:nvSpPr>
          <p:cNvPr id="103" name="Google Shape;103;p15"/>
          <p:cNvSpPr txBox="1"/>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898989"/>
              </a:buClr>
              <a:buSzPts val="1200"/>
              <a:buFont typeface="Calibri"/>
              <a:buNone/>
            </a:pPr>
            <a:r>
              <a:rPr b="0" i="0" lang="en-US" sz="1200" u="none" cap="none" strike="noStrike">
                <a:solidFill>
                  <a:srgbClr val="898989"/>
                </a:solidFill>
                <a:latin typeface="Calibri"/>
                <a:ea typeface="Calibri"/>
                <a:cs typeface="Calibri"/>
                <a:sym typeface="Calibri"/>
              </a:rPr>
              <a:t>Revisi 01 Bahasa Indonesia</a:t>
            </a:r>
            <a:endParaRPr/>
          </a:p>
        </p:txBody>
      </p:sp>
      <p:sp>
        <p:nvSpPr>
          <p:cNvPr id="104" name="Google Shape;104;p15"/>
          <p:cNvSpPr txBox="1"/>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898989"/>
              </a:buClr>
              <a:buSzPts val="1200"/>
              <a:buFont typeface="Calibri"/>
              <a:buNone/>
            </a:pPr>
            <a:fld id="{00000000-1234-1234-1234-123412341234}" type="slidenum">
              <a:rPr b="0" i="0" lang="en-US" sz="1200" u="none" cap="none" strike="noStrike">
                <a:solidFill>
                  <a:srgbClr val="898989"/>
                </a:solidFill>
                <a:latin typeface="Calibri"/>
                <a:ea typeface="Calibri"/>
                <a:cs typeface="Calibri"/>
                <a:sym typeface="Calibri"/>
              </a:rPr>
              <a:t>‹#›</a:t>
            </a:fld>
            <a:endParaRPr/>
          </a:p>
        </p:txBody>
      </p:sp>
      <p:sp>
        <p:nvSpPr>
          <p:cNvPr id="105" name="Google Shape;105;p15"/>
          <p:cNvSpPr txBox="1"/>
          <p:nvPr/>
        </p:nvSpPr>
        <p:spPr>
          <a:xfrm>
            <a:off x="755650" y="549275"/>
            <a:ext cx="7920037" cy="4830762"/>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chemeClr val="dk1"/>
              </a:buClr>
              <a:buSzPts val="2800"/>
              <a:buFont typeface="Arial"/>
              <a:buNone/>
            </a:pPr>
            <a:r>
              <a:rPr b="0" i="0" lang="en-US" sz="2800" u="none" cap="none" strike="noStrike">
                <a:solidFill>
                  <a:schemeClr val="dk1"/>
                </a:solidFill>
                <a:latin typeface="Arial"/>
                <a:ea typeface="Arial"/>
                <a:cs typeface="Arial"/>
                <a:sym typeface="Arial"/>
              </a:rPr>
              <a:t>4. Penelitian berarti sebuah proses dimana peneliti membangun hipotesis dan atau </a:t>
            </a:r>
            <a:r>
              <a:rPr b="0" i="1" lang="en-US" sz="2800" u="none" cap="none" strike="noStrike">
                <a:solidFill>
                  <a:schemeClr val="dk1"/>
                </a:solidFill>
                <a:latin typeface="Arial"/>
                <a:ea typeface="Arial"/>
                <a:cs typeface="Arial"/>
                <a:sym typeface="Arial"/>
              </a:rPr>
              <a:t>research question</a:t>
            </a:r>
            <a:r>
              <a:rPr b="0" i="0" lang="en-US" sz="2800" u="none" cap="none" strike="noStrike">
                <a:solidFill>
                  <a:schemeClr val="dk1"/>
                </a:solidFill>
                <a:latin typeface="Arial"/>
                <a:ea typeface="Arial"/>
                <a:cs typeface="Arial"/>
                <a:sym typeface="Arial"/>
              </a:rPr>
              <a:t> yang berhubungan dengan research problem yang menarik di eksplorasi.</a:t>
            </a:r>
            <a:endParaRPr/>
          </a:p>
          <a:p>
            <a:pPr indent="0" lvl="0" marL="0" marR="0" rtl="0" algn="just">
              <a:lnSpc>
                <a:spcPct val="100000"/>
              </a:lnSpc>
              <a:spcBef>
                <a:spcPts val="0"/>
              </a:spcBef>
              <a:spcAft>
                <a:spcPts val="0"/>
              </a:spcAft>
              <a:buClr>
                <a:schemeClr val="dk1"/>
              </a:buClr>
              <a:buSzPts val="2800"/>
              <a:buFont typeface="Arial"/>
              <a:buNone/>
            </a:pPr>
            <a:r>
              <a:t/>
            </a:r>
            <a:endParaRPr b="0" i="0" sz="280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2800"/>
              <a:buFont typeface="Arial"/>
              <a:buNone/>
            </a:pPr>
            <a:r>
              <a:rPr b="0" i="0" lang="en-US" sz="2800" u="none" cap="none" strike="noStrike">
                <a:solidFill>
                  <a:schemeClr val="dk1"/>
                </a:solidFill>
                <a:latin typeface="Arial"/>
                <a:ea typeface="Arial"/>
                <a:cs typeface="Arial"/>
                <a:sym typeface="Arial"/>
              </a:rPr>
              <a:t>5. Penelitian berarti menguji hipotesa dan atau pertanyaan penelitian.</a:t>
            </a:r>
            <a:endParaRPr/>
          </a:p>
          <a:p>
            <a:pPr indent="0" lvl="0" marL="0" marR="0" rtl="0" algn="just">
              <a:lnSpc>
                <a:spcPct val="100000"/>
              </a:lnSpc>
              <a:spcBef>
                <a:spcPts val="0"/>
              </a:spcBef>
              <a:spcAft>
                <a:spcPts val="0"/>
              </a:spcAft>
              <a:buClr>
                <a:schemeClr val="dk1"/>
              </a:buClr>
              <a:buSzPts val="2800"/>
              <a:buFont typeface="Arial"/>
              <a:buNone/>
            </a:pPr>
            <a:r>
              <a:t/>
            </a:r>
            <a:endParaRPr b="0" i="0" sz="280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2800"/>
              <a:buFont typeface="Arial"/>
              <a:buNone/>
            </a:pPr>
            <a:r>
              <a:rPr b="0" i="0" lang="en-US" sz="2800" u="none" cap="none" strike="noStrike">
                <a:solidFill>
                  <a:schemeClr val="dk1"/>
                </a:solidFill>
                <a:latin typeface="Arial"/>
                <a:ea typeface="Arial"/>
                <a:cs typeface="Arial"/>
                <a:sym typeface="Arial"/>
              </a:rPr>
              <a:t>6. Penelitian berarti sebuah proses kegiatan untuk menghasilkan wawasan baru yang berhasil  dicari lagi oleh peneliti.</a:t>
            </a:r>
            <a:endParaRP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6"/>
          <p:cNvSpPr txBox="1"/>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898989"/>
              </a:buClr>
              <a:buSzPts val="1200"/>
              <a:buFont typeface="Calibri"/>
              <a:buNone/>
            </a:pPr>
            <a:r>
              <a:rPr b="0" i="0" lang="en-US" sz="1200" u="none" cap="none" strike="noStrike">
                <a:solidFill>
                  <a:srgbClr val="898989"/>
                </a:solidFill>
                <a:latin typeface="Calibri"/>
                <a:ea typeface="Calibri"/>
                <a:cs typeface="Calibri"/>
                <a:sym typeface="Calibri"/>
              </a:rPr>
              <a:t>5/4/2010</a:t>
            </a:r>
            <a:endParaRPr/>
          </a:p>
        </p:txBody>
      </p:sp>
      <p:sp>
        <p:nvSpPr>
          <p:cNvPr id="111" name="Google Shape;111;p16"/>
          <p:cNvSpPr txBox="1"/>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898989"/>
              </a:buClr>
              <a:buSzPts val="1200"/>
              <a:buFont typeface="Calibri"/>
              <a:buNone/>
            </a:pPr>
            <a:r>
              <a:rPr b="0" i="0" lang="en-US" sz="1200" u="none" cap="none" strike="noStrike">
                <a:solidFill>
                  <a:srgbClr val="898989"/>
                </a:solidFill>
                <a:latin typeface="Calibri"/>
                <a:ea typeface="Calibri"/>
                <a:cs typeface="Calibri"/>
                <a:sym typeface="Calibri"/>
              </a:rPr>
              <a:t>Revisi 01 Bahasa Indonesia</a:t>
            </a:r>
            <a:endParaRPr/>
          </a:p>
        </p:txBody>
      </p:sp>
      <p:sp>
        <p:nvSpPr>
          <p:cNvPr id="112" name="Google Shape;112;p16"/>
          <p:cNvSpPr txBox="1"/>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898989"/>
              </a:buClr>
              <a:buSzPts val="1200"/>
              <a:buFont typeface="Calibri"/>
              <a:buNone/>
            </a:pPr>
            <a:fld id="{00000000-1234-1234-1234-123412341234}" type="slidenum">
              <a:rPr b="0" i="0" lang="en-US" sz="1200" u="none" cap="none" strike="noStrike">
                <a:solidFill>
                  <a:srgbClr val="898989"/>
                </a:solidFill>
                <a:latin typeface="Calibri"/>
                <a:ea typeface="Calibri"/>
                <a:cs typeface="Calibri"/>
                <a:sym typeface="Calibri"/>
              </a:rPr>
              <a:t>‹#›</a:t>
            </a:fld>
            <a:endParaRPr/>
          </a:p>
        </p:txBody>
      </p:sp>
      <p:sp>
        <p:nvSpPr>
          <p:cNvPr id="113" name="Google Shape;113;p16"/>
          <p:cNvSpPr txBox="1"/>
          <p:nvPr/>
        </p:nvSpPr>
        <p:spPr>
          <a:xfrm>
            <a:off x="468312" y="476250"/>
            <a:ext cx="8135937" cy="585787"/>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accent1"/>
              </a:buClr>
              <a:buSzPts val="3200"/>
              <a:buFont typeface="Arial"/>
              <a:buNone/>
            </a:pPr>
            <a:r>
              <a:rPr b="1" i="0" lang="en-US" sz="3200" u="none" cap="none" strike="noStrike">
                <a:solidFill>
                  <a:schemeClr val="accent1"/>
                </a:solidFill>
                <a:latin typeface="Arial"/>
                <a:ea typeface="Arial"/>
                <a:cs typeface="Arial"/>
                <a:sym typeface="Arial"/>
              </a:rPr>
              <a:t>Ragam Pendekatan Penelitian</a:t>
            </a:r>
            <a:endParaRPr/>
          </a:p>
        </p:txBody>
      </p:sp>
      <p:sp>
        <p:nvSpPr>
          <p:cNvPr id="114" name="Google Shape;114;p16"/>
          <p:cNvSpPr txBox="1"/>
          <p:nvPr/>
        </p:nvSpPr>
        <p:spPr>
          <a:xfrm>
            <a:off x="539750" y="1341437"/>
            <a:ext cx="8135937" cy="397033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400"/>
              <a:buFont typeface="Arial"/>
              <a:buNone/>
            </a:pPr>
            <a:r>
              <a:rPr b="0" i="0" lang="en-US" sz="2400" u="none" cap="none" strike="noStrike">
                <a:solidFill>
                  <a:schemeClr val="dk1"/>
                </a:solidFill>
                <a:latin typeface="Arial"/>
                <a:ea typeface="Arial"/>
                <a:cs typeface="Arial"/>
                <a:sym typeface="Arial"/>
              </a:rPr>
              <a:t>1.Pendekatan  penelitian historis: </a:t>
            </a:r>
            <a:endParaRPr/>
          </a:p>
          <a:p>
            <a:pPr indent="0" lvl="0" marL="0" marR="0" rtl="0" algn="just">
              <a:lnSpc>
                <a:spcPct val="100000"/>
              </a:lnSpc>
              <a:spcBef>
                <a:spcPts val="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Digunakan jika suatu penelitian bertujuan untuk membuat rekonstruksi masa lampau secara sistematis dan objektif, dengan cara mengumpulkan, mengevaluasi, melakukan verifikasi, dan melakukan sintesa bukti-bukti untuk menegakkan fakta dan memperoleh kesimpulan yang kuat.</a:t>
            </a:r>
            <a:endParaRPr/>
          </a:p>
          <a:p>
            <a:pPr indent="0" lvl="0" marL="0" marR="0" rtl="0" algn="just">
              <a:lnSpc>
                <a:spcPct val="100000"/>
              </a:lnSpc>
              <a:spcBef>
                <a:spcPts val="0"/>
              </a:spcBef>
              <a:spcAft>
                <a:spcPts val="0"/>
              </a:spcAft>
              <a:buClr>
                <a:schemeClr val="dk1"/>
              </a:buClr>
              <a:buSzPts val="2400"/>
              <a:buFont typeface="Arial"/>
              <a:buNone/>
            </a:pPr>
            <a:r>
              <a:rPr b="0" i="0" lang="en-US" sz="2400" u="none" cap="none" strike="noStrike">
                <a:solidFill>
                  <a:schemeClr val="dk1"/>
                </a:solidFill>
                <a:latin typeface="Arial"/>
                <a:ea typeface="Arial"/>
                <a:cs typeface="Arial"/>
                <a:sym typeface="Arial"/>
              </a:rPr>
              <a:t>2. Pendekatan  penelitian deskriftif :</a:t>
            </a:r>
            <a:endParaRPr/>
          </a:p>
          <a:p>
            <a:pPr indent="0" lvl="0" marL="0" marR="0" rtl="0" algn="just">
              <a:lnSpc>
                <a:spcPct val="100000"/>
              </a:lnSpc>
              <a:spcBef>
                <a:spcPts val="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Sering kali disebut penelitian survei untuk membuat deskripsi mengenai situasi-situasi atau kejadian-kejadian. Penelitian yang dimasukkan dalam penelitian ini penelitian survei dan sensus.</a:t>
            </a:r>
            <a:endParaRPr/>
          </a:p>
          <a:p>
            <a:pPr indent="0" lvl="0" marL="0" marR="0" rtl="0" algn="just">
              <a:lnSpc>
                <a:spcPct val="100000"/>
              </a:lnSpc>
              <a:spcBef>
                <a:spcPts val="0"/>
              </a:spcBef>
              <a:spcAft>
                <a:spcPts val="0"/>
              </a:spcAft>
              <a:buClr>
                <a:schemeClr val="dk1"/>
              </a:buClr>
              <a:buSzPts val="2400"/>
              <a:buFont typeface="Arial"/>
              <a:buNone/>
            </a:pPr>
            <a:r>
              <a:rPr b="0" i="0" lang="en-US" sz="2400" u="none" cap="none" strike="noStrike">
                <a:solidFill>
                  <a:schemeClr val="dk1"/>
                </a:solidFill>
                <a:latin typeface="Arial"/>
                <a:ea typeface="Arial"/>
                <a:cs typeface="Arial"/>
                <a:sym typeface="Arial"/>
              </a:rPr>
              <a:t>3.Pendekatan penelitian perkembangan :</a:t>
            </a:r>
            <a:endParaRPr/>
          </a:p>
          <a:p>
            <a:pPr indent="0" lvl="0" marL="0" marR="0" rtl="0" algn="just">
              <a:lnSpc>
                <a:spcPct val="100000"/>
              </a:lnSpc>
              <a:spcBef>
                <a:spcPts val="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Bertujuan untuk menyelidiki pola dan perurutan pertumbuhan dan atau perubahan faktor-faktor yang mempengaruhi perkembangan variabel yang diteliti . Penelitian ini disebut juga penelitian longitudinal.</a:t>
            </a:r>
            <a:endParaRP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17"/>
          <p:cNvSpPr txBox="1"/>
          <p:nvPr>
            <p:ph idx="4294967295" type="title"/>
          </p:nvPr>
        </p:nvSpPr>
        <p:spPr>
          <a:xfrm>
            <a:off x="214312" y="260350"/>
            <a:ext cx="8715375" cy="58674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800"/>
              <a:buFont typeface="Arial"/>
              <a:buNone/>
            </a:pPr>
            <a:r>
              <a:rPr b="0" i="0" lang="en-US" sz="2800" u="none" cap="none" strike="noStrike">
                <a:solidFill>
                  <a:schemeClr val="dk1"/>
                </a:solidFill>
                <a:latin typeface="Arial"/>
                <a:ea typeface="Arial"/>
                <a:cs typeface="Arial"/>
                <a:sym typeface="Arial"/>
              </a:rPr>
              <a:t>4.Pendekatan penelitian kasus dan penelitian </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   lapangan:</a:t>
            </a:r>
            <a:br>
              <a:rPr b="0" i="0" lang="en-US" sz="2800" u="none" cap="none" strike="noStrike">
                <a:solidFill>
                  <a:schemeClr val="dk1"/>
                </a:solidFill>
                <a:latin typeface="Arial"/>
                <a:ea typeface="Arial"/>
                <a:cs typeface="Arial"/>
                <a:sym typeface="Arial"/>
              </a:rPr>
            </a:br>
            <a:r>
              <a:rPr b="0" i="0" lang="en-US" sz="1800" u="none" cap="none" strike="noStrike">
                <a:solidFill>
                  <a:schemeClr val="dk1"/>
                </a:solidFill>
                <a:latin typeface="Arial"/>
                <a:ea typeface="Arial"/>
                <a:cs typeface="Arial"/>
                <a:sym typeface="Arial"/>
              </a:rPr>
              <a:t>Dipilih jika bertujuan untuk mempelajari secara intensif latar belakang keadaan sekarang dan interaksi lingkungan suatu unit sosial, individu, kelompok, lembaga, masyarakat. Hasilnya adalah gambaran  umum yang lengkap dan terorganisasi baik mengenai unit  tersebut.</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5. Pendekatan penelitian korelasional:</a:t>
            </a:r>
            <a:br>
              <a:rPr b="0" i="0" lang="en-US" sz="2800" u="none" cap="none" strike="noStrike">
                <a:solidFill>
                  <a:schemeClr val="dk1"/>
                </a:solidFill>
                <a:latin typeface="Arial"/>
                <a:ea typeface="Arial"/>
                <a:cs typeface="Arial"/>
                <a:sym typeface="Arial"/>
              </a:rPr>
            </a:br>
            <a:r>
              <a:rPr b="0" i="0" lang="en-US" sz="1800" u="none" cap="none" strike="noStrike">
                <a:solidFill>
                  <a:schemeClr val="dk1"/>
                </a:solidFill>
                <a:latin typeface="Arial"/>
                <a:ea typeface="Arial"/>
                <a:cs typeface="Arial"/>
                <a:sym typeface="Arial"/>
              </a:rPr>
              <a:t>Mendeteksi sejauh mana variasi pada suatu variabel penelitian berhubungan dengan variasi pada satu atau lebih variabel penelitian. Hubungan antar satu variabel dengan satu variabel atau lebih variabel  lain itu tidak bersifat sebab akibat.</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6. Pendekatan penelitian kausal komparatif:</a:t>
            </a:r>
            <a:br>
              <a:rPr b="0" i="0" lang="en-US" sz="2800" u="none" cap="none" strike="noStrike">
                <a:solidFill>
                  <a:schemeClr val="dk1"/>
                </a:solidFill>
                <a:latin typeface="Arial"/>
                <a:ea typeface="Arial"/>
                <a:cs typeface="Arial"/>
                <a:sym typeface="Arial"/>
              </a:rPr>
            </a:br>
            <a:r>
              <a:rPr b="0" i="0" lang="en-US" sz="1800" u="none" cap="none" strike="noStrike">
                <a:solidFill>
                  <a:schemeClr val="dk1"/>
                </a:solidFill>
                <a:latin typeface="Arial"/>
                <a:ea typeface="Arial"/>
                <a:cs typeface="Arial"/>
                <a:sym typeface="Arial"/>
              </a:rPr>
              <a:t>Meneliti kemungkinan hubungan sebab akibat antaravariabel penelitian satu dengan variabel lainnya, dengan cara meneliti akibat yang ada dan mencari kembali faktor-faktor yang mungkin menjadi penyebabnya.</a:t>
            </a:r>
            <a:br>
              <a:rPr b="0" i="0" lang="en-US" sz="2800" u="none" cap="none" strike="noStrike">
                <a:solidFill>
                  <a:schemeClr val="dk1"/>
                </a:solidFill>
                <a:latin typeface="Arial"/>
                <a:ea typeface="Arial"/>
                <a:cs typeface="Arial"/>
                <a:sym typeface="Arial"/>
              </a:rPr>
            </a:br>
            <a:br>
              <a:rPr b="1" i="0" lang="en-US" sz="2800" u="none" cap="none" strike="noStrike">
                <a:solidFill>
                  <a:schemeClr val="accent1"/>
                </a:solidFill>
                <a:latin typeface="Arial"/>
                <a:ea typeface="Arial"/>
                <a:cs typeface="Arial"/>
                <a:sym typeface="Arial"/>
              </a:rPr>
            </a:br>
            <a:endParaRPr/>
          </a:p>
        </p:txBody>
      </p:sp>
      <p:sp>
        <p:nvSpPr>
          <p:cNvPr id="120" name="Google Shape;120;p17"/>
          <p:cNvSpPr txBox="1"/>
          <p:nvPr/>
        </p:nvSpPr>
        <p:spPr>
          <a:xfrm>
            <a:off x="6553200" y="6127750"/>
            <a:ext cx="21336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898989"/>
              </a:buClr>
              <a:buSzPts val="1200"/>
              <a:buFont typeface="Calibri"/>
              <a:buNone/>
            </a:pPr>
            <a:fld id="{00000000-1234-1234-1234-123412341234}" type="slidenum">
              <a:rPr b="0" i="0" lang="en-US" sz="1200" u="none" cap="none" strike="noStrike">
                <a:solidFill>
                  <a:srgbClr val="898989"/>
                </a:solidFill>
                <a:latin typeface="Calibri"/>
                <a:ea typeface="Calibri"/>
                <a:cs typeface="Calibri"/>
                <a:sym typeface="Calibri"/>
              </a:rPr>
              <a:t>‹#›</a:t>
            </a:fld>
            <a:endParaRPr/>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8"/>
          <p:cNvSpPr txBox="1"/>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898989"/>
              </a:buClr>
              <a:buSzPts val="1200"/>
              <a:buFont typeface="Calibri"/>
              <a:buNone/>
            </a:pPr>
            <a:r>
              <a:rPr b="0" i="0" lang="en-US" sz="1200" u="none" cap="none" strike="noStrike">
                <a:solidFill>
                  <a:srgbClr val="898989"/>
                </a:solidFill>
                <a:latin typeface="Calibri"/>
                <a:ea typeface="Calibri"/>
                <a:cs typeface="Calibri"/>
                <a:sym typeface="Calibri"/>
              </a:rPr>
              <a:t>5/4/2010</a:t>
            </a:r>
            <a:endParaRPr/>
          </a:p>
        </p:txBody>
      </p:sp>
      <p:sp>
        <p:nvSpPr>
          <p:cNvPr id="126" name="Google Shape;126;p18"/>
          <p:cNvSpPr txBox="1"/>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898989"/>
              </a:buClr>
              <a:buSzPts val="1200"/>
              <a:buFont typeface="Calibri"/>
              <a:buNone/>
            </a:pPr>
            <a:r>
              <a:rPr b="0" i="0" lang="en-US" sz="1200" u="none" cap="none" strike="noStrike">
                <a:solidFill>
                  <a:srgbClr val="898989"/>
                </a:solidFill>
                <a:latin typeface="Calibri"/>
                <a:ea typeface="Calibri"/>
                <a:cs typeface="Calibri"/>
                <a:sym typeface="Calibri"/>
              </a:rPr>
              <a:t>Revisi 01 Bahasa Indonesia</a:t>
            </a:r>
            <a:endParaRPr/>
          </a:p>
        </p:txBody>
      </p:sp>
      <p:sp>
        <p:nvSpPr>
          <p:cNvPr id="127" name="Google Shape;127;p18"/>
          <p:cNvSpPr txBox="1"/>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898989"/>
              </a:buClr>
              <a:buSzPts val="1200"/>
              <a:buFont typeface="Calibri"/>
              <a:buNone/>
            </a:pPr>
            <a:fld id="{00000000-1234-1234-1234-123412341234}" type="slidenum">
              <a:rPr b="0" i="0" lang="en-US" sz="1200" u="none" cap="none" strike="noStrike">
                <a:solidFill>
                  <a:srgbClr val="898989"/>
                </a:solidFill>
                <a:latin typeface="Calibri"/>
                <a:ea typeface="Calibri"/>
                <a:cs typeface="Calibri"/>
                <a:sym typeface="Calibri"/>
              </a:rPr>
              <a:t>‹#›</a:t>
            </a:fld>
            <a:endParaRPr/>
          </a:p>
        </p:txBody>
      </p:sp>
      <p:sp>
        <p:nvSpPr>
          <p:cNvPr id="128" name="Google Shape;128;p18"/>
          <p:cNvSpPr txBox="1"/>
          <p:nvPr/>
        </p:nvSpPr>
        <p:spPr>
          <a:xfrm>
            <a:off x="250825" y="404812"/>
            <a:ext cx="8642350" cy="474027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800"/>
              <a:buFont typeface="Arial"/>
              <a:buNone/>
            </a:pPr>
            <a:r>
              <a:rPr b="0" i="0" lang="en-US" sz="2800" u="none" cap="none" strike="noStrike">
                <a:solidFill>
                  <a:schemeClr val="dk1"/>
                </a:solidFill>
                <a:latin typeface="Arial"/>
                <a:ea typeface="Arial"/>
                <a:cs typeface="Arial"/>
                <a:sym typeface="Arial"/>
              </a:rPr>
              <a:t>7. Pendekatan penelitian eksperimental sungguhan:</a:t>
            </a:r>
            <a:endParaRPr/>
          </a:p>
          <a:p>
            <a:pPr indent="0" lvl="0" marL="0" marR="0" rtl="0" algn="l">
              <a:lnSpc>
                <a:spcPct val="100000"/>
              </a:lnSpc>
              <a:spcBef>
                <a:spcPts val="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Bertujuan meneliti kemungkinan hubungan sebab akibat antara variabel satu dengan variabel lainnya, dengan cara mengenakan kepada satu atau lebih kelompok eksperimental dengan satu atau lebih kondisi perlakuan dan membandingkan hasilnya dengan satu atau lebih kelompok kontrol yang tidak disertai kondisi perlakuan.</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8. Pendekatan penelitian eksperimental semu</a:t>
            </a:r>
            <a:endParaRPr/>
          </a:p>
          <a:p>
            <a:pPr indent="0" lvl="0" marL="0" marR="0" rtl="0" algn="l">
              <a:lnSpc>
                <a:spcPct val="100000"/>
              </a:lnSpc>
              <a:spcBef>
                <a:spcPts val="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Penelitian eksperimental, tetapi dilakukan karena keadaan yang tidak memungkinkan untuk mengontrol dan atau memanipulasi semua variabel yang relevan.</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9. Pendekatan penelitian kaji tindak </a:t>
            </a:r>
            <a:endParaRPr/>
          </a:p>
          <a:p>
            <a:pPr indent="0" lvl="0" marL="0" marR="0" rtl="0" algn="l">
              <a:lnSpc>
                <a:spcPct val="100000"/>
              </a:lnSpc>
              <a:spcBef>
                <a:spcPts val="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Penelitian bertujuan untuk mengembangkan keterampilan-keterampilan baru atau pendekatan baru dan untuk memecahkan masalah dengan penerapan langsung pada dunia kerja atau dunia aktual lainnya.</a:t>
            </a:r>
            <a:endParaRPr/>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19"/>
          <p:cNvSpPr txBox="1"/>
          <p:nvPr>
            <p:ph idx="4294967295" type="title"/>
          </p:nvPr>
        </p:nvSpPr>
        <p:spPr>
          <a:xfrm>
            <a:off x="214312" y="260350"/>
            <a:ext cx="8715375" cy="58674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accent1"/>
              </a:buClr>
              <a:buSzPts val="2800"/>
              <a:buFont typeface="Arial"/>
              <a:buNone/>
            </a:pPr>
            <a:r>
              <a:rPr b="1" i="0" lang="en-US" sz="2800" u="none" cap="none" strike="noStrike">
                <a:solidFill>
                  <a:schemeClr val="accent1"/>
                </a:solidFill>
                <a:latin typeface="Arial"/>
                <a:ea typeface="Arial"/>
                <a:cs typeface="Arial"/>
                <a:sym typeface="Arial"/>
              </a:rPr>
              <a:t>Merancang Penelitian </a:t>
            </a:r>
            <a:br>
              <a:rPr b="1" i="0" lang="en-US" sz="2800" u="none" cap="none" strike="noStrike">
                <a:solidFill>
                  <a:schemeClr val="accent1"/>
                </a:solidFill>
                <a:latin typeface="Arial"/>
                <a:ea typeface="Arial"/>
                <a:cs typeface="Arial"/>
                <a:sym typeface="Arial"/>
              </a:rPr>
            </a:br>
            <a:br>
              <a:rPr b="1" i="0" lang="en-US" sz="2800" u="none" cap="none" strike="noStrike">
                <a:solidFill>
                  <a:schemeClr val="accent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1.Mengamati fenomena manajemen. </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   Pertanyaan yang harus dijawab pada tahap ini </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   adalah :</a:t>
            </a:r>
            <a:br>
              <a:rPr b="0" i="0" lang="en-US" sz="2800" u="none" cap="none" strike="noStrike">
                <a:solidFill>
                  <a:schemeClr val="dk1"/>
                </a:solidFill>
                <a:latin typeface="Arial"/>
                <a:ea typeface="Arial"/>
                <a:cs typeface="Arial"/>
                <a:sym typeface="Arial"/>
              </a:rPr>
            </a:b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    * Apakah fenomena bisnis dan manajemen yang </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      ada menunjukkan adanya  penyimpangan dari</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      sesuatu yang diharapkan ?</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    * Apakah fenomena bisnis dan manajemen yang </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      ada menunjukkan sesuatu yang sepadan dengan</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      “research gap” yang ada ?</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     </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    </a:t>
            </a:r>
            <a:endParaRPr/>
          </a:p>
        </p:txBody>
      </p:sp>
      <p:sp>
        <p:nvSpPr>
          <p:cNvPr id="134" name="Google Shape;134;p19"/>
          <p:cNvSpPr txBox="1"/>
          <p:nvPr/>
        </p:nvSpPr>
        <p:spPr>
          <a:xfrm>
            <a:off x="6553200" y="6127750"/>
            <a:ext cx="21336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898989"/>
              </a:buClr>
              <a:buSzPts val="1200"/>
              <a:buFont typeface="Calibri"/>
              <a:buNone/>
            </a:pPr>
            <a:fld id="{00000000-1234-1234-1234-123412341234}" type="slidenum">
              <a:rPr b="0" i="0" lang="en-US" sz="1200" u="none" cap="none" strike="noStrike">
                <a:solidFill>
                  <a:srgbClr val="898989"/>
                </a:solidFill>
                <a:latin typeface="Calibri"/>
                <a:ea typeface="Calibri"/>
                <a:cs typeface="Calibri"/>
                <a:sym typeface="Calibri"/>
              </a:rPr>
              <a:t>‹#›</a:t>
            </a:fld>
            <a:endParaRPr/>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20"/>
          <p:cNvSpPr txBox="1"/>
          <p:nvPr>
            <p:ph idx="4294967295" type="title"/>
          </p:nvPr>
        </p:nvSpPr>
        <p:spPr>
          <a:xfrm>
            <a:off x="214312" y="260350"/>
            <a:ext cx="8715375" cy="58674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800"/>
              <a:buFont typeface="Arial"/>
              <a:buNone/>
            </a:pPr>
            <a:r>
              <a:rPr b="0" i="0" lang="en-US" sz="2800" u="none" cap="none" strike="noStrike">
                <a:solidFill>
                  <a:schemeClr val="dk1"/>
                </a:solidFill>
                <a:latin typeface="Arial"/>
                <a:ea typeface="Arial"/>
                <a:cs typeface="Arial"/>
                <a:sym typeface="Arial"/>
              </a:rPr>
              <a:t>* Apakah fenomena yang ada memberi alasan bahwa</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  model yang akan dikembangkan menerima </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  justifikasi dari organisasi/industri ini?</a:t>
            </a:r>
            <a:br>
              <a:rPr b="0" i="0" lang="en-US" sz="2800" u="none" cap="none" strike="noStrike">
                <a:solidFill>
                  <a:schemeClr val="dk1"/>
                </a:solidFill>
                <a:latin typeface="Arial"/>
                <a:ea typeface="Arial"/>
                <a:cs typeface="Arial"/>
                <a:sym typeface="Arial"/>
              </a:rPr>
            </a:b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 Apakah ada sesuatu dalam organisasi atau industri </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  yang memerlukan teori sebagai alat analisisnya.</a:t>
            </a:r>
            <a:br>
              <a:rPr b="0" i="0" lang="en-US" sz="2800" u="none" cap="none" strike="noStrike">
                <a:solidFill>
                  <a:schemeClr val="dk1"/>
                </a:solidFill>
                <a:latin typeface="Arial"/>
                <a:ea typeface="Arial"/>
                <a:cs typeface="Arial"/>
                <a:sym typeface="Arial"/>
              </a:rPr>
            </a:b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2. Mulailah dengan mencari Research Gap.</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   * Baca skripsi , naskah jurnal hasil penelitian ilmiah</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      yang dapat dijadikan justifikasi untuk penelitian</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      ilmiah.</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3. Temukan Theory dan Theoritical Gap.</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4. Kembangkan Topik Penelitian</a:t>
            </a:r>
            <a:br>
              <a:rPr b="0" i="0" lang="en-US" sz="2800" u="none" cap="none" strike="noStrike">
                <a:solidFill>
                  <a:schemeClr val="dk1"/>
                </a:solidFill>
                <a:latin typeface="Arial"/>
                <a:ea typeface="Arial"/>
                <a:cs typeface="Arial"/>
                <a:sym typeface="Arial"/>
              </a:rPr>
            </a:br>
            <a:br>
              <a:rPr b="1" i="0" lang="en-US" sz="2800" u="none" cap="none" strike="noStrike">
                <a:solidFill>
                  <a:schemeClr val="accent1"/>
                </a:solidFill>
                <a:latin typeface="Arial"/>
                <a:ea typeface="Arial"/>
                <a:cs typeface="Arial"/>
                <a:sym typeface="Arial"/>
              </a:rPr>
            </a:br>
            <a:endParaRPr/>
          </a:p>
        </p:txBody>
      </p:sp>
      <p:sp>
        <p:nvSpPr>
          <p:cNvPr id="140" name="Google Shape;140;p20"/>
          <p:cNvSpPr txBox="1"/>
          <p:nvPr/>
        </p:nvSpPr>
        <p:spPr>
          <a:xfrm>
            <a:off x="6553200" y="6127750"/>
            <a:ext cx="21336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898989"/>
              </a:buClr>
              <a:buSzPts val="1200"/>
              <a:buFont typeface="Calibri"/>
              <a:buNone/>
            </a:pPr>
            <a:fld id="{00000000-1234-1234-1234-123412341234}" type="slidenum">
              <a:rPr b="0" i="0" lang="en-US" sz="1200" u="none" cap="none" strike="noStrike">
                <a:solidFill>
                  <a:srgbClr val="898989"/>
                </a:solidFill>
                <a:latin typeface="Calibri"/>
                <a:ea typeface="Calibri"/>
                <a:cs typeface="Calibri"/>
                <a:sym typeface="Calibri"/>
              </a:rPr>
              <a:t>‹#›</a:t>
            </a:fld>
            <a:endParaRPr/>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1"/>
          <p:cNvSpPr txBox="1"/>
          <p:nvPr>
            <p:ph idx="4294967295" type="title"/>
          </p:nvPr>
        </p:nvSpPr>
        <p:spPr>
          <a:xfrm>
            <a:off x="214312" y="260350"/>
            <a:ext cx="8715375" cy="58674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800"/>
              <a:buFont typeface="Arial"/>
              <a:buNone/>
            </a:pPr>
            <a:r>
              <a:rPr b="0" i="0" lang="en-US" sz="2800" u="none" cap="none" strike="noStrike">
                <a:solidFill>
                  <a:schemeClr val="dk1"/>
                </a:solidFill>
                <a:latin typeface="Arial"/>
                <a:ea typeface="Arial"/>
                <a:cs typeface="Arial"/>
                <a:sym typeface="Arial"/>
              </a:rPr>
              <a:t>5. Kembangkan masalah-problem</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6. Kembangkan masalah penelitian-Research </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    problem</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    Masalah penelitian dikembangkan dengan</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    mengajukan pertanyaan yang memiliki salah satu  </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    perspektif 5 W dan 1H(What, Where, When, Who,</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    Why dan How). Misalnya, bagaimana </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     meningkatkan motivasi kerja yang terus menurun.</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7. Kembangkan Cara untuk memecahkan masalah.</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8. Mengembangkan Research Question</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9  Kembangkan Proposisi dan Grand Theoritical</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    Model</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10 Kembangkan hipotesis dan Empirical Research</a:t>
            </a:r>
            <a:br>
              <a:rPr b="0" i="0" lang="en-US" sz="2800" u="none" cap="none" strike="noStrike">
                <a:solidFill>
                  <a:schemeClr val="dk1"/>
                </a:solidFill>
                <a:latin typeface="Arial"/>
                <a:ea typeface="Arial"/>
                <a:cs typeface="Arial"/>
                <a:sym typeface="Arial"/>
              </a:rPr>
            </a:br>
            <a:r>
              <a:rPr b="0" i="0" lang="en-US" sz="2800" u="none" cap="none" strike="noStrike">
                <a:solidFill>
                  <a:schemeClr val="dk1"/>
                </a:solidFill>
                <a:latin typeface="Arial"/>
                <a:ea typeface="Arial"/>
                <a:cs typeface="Arial"/>
                <a:sym typeface="Arial"/>
              </a:rPr>
              <a:t>     Model.</a:t>
            </a:r>
            <a:br>
              <a:rPr b="1" i="0" lang="en-US" sz="2800" u="none" cap="none" strike="noStrike">
                <a:solidFill>
                  <a:schemeClr val="accent1"/>
                </a:solidFill>
                <a:latin typeface="Arial"/>
                <a:ea typeface="Arial"/>
                <a:cs typeface="Arial"/>
                <a:sym typeface="Arial"/>
              </a:rPr>
            </a:br>
            <a:endParaRPr/>
          </a:p>
        </p:txBody>
      </p:sp>
      <p:sp>
        <p:nvSpPr>
          <p:cNvPr id="146" name="Google Shape;146;p21"/>
          <p:cNvSpPr txBox="1"/>
          <p:nvPr/>
        </p:nvSpPr>
        <p:spPr>
          <a:xfrm>
            <a:off x="6553200" y="6127750"/>
            <a:ext cx="21336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898989"/>
              </a:buClr>
              <a:buSzPts val="1200"/>
              <a:buFont typeface="Calibri"/>
              <a:buNone/>
            </a:pPr>
            <a:fld id="{00000000-1234-1234-1234-123412341234}" type="slidenum">
              <a:rPr b="0" i="0" lang="en-US" sz="1200" u="none" cap="none" strike="noStrike">
                <a:solidFill>
                  <a:srgbClr val="898989"/>
                </a:solidFill>
                <a:latin typeface="Calibri"/>
                <a:ea typeface="Calibri"/>
                <a:cs typeface="Calibri"/>
                <a:sym typeface="Calibri"/>
              </a:rPr>
              <a:t>‹#›</a:t>
            </a:fld>
            <a:endParaRPr/>
          </a:p>
        </p:txBody>
      </p:sp>
    </p:spTree>
  </p:cSld>
  <p:clrMapOvr>
    <a:masterClrMapping/>
  </p:clrMapOvr>
  <p:transition>
    <p:fade/>
  </p:transition>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