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2" r:id="rId11"/>
    <p:sldId id="274" r:id="rId12"/>
    <p:sldId id="275" r:id="rId13"/>
    <p:sldId id="276" r:id="rId14"/>
    <p:sldId id="277" r:id="rId15"/>
    <p:sldId id="278" r:id="rId16"/>
    <p:sldId id="26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E85286A-D098-44EC-93CA-001BD6BBF7CB}">
          <p14:sldIdLst>
            <p14:sldId id="256"/>
            <p14:sldId id="257"/>
            <p14:sldId id="258"/>
            <p14:sldId id="259"/>
            <p14:sldId id="260"/>
            <p14:sldId id="267"/>
            <p14:sldId id="268"/>
            <p14:sldId id="269"/>
            <p14:sldId id="270"/>
            <p14:sldId id="272"/>
            <p14:sldId id="274"/>
            <p14:sldId id="275"/>
            <p14:sldId id="276"/>
            <p14:sldId id="277"/>
            <p14:sldId id="278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38" d="100"/>
          <a:sy n="38" d="100"/>
        </p:scale>
        <p:origin x="60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4A164-56CA-47C8-A44A-0F3002D2044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67AE6-1640-4B0F-9378-790E2B8F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42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67AE6-1640-4B0F-9378-790E2B8F09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90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TATA KELOLA SISTEM DAN TEKNOLOGI INFORMASI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5745" y="425990"/>
            <a:ext cx="8911687" cy="1280890"/>
          </a:xfrm>
        </p:spPr>
        <p:txBody>
          <a:bodyPr/>
          <a:lstStyle/>
          <a:p>
            <a:r>
              <a:rPr lang="en-US" dirty="0">
                <a:sym typeface="+mn-ea"/>
              </a:rPr>
              <a:t>Mengedukasi dan Melatih Pengguna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706245"/>
            <a:ext cx="9294495" cy="4440555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Mengidentifikasi</a:t>
            </a:r>
            <a:r>
              <a:rPr lang="en-US" sz="2400" dirty="0" err="1" smtClean="0"/>
              <a:t>kan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pelatihan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para </a:t>
            </a:r>
            <a:r>
              <a:rPr lang="en-US" sz="2400" dirty="0" err="1" smtClean="0"/>
              <a:t>pengguna</a:t>
            </a:r>
            <a:endParaRPr lang="en-US" sz="2400" dirty="0" smtClean="0"/>
          </a:p>
          <a:p>
            <a:r>
              <a:rPr lang="en-US" sz="2400" dirty="0" err="1" smtClean="0"/>
              <a:t>Menentukan</a:t>
            </a:r>
            <a:r>
              <a:rPr lang="en-US" sz="2400" dirty="0" smtClean="0"/>
              <a:t>, </a:t>
            </a:r>
            <a:r>
              <a:rPr lang="en-US" sz="2400" dirty="0" err="1" smtClean="0"/>
              <a:t>menyusun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mengembangkan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pelatihan</a:t>
            </a:r>
            <a:endParaRPr lang="en-US" sz="2400" dirty="0" smtClean="0"/>
          </a:p>
          <a:p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keperdulian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menyelenggarakan</a:t>
            </a:r>
            <a:r>
              <a:rPr lang="en-US" sz="2400" dirty="0" smtClean="0"/>
              <a:t> </a:t>
            </a:r>
            <a:r>
              <a:rPr lang="en-US" sz="2400" dirty="0" err="1" smtClean="0"/>
              <a:t>pelatihan</a:t>
            </a:r>
            <a:endParaRPr lang="en-US" sz="2400" dirty="0" smtClean="0"/>
          </a:p>
          <a:p>
            <a:r>
              <a:rPr lang="en-US" sz="2400" dirty="0" err="1" smtClean="0"/>
              <a:t>Mengevaluasi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pelatihan</a:t>
            </a:r>
            <a:endParaRPr lang="en-US" sz="2400" dirty="0" smtClean="0"/>
          </a:p>
          <a:p>
            <a:r>
              <a:rPr lang="en-US" sz="2400" dirty="0" err="1" smtClean="0"/>
              <a:t>Menilai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menetapkan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metoda</a:t>
            </a:r>
            <a:r>
              <a:rPr lang="en-US" sz="2400" dirty="0" smtClean="0"/>
              <a:t> </a:t>
            </a:r>
            <a:r>
              <a:rPr lang="en-US" sz="2400" dirty="0" err="1" smtClean="0"/>
              <a:t>pelatihan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terbaik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diadopsi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+mn-ea"/>
              </a:rPr>
              <a:t>Mengelola Pusat Layanan dan Insiden</a:t>
            </a:r>
            <a:r>
              <a:rPr lang="en-US" dirty="0"/>
              <a:t/>
            </a:r>
            <a:br>
              <a:rPr lang="en-US" dirty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25600"/>
            <a:ext cx="89154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dampaknya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eskalasi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keputusannya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Mendeteksi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merekam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insiden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/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dihadapi</a:t>
            </a:r>
            <a:r>
              <a:rPr lang="en-US" dirty="0" smtClean="0"/>
              <a:t> para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TI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endParaRPr lang="en-US" dirty="0" smtClean="0"/>
          </a:p>
          <a:p>
            <a:r>
              <a:rPr lang="en-US" dirty="0" err="1" smtClean="0"/>
              <a:t>Mengklasifikasikan</a:t>
            </a:r>
            <a:r>
              <a:rPr lang="en-US" dirty="0" smtClean="0"/>
              <a:t>, </a:t>
            </a:r>
            <a:r>
              <a:rPr lang="en-US" dirty="0" err="1" smtClean="0"/>
              <a:t>menginvestigasi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mendiagnosa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dilaporkan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para </a:t>
            </a:r>
            <a:r>
              <a:rPr lang="en-US" dirty="0" err="1" smtClean="0"/>
              <a:t>pengguna</a:t>
            </a:r>
            <a:r>
              <a:rPr lang="en-US" dirty="0" smtClean="0"/>
              <a:t> yang </a:t>
            </a:r>
            <a:r>
              <a:rPr lang="en-US" dirty="0" err="1" smtClean="0"/>
              <a:t>menghadapi</a:t>
            </a:r>
            <a:r>
              <a:rPr lang="en-US" dirty="0" smtClean="0"/>
              <a:t> problem </a:t>
            </a:r>
            <a:r>
              <a:rPr lang="en-US" dirty="0" err="1" smtClean="0"/>
              <a:t>terkait</a:t>
            </a:r>
            <a:endParaRPr lang="en-US" dirty="0" smtClean="0"/>
          </a:p>
          <a:p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mengembalikan</a:t>
            </a:r>
            <a:r>
              <a:rPr lang="en-US" dirty="0" smtClean="0"/>
              <a:t> system/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normalnya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menutup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mendeklarasikan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selesainya</a:t>
            </a:r>
            <a:r>
              <a:rPr lang="en-US" dirty="0" smtClean="0"/>
              <a:t> </a:t>
            </a:r>
            <a:r>
              <a:rPr lang="en-US" dirty="0" err="1" smtClean="0"/>
              <a:t>insiden</a:t>
            </a:r>
            <a:r>
              <a:rPr lang="en-US" dirty="0" smtClean="0"/>
              <a:t> </a:t>
            </a:r>
            <a:r>
              <a:rPr lang="en-US" dirty="0" err="1" smtClean="0"/>
              <a:t>ditangani</a:t>
            </a:r>
            <a:endParaRPr lang="en-US" dirty="0" smtClean="0"/>
          </a:p>
          <a:p>
            <a:r>
              <a:rPr lang="en-US" dirty="0" err="1" smtClean="0"/>
              <a:t>Menginformasikan</a:t>
            </a:r>
            <a:r>
              <a:rPr lang="en-US" dirty="0" smtClean="0"/>
              <a:t> para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sehubungan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insiden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proses </a:t>
            </a:r>
            <a:r>
              <a:rPr lang="en-US" dirty="0" err="1" smtClean="0"/>
              <a:t>pembelajaran</a:t>
            </a:r>
            <a:endParaRPr lang="en-US" dirty="0" smtClean="0"/>
          </a:p>
          <a:p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 para </a:t>
            </a:r>
            <a:r>
              <a:rPr lang="en-US" dirty="0" err="1" smtClean="0"/>
              <a:t>pemangku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+mn-ea"/>
              </a:rPr>
              <a:t>Mengelola Konfigurasi</a:t>
            </a:r>
            <a:r>
              <a:rPr lang="en-US" dirty="0"/>
              <a:t/>
            </a:r>
            <a:br>
              <a:rPr lang="en-US" dirty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27200"/>
            <a:ext cx="8915400" cy="4495800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Mengembangkan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prosedur</a:t>
            </a:r>
            <a:r>
              <a:rPr lang="en-US" sz="2000" dirty="0" smtClean="0"/>
              <a:t> </a:t>
            </a:r>
            <a:r>
              <a:rPr lang="en-US" sz="2000" dirty="0" err="1" smtClean="0"/>
              <a:t>perencanaan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pengelolaan</a:t>
            </a:r>
            <a:r>
              <a:rPr lang="en-US" sz="2000" dirty="0" smtClean="0"/>
              <a:t> </a:t>
            </a:r>
            <a:r>
              <a:rPr lang="en-US" sz="2000" dirty="0" err="1" smtClean="0"/>
              <a:t>konfigurasi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panduan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referensi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divisi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TI</a:t>
            </a:r>
          </a:p>
          <a:p>
            <a:r>
              <a:rPr lang="en-US" sz="2000" dirty="0" err="1" smtClean="0"/>
              <a:t>Mengumpulkan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memverifikasi</a:t>
            </a:r>
            <a:r>
              <a:rPr lang="en-US" sz="2000" dirty="0" smtClean="0"/>
              <a:t>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dirty="0" err="1" smtClean="0"/>
              <a:t>konfigurasi</a:t>
            </a:r>
            <a:r>
              <a:rPr lang="en-US" sz="2000" dirty="0" smtClean="0"/>
              <a:t> </a:t>
            </a:r>
            <a:r>
              <a:rPr lang="en-US" sz="2000" dirty="0" err="1" smtClean="0"/>
              <a:t>terkini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bahan</a:t>
            </a:r>
            <a:r>
              <a:rPr lang="en-US" sz="2000" dirty="0" smtClean="0"/>
              <a:t> </a:t>
            </a:r>
            <a:r>
              <a:rPr lang="en-US" sz="2000" dirty="0" err="1" smtClean="0"/>
              <a:t>pengkajian</a:t>
            </a:r>
            <a:r>
              <a:rPr lang="en-US" sz="2000" dirty="0" smtClean="0"/>
              <a:t> </a:t>
            </a:r>
            <a:r>
              <a:rPr lang="en-US" sz="2000" dirty="0" err="1" smtClean="0"/>
              <a:t>mengenai</a:t>
            </a:r>
            <a:r>
              <a:rPr lang="en-US" sz="2000" dirty="0" smtClean="0"/>
              <a:t> </a:t>
            </a:r>
            <a:r>
              <a:rPr lang="en-US" sz="2000" dirty="0" err="1" smtClean="0"/>
              <a:t>situasi</a:t>
            </a:r>
            <a:r>
              <a:rPr lang="en-US" sz="2000" dirty="0" smtClean="0"/>
              <a:t> </a:t>
            </a:r>
            <a:r>
              <a:rPr lang="en-US" sz="2000" dirty="0" err="1" smtClean="0"/>
              <a:t>kinerja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risiko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dihadapi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endParaRPr lang="en-US" sz="2000" dirty="0" smtClean="0"/>
          </a:p>
          <a:p>
            <a:r>
              <a:rPr lang="en-US" sz="2000" dirty="0" err="1" smtClean="0"/>
              <a:t>Mengkaji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mengevaluasi</a:t>
            </a:r>
            <a:r>
              <a:rPr lang="en-US" sz="2000" dirty="0" smtClean="0"/>
              <a:t>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dirty="0" err="1" smtClean="0"/>
              <a:t>konfigurasi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melihat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tidaknya</a:t>
            </a:r>
            <a:r>
              <a:rPr lang="en-US" sz="2000" dirty="0" smtClean="0"/>
              <a:t> </a:t>
            </a:r>
            <a:r>
              <a:rPr lang="en-US" sz="2000" dirty="0" err="1" smtClean="0"/>
              <a:t>dampak</a:t>
            </a:r>
            <a:r>
              <a:rPr lang="en-US" sz="2000" dirty="0" smtClean="0"/>
              <a:t> </a:t>
            </a:r>
            <a:r>
              <a:rPr lang="en-US" sz="2000" dirty="0" err="1" smtClean="0"/>
              <a:t>negatif</a:t>
            </a:r>
            <a:r>
              <a:rPr lang="en-US" sz="2000" dirty="0" smtClean="0"/>
              <a:t> </a:t>
            </a:r>
            <a:r>
              <a:rPr lang="en-US" sz="2000" dirty="0" err="1" smtClean="0"/>
              <a:t>maupun</a:t>
            </a:r>
            <a:r>
              <a:rPr lang="en-US" sz="2000" dirty="0" smtClean="0"/>
              <a:t> </a:t>
            </a:r>
            <a:r>
              <a:rPr lang="en-US" sz="2000" dirty="0" err="1" smtClean="0"/>
              <a:t>positif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perkembangan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termutakhir</a:t>
            </a:r>
            <a:endParaRPr lang="en-US" sz="2000" dirty="0" smtClean="0"/>
          </a:p>
          <a:p>
            <a:r>
              <a:rPr lang="en-US" sz="2000" dirty="0" err="1" smtClean="0"/>
              <a:t>Memutakhirkan</a:t>
            </a:r>
            <a:r>
              <a:rPr lang="en-US" sz="2000" dirty="0" smtClean="0"/>
              <a:t> </a:t>
            </a:r>
            <a:r>
              <a:rPr lang="en-US" sz="2000" dirty="0" err="1" smtClean="0"/>
              <a:t>konfigurasi</a:t>
            </a:r>
            <a:r>
              <a:rPr lang="en-US" sz="2000" dirty="0" smtClean="0"/>
              <a:t> system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teknologi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kajian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evaluasi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kinerja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dimiliki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saat</a:t>
            </a:r>
            <a:r>
              <a:rPr lang="en-US" sz="2000" dirty="0" smtClean="0"/>
              <a:t> </a:t>
            </a:r>
            <a:r>
              <a:rPr lang="en-US" sz="2000" dirty="0" err="1" smtClean="0"/>
              <a:t>tertentu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ym typeface="+mn-ea"/>
              </a:rPr>
              <a:t>Mengelola Data</a:t>
            </a:r>
            <a:r>
              <a:rPr lang="en-US" dirty="0"/>
              <a:t/>
            </a:r>
            <a:br>
              <a:rPr lang="en-US" dirty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Mentranslasikan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, </a:t>
            </a:r>
            <a:r>
              <a:rPr lang="en-US" dirty="0" err="1" smtClean="0"/>
              <a:t>pencadangan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data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Mendefinisikan</a:t>
            </a:r>
            <a:r>
              <a:rPr lang="en-US" dirty="0" smtClean="0"/>
              <a:t>, </a:t>
            </a:r>
            <a:r>
              <a:rPr lang="en-US" dirty="0" err="1" smtClean="0"/>
              <a:t>memelihara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 media </a:t>
            </a:r>
            <a:r>
              <a:rPr lang="en-US" dirty="0" err="1" smtClean="0"/>
              <a:t>penyimpan</a:t>
            </a:r>
            <a:r>
              <a:rPr lang="en-US" dirty="0" smtClean="0"/>
              <a:t> data</a:t>
            </a:r>
          </a:p>
          <a:p>
            <a:r>
              <a:rPr lang="en-US" dirty="0" err="1"/>
              <a:t>Mendefinisikan</a:t>
            </a:r>
            <a:r>
              <a:rPr lang="en-US" dirty="0"/>
              <a:t>, </a:t>
            </a:r>
            <a:r>
              <a:rPr lang="en-US" dirty="0" err="1"/>
              <a:t>memelihara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pemusnahan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 data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endParaRPr lang="en-US" dirty="0" smtClean="0"/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pencadangan</a:t>
            </a:r>
            <a:r>
              <a:rPr lang="en-US" dirty="0" smtClean="0"/>
              <a:t> data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endParaRPr lang="en-US" dirty="0" smtClean="0"/>
          </a:p>
          <a:p>
            <a:r>
              <a:rPr lang="en-US" dirty="0" err="1"/>
              <a:t>Mendefinisikan</a:t>
            </a:r>
            <a:r>
              <a:rPr lang="en-US" dirty="0"/>
              <a:t>, </a:t>
            </a:r>
            <a:r>
              <a:rPr lang="en-US" dirty="0" err="1"/>
              <a:t>memelihara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proses </a:t>
            </a:r>
            <a:r>
              <a:rPr lang="en-US" dirty="0" err="1" smtClean="0"/>
              <a:t>restorasi</a:t>
            </a:r>
            <a:r>
              <a:rPr lang="en-US" dirty="0" smtClean="0"/>
              <a:t> data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data.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+mn-ea"/>
              </a:rPr>
              <a:t>Mengelola Lingkungan Fisik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proteksi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system TI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err="1" smtClean="0"/>
              <a:t>istik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endParaRPr lang="en-US" dirty="0" smtClean="0"/>
          </a:p>
          <a:p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situs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dijaga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 agar </a:t>
            </a:r>
            <a:r>
              <a:rPr lang="en-US" dirty="0" err="1" smtClean="0"/>
              <a:t>kondusif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endParaRPr lang="en-US" dirty="0" smtClean="0"/>
          </a:p>
          <a:p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ukuran-ukuran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indicator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memantau</a:t>
            </a:r>
            <a:r>
              <a:rPr lang="en-US" dirty="0" smtClean="0"/>
              <a:t> </a:t>
            </a:r>
            <a:r>
              <a:rPr lang="en-US" dirty="0" err="1" smtClean="0"/>
              <a:t>keadaannya</a:t>
            </a:r>
            <a:endParaRPr lang="en-US" dirty="0" smtClean="0"/>
          </a:p>
          <a:p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, </a:t>
            </a:r>
            <a:r>
              <a:rPr lang="en-US" dirty="0" err="1" smtClean="0"/>
              <a:t>pemantauan</a:t>
            </a:r>
            <a:r>
              <a:rPr lang="en-US" dirty="0" smtClean="0"/>
              <a:t>, </a:t>
            </a:r>
            <a:r>
              <a:rPr lang="en-US" dirty="0" err="1" smtClean="0"/>
              <a:t>pengawasan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pelaporan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yang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yang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otoritas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sym typeface="+mn-ea"/>
              </a:rPr>
              <a:t>Mengelola Operasional Sistem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795810"/>
            <a:ext cx="8911687" cy="128089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8000" b="1" dirty="0" smtClean="0"/>
              <a:t>END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PERTEMUAN 10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547" y="2133600"/>
            <a:ext cx="9772065" cy="377762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</a:rPr>
              <a:t>Pengoperasian dan Pelayanan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585" y="525145"/>
            <a:ext cx="8911590" cy="67818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1588" y="1275672"/>
            <a:ext cx="8915400" cy="4976538"/>
          </a:xfrm>
        </p:spPr>
        <p:txBody>
          <a:bodyPr>
            <a:noAutofit/>
          </a:bodyPr>
          <a:lstStyle/>
          <a:p>
            <a:r>
              <a:rPr lang="en-US" sz="2000" dirty="0"/>
              <a:t>Menetapkan dan Mengelola Kinerja TI</a:t>
            </a:r>
          </a:p>
          <a:p>
            <a:r>
              <a:rPr lang="en-US" sz="2000" dirty="0"/>
              <a:t>Mengelola Layanan Pihak Ketiga</a:t>
            </a:r>
          </a:p>
          <a:p>
            <a:r>
              <a:rPr lang="en-US" sz="2000" dirty="0"/>
              <a:t>Mengelola Kinerja dan Kapasitas</a:t>
            </a:r>
          </a:p>
          <a:p>
            <a:r>
              <a:rPr lang="en-US" sz="2000" dirty="0"/>
              <a:t>Memastikan Keberlangsungan Layanan</a:t>
            </a:r>
          </a:p>
          <a:p>
            <a:r>
              <a:rPr lang="en-US" sz="2000" dirty="0"/>
              <a:t>Memastikan Keamanan Sistem</a:t>
            </a:r>
          </a:p>
          <a:p>
            <a:r>
              <a:rPr lang="en-US" sz="2000" dirty="0"/>
              <a:t>Mengidentifikasikan dan Mengalokasikan Biaya</a:t>
            </a:r>
          </a:p>
          <a:p>
            <a:r>
              <a:rPr lang="en-US" sz="2000" dirty="0"/>
              <a:t>Mengedukasi dan Melatih Pengguna</a:t>
            </a:r>
          </a:p>
          <a:p>
            <a:r>
              <a:rPr lang="en-US" sz="2000" dirty="0"/>
              <a:t>Mengelola Pusat Layanan dan Insiden</a:t>
            </a:r>
          </a:p>
          <a:p>
            <a:r>
              <a:rPr lang="en-US" sz="2000" dirty="0"/>
              <a:t>Mengelola Konfigurasi</a:t>
            </a:r>
          </a:p>
          <a:p>
            <a:r>
              <a:rPr lang="en-US" sz="2000" dirty="0"/>
              <a:t>Mengelola Data</a:t>
            </a:r>
          </a:p>
          <a:p>
            <a:r>
              <a:rPr lang="en-US" sz="2000" dirty="0"/>
              <a:t>Mengelola Lingkungan Fisik</a:t>
            </a:r>
          </a:p>
          <a:p>
            <a:r>
              <a:rPr lang="en-US" sz="2000" dirty="0"/>
              <a:t>Mengelola Operasional Sistem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697" y="459813"/>
            <a:ext cx="8911687" cy="1280890"/>
          </a:xfrm>
        </p:spPr>
        <p:txBody>
          <a:bodyPr/>
          <a:lstStyle/>
          <a:p>
            <a:r>
              <a:rPr lang="en-US" dirty="0">
                <a:sym typeface="+mn-ea"/>
              </a:rPr>
              <a:t>Menetapkan dan Mengelola Kinerja 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4335" y="1544954"/>
            <a:ext cx="9791065" cy="4576445"/>
          </a:xfrm>
        </p:spPr>
        <p:txBody>
          <a:bodyPr anchor="ctr">
            <a:noAutofit/>
          </a:bodyPr>
          <a:lstStyle/>
          <a:p>
            <a:pPr marL="914400" indent="-457200" algn="just" fontAlgn="auto">
              <a:spcBef>
                <a:spcPts val="0"/>
              </a:spcBef>
              <a:buFont typeface="+mj-lt"/>
              <a:buAutoNum type="arabicPeriod"/>
            </a:pPr>
            <a:r>
              <a:rPr lang="en-US" sz="2200" dirty="0" err="1" smtClean="0"/>
              <a:t>Mengembangkan</a:t>
            </a:r>
            <a:r>
              <a:rPr lang="en-US" sz="2200" dirty="0" smtClean="0"/>
              <a:t> </a:t>
            </a:r>
            <a:r>
              <a:rPr lang="en-US" sz="2200" dirty="0" err="1" smtClean="0"/>
              <a:t>kerangka</a:t>
            </a:r>
            <a:r>
              <a:rPr lang="en-US" sz="2200" dirty="0" smtClean="0"/>
              <a:t> </a:t>
            </a:r>
            <a:r>
              <a:rPr lang="en-US" sz="2200" dirty="0" err="1" smtClean="0"/>
              <a:t>konseptual</a:t>
            </a:r>
            <a:r>
              <a:rPr lang="en-US" sz="2200" dirty="0" smtClean="0"/>
              <a:t> yang </a:t>
            </a:r>
            <a:r>
              <a:rPr lang="en-US" sz="2200" dirty="0" err="1" smtClean="0"/>
              <a:t>memperlihatkan</a:t>
            </a:r>
            <a:r>
              <a:rPr lang="en-US" sz="2200" dirty="0" smtClean="0"/>
              <a:t> </a:t>
            </a:r>
            <a:r>
              <a:rPr lang="en-US" sz="2200" dirty="0" err="1" smtClean="0"/>
              <a:t>jenis-jenis</a:t>
            </a:r>
            <a:r>
              <a:rPr lang="en-US" sz="2200" dirty="0" smtClean="0"/>
              <a:t> </a:t>
            </a:r>
            <a:r>
              <a:rPr lang="en-US" sz="2200" dirty="0" err="1" smtClean="0"/>
              <a:t>layanan</a:t>
            </a:r>
            <a:r>
              <a:rPr lang="en-US" sz="2200" dirty="0" smtClean="0"/>
              <a:t> TI </a:t>
            </a:r>
            <a:r>
              <a:rPr lang="en-US" sz="2200" dirty="0" err="1" smtClean="0"/>
              <a:t>peranannya</a:t>
            </a:r>
            <a:r>
              <a:rPr lang="en-US" sz="2200" dirty="0" smtClean="0"/>
              <a:t>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konteks</a:t>
            </a:r>
            <a:r>
              <a:rPr lang="en-US" sz="2200" dirty="0" smtClean="0"/>
              <a:t> </a:t>
            </a:r>
            <a:r>
              <a:rPr lang="en-US" sz="2200" dirty="0" err="1" smtClean="0"/>
              <a:t>organisasi</a:t>
            </a:r>
            <a:endParaRPr lang="en-US" sz="2200" dirty="0" smtClean="0"/>
          </a:p>
          <a:p>
            <a:pPr marL="914400" indent="-457200" algn="just" fontAlgn="auto">
              <a:spcBef>
                <a:spcPts val="0"/>
              </a:spcBef>
              <a:buFont typeface="+mj-lt"/>
              <a:buAutoNum type="arabicPeriod"/>
            </a:pPr>
            <a:r>
              <a:rPr lang="en-US" sz="2200" dirty="0" err="1" smtClean="0"/>
              <a:t>Menyusun</a:t>
            </a:r>
            <a:r>
              <a:rPr lang="en-US" sz="2200" dirty="0" smtClean="0"/>
              <a:t> </a:t>
            </a:r>
            <a:r>
              <a:rPr lang="en-US" sz="2200" dirty="0" err="1" smtClean="0"/>
              <a:t>daftar</a:t>
            </a:r>
            <a:r>
              <a:rPr lang="en-US" sz="2200" dirty="0" smtClean="0"/>
              <a:t>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katalog</a:t>
            </a:r>
            <a:r>
              <a:rPr lang="en-US" sz="2200" dirty="0" smtClean="0"/>
              <a:t> </a:t>
            </a:r>
            <a:r>
              <a:rPr lang="en-US" sz="2200" dirty="0" err="1" smtClean="0"/>
              <a:t>jenis</a:t>
            </a:r>
            <a:r>
              <a:rPr lang="en-US" sz="2200" dirty="0" smtClean="0"/>
              <a:t> </a:t>
            </a:r>
            <a:r>
              <a:rPr lang="en-US" sz="2200" dirty="0" err="1" smtClean="0"/>
              <a:t>layanan</a:t>
            </a:r>
            <a:r>
              <a:rPr lang="en-US" sz="2200" dirty="0" smtClean="0"/>
              <a:t> TI yang </a:t>
            </a:r>
            <a:r>
              <a:rPr lang="en-US" sz="2200" dirty="0" err="1" smtClean="0"/>
              <a:t>ada</a:t>
            </a:r>
            <a:r>
              <a:rPr lang="en-US" sz="2200" dirty="0" smtClean="0"/>
              <a:t>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organisasi</a:t>
            </a:r>
            <a:endParaRPr lang="en-US" sz="2200" dirty="0" smtClean="0"/>
          </a:p>
          <a:p>
            <a:pPr marL="914400" indent="-457200" algn="just" fontAlgn="auto">
              <a:spcBef>
                <a:spcPts val="0"/>
              </a:spcBef>
              <a:buFont typeface="+mj-lt"/>
              <a:buAutoNum type="arabicPeriod"/>
            </a:pPr>
            <a:r>
              <a:rPr lang="en-US" sz="2200" dirty="0" err="1" smtClean="0"/>
              <a:t>Menetapkan</a:t>
            </a:r>
            <a:r>
              <a:rPr lang="en-US" sz="2200" dirty="0" smtClean="0"/>
              <a:t> Service Level Agreement (SLA)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kesepakatan</a:t>
            </a:r>
            <a:r>
              <a:rPr lang="en-US" sz="2200" dirty="0" smtClean="0"/>
              <a:t> </a:t>
            </a:r>
            <a:r>
              <a:rPr lang="en-US" sz="2200" dirty="0" err="1" smtClean="0"/>
              <a:t>tingkat</a:t>
            </a:r>
            <a:r>
              <a:rPr lang="en-US" sz="2200" dirty="0" smtClean="0"/>
              <a:t> </a:t>
            </a:r>
            <a:r>
              <a:rPr lang="en-US" sz="2200" dirty="0" err="1" smtClean="0"/>
              <a:t>layanan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</a:t>
            </a:r>
            <a:r>
              <a:rPr lang="en-US" sz="2200" dirty="0" err="1" smtClean="0"/>
              <a:t>jenis</a:t>
            </a:r>
            <a:r>
              <a:rPr lang="en-US" sz="2200" dirty="0" smtClean="0"/>
              <a:t> </a:t>
            </a:r>
            <a:r>
              <a:rPr lang="en-US" sz="2200" dirty="0" err="1" smtClean="0"/>
              <a:t>layanan</a:t>
            </a:r>
            <a:r>
              <a:rPr lang="en-US" sz="2200" dirty="0" smtClean="0"/>
              <a:t> TI yang </a:t>
            </a:r>
            <a:r>
              <a:rPr lang="en-US" sz="2200" dirty="0" err="1" smtClean="0"/>
              <a:t>dianggap</a:t>
            </a:r>
            <a:r>
              <a:rPr lang="en-US" sz="2200" dirty="0" smtClean="0"/>
              <a:t> </a:t>
            </a:r>
            <a:r>
              <a:rPr lang="en-US" sz="2200" dirty="0" err="1" smtClean="0"/>
              <a:t>sangat</a:t>
            </a:r>
            <a:r>
              <a:rPr lang="en-US" sz="2200" dirty="0" smtClean="0"/>
              <a:t> </a:t>
            </a:r>
            <a:r>
              <a:rPr lang="en-US" sz="2200" dirty="0" err="1" smtClean="0"/>
              <a:t>penting</a:t>
            </a:r>
            <a:r>
              <a:rPr lang="en-US" sz="2200" dirty="0" smtClean="0"/>
              <a:t>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kritikal</a:t>
            </a:r>
            <a:r>
              <a:rPr lang="en-US" sz="2200" dirty="0" smtClean="0"/>
              <a:t> </a:t>
            </a:r>
            <a:r>
              <a:rPr lang="en-US" sz="2200" dirty="0" err="1" smtClean="0"/>
              <a:t>bagi</a:t>
            </a:r>
            <a:r>
              <a:rPr lang="en-US" sz="2200" dirty="0" smtClean="0"/>
              <a:t> </a:t>
            </a:r>
            <a:r>
              <a:rPr lang="en-US" sz="2200" dirty="0" err="1" smtClean="0"/>
              <a:t>kelangsungan</a:t>
            </a:r>
            <a:r>
              <a:rPr lang="en-US" sz="2200" dirty="0" smtClean="0"/>
              <a:t> </a:t>
            </a:r>
            <a:r>
              <a:rPr lang="en-US" sz="2200" dirty="0" err="1" smtClean="0"/>
              <a:t>hidup</a:t>
            </a:r>
            <a:r>
              <a:rPr lang="en-US" sz="2200" dirty="0" smtClean="0"/>
              <a:t> </a:t>
            </a:r>
            <a:r>
              <a:rPr lang="en-US" sz="2200" dirty="0" err="1" smtClean="0"/>
              <a:t>organisasi</a:t>
            </a:r>
            <a:endParaRPr lang="en-US" sz="2200" dirty="0" smtClean="0"/>
          </a:p>
          <a:p>
            <a:pPr marL="914400" indent="-457200" algn="just" fontAlgn="auto">
              <a:spcBef>
                <a:spcPts val="0"/>
              </a:spcBef>
              <a:buFont typeface="+mj-lt"/>
              <a:buAutoNum type="arabicPeriod"/>
            </a:pPr>
            <a:r>
              <a:rPr lang="en-US" sz="2200" dirty="0" err="1" smtClean="0"/>
              <a:t>Menetapkan</a:t>
            </a:r>
            <a:r>
              <a:rPr lang="en-US" sz="2200" dirty="0" smtClean="0"/>
              <a:t> Operating Level Agreement (OLA)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kesepakatan</a:t>
            </a:r>
            <a:r>
              <a:rPr lang="en-US" sz="2200" dirty="0" smtClean="0"/>
              <a:t> model </a:t>
            </a:r>
            <a:r>
              <a:rPr lang="en-US" sz="2200" dirty="0" err="1" smtClean="0"/>
              <a:t>kinerja</a:t>
            </a:r>
            <a:r>
              <a:rPr lang="en-US" sz="2200" dirty="0" smtClean="0"/>
              <a:t> </a:t>
            </a:r>
            <a:r>
              <a:rPr lang="en-US" sz="2200" dirty="0" err="1" smtClean="0"/>
              <a:t>operasional</a:t>
            </a:r>
            <a:r>
              <a:rPr lang="en-US" sz="2200" dirty="0" smtClean="0"/>
              <a:t> yang </a:t>
            </a:r>
            <a:r>
              <a:rPr lang="en-US" sz="2200" dirty="0" err="1" smtClean="0"/>
              <a:t>harus</a:t>
            </a:r>
            <a:r>
              <a:rPr lang="en-US" sz="2200" dirty="0" smtClean="0"/>
              <a:t> </a:t>
            </a:r>
            <a:r>
              <a:rPr lang="en-US" sz="2200" dirty="0" err="1" smtClean="0"/>
              <a:t>dipenuhi</a:t>
            </a:r>
            <a:r>
              <a:rPr lang="en-US" sz="2200" dirty="0" smtClean="0"/>
              <a:t> agar SLA yang </a:t>
            </a:r>
            <a:r>
              <a:rPr lang="en-US" sz="2200" dirty="0" err="1" smtClean="0"/>
              <a:t>telah</a:t>
            </a:r>
            <a:r>
              <a:rPr lang="en-US" sz="2200" dirty="0" smtClean="0"/>
              <a:t> </a:t>
            </a:r>
            <a:r>
              <a:rPr lang="en-US" sz="2200" dirty="0" err="1" smtClean="0"/>
              <a:t>ditetapkan</a:t>
            </a:r>
            <a:r>
              <a:rPr lang="en-US" sz="2200" dirty="0" smtClean="0"/>
              <a:t> </a:t>
            </a:r>
            <a:r>
              <a:rPr lang="en-US" sz="2200" dirty="0" err="1" smtClean="0"/>
              <a:t>sebelumnya</a:t>
            </a:r>
            <a:r>
              <a:rPr lang="en-US" sz="2200" dirty="0" smtClean="0"/>
              <a:t> </a:t>
            </a:r>
            <a:r>
              <a:rPr lang="en-US" sz="2200" dirty="0" err="1" smtClean="0"/>
              <a:t>dapat</a:t>
            </a:r>
            <a:r>
              <a:rPr lang="en-US" sz="2200" dirty="0" smtClean="0"/>
              <a:t> </a:t>
            </a:r>
            <a:r>
              <a:rPr lang="en-US" sz="2200" dirty="0" err="1" smtClean="0"/>
              <a:t>dicapai</a:t>
            </a:r>
            <a:endParaRPr lang="en-US" sz="2200" dirty="0" smtClean="0"/>
          </a:p>
          <a:p>
            <a:pPr marL="914400" indent="-457200" algn="just" fontAlgn="auto">
              <a:spcBef>
                <a:spcPts val="0"/>
              </a:spcBef>
              <a:buFont typeface="+mj-lt"/>
              <a:buAutoNum type="arabicPeriod"/>
            </a:pPr>
            <a:r>
              <a:rPr lang="en-US" sz="2200" dirty="0" err="1" smtClean="0"/>
              <a:t>Memantau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melaporkan</a:t>
            </a:r>
            <a:r>
              <a:rPr lang="en-US" sz="2200" dirty="0" smtClean="0"/>
              <a:t> </a:t>
            </a:r>
            <a:r>
              <a:rPr lang="en-US" sz="2200" dirty="0" err="1" smtClean="0"/>
              <a:t>tingkat</a:t>
            </a:r>
            <a:r>
              <a:rPr lang="en-US" sz="2200" dirty="0" smtClean="0"/>
              <a:t> </a:t>
            </a:r>
            <a:r>
              <a:rPr lang="en-US" sz="2200" dirty="0" err="1" smtClean="0"/>
              <a:t>kinerja</a:t>
            </a:r>
            <a:r>
              <a:rPr lang="en-US" sz="2200" dirty="0" smtClean="0"/>
              <a:t> </a:t>
            </a:r>
            <a:r>
              <a:rPr lang="en-US" sz="2200" dirty="0" err="1" smtClean="0"/>
              <a:t>layanan</a:t>
            </a:r>
            <a:r>
              <a:rPr lang="en-US" sz="2200" dirty="0" smtClean="0"/>
              <a:t> TI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waktu</a:t>
            </a:r>
            <a:r>
              <a:rPr lang="en-US" sz="2200" dirty="0" smtClean="0"/>
              <a:t> </a:t>
            </a:r>
            <a:r>
              <a:rPr lang="en-US" sz="2200" dirty="0" err="1" smtClean="0"/>
              <a:t>ke</a:t>
            </a:r>
            <a:r>
              <a:rPr lang="en-US" sz="2200" dirty="0" smtClean="0"/>
              <a:t> </a:t>
            </a:r>
            <a:r>
              <a:rPr lang="en-US" sz="2200" dirty="0" err="1" smtClean="0"/>
              <a:t>wakt</a:t>
            </a:r>
            <a:r>
              <a:rPr lang="en-US" sz="2200" dirty="0" smtClean="0"/>
              <a:t>, </a:t>
            </a:r>
            <a:r>
              <a:rPr lang="en-US" sz="2200" dirty="0" err="1" smtClean="0"/>
              <a:t>baik</a:t>
            </a:r>
            <a:r>
              <a:rPr lang="en-US" sz="2200" dirty="0" smtClean="0"/>
              <a:t> </a:t>
            </a:r>
            <a:r>
              <a:rPr lang="en-US" sz="2200" dirty="0" err="1" smtClean="0"/>
              <a:t>secara</a:t>
            </a:r>
            <a:r>
              <a:rPr lang="en-US" sz="2200" dirty="0" smtClean="0"/>
              <a:t> periodic </a:t>
            </a:r>
            <a:r>
              <a:rPr lang="en-US" sz="2200" dirty="0" err="1" smtClean="0"/>
              <a:t>maupun</a:t>
            </a:r>
            <a:r>
              <a:rPr lang="en-US" sz="2200" dirty="0" smtClean="0"/>
              <a:t> ad-hoc</a:t>
            </a:r>
          </a:p>
          <a:p>
            <a:pPr marL="914400" indent="-457200" algn="just" fontAlgn="auto">
              <a:spcBef>
                <a:spcPts val="0"/>
              </a:spcBef>
              <a:buFont typeface="+mj-lt"/>
              <a:buAutoNum type="arabicPeriod"/>
            </a:pPr>
            <a:r>
              <a:rPr lang="en-US" sz="2200" dirty="0" err="1" smtClean="0"/>
              <a:t>Mengkaji</a:t>
            </a:r>
            <a:r>
              <a:rPr lang="en-US" sz="2200" dirty="0" smtClean="0"/>
              <a:t> </a:t>
            </a:r>
            <a:r>
              <a:rPr lang="en-US" sz="2200" dirty="0" err="1" smtClean="0"/>
              <a:t>hasil</a:t>
            </a:r>
            <a:r>
              <a:rPr lang="en-US" sz="2200" dirty="0" smtClean="0"/>
              <a:t> </a:t>
            </a:r>
            <a:r>
              <a:rPr lang="en-US" sz="2200" dirty="0" err="1" smtClean="0"/>
              <a:t>pemantauan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SLA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membandingkan</a:t>
            </a:r>
            <a:r>
              <a:rPr lang="en-US" sz="2200" dirty="0" err="1" smtClean="0"/>
              <a:t>nya</a:t>
            </a:r>
            <a:r>
              <a:rPr lang="en-US" sz="2200" dirty="0" smtClean="0"/>
              <a:t>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kesepakatan</a:t>
            </a:r>
            <a:r>
              <a:rPr lang="en-US" sz="2200" dirty="0" smtClean="0"/>
              <a:t>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kontrak</a:t>
            </a:r>
            <a:r>
              <a:rPr lang="en-US" sz="2200" dirty="0" smtClean="0"/>
              <a:t>.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510" y="401225"/>
            <a:ext cx="8911687" cy="1280890"/>
          </a:xfrm>
        </p:spPr>
        <p:txBody>
          <a:bodyPr>
            <a:normAutofit/>
          </a:bodyPr>
          <a:lstStyle/>
          <a:p>
            <a:r>
              <a:rPr lang="en-US" dirty="0">
                <a:sym typeface="+mn-ea"/>
              </a:rPr>
              <a:t>Mengelola Layanan Pihak Ketiga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2495" y="1752600"/>
            <a:ext cx="8915400" cy="4783455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dirty="0" err="1" smtClean="0"/>
              <a:t>Mengidentifikasikan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mengklasifikasikan</a:t>
            </a:r>
            <a:r>
              <a:rPr lang="en-US" dirty="0" smtClean="0"/>
              <a:t> </a:t>
            </a:r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model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disepakati</a:t>
            </a:r>
            <a:endParaRPr lang="en-US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proses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TI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endParaRPr lang="en-US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/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endParaRPr lang="en-US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dirty="0" err="1" smtClean="0"/>
              <a:t>Mengidentifikasi</a:t>
            </a:r>
            <a:r>
              <a:rPr lang="en-US" dirty="0" err="1" smtClean="0"/>
              <a:t>kan</a:t>
            </a:r>
            <a:r>
              <a:rPr lang="en-US" dirty="0" smtClean="0"/>
              <a:t>, </a:t>
            </a:r>
            <a:r>
              <a:rPr lang="en-US" dirty="0" err="1" smtClean="0"/>
              <a:t>menganalisa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memitigasi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TI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dirty="0" err="1" smtClean="0"/>
              <a:t>Memantau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rutin</a:t>
            </a:r>
            <a:r>
              <a:rPr lang="en-US" dirty="0" smtClean="0"/>
              <a:t> proses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masa </a:t>
            </a:r>
            <a:r>
              <a:rPr lang="en-US" dirty="0" err="1" smtClean="0"/>
              <a:t>ke</a:t>
            </a:r>
            <a:r>
              <a:rPr lang="en-US" dirty="0" smtClean="0"/>
              <a:t> masa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demi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399" y="624110"/>
            <a:ext cx="9193213" cy="1280890"/>
          </a:xfrm>
        </p:spPr>
        <p:txBody>
          <a:bodyPr/>
          <a:lstStyle/>
          <a:p>
            <a:r>
              <a:rPr lang="en-US" dirty="0">
                <a:sym typeface="+mn-ea"/>
              </a:rPr>
              <a:t>Mengelola Kinerja dan Kapasitas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0" y="1447800"/>
            <a:ext cx="9878695" cy="4749800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000" dirty="0" err="1" smtClean="0">
                <a:solidFill>
                  <a:schemeClr val="tx1"/>
                </a:solidFill>
              </a:rPr>
              <a:t>Mengembangkan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rencana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pengkajian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penghitungan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kapasitas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serta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kapabilitas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daya</a:t>
            </a:r>
            <a:r>
              <a:rPr lang="en-US" sz="2000" dirty="0" smtClean="0">
                <a:solidFill>
                  <a:schemeClr val="tx1"/>
                </a:solidFill>
              </a:rPr>
              <a:t> TI </a:t>
            </a:r>
            <a:r>
              <a:rPr lang="en-US" sz="2000" dirty="0" err="1" smtClean="0">
                <a:solidFill>
                  <a:schemeClr val="tx1"/>
                </a:solidFill>
              </a:rPr>
              <a:t>berdasarkan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kemajuan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perkembangan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bisnis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atau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organisasi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000" dirty="0" err="1" smtClean="0">
                <a:solidFill>
                  <a:schemeClr val="tx1"/>
                </a:solidFill>
              </a:rPr>
              <a:t>Menganalisa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kinerja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kapasitas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terkini</a:t>
            </a:r>
            <a:r>
              <a:rPr lang="en-US" sz="2000" dirty="0" smtClean="0">
                <a:solidFill>
                  <a:schemeClr val="tx1"/>
                </a:solidFill>
              </a:rPr>
              <a:t>/</a:t>
            </a:r>
            <a:r>
              <a:rPr lang="en-US" sz="2000" dirty="0" err="1" smtClean="0">
                <a:solidFill>
                  <a:schemeClr val="tx1"/>
                </a:solidFill>
              </a:rPr>
              <a:t>termutakhir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dari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berbagai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komponen</a:t>
            </a:r>
            <a:r>
              <a:rPr lang="en-US" sz="2000" dirty="0" smtClean="0">
                <a:solidFill>
                  <a:schemeClr val="tx1"/>
                </a:solidFill>
              </a:rPr>
              <a:t> TI yang </a:t>
            </a:r>
            <a:r>
              <a:rPr lang="en-US" sz="2000" dirty="0" err="1" smtClean="0">
                <a:solidFill>
                  <a:schemeClr val="tx1"/>
                </a:solidFill>
              </a:rPr>
              <a:t>ada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000" dirty="0" err="1" smtClean="0">
                <a:solidFill>
                  <a:schemeClr val="tx1"/>
                </a:solidFill>
              </a:rPr>
              <a:t>Melaksanakan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perhitungan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kebutuhan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kapasitas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kinerja</a:t>
            </a:r>
            <a:r>
              <a:rPr lang="en-US" sz="2000" dirty="0" smtClean="0">
                <a:solidFill>
                  <a:schemeClr val="tx1"/>
                </a:solidFill>
              </a:rPr>
              <a:t> TI </a:t>
            </a:r>
            <a:r>
              <a:rPr lang="en-US" sz="2000" dirty="0" err="1" smtClean="0">
                <a:solidFill>
                  <a:schemeClr val="tx1"/>
                </a:solidFill>
              </a:rPr>
              <a:t>untuk</a:t>
            </a:r>
            <a:r>
              <a:rPr lang="en-US" sz="2000" dirty="0" smtClean="0">
                <a:solidFill>
                  <a:schemeClr val="tx1"/>
                </a:solidFill>
              </a:rPr>
              <a:t> masa </a:t>
            </a:r>
            <a:r>
              <a:rPr lang="en-US" sz="2000" dirty="0" err="1" smtClean="0">
                <a:solidFill>
                  <a:schemeClr val="tx1"/>
                </a:solidFill>
              </a:rPr>
              <a:t>mendatang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konteks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jangka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pendek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menengah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panjang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000" dirty="0" err="1" smtClean="0">
                <a:solidFill>
                  <a:schemeClr val="tx1"/>
                </a:solidFill>
              </a:rPr>
              <a:t>Mengkaji</a:t>
            </a:r>
            <a:r>
              <a:rPr lang="en-US" sz="2000" dirty="0" smtClean="0">
                <a:solidFill>
                  <a:schemeClr val="tx1"/>
                </a:solidFill>
              </a:rPr>
              <a:t> gap Antara </a:t>
            </a:r>
            <a:r>
              <a:rPr lang="en-US" sz="2000" dirty="0" err="1" smtClean="0">
                <a:solidFill>
                  <a:schemeClr val="tx1"/>
                </a:solidFill>
              </a:rPr>
              <a:t>kebutuhan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ketersediaan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daya</a:t>
            </a:r>
            <a:r>
              <a:rPr lang="en-US" sz="2000" dirty="0" smtClean="0">
                <a:solidFill>
                  <a:schemeClr val="tx1"/>
                </a:solidFill>
              </a:rPr>
              <a:t> TI </a:t>
            </a:r>
            <a:r>
              <a:rPr lang="en-US" sz="2000" dirty="0" err="1" smtClean="0">
                <a:solidFill>
                  <a:schemeClr val="tx1"/>
                </a:solidFill>
              </a:rPr>
              <a:t>untuk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kondisi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termutakhir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demi </a:t>
            </a:r>
            <a:r>
              <a:rPr lang="en-US" sz="2000" dirty="0" err="1" smtClean="0">
                <a:solidFill>
                  <a:schemeClr val="tx1"/>
                </a:solidFill>
              </a:rPr>
              <a:t>kebutuhan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beberapa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tahun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depan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000" dirty="0" err="1" smtClean="0">
                <a:solidFill>
                  <a:schemeClr val="tx1"/>
                </a:solidFill>
              </a:rPr>
              <a:t>Mempersiapkan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rencana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cadangan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</a:rPr>
              <a:t>contingenty</a:t>
            </a:r>
            <a:r>
              <a:rPr lang="en-US" sz="2000" dirty="0" smtClean="0">
                <a:solidFill>
                  <a:schemeClr val="tx1"/>
                </a:solidFill>
              </a:rPr>
              <a:t> planning) </a:t>
            </a:r>
            <a:r>
              <a:rPr lang="en-US" sz="2000" dirty="0" err="1" smtClean="0">
                <a:solidFill>
                  <a:schemeClr val="tx1"/>
                </a:solidFill>
              </a:rPr>
              <a:t>seandainya</a:t>
            </a:r>
            <a:r>
              <a:rPr lang="en-US" sz="2000" dirty="0" smtClean="0">
                <a:solidFill>
                  <a:schemeClr val="tx1"/>
                </a:solidFill>
              </a:rPr>
              <a:t> gap </a:t>
            </a:r>
            <a:r>
              <a:rPr lang="en-US" sz="2000" dirty="0" err="1" smtClean="0">
                <a:solidFill>
                  <a:schemeClr val="tx1"/>
                </a:solidFill>
              </a:rPr>
              <a:t>kebutuhan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komponen</a:t>
            </a:r>
            <a:r>
              <a:rPr lang="en-US" sz="2000" dirty="0" smtClean="0">
                <a:solidFill>
                  <a:schemeClr val="tx1"/>
                </a:solidFill>
              </a:rPr>
              <a:t> TI </a:t>
            </a:r>
            <a:r>
              <a:rPr lang="en-US" sz="2000" dirty="0" err="1" smtClean="0">
                <a:solidFill>
                  <a:schemeClr val="tx1"/>
                </a:solidFill>
              </a:rPr>
              <a:t>tidak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dapat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segera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terpenuhi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000" dirty="0" err="1" smtClean="0">
                <a:solidFill>
                  <a:schemeClr val="tx1"/>
                </a:solidFill>
              </a:rPr>
              <a:t>Memantau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menyusun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laporan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secara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berkala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terkait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kinerja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kapasitas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termutakhir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komponen</a:t>
            </a:r>
            <a:r>
              <a:rPr lang="en-US" sz="2000" dirty="0" smtClean="0">
                <a:solidFill>
                  <a:schemeClr val="tx1"/>
                </a:solidFill>
              </a:rPr>
              <a:t> TI.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344710"/>
            <a:ext cx="10134599" cy="128089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sym typeface="+mn-ea"/>
              </a:rPr>
              <a:t>Memastikan Keberlangsungan Layanan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78000" y="1270000"/>
            <a:ext cx="9726612" cy="5130800"/>
          </a:xfrm>
        </p:spPr>
        <p:txBody>
          <a:bodyPr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+mn-ea"/>
              </a:rPr>
              <a:t>Memastikan Keamanan Sistem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8895" y="2133600"/>
            <a:ext cx="8915400" cy="3952240"/>
          </a:xfrm>
        </p:spPr>
        <p:txBody>
          <a:bodyPr>
            <a:noAutofit/>
          </a:bodyPr>
          <a:lstStyle/>
          <a:p>
            <a:r>
              <a:rPr lang="en-US" sz="1700" dirty="0" err="1" smtClean="0"/>
              <a:t>Mendefinisikan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memelihara</a:t>
            </a:r>
            <a:r>
              <a:rPr lang="en-US" sz="1700" dirty="0" smtClean="0"/>
              <a:t> </a:t>
            </a:r>
            <a:r>
              <a:rPr lang="en-US" sz="1700" dirty="0" err="1" smtClean="0"/>
              <a:t>prosedur</a:t>
            </a:r>
            <a:r>
              <a:rPr lang="en-US" sz="1700" dirty="0" smtClean="0"/>
              <a:t> </a:t>
            </a:r>
            <a:r>
              <a:rPr lang="en-US" sz="1700" dirty="0" err="1" smtClean="0"/>
              <a:t>keamanan</a:t>
            </a:r>
            <a:r>
              <a:rPr lang="en-US" sz="1700" dirty="0" smtClean="0"/>
              <a:t> system yang </a:t>
            </a:r>
            <a:r>
              <a:rPr lang="en-US" sz="1700" dirty="0" err="1" smtClean="0"/>
              <a:t>harus</a:t>
            </a:r>
            <a:r>
              <a:rPr lang="en-US" sz="1700" dirty="0" smtClean="0"/>
              <a:t> </a:t>
            </a:r>
            <a:r>
              <a:rPr lang="en-US" sz="1700" dirty="0" err="1" smtClean="0"/>
              <a:t>disusun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diadopsi</a:t>
            </a:r>
            <a:r>
              <a:rPr lang="en-US" sz="1700" dirty="0" smtClean="0"/>
              <a:t> </a:t>
            </a:r>
            <a:r>
              <a:rPr lang="en-US" sz="1700" dirty="0" err="1" smtClean="0"/>
              <a:t>oleh</a:t>
            </a:r>
            <a:r>
              <a:rPr lang="en-US" sz="1700" dirty="0" smtClean="0"/>
              <a:t> </a:t>
            </a:r>
            <a:r>
              <a:rPr lang="en-US" sz="1700" dirty="0" err="1" smtClean="0"/>
              <a:t>seluruh</a:t>
            </a:r>
            <a:r>
              <a:rPr lang="en-US" sz="1700" dirty="0" smtClean="0"/>
              <a:t> </a:t>
            </a:r>
            <a:r>
              <a:rPr lang="en-US" sz="1700" dirty="0" err="1" smtClean="0"/>
              <a:t>lapisan</a:t>
            </a:r>
            <a:r>
              <a:rPr lang="en-US" sz="1700" dirty="0" smtClean="0"/>
              <a:t> </a:t>
            </a:r>
            <a:r>
              <a:rPr lang="en-US" sz="1700" dirty="0" err="1" smtClean="0"/>
              <a:t>organisasi</a:t>
            </a:r>
            <a:endParaRPr lang="en-US" sz="1700" dirty="0" smtClean="0"/>
          </a:p>
          <a:p>
            <a:r>
              <a:rPr lang="en-US" sz="1700" dirty="0" err="1" smtClean="0"/>
              <a:t>Mendefinisikan</a:t>
            </a:r>
            <a:r>
              <a:rPr lang="en-US" sz="1700" dirty="0" smtClean="0"/>
              <a:t>, </a:t>
            </a:r>
            <a:r>
              <a:rPr lang="en-US" sz="1700" dirty="0" err="1" smtClean="0"/>
              <a:t>mengembangkan</a:t>
            </a:r>
            <a:r>
              <a:rPr lang="en-US" sz="1700" dirty="0" smtClean="0"/>
              <a:t>,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menerapkan</a:t>
            </a:r>
            <a:r>
              <a:rPr lang="en-US" sz="1700" dirty="0" smtClean="0"/>
              <a:t> proses </a:t>
            </a:r>
            <a:r>
              <a:rPr lang="en-US" sz="1700" dirty="0" err="1" smtClean="0"/>
              <a:t>terkait</a:t>
            </a:r>
            <a:r>
              <a:rPr lang="en-US" sz="1700" dirty="0" smtClean="0"/>
              <a:t> </a:t>
            </a:r>
            <a:r>
              <a:rPr lang="en-US" sz="1700" dirty="0" err="1" smtClean="0"/>
              <a:t>dengan</a:t>
            </a:r>
            <a:r>
              <a:rPr lang="en-US" sz="1700" dirty="0" smtClean="0"/>
              <a:t> </a:t>
            </a:r>
            <a:r>
              <a:rPr lang="en-US" sz="1700" dirty="0" err="1" smtClean="0"/>
              <a:t>pengelolaan</a:t>
            </a:r>
            <a:r>
              <a:rPr lang="en-US" sz="1700" dirty="0" smtClean="0"/>
              <a:t> </a:t>
            </a:r>
            <a:r>
              <a:rPr lang="en-US" sz="1700" dirty="0" err="1" smtClean="0"/>
              <a:t>manajemen</a:t>
            </a:r>
            <a:r>
              <a:rPr lang="en-US" sz="1700" dirty="0" smtClean="0"/>
              <a:t> </a:t>
            </a:r>
            <a:r>
              <a:rPr lang="en-US" sz="1700" dirty="0" err="1" smtClean="0"/>
              <a:t>identitas</a:t>
            </a:r>
            <a:r>
              <a:rPr lang="en-US" sz="1700" dirty="0" smtClean="0"/>
              <a:t> </a:t>
            </a:r>
            <a:r>
              <a:rPr lang="en-US" sz="1700" dirty="0" err="1" smtClean="0"/>
              <a:t>individu</a:t>
            </a:r>
            <a:endParaRPr lang="en-US" sz="1700" dirty="0" smtClean="0"/>
          </a:p>
          <a:p>
            <a:r>
              <a:rPr lang="en-US" sz="1700" dirty="0" err="1" smtClean="0"/>
              <a:t>Memantau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mengidentifikasikan</a:t>
            </a:r>
            <a:r>
              <a:rPr lang="en-US" sz="1700" dirty="0" smtClean="0"/>
              <a:t> </a:t>
            </a:r>
            <a:r>
              <a:rPr lang="en-US" sz="1700" dirty="0" err="1" smtClean="0"/>
              <a:t>insiden</a:t>
            </a:r>
            <a:r>
              <a:rPr lang="en-US" sz="1700" dirty="0" smtClean="0"/>
              <a:t> </a:t>
            </a:r>
            <a:r>
              <a:rPr lang="en-US" sz="1700" dirty="0" err="1" smtClean="0"/>
              <a:t>maupun</a:t>
            </a:r>
            <a:r>
              <a:rPr lang="en-US" sz="1700" dirty="0" smtClean="0"/>
              <a:t> </a:t>
            </a:r>
            <a:r>
              <a:rPr lang="en-US" sz="1700" dirty="0" err="1" smtClean="0"/>
              <a:t>ancaman</a:t>
            </a:r>
            <a:r>
              <a:rPr lang="en-US" sz="1700" dirty="0" smtClean="0"/>
              <a:t> yang </a:t>
            </a:r>
            <a:r>
              <a:rPr lang="en-US" sz="1700" dirty="0" err="1" smtClean="0"/>
              <a:t>mungkin</a:t>
            </a:r>
            <a:r>
              <a:rPr lang="en-US" sz="1700" dirty="0" smtClean="0"/>
              <a:t> </a:t>
            </a:r>
            <a:r>
              <a:rPr lang="en-US" sz="1700" dirty="0" err="1" smtClean="0"/>
              <a:t>terjadi</a:t>
            </a:r>
            <a:r>
              <a:rPr lang="en-US" sz="1700" dirty="0" smtClean="0"/>
              <a:t> </a:t>
            </a:r>
            <a:r>
              <a:rPr lang="en-US" sz="1700" dirty="0" err="1" smtClean="0"/>
              <a:t>menimpa</a:t>
            </a:r>
            <a:r>
              <a:rPr lang="en-US" sz="1700" dirty="0" smtClean="0"/>
              <a:t> </a:t>
            </a:r>
            <a:r>
              <a:rPr lang="en-US" sz="1700" dirty="0" err="1" smtClean="0"/>
              <a:t>organisasi</a:t>
            </a:r>
            <a:r>
              <a:rPr lang="en-US" sz="1700" dirty="0" smtClean="0"/>
              <a:t>.</a:t>
            </a:r>
          </a:p>
          <a:p>
            <a:r>
              <a:rPr lang="en-US" sz="1700" dirty="0" err="1" smtClean="0"/>
              <a:t>Mengkaji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memvalidasi</a:t>
            </a:r>
            <a:r>
              <a:rPr lang="en-US" sz="1700" dirty="0" smtClean="0"/>
              <a:t> </a:t>
            </a:r>
            <a:r>
              <a:rPr lang="en-US" sz="1700" dirty="0" err="1" smtClean="0"/>
              <a:t>secara</a:t>
            </a:r>
            <a:r>
              <a:rPr lang="en-US" sz="1700" dirty="0" smtClean="0"/>
              <a:t> periodic </a:t>
            </a:r>
            <a:r>
              <a:rPr lang="en-US" sz="1700" dirty="0" err="1" smtClean="0"/>
              <a:t>hak</a:t>
            </a:r>
            <a:r>
              <a:rPr lang="en-US" sz="1700" dirty="0" smtClean="0"/>
              <a:t> </a:t>
            </a:r>
            <a:r>
              <a:rPr lang="en-US" sz="1700" dirty="0" err="1" smtClean="0"/>
              <a:t>akses</a:t>
            </a:r>
            <a:r>
              <a:rPr lang="en-US" sz="1700" dirty="0" smtClean="0"/>
              <a:t> </a:t>
            </a:r>
            <a:r>
              <a:rPr lang="en-US" sz="1700" dirty="0" err="1" smtClean="0"/>
              <a:t>individu</a:t>
            </a:r>
            <a:r>
              <a:rPr lang="en-US" sz="1700" dirty="0" smtClean="0"/>
              <a:t> yang </a:t>
            </a:r>
            <a:r>
              <a:rPr lang="en-US" sz="1700" dirty="0" err="1" smtClean="0"/>
              <a:t>beraktivitas</a:t>
            </a:r>
            <a:r>
              <a:rPr lang="en-US" sz="1700" dirty="0" smtClean="0"/>
              <a:t> </a:t>
            </a:r>
            <a:r>
              <a:rPr lang="en-US" sz="1700" dirty="0" err="1" smtClean="0"/>
              <a:t>dalam</a:t>
            </a:r>
            <a:r>
              <a:rPr lang="en-US" sz="1700" dirty="0" smtClean="0"/>
              <a:t> </a:t>
            </a:r>
            <a:r>
              <a:rPr lang="en-US" sz="1700" dirty="0" err="1" smtClean="0"/>
              <a:t>lingkungan</a:t>
            </a:r>
            <a:r>
              <a:rPr lang="en-US" sz="1700" dirty="0" smtClean="0"/>
              <a:t> </a:t>
            </a:r>
            <a:r>
              <a:rPr lang="en-US" sz="1700" dirty="0" err="1" smtClean="0"/>
              <a:t>organisasi</a:t>
            </a:r>
            <a:endParaRPr lang="en-US" sz="1700" dirty="0" smtClean="0"/>
          </a:p>
          <a:p>
            <a:r>
              <a:rPr lang="en-US" sz="1700" dirty="0" err="1" smtClean="0"/>
              <a:t>Menyusun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mengembangkan</a:t>
            </a:r>
            <a:r>
              <a:rPr lang="en-US" sz="1700" dirty="0" smtClean="0"/>
              <a:t> </a:t>
            </a:r>
            <a:r>
              <a:rPr lang="en-US" sz="1700" dirty="0" err="1" smtClean="0"/>
              <a:t>berbagai</a:t>
            </a:r>
            <a:r>
              <a:rPr lang="en-US" sz="1700" dirty="0" smtClean="0"/>
              <a:t> </a:t>
            </a:r>
            <a:r>
              <a:rPr lang="en-US" sz="1700" dirty="0" err="1" smtClean="0"/>
              <a:t>standar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prosedur</a:t>
            </a:r>
            <a:r>
              <a:rPr lang="en-US" sz="1700" dirty="0" smtClean="0"/>
              <a:t> </a:t>
            </a:r>
            <a:r>
              <a:rPr lang="en-US" sz="1700" dirty="0" err="1" smtClean="0"/>
              <a:t>terkait</a:t>
            </a:r>
            <a:r>
              <a:rPr lang="en-US" sz="1700" dirty="0" smtClean="0"/>
              <a:t> </a:t>
            </a:r>
            <a:r>
              <a:rPr lang="en-US" sz="1700" dirty="0" err="1" smtClean="0"/>
              <a:t>dengan</a:t>
            </a:r>
            <a:r>
              <a:rPr lang="en-US" sz="1700" dirty="0" smtClean="0"/>
              <a:t> </a:t>
            </a:r>
            <a:r>
              <a:rPr lang="en-US" sz="1700" dirty="0" err="1" smtClean="0"/>
              <a:t>manajemen</a:t>
            </a:r>
            <a:r>
              <a:rPr lang="en-US" sz="1700" dirty="0" smtClean="0"/>
              <a:t> </a:t>
            </a:r>
            <a:r>
              <a:rPr lang="en-US" sz="1700" dirty="0" err="1" smtClean="0"/>
              <a:t>penyandian</a:t>
            </a:r>
            <a:r>
              <a:rPr lang="en-US" sz="1700" dirty="0" smtClean="0"/>
              <a:t> (</a:t>
            </a:r>
            <a:r>
              <a:rPr lang="en-US" sz="1700" dirty="0" err="1" smtClean="0"/>
              <a:t>kriptografi</a:t>
            </a:r>
            <a:r>
              <a:rPr lang="en-US" sz="1700" dirty="0" smtClean="0"/>
              <a:t>)</a:t>
            </a:r>
          </a:p>
          <a:p>
            <a:r>
              <a:rPr lang="en-US" sz="1700" dirty="0" err="1" smtClean="0"/>
              <a:t>Mengimplementasikan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menerapkan</a:t>
            </a:r>
            <a:r>
              <a:rPr lang="en-US" sz="1700" dirty="0" smtClean="0"/>
              <a:t> </a:t>
            </a:r>
            <a:r>
              <a:rPr lang="en-US" sz="1700" dirty="0" err="1" smtClean="0"/>
              <a:t>berbagai</a:t>
            </a:r>
            <a:r>
              <a:rPr lang="en-US" sz="1700" dirty="0" smtClean="0"/>
              <a:t> </a:t>
            </a:r>
            <a:r>
              <a:rPr lang="en-US" sz="1700" dirty="0" err="1" smtClean="0"/>
              <a:t>prosedur</a:t>
            </a:r>
            <a:r>
              <a:rPr lang="en-US" sz="1700" dirty="0" smtClean="0"/>
              <a:t> </a:t>
            </a:r>
            <a:r>
              <a:rPr lang="en-US" sz="1700" dirty="0" err="1" smtClean="0"/>
              <a:t>teknis</a:t>
            </a:r>
            <a:r>
              <a:rPr lang="en-US" sz="1700" dirty="0" smtClean="0"/>
              <a:t> </a:t>
            </a:r>
            <a:r>
              <a:rPr lang="en-US" sz="1700" dirty="0" err="1" smtClean="0"/>
              <a:t>untuk</a:t>
            </a:r>
            <a:r>
              <a:rPr lang="en-US" sz="1700" dirty="0" smtClean="0"/>
              <a:t> </a:t>
            </a:r>
            <a:r>
              <a:rPr lang="en-US" sz="1700" dirty="0" err="1" smtClean="0"/>
              <a:t>mengamankan</a:t>
            </a:r>
            <a:r>
              <a:rPr lang="en-US" sz="1700" dirty="0" smtClean="0"/>
              <a:t> </a:t>
            </a:r>
            <a:r>
              <a:rPr lang="en-US" sz="1700" dirty="0" err="1" smtClean="0"/>
              <a:t>lalu</a:t>
            </a:r>
            <a:r>
              <a:rPr lang="en-US" sz="1700" dirty="0" smtClean="0"/>
              <a:t> </a:t>
            </a:r>
            <a:r>
              <a:rPr lang="en-US" sz="1700" dirty="0" err="1" smtClean="0"/>
              <a:t>lintas</a:t>
            </a:r>
            <a:r>
              <a:rPr lang="en-US" sz="1700" dirty="0" smtClean="0"/>
              <a:t> data </a:t>
            </a:r>
            <a:r>
              <a:rPr lang="en-US" sz="1700" dirty="0" err="1" smtClean="0"/>
              <a:t>pada</a:t>
            </a:r>
            <a:r>
              <a:rPr lang="en-US" sz="1700" dirty="0" smtClean="0"/>
              <a:t> </a:t>
            </a:r>
            <a:r>
              <a:rPr lang="en-US" sz="1700" dirty="0" err="1" smtClean="0"/>
              <a:t>jaringan</a:t>
            </a:r>
            <a:r>
              <a:rPr lang="en-US" sz="1700" dirty="0" smtClean="0"/>
              <a:t> </a:t>
            </a:r>
            <a:r>
              <a:rPr lang="en-US" sz="1700" dirty="0" err="1" smtClean="0"/>
              <a:t>komputer</a:t>
            </a:r>
            <a:r>
              <a:rPr lang="en-US" sz="1700" dirty="0" smtClean="0"/>
              <a:t> </a:t>
            </a:r>
            <a:r>
              <a:rPr lang="en-US" sz="1700" dirty="0" err="1" smtClean="0"/>
              <a:t>lokal</a:t>
            </a:r>
            <a:r>
              <a:rPr lang="en-US" sz="1700" dirty="0" smtClean="0"/>
              <a:t> </a:t>
            </a:r>
            <a:r>
              <a:rPr lang="en-US" sz="1700" dirty="0" err="1" smtClean="0"/>
              <a:t>maupun</a:t>
            </a:r>
            <a:r>
              <a:rPr lang="en-US" sz="1700" dirty="0" smtClean="0"/>
              <a:t> internet.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ym typeface="+mn-ea"/>
              </a:rPr>
              <a:t>Mengidentifikasikan dan Mengalokasikan Biaya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8895" y="1905635"/>
            <a:ext cx="8915400" cy="4342765"/>
          </a:xfrm>
        </p:spPr>
        <p:txBody>
          <a:bodyPr>
            <a:normAutofit lnSpcReduction="10000"/>
          </a:bodyPr>
          <a:lstStyle/>
          <a:p>
            <a:r>
              <a:rPr lang="en-US" sz="2400" dirty="0" err="1" smtClean="0"/>
              <a:t>Memetakan</a:t>
            </a:r>
            <a:r>
              <a:rPr lang="en-US" sz="2400" dirty="0" smtClean="0"/>
              <a:t> </a:t>
            </a:r>
            <a:r>
              <a:rPr lang="en-US" sz="2400" dirty="0" err="1" smtClean="0"/>
              <a:t>komponen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infrastruktur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diperlukan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menjalankan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layanan</a:t>
            </a:r>
            <a:r>
              <a:rPr lang="en-US" sz="2400" dirty="0" smtClean="0"/>
              <a:t> TI yang </a:t>
            </a:r>
            <a:r>
              <a:rPr lang="en-US" sz="2400" dirty="0" err="1" smtClean="0"/>
              <a:t>dibutuhkan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r>
              <a:rPr lang="en-US" sz="2400" dirty="0" err="1" smtClean="0"/>
              <a:t>Mengidentifikasikan</a:t>
            </a:r>
            <a:r>
              <a:rPr lang="en-US" sz="2400" dirty="0" smtClean="0"/>
              <a:t> </a:t>
            </a:r>
            <a:r>
              <a:rPr lang="en-US" sz="2400" dirty="0" err="1" smtClean="0"/>
              <a:t>komponen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per-</a:t>
            </a:r>
            <a:r>
              <a:rPr lang="en-US" sz="2400" dirty="0" err="1" smtClean="0"/>
              <a:t>masing</a:t>
            </a:r>
            <a:r>
              <a:rPr lang="en-US" sz="2400" dirty="0" smtClean="0"/>
              <a:t>-</a:t>
            </a:r>
            <a:r>
              <a:rPr lang="en-US" sz="2400" dirty="0" err="1" smtClean="0"/>
              <a:t>masing</a:t>
            </a:r>
            <a:r>
              <a:rPr lang="en-US" sz="2400" dirty="0" smtClean="0"/>
              <a:t> </a:t>
            </a:r>
            <a:r>
              <a:rPr lang="en-US" sz="2400" dirty="0" err="1" smtClean="0"/>
              <a:t>layanan</a:t>
            </a:r>
            <a:r>
              <a:rPr lang="en-US" sz="2400" dirty="0" smtClean="0"/>
              <a:t> TI </a:t>
            </a:r>
            <a:r>
              <a:rPr lang="en-US" sz="2400" dirty="0" err="1" smtClean="0"/>
              <a:t>dan</a:t>
            </a:r>
            <a:r>
              <a:rPr lang="en-US" sz="2400" dirty="0" smtClean="0"/>
              <a:t> total </a:t>
            </a:r>
            <a:r>
              <a:rPr lang="en-US" sz="2400" dirty="0" err="1" smtClean="0"/>
              <a:t>alokasi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dibutuhkan</a:t>
            </a:r>
            <a:r>
              <a:rPr lang="en-US" sz="2400" dirty="0" smtClean="0"/>
              <a:t> per unit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per </a:t>
            </a:r>
            <a:r>
              <a:rPr lang="en-US" sz="2400" dirty="0" err="1" smtClean="0"/>
              <a:t>satuan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endParaRPr lang="en-US" sz="2400" dirty="0" smtClean="0"/>
          </a:p>
          <a:p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menjalankan</a:t>
            </a:r>
            <a:r>
              <a:rPr lang="en-US" sz="2400" dirty="0" smtClean="0"/>
              <a:t> model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berbasis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mengendalikannya</a:t>
            </a:r>
            <a:endParaRPr lang="en-US" sz="2400" dirty="0" smtClean="0"/>
          </a:p>
          <a:p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mengoperasikan</a:t>
            </a:r>
            <a:r>
              <a:rPr lang="en-US" sz="2400" dirty="0" smtClean="0"/>
              <a:t> model </a:t>
            </a:r>
            <a:r>
              <a:rPr lang="en-US" sz="2400" dirty="0" err="1" smtClean="0"/>
              <a:t>pencairan</a:t>
            </a:r>
            <a:r>
              <a:rPr lang="en-US" sz="2400" dirty="0" smtClean="0"/>
              <a:t> </a:t>
            </a:r>
            <a:r>
              <a:rPr lang="en-US" sz="2400" dirty="0" err="1" smtClean="0"/>
              <a:t>dana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prosedur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ditaati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294</TotalTime>
  <Words>924</Words>
  <Application>Microsoft Office PowerPoint</Application>
  <PresentationFormat>Widescreen</PresentationFormat>
  <Paragraphs>83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Wingdings</vt:lpstr>
      <vt:lpstr>Wingdings 3</vt:lpstr>
      <vt:lpstr>Wisp</vt:lpstr>
      <vt:lpstr>TATA KELOLA SISTEM DAN TEKNOLOGI INFORMASI</vt:lpstr>
      <vt:lpstr>PERTEMUAN 10</vt:lpstr>
      <vt:lpstr>OUTLINE</vt:lpstr>
      <vt:lpstr>Menetapkan dan Mengelola Kinerja TI</vt:lpstr>
      <vt:lpstr>Mengelola Layanan Pihak Ketiga</vt:lpstr>
      <vt:lpstr>Mengelola Kinerja dan Kapasitas</vt:lpstr>
      <vt:lpstr>Memastikan Keberlangsungan Layanan</vt:lpstr>
      <vt:lpstr>Memastikan Keamanan Sistem </vt:lpstr>
      <vt:lpstr>Mengidentifikasikan dan Mengalokasikan Biaya</vt:lpstr>
      <vt:lpstr>Mengedukasi dan Melatih Pengguna</vt:lpstr>
      <vt:lpstr>Mengelola Pusat Layanan dan Insiden </vt:lpstr>
      <vt:lpstr>Mengelola Konfigurasi </vt:lpstr>
      <vt:lpstr>Mengelola Data </vt:lpstr>
      <vt:lpstr>Mengelola Lingkungan Fisik</vt:lpstr>
      <vt:lpstr>Mengelola Operasional Sistem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KELOLA SISTEM DAN TEKNOLOGI INFORMASI</dc:title>
  <dc:creator>asus</dc:creator>
  <cp:lastModifiedBy>asus</cp:lastModifiedBy>
  <cp:revision>123</cp:revision>
  <dcterms:created xsi:type="dcterms:W3CDTF">2019-10-11T13:22:00Z</dcterms:created>
  <dcterms:modified xsi:type="dcterms:W3CDTF">2019-10-21T07:47:47Z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1033-10.2.0.5838</vt:lpwstr>
  </property>
</Properties>
</file>