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61" r:id="rId2"/>
    <p:sldId id="362" r:id="rId3"/>
    <p:sldId id="357" r:id="rId4"/>
    <p:sldId id="358" r:id="rId5"/>
    <p:sldId id="359" r:id="rId6"/>
    <p:sldId id="360" r:id="rId7"/>
    <p:sldId id="320" r:id="rId8"/>
    <p:sldId id="321" r:id="rId9"/>
    <p:sldId id="355" r:id="rId10"/>
    <p:sldId id="32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C3D69B"/>
    <a:srgbClr val="C4BD97"/>
    <a:srgbClr val="CCC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2" autoAdjust="0"/>
    <p:restoredTop sz="94660"/>
  </p:normalViewPr>
  <p:slideViewPr>
    <p:cSldViewPr>
      <p:cViewPr varScale="1">
        <p:scale>
          <a:sx n="67" d="100"/>
          <a:sy n="67" d="100"/>
        </p:scale>
        <p:origin x="5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DF0DD-9EAA-4C9A-BE8C-5913047F8E1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91625-3727-41E1-9A83-0A5A1EFE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5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EC03-8A94-406A-B098-1FD73D0B335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4692-9E5F-4B3C-BECD-952C6B6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05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EC03-8A94-406A-B098-1FD73D0B335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4692-9E5F-4B3C-BECD-952C6B6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1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EC03-8A94-406A-B098-1FD73D0B335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4692-9E5F-4B3C-BECD-952C6B6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3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EC03-8A94-406A-B098-1FD73D0B335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4692-9E5F-4B3C-BECD-952C6B6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7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EC03-8A94-406A-B098-1FD73D0B335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4692-9E5F-4B3C-BECD-952C6B6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6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EC03-8A94-406A-B098-1FD73D0B335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4692-9E5F-4B3C-BECD-952C6B6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9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EC03-8A94-406A-B098-1FD73D0B335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4692-9E5F-4B3C-BECD-952C6B6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1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EC03-8A94-406A-B098-1FD73D0B335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4692-9E5F-4B3C-BECD-952C6B6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5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EC03-8A94-406A-B098-1FD73D0B335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4692-9E5F-4B3C-BECD-952C6B6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1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EC03-8A94-406A-B098-1FD73D0B335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4692-9E5F-4B3C-BECD-952C6B6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2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EC03-8A94-406A-B098-1FD73D0B335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4692-9E5F-4B3C-BECD-952C6B6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8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DEC03-8A94-406A-B098-1FD73D0B335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A4692-9E5F-4B3C-BECD-952C6B6A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7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1C2679-092D-4529-BB21-8ED1B1E5C9E7}"/>
              </a:ext>
            </a:extLst>
          </p:cNvPr>
          <p:cNvSpPr/>
          <p:nvPr/>
        </p:nvSpPr>
        <p:spPr>
          <a:xfrm>
            <a:off x="1905000" y="2971800"/>
            <a:ext cx="5486400" cy="12112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 Black" panose="020B0A04020102020204" pitchFamily="34" charset="0"/>
              </a:rPr>
              <a:t>Persamaan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Black" panose="020B0A04020102020204" pitchFamily="34" charset="0"/>
              </a:rPr>
              <a:t>Akuntansi</a:t>
            </a:r>
            <a:endParaRPr lang="en-ID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2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circle/>
      </p:transition>
    </mc:Choice>
    <mc:Fallback xmlns="">
      <p:transition spd="slow" advClick="0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304800" y="372431"/>
            <a:ext cx="2357438" cy="8556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ASET</a:t>
            </a:r>
            <a:endParaRPr kumimoji="0" lang="ms-MY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3357562" y="366684"/>
            <a:ext cx="2357438" cy="855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LIABILITAS</a:t>
            </a:r>
            <a:endParaRPr kumimoji="0" lang="ms-MY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6399884" y="331347"/>
            <a:ext cx="2357438" cy="3867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EKUITAS</a:t>
            </a:r>
            <a:endParaRPr kumimoji="0" lang="ms-MY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5822625" y="442664"/>
            <a:ext cx="485866" cy="63303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32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endParaRPr kumimoji="0" lang="ms-MY" sz="32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3313" name="Oval 1"/>
          <p:cNvSpPr>
            <a:spLocks noChangeArrowheads="1"/>
          </p:cNvSpPr>
          <p:nvPr/>
        </p:nvSpPr>
        <p:spPr bwMode="auto">
          <a:xfrm>
            <a:off x="2662238" y="449997"/>
            <a:ext cx="485866" cy="63303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28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═</a:t>
            </a:r>
            <a:endParaRPr kumimoji="0" lang="ms-MY" sz="2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6412116" y="800262"/>
            <a:ext cx="2365047" cy="3867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Modal Pemilik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1" y="1394082"/>
            <a:ext cx="2357438" cy="20851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Aset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merupakan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kekayaan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perusahaan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Arial Narrow" panose="020B0606020202030204" pitchFamily="34" charset="0"/>
              </a:rPr>
              <a:t>berbagai</a:t>
            </a:r>
            <a:r>
              <a:rPr lang="en-US" sz="160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smtClean="0">
                <a:solidFill>
                  <a:schemeClr val="tx1"/>
                </a:solidFill>
                <a:latin typeface="Arial Narrow" panose="020B0606020202030204" pitchFamily="34" charset="0"/>
              </a:rPr>
              <a:t>wujudnya, 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yang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akan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digunakan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memperoleh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pendapatan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suatu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tahun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maupun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tahun-tahun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berikutnya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44300" y="1392401"/>
            <a:ext cx="2357438" cy="20865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err="1">
                <a:solidFill>
                  <a:schemeClr val="tx1"/>
                </a:solidFill>
                <a:latin typeface="Arial Narrow" panose="020B0606020202030204" pitchFamily="34" charset="0"/>
              </a:rPr>
              <a:t>Liabilitas</a:t>
            </a:r>
            <a:r>
              <a:rPr lang="en-US" sz="160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smtClean="0">
                <a:solidFill>
                  <a:schemeClr val="tx1"/>
                </a:solidFill>
                <a:latin typeface="Arial Narrow" panose="020B0606020202030204" pitchFamily="34" charset="0"/>
              </a:rPr>
              <a:t>adalah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kewajiban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perusahaan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membayar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kepada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pihak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lain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sejumlah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Arial Narrow" panose="020B0606020202030204" pitchFamily="34" charset="0"/>
              </a:rPr>
              <a:t>uang</a:t>
            </a:r>
            <a:r>
              <a:rPr lang="en-US" sz="1600">
                <a:solidFill>
                  <a:schemeClr val="tx1"/>
                </a:solidFill>
                <a:latin typeface="Arial Narrow" panose="020B0606020202030204" pitchFamily="34" charset="0"/>
              </a:rPr>
              <a:t>/</a:t>
            </a:r>
            <a:r>
              <a:rPr lang="en-US" sz="1600" err="1">
                <a:solidFill>
                  <a:schemeClr val="tx1"/>
                </a:solidFill>
                <a:latin typeface="Arial Narrow" panose="020B0606020202030204" pitchFamily="34" charset="0"/>
              </a:rPr>
              <a:t>barang</a:t>
            </a:r>
            <a:r>
              <a:rPr lang="en-US" sz="1600">
                <a:solidFill>
                  <a:schemeClr val="tx1"/>
                </a:solidFill>
                <a:latin typeface="Arial Narrow" panose="020B0606020202030204" pitchFamily="34" charset="0"/>
              </a:rPr>
              <a:t>/</a:t>
            </a:r>
            <a:r>
              <a:rPr lang="en-US" sz="1600" err="1">
                <a:solidFill>
                  <a:schemeClr val="tx1"/>
                </a:solidFill>
                <a:latin typeface="Arial Narrow" panose="020B0606020202030204" pitchFamily="34" charset="0"/>
              </a:rPr>
              <a:t>jasa</a:t>
            </a:r>
            <a:r>
              <a:rPr lang="en-US" sz="160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smtClean="0">
                <a:solidFill>
                  <a:schemeClr val="tx1"/>
                </a:solidFill>
                <a:latin typeface="Arial Narrow" panose="020B0606020202030204" pitchFamily="34" charset="0"/>
              </a:rPr>
              <a:t>di masa  mendatang,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akibat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transaksi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di masa 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lalu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15591" y="1380493"/>
            <a:ext cx="2341731" cy="20966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Modal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adalah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kontribusi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pemilik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di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perusahaan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>
                <a:solidFill>
                  <a:schemeClr val="tx1"/>
                </a:solidFill>
                <a:latin typeface="Arial Narrow" panose="020B0606020202030204" pitchFamily="34" charset="0"/>
              </a:rPr>
              <a:t>yang </a:t>
            </a:r>
            <a:r>
              <a:rPr lang="en-US" sz="1600" smtClean="0">
                <a:solidFill>
                  <a:schemeClr val="tx1"/>
                </a:solidFill>
                <a:latin typeface="Arial Narrow" panose="020B0606020202030204" pitchFamily="34" charset="0"/>
              </a:rPr>
              <a:t>dimilikinya.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3654117"/>
            <a:ext cx="2357438" cy="353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Kas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4800" y="4074990"/>
            <a:ext cx="2357438" cy="353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Piutang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4800" y="4504693"/>
            <a:ext cx="2357438" cy="353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Perlengkapan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" y="4913190"/>
            <a:ext cx="2357438" cy="353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Peralatan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4800" y="5325751"/>
            <a:ext cx="2357438" cy="353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Kendaraan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4800" y="5758152"/>
            <a:ext cx="2357438" cy="353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Bangunan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4800" y="6199697"/>
            <a:ext cx="2357438" cy="353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Tanah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344300" y="3669830"/>
            <a:ext cx="2357438" cy="3535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Hutang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Usaha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344300" y="4090703"/>
            <a:ext cx="2357438" cy="3535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Hutang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Bank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419725" y="3676059"/>
            <a:ext cx="2357438" cy="3535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Modal </a:t>
            </a:r>
            <a:r>
              <a:rPr lang="en-US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Saham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19725" y="4343400"/>
            <a:ext cx="2357438" cy="3535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Dividen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419725" y="4734916"/>
            <a:ext cx="2357438" cy="3535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Pendapatan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19725" y="5132897"/>
            <a:ext cx="2357438" cy="3535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Beban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9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7000">
        <p:circle/>
      </p:transition>
    </mc:Choice>
    <mc:Fallback xmlns="">
      <p:transition spd="slow" advClick="0" advTm="7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25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25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750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250"/>
                            </p:stCondLst>
                            <p:childTnLst>
                              <p:par>
                                <p:cTn id="33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0"/>
                            </p:stCondLst>
                            <p:childTnLst>
                              <p:par>
                                <p:cTn id="37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750"/>
                            </p:stCondLst>
                            <p:childTnLst>
                              <p:par>
                                <p:cTn id="41" presetID="16" presetClass="entr" presetSubtype="4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125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45" presetID="16" presetClass="entr" presetSubtype="4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0"/>
                            </p:stCondLst>
                            <p:childTnLst>
                              <p:par>
                                <p:cTn id="49" presetID="16" presetClass="entr" presetSubtype="42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750"/>
                            </p:stCondLst>
                            <p:childTnLst>
                              <p:par>
                                <p:cTn id="53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1000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75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750"/>
                            </p:stCondLst>
                            <p:childTnLst>
                              <p:par>
                                <p:cTn id="61" presetID="16" presetClass="entr" presetSubtype="4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750"/>
                            </p:stCondLst>
                            <p:childTnLst>
                              <p:par>
                                <p:cTn id="65" presetID="16" presetClass="entr" presetSubtype="4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750"/>
                            </p:stCondLst>
                            <p:childTnLst>
                              <p:par>
                                <p:cTn id="69" presetID="16" presetClass="entr" presetSubtype="42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500"/>
                            </p:stCondLst>
                            <p:childTnLst>
                              <p:par>
                                <p:cTn id="73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750"/>
                            </p:stCondLst>
                            <p:childTnLst>
                              <p:par>
                                <p:cTn id="77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3000"/>
                            </p:stCondLst>
                            <p:childTnLst>
                              <p:par>
                                <p:cTn id="81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4250"/>
                            </p:stCondLst>
                            <p:childTnLst>
                              <p:par>
                                <p:cTn id="85" presetID="6" presetClass="entr" presetSubtype="3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75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250"/>
                            </p:stCondLst>
                            <p:childTnLst>
                              <p:par>
                                <p:cTn id="89" presetID="6" presetClass="entr" presetSubtype="3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1" dur="75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 animBg="1"/>
      <p:bldP spid="13333" grpId="0" animBg="1"/>
      <p:bldP spid="13332" grpId="0" animBg="1"/>
      <p:bldP spid="13315" grpId="0"/>
      <p:bldP spid="13313" grpId="0"/>
      <p:bldP spid="27" grpId="0" animBg="1"/>
      <p:bldP spid="25" grpId="0" animBg="1"/>
      <p:bldP spid="26" grpId="0" animBg="1"/>
      <p:bldP spid="28" grpId="0" animBg="1"/>
      <p:bldP spid="2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200" y="1747713"/>
            <a:ext cx="8991596" cy="2519487"/>
            <a:chOff x="535997" y="4057039"/>
            <a:chExt cx="6588428" cy="1530659"/>
          </a:xfrm>
        </p:grpSpPr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2043519" y="4060008"/>
              <a:ext cx="1438098" cy="15276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Sumber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Daya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3662710" y="4057039"/>
              <a:ext cx="1730859" cy="4921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Liabilitas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3662711" y="4641753"/>
              <a:ext cx="1730859" cy="9258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Ekuitas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: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</a:p>
            <a:p>
              <a:pPr marL="0" marR="0" lvl="1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-"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Modal </a:t>
              </a:r>
              <a:r>
                <a:rPr kumimoji="0" lang="en-US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Saham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-"/>
                <a:tabLst/>
              </a:pPr>
              <a:r>
                <a:rPr kumimoji="0" lang="en-US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Saldo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Laba</a:t>
              </a: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1" name="AutoShape 7"/>
            <p:cNvSpPr>
              <a:spLocks noChangeArrowheads="1"/>
            </p:cNvSpPr>
            <p:nvPr/>
          </p:nvSpPr>
          <p:spPr bwMode="auto">
            <a:xfrm>
              <a:off x="535997" y="4271404"/>
              <a:ext cx="1451688" cy="129622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Harta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Kekayaan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Perusahaan</a:t>
              </a:r>
            </a:p>
          </p:txBody>
        </p:sp>
        <p:sp>
          <p:nvSpPr>
            <p:cNvPr id="16392" name="AutoShape 8"/>
            <p:cNvSpPr>
              <a:spLocks noChangeArrowheads="1"/>
            </p:cNvSpPr>
            <p:nvPr/>
          </p:nvSpPr>
          <p:spPr bwMode="auto">
            <a:xfrm flipH="1">
              <a:off x="5449403" y="4225109"/>
              <a:ext cx="1675022" cy="129622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Asal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Sumber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Dana Perusahaan</a:t>
              </a:r>
            </a:p>
          </p:txBody>
        </p:sp>
      </p:grpSp>
      <p:cxnSp>
        <p:nvCxnSpPr>
          <p:cNvPr id="14" name="Straight Connector 13"/>
          <p:cNvCxnSpPr/>
          <p:nvPr/>
        </p:nvCxnSpPr>
        <p:spPr>
          <a:xfrm rot="5400000">
            <a:off x="2515394" y="3124200"/>
            <a:ext cx="33528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81200" y="1447800"/>
            <a:ext cx="4648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1981200" y="685800"/>
            <a:ext cx="46482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Laporan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Posisi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Keuangan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126480"/>
            <a:ext cx="661971" cy="52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6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Memahamami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Terminologi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Laporan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Posisi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Keuangan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57200" y="2337391"/>
            <a:ext cx="5943600" cy="2539157"/>
          </a:xfrm>
          <a:prstGeom prst="rect">
            <a:avLst/>
          </a:prstGeom>
          <a:solidFill>
            <a:schemeClr val="tx1">
              <a:alpha val="3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Aset</a:t>
            </a:r>
            <a:r>
              <a:rPr kumimoji="0" lang="ms-MY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adalah sumber daya  yang dimiliki suatu perusahaan</a:t>
            </a:r>
            <a:r>
              <a:rPr kumimoji="0" lang="ms-MY" sz="22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22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Aset </a:t>
            </a:r>
            <a:r>
              <a:rPr kumimoji="0" lang="ms-MY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merupakan kumpulan berbagai kekayaan yang dimiliki perusahaan yang akan digunakan untuk memperoleh penghasilan untuk tahun yang bersangkutan maupun tahun-tahun berikutnya. 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4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09600" y="2427000"/>
            <a:ext cx="5410200" cy="3631763"/>
          </a:xfrm>
          <a:prstGeom prst="rect">
            <a:avLst/>
          </a:prstGeom>
          <a:solidFill>
            <a:schemeClr val="tx1">
              <a:alpha val="3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22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Liabilitas </a:t>
            </a:r>
            <a:r>
              <a:rPr kumimoji="0" lang="ms-MY" sz="22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adalah </a:t>
            </a:r>
            <a:r>
              <a:rPr kumimoji="0" lang="ms-MY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kewajiban perusahaan untuk membayar  kepada pihak lain sejumlah </a:t>
            </a:r>
            <a:r>
              <a:rPr kumimoji="0" lang="ms-MY" sz="22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uang/barang/jasa  di masa  </a:t>
            </a:r>
            <a:r>
              <a:rPr kumimoji="0" lang="ms-MY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mendatang akibat  transaksi di masa  lalu</a:t>
            </a:r>
            <a:r>
              <a:rPr kumimoji="0" lang="ms-MY" sz="22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22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Liabilitas </a:t>
            </a:r>
            <a:r>
              <a:rPr kumimoji="0" lang="ms-MY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didalam neraca </a:t>
            </a:r>
            <a:r>
              <a:rPr kumimoji="0" lang="ms-MY" sz="22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ini menunjukkan </a:t>
            </a:r>
            <a:r>
              <a:rPr kumimoji="0" lang="ms-MY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bahwa salah satu sumber dana yang digunakan oleh perusahaan untuk memperoleh berbagai aset yang dimilikinya berasal dari pinjaman dari pihak lain di luar perusahaan.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Memahamami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Terminologi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Laporan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Posisi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Keuangan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1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57200" y="2180779"/>
            <a:ext cx="5791200" cy="4124206"/>
          </a:xfrm>
          <a:prstGeom prst="rect">
            <a:avLst/>
          </a:prstGeom>
          <a:solidFill>
            <a:schemeClr val="tx1">
              <a:alpha val="3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Ekuitas </a:t>
            </a:r>
            <a:r>
              <a:rPr kumimoji="0" lang="ms-MY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adalah hak residual atas aset perusahaan setelah dikurangi dengan semua kewajiban</a:t>
            </a:r>
            <a:r>
              <a:rPr kumimoji="0" lang="ms-MY" sz="22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22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Dalam </a:t>
            </a:r>
            <a:r>
              <a:rPr kumimoji="0" lang="ms-MY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perspektif </a:t>
            </a:r>
            <a:r>
              <a:rPr kumimoji="0" lang="ms-MY" sz="22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yang berbeda, </a:t>
            </a:r>
            <a:r>
              <a:rPr kumimoji="0" lang="ms-MY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ekuitas adalah salah satu sumber dana perusahaan yang berasal dari  pemegang saham (pemilik) perusahaan dan laba usaha yang diperoleh perusahaan</a:t>
            </a:r>
            <a:r>
              <a:rPr kumimoji="0" lang="ms-MY" sz="22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22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 </a:t>
            </a:r>
            <a:r>
              <a:rPr kumimoji="0" lang="ms-MY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dalam perusahaan berbentuk perseroan terbatas, ekuitas pemegang saham </a:t>
            </a:r>
            <a:r>
              <a:rPr kumimoji="0" lang="ms-MY" sz="22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terdiri dari</a:t>
            </a:r>
            <a:r>
              <a:rPr kumimoji="0" lang="ms-MY" sz="22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ms-MY" sz="22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ms-MY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modal saham dan saldo laba.</a:t>
            </a:r>
            <a:endParaRPr kumimoji="0" lang="ms-MY" sz="2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Memahamami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Terminologi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Laporan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Posisi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Keuangan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5791200" cy="2819400"/>
          </a:xfrm>
          <a:solidFill>
            <a:schemeClr val="bg1">
              <a:alpha val="66000"/>
            </a:schemeClr>
          </a:solidFill>
        </p:spPr>
        <p:txBody>
          <a:bodyPr>
            <a:noAutofit/>
          </a:bodyPr>
          <a:lstStyle/>
          <a:p>
            <a:r>
              <a:rPr lang="ms-MY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Persamaan akuntansi</a:t>
            </a:r>
            <a:r>
              <a:rPr lang="ms-MY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adalah suatu persamaan yang menunjukkan jumlah harta kekayaan </a:t>
            </a:r>
            <a:r>
              <a:rPr lang="ms-MY" sz="220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suatu perusahaan, </a:t>
            </a:r>
            <a:r>
              <a:rPr lang="ms-MY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yang selalu sama dengan penjumlahan dari liabiltas &amp; </a:t>
            </a:r>
            <a:r>
              <a:rPr lang="ms-MY" sz="220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ekuitas perusahaan </a:t>
            </a:r>
            <a:r>
              <a:rPr lang="ms-MY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tersebut. 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Memahamami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Terminologi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Akuntansi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Persamaan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Akuntansi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1CC421D-C1FE-419B-BB4A-9D3C00EF7E78}"/>
              </a:ext>
            </a:extLst>
          </p:cNvPr>
          <p:cNvCxnSpPr>
            <a:cxnSpLocks/>
          </p:cNvCxnSpPr>
          <p:nvPr/>
        </p:nvCxnSpPr>
        <p:spPr>
          <a:xfrm>
            <a:off x="838200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4144B61-E53D-45B0-9033-E0909F2F174C}"/>
              </a:ext>
            </a:extLst>
          </p:cNvPr>
          <p:cNvSpPr/>
          <p:nvPr/>
        </p:nvSpPr>
        <p:spPr>
          <a:xfrm>
            <a:off x="342900" y="2781300"/>
            <a:ext cx="990600" cy="990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2438400"/>
            <a:ext cx="6537036" cy="1676400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solidFill>
                  <a:srgbClr val="FFFF00"/>
                </a:solidFill>
                <a:latin typeface="Arial Narrow" panose="020B0606020202030204" pitchFamily="34" charset="0"/>
              </a:rPr>
              <a:t>Persamaan</a:t>
            </a:r>
            <a:r>
              <a:rPr lang="en-US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 Narrow" panose="020B0606020202030204" pitchFamily="34" charset="0"/>
              </a:rPr>
              <a:t>akuntansi</a:t>
            </a:r>
            <a:r>
              <a:rPr lang="en-US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 Narrow" panose="020B0606020202030204" pitchFamily="34" charset="0"/>
              </a:rPr>
              <a:t>adalah</a:t>
            </a:r>
            <a:r>
              <a:rPr lang="en-US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 Narrow" panose="020B0606020202030204" pitchFamily="34" charset="0"/>
              </a:rPr>
              <a:t>suatu</a:t>
            </a:r>
            <a:r>
              <a:rPr lang="en-US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 Narrow" panose="020B0606020202030204" pitchFamily="34" charset="0"/>
              </a:rPr>
              <a:t>pernyataan</a:t>
            </a:r>
            <a:r>
              <a:rPr lang="en-US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 Narrow" panose="020B0606020202030204" pitchFamily="34" charset="0"/>
              </a:rPr>
              <a:t>matematika</a:t>
            </a:r>
            <a:r>
              <a:rPr lang="en-US" dirty="0">
                <a:solidFill>
                  <a:srgbClr val="FFFF00"/>
                </a:solidFill>
                <a:latin typeface="Arial Narrow" panose="020B0606020202030204" pitchFamily="34" charset="0"/>
              </a:rPr>
              <a:t> yang </a:t>
            </a:r>
            <a:r>
              <a:rPr lang="en-US" dirty="0" err="1">
                <a:solidFill>
                  <a:srgbClr val="FFFF00"/>
                </a:solidFill>
                <a:latin typeface="Arial Narrow" panose="020B0606020202030204" pitchFamily="34" charset="0"/>
              </a:rPr>
              <a:t>menunjukkan</a:t>
            </a:r>
            <a:r>
              <a:rPr lang="en-US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 Narrow" panose="020B0606020202030204" pitchFamily="34" charset="0"/>
              </a:rPr>
              <a:t>jumlah</a:t>
            </a:r>
            <a:r>
              <a:rPr lang="en-US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 Narrow" panose="020B0606020202030204" pitchFamily="34" charset="0"/>
              </a:rPr>
              <a:t>harta</a:t>
            </a:r>
            <a:r>
              <a:rPr lang="en-US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 Narrow" panose="020B0606020202030204" pitchFamily="34" charset="0"/>
              </a:rPr>
              <a:t>kekayaan</a:t>
            </a:r>
            <a:r>
              <a:rPr lang="en-US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err="1">
                <a:solidFill>
                  <a:srgbClr val="FFFF00"/>
                </a:solidFill>
                <a:latin typeface="Arial Narrow" panose="020B0606020202030204" pitchFamily="34" charset="0"/>
              </a:rPr>
              <a:t>suatu</a:t>
            </a:r>
            <a:r>
              <a:rPr lang="en-US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smtClean="0">
                <a:solidFill>
                  <a:srgbClr val="FFFF00"/>
                </a:solidFill>
                <a:latin typeface="Arial Narrow" panose="020B0606020202030204" pitchFamily="34" charset="0"/>
              </a:rPr>
              <a:t>perusahaan, </a:t>
            </a:r>
            <a:r>
              <a:rPr lang="en-US" dirty="0">
                <a:solidFill>
                  <a:srgbClr val="FFFF00"/>
                </a:solidFill>
                <a:latin typeface="Arial Narrow" panose="020B0606020202030204" pitchFamily="34" charset="0"/>
              </a:rPr>
              <a:t>yang </a:t>
            </a:r>
            <a:r>
              <a:rPr lang="en-US" dirty="0" err="1">
                <a:solidFill>
                  <a:srgbClr val="FFFF00"/>
                </a:solidFill>
                <a:latin typeface="Arial Narrow" panose="020B0606020202030204" pitchFamily="34" charset="0"/>
              </a:rPr>
              <a:t>selalu</a:t>
            </a:r>
            <a:r>
              <a:rPr lang="en-US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 Narrow" panose="020B0606020202030204" pitchFamily="34" charset="0"/>
              </a:rPr>
              <a:t>sama</a:t>
            </a:r>
            <a:r>
              <a:rPr lang="en-US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 Narrow" panose="020B0606020202030204" pitchFamily="34" charset="0"/>
              </a:rPr>
              <a:t>dengan</a:t>
            </a:r>
            <a:r>
              <a:rPr lang="en-US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 Narrow" panose="020B0606020202030204" pitchFamily="34" charset="0"/>
              </a:rPr>
              <a:t>penjumlahan</a:t>
            </a:r>
            <a:r>
              <a:rPr lang="en-US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 Narrow" panose="020B0606020202030204" pitchFamily="34" charset="0"/>
              </a:rPr>
              <a:t>dari</a:t>
            </a:r>
            <a:r>
              <a:rPr lang="en-US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 Narrow" panose="020B0606020202030204" pitchFamily="34" charset="0"/>
              </a:rPr>
              <a:t>liabiltas</a:t>
            </a:r>
            <a:r>
              <a:rPr lang="en-US" dirty="0">
                <a:solidFill>
                  <a:srgbClr val="FFFF00"/>
                </a:solidFill>
                <a:latin typeface="Arial Narrow" panose="020B0606020202030204" pitchFamily="34" charset="0"/>
              </a:rPr>
              <a:t> &amp; </a:t>
            </a:r>
            <a:r>
              <a:rPr lang="en-US" dirty="0" err="1">
                <a:solidFill>
                  <a:srgbClr val="FFFF00"/>
                </a:solidFill>
                <a:latin typeface="Arial Narrow" panose="020B0606020202030204" pitchFamily="34" charset="0"/>
              </a:rPr>
              <a:t>ekuitas</a:t>
            </a:r>
            <a:r>
              <a:rPr lang="en-US" dirty="0">
                <a:solidFill>
                  <a:srgbClr val="FFFF00"/>
                </a:solidFill>
                <a:latin typeface="Arial Narrow" panose="020B0606020202030204" pitchFamily="34" charset="0"/>
              </a:rPr>
              <a:t>  </a:t>
            </a:r>
            <a:r>
              <a:rPr lang="en-US" dirty="0" err="1">
                <a:solidFill>
                  <a:srgbClr val="FFFF00"/>
                </a:solidFill>
                <a:latin typeface="Arial Narrow" panose="020B0606020202030204" pitchFamily="34" charset="0"/>
              </a:rPr>
              <a:t>perusahaan</a:t>
            </a:r>
            <a:r>
              <a:rPr lang="en-US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 Narrow" panose="020B0606020202030204" pitchFamily="34" charset="0"/>
              </a:rPr>
              <a:t>tersebut</a:t>
            </a:r>
            <a:r>
              <a:rPr lang="en-US" sz="1400" dirty="0">
                <a:solidFill>
                  <a:srgbClr val="FFFF00"/>
                </a:solidFill>
                <a:latin typeface="Arial Narrow" panose="020B0606020202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8893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6000">
        <p:circle/>
      </p:transition>
    </mc:Choice>
    <mc:Fallback xmlns="">
      <p:transition spd="slow" advClick="0" advTm="1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6622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19400" y="22496"/>
            <a:ext cx="3657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Persamaan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Akuntansi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371600" y="990600"/>
            <a:ext cx="1308703" cy="8556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ASET</a:t>
            </a:r>
            <a:endParaRPr kumimoji="0" lang="ms-MY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3751299" y="990600"/>
            <a:ext cx="1441926" cy="855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LIABILITAS</a:t>
            </a:r>
            <a:endParaRPr kumimoji="0" lang="ms-MY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6157121" y="990600"/>
            <a:ext cx="1308703" cy="8556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EKUITAS</a:t>
            </a:r>
            <a:endParaRPr kumimoji="0" lang="ms-MY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5339507" y="1060832"/>
            <a:ext cx="485866" cy="63303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32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endParaRPr kumimoji="0" lang="ms-MY" sz="32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2" name="Oval 1"/>
          <p:cNvSpPr>
            <a:spLocks noChangeArrowheads="1"/>
          </p:cNvSpPr>
          <p:nvPr/>
        </p:nvSpPr>
        <p:spPr bwMode="auto">
          <a:xfrm>
            <a:off x="2996379" y="1060832"/>
            <a:ext cx="485866" cy="63303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28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═</a:t>
            </a:r>
            <a:endParaRPr kumimoji="0" lang="ms-MY" sz="2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1299" y="2074862"/>
            <a:ext cx="3714525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Sumber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dana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perolehan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aset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06" y="3111054"/>
            <a:ext cx="3083010" cy="229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6000">
        <p:circle/>
      </p:transition>
    </mc:Choice>
    <mc:Fallback xmlns="">
      <p:transition spd="slow" advClick="0" advTm="5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13" presetClass="entr" presetSubtype="32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7" grpId="0" animBg="1"/>
      <p:bldP spid="8" grpId="0" animBg="1"/>
      <p:bldP spid="9" grpId="0"/>
      <p:bldP spid="12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147638" y="820738"/>
            <a:ext cx="1308703" cy="8556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ASET</a:t>
            </a:r>
            <a:endParaRPr kumimoji="0" lang="ms-M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2527337" y="820738"/>
            <a:ext cx="1441926" cy="855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LIABILITAS</a:t>
            </a:r>
            <a:endParaRPr kumimoji="0" lang="ms-M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4943608" y="820738"/>
            <a:ext cx="1308703" cy="8556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EKUITAS</a:t>
            </a:r>
            <a:endParaRPr kumimoji="0" lang="ms-M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796859" y="2299019"/>
            <a:ext cx="1353111" cy="6857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Modal Saham</a:t>
            </a:r>
            <a:endParaRPr kumimoji="0" lang="ms-MY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6061623" y="2286000"/>
            <a:ext cx="1353111" cy="6857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Saldo Laba</a:t>
            </a:r>
            <a:endParaRPr kumimoji="0" lang="ms-MY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4387212" y="4420787"/>
            <a:ext cx="1504618" cy="3798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Pendapatan</a:t>
            </a:r>
            <a:endParaRPr kumimoji="0" lang="ms-M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6027664" y="4420787"/>
            <a:ext cx="1504618" cy="3798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Beban</a:t>
            </a:r>
            <a:endParaRPr kumimoji="0" lang="ms-M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7639382" y="4419600"/>
            <a:ext cx="1504618" cy="3798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Dividen</a:t>
            </a:r>
            <a:endParaRPr kumimoji="0" lang="ms-M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26" name="AutoShape 14"/>
          <p:cNvSpPr>
            <a:spLocks noChangeShapeType="1"/>
          </p:cNvSpPr>
          <p:nvPr/>
        </p:nvSpPr>
        <p:spPr bwMode="auto">
          <a:xfrm>
            <a:off x="4376763" y="1982503"/>
            <a:ext cx="2259540" cy="0"/>
          </a:xfrm>
          <a:prstGeom prst="straightConnector1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5" name="AutoShape 13"/>
          <p:cNvSpPr>
            <a:spLocks noChangeShapeType="1"/>
          </p:cNvSpPr>
          <p:nvPr/>
        </p:nvSpPr>
        <p:spPr bwMode="auto">
          <a:xfrm>
            <a:off x="4376763" y="1982503"/>
            <a:ext cx="0" cy="298932"/>
          </a:xfrm>
          <a:prstGeom prst="straightConnector1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3" name="AutoShape 11"/>
          <p:cNvSpPr>
            <a:spLocks noChangeShapeType="1"/>
          </p:cNvSpPr>
          <p:nvPr/>
        </p:nvSpPr>
        <p:spPr bwMode="auto">
          <a:xfrm>
            <a:off x="6636303" y="1982503"/>
            <a:ext cx="0" cy="298932"/>
          </a:xfrm>
          <a:prstGeom prst="straightConnector1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" name="AutoShape 10"/>
          <p:cNvSpPr>
            <a:spLocks noChangeShapeType="1"/>
          </p:cNvSpPr>
          <p:nvPr/>
        </p:nvSpPr>
        <p:spPr bwMode="auto">
          <a:xfrm>
            <a:off x="5139521" y="3613085"/>
            <a:ext cx="3197313" cy="0"/>
          </a:xfrm>
          <a:prstGeom prst="straightConnector1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/>
          <p:cNvSpPr>
            <a:spLocks noChangeShapeType="1"/>
          </p:cNvSpPr>
          <p:nvPr/>
        </p:nvSpPr>
        <p:spPr bwMode="auto">
          <a:xfrm>
            <a:off x="5139521" y="3613085"/>
            <a:ext cx="0" cy="330582"/>
          </a:xfrm>
          <a:prstGeom prst="straightConnector1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9" name="AutoShape 7"/>
          <p:cNvSpPr>
            <a:spLocks noChangeShapeType="1"/>
          </p:cNvSpPr>
          <p:nvPr/>
        </p:nvSpPr>
        <p:spPr bwMode="auto">
          <a:xfrm>
            <a:off x="8336834" y="3613085"/>
            <a:ext cx="0" cy="330582"/>
          </a:xfrm>
          <a:prstGeom prst="straightConnector1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4920098" y="3817062"/>
            <a:ext cx="451909" cy="6084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+</a:t>
            </a:r>
            <a:endParaRPr kumimoji="0" lang="ms-MY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6477000" y="3817062"/>
            <a:ext cx="451909" cy="6084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─</a:t>
            </a:r>
            <a:endParaRPr kumimoji="0" lang="ms-MY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4115545" y="890970"/>
            <a:ext cx="485866" cy="63303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endParaRPr kumimoji="0" lang="ms-MY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3313" name="Oval 1"/>
          <p:cNvSpPr>
            <a:spLocks noChangeArrowheads="1"/>
          </p:cNvSpPr>
          <p:nvPr/>
        </p:nvSpPr>
        <p:spPr bwMode="auto">
          <a:xfrm>
            <a:off x="1772417" y="890970"/>
            <a:ext cx="485866" cy="63303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═</a:t>
            </a:r>
            <a:endParaRPr kumimoji="0" lang="ms-MY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5330211" y="2520580"/>
            <a:ext cx="485866" cy="63303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endParaRPr kumimoji="0" lang="ms-MY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 flipH="1" flipV="1">
            <a:off x="5409406" y="1828800"/>
            <a:ext cx="305594" cy="794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6286103" y="3390503"/>
            <a:ext cx="838200" cy="794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4"/>
          <p:cNvSpPr>
            <a:spLocks noChangeArrowheads="1"/>
          </p:cNvSpPr>
          <p:nvPr/>
        </p:nvSpPr>
        <p:spPr bwMode="auto">
          <a:xfrm>
            <a:off x="8077200" y="3810000"/>
            <a:ext cx="451909" cy="6084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─</a:t>
            </a:r>
            <a:endParaRPr kumimoji="0" lang="ms-MY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00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10848</TotalTime>
  <Words>329</Words>
  <Application>Microsoft Office PowerPoint</Application>
  <PresentationFormat>On-screen Show (4:3)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Times New Roman</vt:lpstr>
      <vt:lpstr>Office Theme</vt:lpstr>
      <vt:lpstr>PowerPoint Presentation</vt:lpstr>
      <vt:lpstr>PowerPoint Presentation</vt:lpstr>
      <vt:lpstr>Memahamami  Terminologi Akuntansi Laporan  Posisi  Keuangan</vt:lpstr>
      <vt:lpstr>Memahamami  Terminologi Akuntansi Laporan  Posisi  Keuangan</vt:lpstr>
      <vt:lpstr>Memahamami  Terminologi Akuntansi Laporan  Posisi  Keuangan</vt:lpstr>
      <vt:lpstr>Persamaan akuntansi adalah suatu persamaan yang menunjukkan jumlah harta kekayaan suatu perusahaan, yang selalu sama dengan penjumlahan dari liabiltas &amp; ekuitas perusahaan tersebut.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Rudianto</dc:creator>
  <cp:lastModifiedBy>Oktaviani Mutiara Dwiasri</cp:lastModifiedBy>
  <cp:revision>201</cp:revision>
  <dcterms:created xsi:type="dcterms:W3CDTF">2020-08-31T02:31:09Z</dcterms:created>
  <dcterms:modified xsi:type="dcterms:W3CDTF">2022-08-24T10:39:17Z</dcterms:modified>
</cp:coreProperties>
</file>