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61" r:id="rId2"/>
    <p:sldId id="362" r:id="rId3"/>
    <p:sldId id="357" r:id="rId4"/>
    <p:sldId id="358" r:id="rId5"/>
    <p:sldId id="359" r:id="rId6"/>
    <p:sldId id="360" r:id="rId7"/>
    <p:sldId id="320" r:id="rId8"/>
    <p:sldId id="321" r:id="rId9"/>
    <p:sldId id="355" r:id="rId10"/>
    <p:sldId id="323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933C"/>
    <a:srgbClr val="C3D69B"/>
    <a:srgbClr val="C4BD97"/>
    <a:srgbClr val="CCC1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72" autoAdjust="0"/>
    <p:restoredTop sz="94660"/>
  </p:normalViewPr>
  <p:slideViewPr>
    <p:cSldViewPr>
      <p:cViewPr varScale="1">
        <p:scale>
          <a:sx n="67" d="100"/>
          <a:sy n="67" d="100"/>
        </p:scale>
        <p:origin x="59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BDF0DD-9EAA-4C9A-BE8C-5913047F8E19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C91625-3727-41E1-9A83-0A5A1EFEF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150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DEC03-8A94-406A-B098-1FD73D0B3354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A4692-9E5F-4B3C-BECD-952C6B6AF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005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DEC03-8A94-406A-B098-1FD73D0B3354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A4692-9E5F-4B3C-BECD-952C6B6AF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110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DEC03-8A94-406A-B098-1FD73D0B3354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A4692-9E5F-4B3C-BECD-952C6B6AF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533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DEC03-8A94-406A-B098-1FD73D0B3354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A4692-9E5F-4B3C-BECD-952C6B6AF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871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DEC03-8A94-406A-B098-1FD73D0B3354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A4692-9E5F-4B3C-BECD-952C6B6AF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064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DEC03-8A94-406A-B098-1FD73D0B3354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A4692-9E5F-4B3C-BECD-952C6B6AF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497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DEC03-8A94-406A-B098-1FD73D0B3354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A4692-9E5F-4B3C-BECD-952C6B6AF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515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DEC03-8A94-406A-B098-1FD73D0B3354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A4692-9E5F-4B3C-BECD-952C6B6AF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053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DEC03-8A94-406A-B098-1FD73D0B3354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A4692-9E5F-4B3C-BECD-952C6B6AF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318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DEC03-8A94-406A-B098-1FD73D0B3354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A4692-9E5F-4B3C-BECD-952C6B6AF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725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DEC03-8A94-406A-B098-1FD73D0B3354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A4692-9E5F-4B3C-BECD-952C6B6AF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180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DEC03-8A94-406A-B098-1FD73D0B3354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CA4692-9E5F-4B3C-BECD-952C6B6AF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872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E1C2679-092D-4529-BB21-8ED1B1E5C9E7}"/>
              </a:ext>
            </a:extLst>
          </p:cNvPr>
          <p:cNvSpPr/>
          <p:nvPr/>
        </p:nvSpPr>
        <p:spPr>
          <a:xfrm>
            <a:off x="1905000" y="2971800"/>
            <a:ext cx="5486400" cy="121123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 Black" panose="020B0A04020102020204" pitchFamily="34" charset="0"/>
              </a:rPr>
              <a:t>Persamaan</a:t>
            </a:r>
            <a:r>
              <a:rPr lang="en-US" sz="32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 Black" panose="020B0A04020102020204" pitchFamily="34" charset="0"/>
              </a:rPr>
              <a:t>Akuntansi</a:t>
            </a:r>
            <a:endParaRPr lang="en-ID" sz="32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627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5000">
        <p:circle/>
      </p:transition>
    </mc:Choice>
    <mc:Fallback xmlns="">
      <p:transition spd="slow" advClick="0" advTm="15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334" name="Rectangle 22"/>
          <p:cNvSpPr>
            <a:spLocks noChangeArrowheads="1"/>
          </p:cNvSpPr>
          <p:nvPr/>
        </p:nvSpPr>
        <p:spPr bwMode="auto">
          <a:xfrm>
            <a:off x="304800" y="372431"/>
            <a:ext cx="2357438" cy="85566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ms-MY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itchFamily="18" charset="0"/>
                <a:cs typeface="Arial" pitchFamily="34" charset="0"/>
              </a:rPr>
              <a:t>ASET</a:t>
            </a:r>
            <a:endParaRPr kumimoji="0" lang="ms-MY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3333" name="Rectangle 21"/>
          <p:cNvSpPr>
            <a:spLocks noChangeArrowheads="1"/>
          </p:cNvSpPr>
          <p:nvPr/>
        </p:nvSpPr>
        <p:spPr bwMode="auto">
          <a:xfrm>
            <a:off x="3357562" y="366684"/>
            <a:ext cx="2357438" cy="8556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ms-MY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itchFamily="18" charset="0"/>
                <a:cs typeface="Arial" pitchFamily="34" charset="0"/>
              </a:rPr>
              <a:t>LIABILITAS</a:t>
            </a:r>
            <a:endParaRPr kumimoji="0" lang="ms-MY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3332" name="Rectangle 20"/>
          <p:cNvSpPr>
            <a:spLocks noChangeArrowheads="1"/>
          </p:cNvSpPr>
          <p:nvPr/>
        </p:nvSpPr>
        <p:spPr bwMode="auto">
          <a:xfrm>
            <a:off x="6399884" y="331347"/>
            <a:ext cx="2357438" cy="38674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itchFamily="18" charset="0"/>
                <a:cs typeface="Arial" pitchFamily="34" charset="0"/>
              </a:rPr>
              <a:t>EKUITAS</a:t>
            </a:r>
            <a:endParaRPr kumimoji="0" lang="ms-MY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5822625" y="442664"/>
            <a:ext cx="485866" cy="633030"/>
          </a:xfrm>
          <a:prstGeom prst="ellipse">
            <a:avLst/>
          </a:prstGeom>
          <a:noFill/>
          <a:ln w="12700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sz="3200" b="1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+</a:t>
            </a:r>
            <a:endParaRPr kumimoji="0" lang="ms-MY" sz="3200" b="0" i="0" u="none" strike="noStrike" cap="none" normalizeH="0" baseline="0" dirty="0">
              <a:ln>
                <a:noFill/>
              </a:ln>
              <a:effectLst/>
              <a:latin typeface="Arial" pitchFamily="34" charset="0"/>
            </a:endParaRPr>
          </a:p>
        </p:txBody>
      </p:sp>
      <p:sp>
        <p:nvSpPr>
          <p:cNvPr id="13313" name="Oval 1"/>
          <p:cNvSpPr>
            <a:spLocks noChangeArrowheads="1"/>
          </p:cNvSpPr>
          <p:nvPr/>
        </p:nvSpPr>
        <p:spPr bwMode="auto">
          <a:xfrm>
            <a:off x="2662238" y="449997"/>
            <a:ext cx="485866" cy="633030"/>
          </a:xfrm>
          <a:prstGeom prst="ellipse">
            <a:avLst/>
          </a:prstGeom>
          <a:noFill/>
          <a:ln w="12700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sz="2800" b="1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</a:rPr>
              <a:t>═</a:t>
            </a:r>
            <a:endParaRPr kumimoji="0" lang="ms-MY" sz="2800" b="0" i="0" u="none" strike="noStrike" cap="none" normalizeH="0" baseline="0" dirty="0">
              <a:ln>
                <a:noFill/>
              </a:ln>
              <a:effectLst/>
              <a:latin typeface="Arial" pitchFamily="34" charset="0"/>
            </a:endParaRPr>
          </a:p>
        </p:txBody>
      </p:sp>
      <p:sp>
        <p:nvSpPr>
          <p:cNvPr id="13335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349" name="Rectangle 37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7" name="Rectangle 20"/>
          <p:cNvSpPr>
            <a:spLocks noChangeArrowheads="1"/>
          </p:cNvSpPr>
          <p:nvPr/>
        </p:nvSpPr>
        <p:spPr bwMode="auto">
          <a:xfrm>
            <a:off x="6412116" y="800262"/>
            <a:ext cx="2365047" cy="38674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>Modal Pemilik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04801" y="1394082"/>
            <a:ext cx="2357438" cy="20851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Aset</a:t>
            </a:r>
            <a:r>
              <a:rPr lang="en-U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merupakan</a:t>
            </a:r>
            <a:r>
              <a:rPr lang="en-U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kekayaan</a:t>
            </a:r>
            <a:r>
              <a:rPr lang="en-U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perusahaan</a:t>
            </a:r>
            <a:r>
              <a:rPr lang="en-U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dalam</a:t>
            </a:r>
            <a:r>
              <a:rPr lang="en-U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600" err="1">
                <a:solidFill>
                  <a:schemeClr val="tx1"/>
                </a:solidFill>
                <a:latin typeface="Arial Narrow" panose="020B0606020202030204" pitchFamily="34" charset="0"/>
              </a:rPr>
              <a:t>berbagai</a:t>
            </a:r>
            <a:r>
              <a:rPr lang="en-US" sz="160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600" smtClean="0">
                <a:solidFill>
                  <a:schemeClr val="tx1"/>
                </a:solidFill>
                <a:latin typeface="Arial Narrow" panose="020B0606020202030204" pitchFamily="34" charset="0"/>
              </a:rPr>
              <a:t>wujudnya, </a:t>
            </a:r>
            <a:r>
              <a:rPr lang="en-U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yang </a:t>
            </a:r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akan</a:t>
            </a:r>
            <a:r>
              <a:rPr lang="en-U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digunakan</a:t>
            </a:r>
            <a:r>
              <a:rPr lang="en-U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untuk</a:t>
            </a:r>
            <a:r>
              <a:rPr lang="en-U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memperoleh</a:t>
            </a:r>
            <a:r>
              <a:rPr lang="en-U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pendapatan</a:t>
            </a:r>
            <a:r>
              <a:rPr lang="en-U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untuk</a:t>
            </a:r>
            <a:r>
              <a:rPr lang="en-U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suatu</a:t>
            </a:r>
            <a:r>
              <a:rPr lang="en-U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tahun</a:t>
            </a:r>
            <a:r>
              <a:rPr lang="en-U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maupun</a:t>
            </a:r>
            <a:r>
              <a:rPr lang="en-U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tahun-tahun</a:t>
            </a:r>
            <a:r>
              <a:rPr lang="en-U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berikutnya</a:t>
            </a:r>
            <a:r>
              <a:rPr lang="en-U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344300" y="1392401"/>
            <a:ext cx="2357438" cy="208657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err="1">
                <a:solidFill>
                  <a:schemeClr val="tx1"/>
                </a:solidFill>
                <a:latin typeface="Arial Narrow" panose="020B0606020202030204" pitchFamily="34" charset="0"/>
              </a:rPr>
              <a:t>Liabilitas</a:t>
            </a:r>
            <a:r>
              <a:rPr lang="en-US" sz="160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600" smtClean="0">
                <a:solidFill>
                  <a:schemeClr val="tx1"/>
                </a:solidFill>
                <a:latin typeface="Arial Narrow" panose="020B0606020202030204" pitchFamily="34" charset="0"/>
              </a:rPr>
              <a:t>adalah </a:t>
            </a:r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kewajiban</a:t>
            </a:r>
            <a:r>
              <a:rPr lang="en-U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perusahaan</a:t>
            </a:r>
            <a:r>
              <a:rPr lang="en-U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untuk</a:t>
            </a:r>
            <a:r>
              <a:rPr lang="en-U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membayar</a:t>
            </a:r>
            <a:r>
              <a:rPr lang="en-U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  </a:t>
            </a:r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kepada</a:t>
            </a:r>
            <a:r>
              <a:rPr lang="en-U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pihak</a:t>
            </a:r>
            <a:r>
              <a:rPr lang="en-U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 lain </a:t>
            </a:r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sejumlah</a:t>
            </a:r>
            <a:r>
              <a:rPr lang="en-U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600" err="1">
                <a:solidFill>
                  <a:schemeClr val="tx1"/>
                </a:solidFill>
                <a:latin typeface="Arial Narrow" panose="020B0606020202030204" pitchFamily="34" charset="0"/>
              </a:rPr>
              <a:t>uang</a:t>
            </a:r>
            <a:r>
              <a:rPr lang="en-US" sz="1600">
                <a:solidFill>
                  <a:schemeClr val="tx1"/>
                </a:solidFill>
                <a:latin typeface="Arial Narrow" panose="020B0606020202030204" pitchFamily="34" charset="0"/>
              </a:rPr>
              <a:t>/</a:t>
            </a:r>
            <a:r>
              <a:rPr lang="en-US" sz="1600" err="1">
                <a:solidFill>
                  <a:schemeClr val="tx1"/>
                </a:solidFill>
                <a:latin typeface="Arial Narrow" panose="020B0606020202030204" pitchFamily="34" charset="0"/>
              </a:rPr>
              <a:t>barang</a:t>
            </a:r>
            <a:r>
              <a:rPr lang="en-US" sz="1600">
                <a:solidFill>
                  <a:schemeClr val="tx1"/>
                </a:solidFill>
                <a:latin typeface="Arial Narrow" panose="020B0606020202030204" pitchFamily="34" charset="0"/>
              </a:rPr>
              <a:t>/</a:t>
            </a:r>
            <a:r>
              <a:rPr lang="en-US" sz="1600" err="1">
                <a:solidFill>
                  <a:schemeClr val="tx1"/>
                </a:solidFill>
                <a:latin typeface="Arial Narrow" panose="020B0606020202030204" pitchFamily="34" charset="0"/>
              </a:rPr>
              <a:t>jasa</a:t>
            </a:r>
            <a:r>
              <a:rPr lang="en-US" sz="160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600" smtClean="0">
                <a:solidFill>
                  <a:schemeClr val="tx1"/>
                </a:solidFill>
                <a:latin typeface="Arial Narrow" panose="020B0606020202030204" pitchFamily="34" charset="0"/>
              </a:rPr>
              <a:t>di masa  mendatang, </a:t>
            </a:r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akibat</a:t>
            </a:r>
            <a:r>
              <a:rPr lang="en-U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  </a:t>
            </a:r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transaksi</a:t>
            </a:r>
            <a:r>
              <a:rPr lang="en-U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 di masa  </a:t>
            </a:r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lalu</a:t>
            </a:r>
            <a:r>
              <a:rPr lang="en-U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415591" y="1380493"/>
            <a:ext cx="2341731" cy="209664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Modal </a:t>
            </a:r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adalah</a:t>
            </a:r>
            <a:r>
              <a:rPr lang="en-U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kontribusi</a:t>
            </a:r>
            <a:r>
              <a:rPr lang="en-U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pemilik</a:t>
            </a:r>
            <a:r>
              <a:rPr lang="en-U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 di </a:t>
            </a:r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dalam</a:t>
            </a:r>
            <a:r>
              <a:rPr lang="en-U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perusahaan</a:t>
            </a:r>
            <a:r>
              <a:rPr lang="en-U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600">
                <a:solidFill>
                  <a:schemeClr val="tx1"/>
                </a:solidFill>
                <a:latin typeface="Arial Narrow" panose="020B0606020202030204" pitchFamily="34" charset="0"/>
              </a:rPr>
              <a:t>yang </a:t>
            </a:r>
            <a:r>
              <a:rPr lang="en-US" sz="1600" smtClean="0">
                <a:solidFill>
                  <a:schemeClr val="tx1"/>
                </a:solidFill>
                <a:latin typeface="Arial Narrow" panose="020B0606020202030204" pitchFamily="34" charset="0"/>
              </a:rPr>
              <a:t>dimilikinya.</a:t>
            </a:r>
            <a:endParaRPr lang="en-US" sz="16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4800" y="3654117"/>
            <a:ext cx="2357438" cy="35350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Kas</a:t>
            </a:r>
            <a:endParaRPr lang="en-US" sz="16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04800" y="4074990"/>
            <a:ext cx="2357438" cy="35350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Piutang</a:t>
            </a:r>
            <a:endParaRPr lang="en-US" sz="16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04800" y="4504693"/>
            <a:ext cx="2357438" cy="35350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Perlengkapan</a:t>
            </a:r>
            <a:endParaRPr lang="en-US" sz="16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04800" y="4913190"/>
            <a:ext cx="2357438" cy="35350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Peralatan</a:t>
            </a:r>
            <a:endParaRPr lang="en-US" sz="16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304800" y="5325751"/>
            <a:ext cx="2357438" cy="35350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Kendaraan</a:t>
            </a:r>
            <a:endParaRPr lang="en-US" sz="16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04800" y="5758152"/>
            <a:ext cx="2357438" cy="35350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Bangunan</a:t>
            </a:r>
            <a:endParaRPr lang="en-US" sz="16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304800" y="6199697"/>
            <a:ext cx="2357438" cy="35350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Tanah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344300" y="3669830"/>
            <a:ext cx="2357438" cy="35350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Hutang</a:t>
            </a:r>
            <a:r>
              <a:rPr lang="en-U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 Usaha</a:t>
            </a:r>
          </a:p>
        </p:txBody>
      </p:sp>
      <p:sp>
        <p:nvSpPr>
          <p:cNvPr id="40" name="Rectangle 39"/>
          <p:cNvSpPr/>
          <p:nvPr/>
        </p:nvSpPr>
        <p:spPr>
          <a:xfrm>
            <a:off x="3344300" y="4090703"/>
            <a:ext cx="2357438" cy="35350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Hutang</a:t>
            </a:r>
            <a:r>
              <a:rPr lang="en-U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 Bank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419725" y="3676059"/>
            <a:ext cx="2357438" cy="35350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Modal </a:t>
            </a:r>
            <a:r>
              <a:rPr lang="en-US" sz="16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Saham</a:t>
            </a:r>
            <a:endParaRPr lang="en-US" sz="16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419725" y="4343400"/>
            <a:ext cx="2357438" cy="35350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Dividen</a:t>
            </a:r>
            <a:endParaRPr lang="en-US" sz="16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419725" y="4734916"/>
            <a:ext cx="2357438" cy="35350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Pendapatan</a:t>
            </a:r>
            <a:endParaRPr lang="en-US" sz="16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419725" y="5132897"/>
            <a:ext cx="2357438" cy="35350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Beban</a:t>
            </a:r>
            <a:endParaRPr lang="en-US" sz="16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794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77000">
        <p:circle/>
      </p:transition>
    </mc:Choice>
    <mc:Fallback xmlns="">
      <p:transition spd="slow" advClick="0" advTm="77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250"/>
                                        <p:tgtEl>
                                          <p:spTgt spid="13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4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6" presetClass="entr" presetSubtype="42" fill="hold" grpId="0" nodeType="after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5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4250"/>
                            </p:stCondLst>
                            <p:childTnLst>
                              <p:par>
                                <p:cTn id="17" presetID="16" presetClass="entr" presetSubtype="4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9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500"/>
                            </p:stCondLst>
                            <p:childTnLst>
                              <p:par>
                                <p:cTn id="21" presetID="16" presetClass="entr" presetSubtype="4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3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750"/>
                            </p:stCondLst>
                            <p:childTnLst>
                              <p:par>
                                <p:cTn id="25" presetID="16" presetClass="entr" presetSubtype="4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7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0"/>
                            </p:stCondLst>
                            <p:childTnLst>
                              <p:par>
                                <p:cTn id="29" presetID="16" presetClass="entr" presetSubtype="4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1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9250"/>
                            </p:stCondLst>
                            <p:childTnLst>
                              <p:par>
                                <p:cTn id="33" presetID="16" presetClass="entr" presetSubtype="4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5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500"/>
                            </p:stCondLst>
                            <p:childTnLst>
                              <p:par>
                                <p:cTn id="37" presetID="16" presetClass="entr" presetSubtype="4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9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1750"/>
                            </p:stCondLst>
                            <p:childTnLst>
                              <p:par>
                                <p:cTn id="41" presetID="16" presetClass="entr" presetSubtype="42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3" dur="1250"/>
                                        <p:tgtEl>
                                          <p:spTgt spid="13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6000"/>
                            </p:stCondLst>
                            <p:childTnLst>
                              <p:par>
                                <p:cTn id="45" presetID="16" presetClass="entr" presetSubtype="4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7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7000"/>
                            </p:stCondLst>
                            <p:childTnLst>
                              <p:par>
                                <p:cTn id="49" presetID="16" presetClass="entr" presetSubtype="42" fill="hold" grpId="0" nodeType="after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1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9750"/>
                            </p:stCondLst>
                            <p:childTnLst>
                              <p:par>
                                <p:cTn id="53" presetID="16" presetClass="entr" presetSubtype="4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5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1000"/>
                            </p:stCondLst>
                            <p:childTnLst>
                              <p:par>
                                <p:cTn id="57" presetID="16" presetClass="entr" presetSubtype="42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9" dur="750"/>
                                        <p:tgtEl>
                                          <p:spTgt spid="13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6750"/>
                            </p:stCondLst>
                            <p:childTnLst>
                              <p:par>
                                <p:cTn id="61" presetID="16" presetClass="entr" presetSubtype="4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7750"/>
                            </p:stCondLst>
                            <p:childTnLst>
                              <p:par>
                                <p:cTn id="65" presetID="16" presetClass="entr" presetSubtype="4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7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8750"/>
                            </p:stCondLst>
                            <p:childTnLst>
                              <p:par>
                                <p:cTn id="69" presetID="16" presetClass="entr" presetSubtype="42" fill="hold" grpId="0" nodeType="after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1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0500"/>
                            </p:stCondLst>
                            <p:childTnLst>
                              <p:par>
                                <p:cTn id="73" presetID="16" presetClass="entr" presetSubtype="4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5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1750"/>
                            </p:stCondLst>
                            <p:childTnLst>
                              <p:par>
                                <p:cTn id="77" presetID="16" presetClass="entr" presetSubtype="4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9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3000"/>
                            </p:stCondLst>
                            <p:childTnLst>
                              <p:par>
                                <p:cTn id="81" presetID="16" presetClass="entr" presetSubtype="4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83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4250"/>
                            </p:stCondLst>
                            <p:childTnLst>
                              <p:par>
                                <p:cTn id="85" presetID="6" presetClass="entr" presetSubtype="3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87" dur="750"/>
                                        <p:tgtEl>
                                          <p:spTgt spid="13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5250"/>
                            </p:stCondLst>
                            <p:childTnLst>
                              <p:par>
                                <p:cTn id="89" presetID="6" presetClass="entr" presetSubtype="3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91" dur="75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34" grpId="0" animBg="1"/>
      <p:bldP spid="13333" grpId="0" animBg="1"/>
      <p:bldP spid="13332" grpId="0" animBg="1"/>
      <p:bldP spid="13315" grpId="0"/>
      <p:bldP spid="13313" grpId="0"/>
      <p:bldP spid="27" grpId="0" animBg="1"/>
      <p:bldP spid="25" grpId="0" animBg="1"/>
      <p:bldP spid="26" grpId="0" animBg="1"/>
      <p:bldP spid="28" grpId="0" animBg="1"/>
      <p:bldP spid="2" grpId="0" animBg="1"/>
      <p:bldP spid="30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76200" y="1747713"/>
            <a:ext cx="8991596" cy="2519487"/>
            <a:chOff x="535997" y="4057039"/>
            <a:chExt cx="6588428" cy="1530659"/>
          </a:xfrm>
        </p:grpSpPr>
        <p:sp>
          <p:nvSpPr>
            <p:cNvPr id="16388" name="Rectangle 4"/>
            <p:cNvSpPr>
              <a:spLocks noChangeArrowheads="1"/>
            </p:cNvSpPr>
            <p:nvPr/>
          </p:nvSpPr>
          <p:spPr bwMode="auto">
            <a:xfrm>
              <a:off x="2043519" y="4060008"/>
              <a:ext cx="1438098" cy="152769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Sumber</a:t>
              </a: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Daya</a:t>
              </a:r>
              <a:endPara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389" name="Rectangle 5"/>
            <p:cNvSpPr>
              <a:spLocks noChangeArrowheads="1"/>
            </p:cNvSpPr>
            <p:nvPr/>
          </p:nvSpPr>
          <p:spPr bwMode="auto">
            <a:xfrm>
              <a:off x="3662710" y="4057039"/>
              <a:ext cx="1730859" cy="49212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Liabilitas</a:t>
              </a:r>
              <a:endPara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390" name="Rectangle 6"/>
            <p:cNvSpPr>
              <a:spLocks noChangeArrowheads="1"/>
            </p:cNvSpPr>
            <p:nvPr/>
          </p:nvSpPr>
          <p:spPr bwMode="auto">
            <a:xfrm>
              <a:off x="3662711" y="4641753"/>
              <a:ext cx="1730859" cy="92587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Ekuitas</a:t>
              </a: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:</a:t>
              </a: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 </a:t>
              </a:r>
            </a:p>
            <a:p>
              <a:pPr marL="0" marR="0" lvl="1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-"/>
                <a:tabLst/>
              </a:pPr>
              <a:r>
                <a:rPr kumimoji="0" lang="en-US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Modal </a:t>
              </a:r>
              <a:r>
                <a:rPr kumimoji="0" lang="en-US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Saham</a:t>
              </a:r>
              <a:r>
                <a:rPr kumimoji="0" lang="en-US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    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-"/>
                <a:tabLst/>
              </a:pPr>
              <a:r>
                <a:rPr kumimoji="0" lang="en-US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Saldo</a:t>
              </a:r>
              <a:r>
                <a:rPr kumimoji="0" lang="en-US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Laba</a:t>
              </a:r>
              <a:endPara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391" name="AutoShape 7"/>
            <p:cNvSpPr>
              <a:spLocks noChangeArrowheads="1"/>
            </p:cNvSpPr>
            <p:nvPr/>
          </p:nvSpPr>
          <p:spPr bwMode="auto">
            <a:xfrm>
              <a:off x="535997" y="4271404"/>
              <a:ext cx="1451688" cy="1296222"/>
            </a:xfrm>
            <a:custGeom>
              <a:avLst/>
              <a:gdLst>
                <a:gd name="G0" fmla="+- 16200 0 0"/>
                <a:gd name="G1" fmla="+- 5400 0 0"/>
                <a:gd name="G2" fmla="+- 21600 0 5400"/>
                <a:gd name="G3" fmla="+- 10800 0 5400"/>
                <a:gd name="G4" fmla="+- 21600 0 16200"/>
                <a:gd name="G5" fmla="*/ G4 G3 10800"/>
                <a:gd name="G6" fmla="+- 21600 0 G5"/>
                <a:gd name="T0" fmla="*/ 16200 w 21600"/>
                <a:gd name="T1" fmla="*/ 0 h 21600"/>
                <a:gd name="T2" fmla="*/ 0 w 21600"/>
                <a:gd name="T3" fmla="*/ 10800 h 21600"/>
                <a:gd name="T4" fmla="*/ 162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Harta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Kekayaan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Perusahaan</a:t>
              </a:r>
            </a:p>
          </p:txBody>
        </p:sp>
        <p:sp>
          <p:nvSpPr>
            <p:cNvPr id="16392" name="AutoShape 8"/>
            <p:cNvSpPr>
              <a:spLocks noChangeArrowheads="1"/>
            </p:cNvSpPr>
            <p:nvPr/>
          </p:nvSpPr>
          <p:spPr bwMode="auto">
            <a:xfrm flipH="1">
              <a:off x="5449403" y="4225109"/>
              <a:ext cx="1675022" cy="1296222"/>
            </a:xfrm>
            <a:custGeom>
              <a:avLst/>
              <a:gdLst>
                <a:gd name="G0" fmla="+- 16200 0 0"/>
                <a:gd name="G1" fmla="+- 5400 0 0"/>
                <a:gd name="G2" fmla="+- 21600 0 5400"/>
                <a:gd name="G3" fmla="+- 10800 0 5400"/>
                <a:gd name="G4" fmla="+- 21600 0 16200"/>
                <a:gd name="G5" fmla="*/ G4 G3 10800"/>
                <a:gd name="G6" fmla="+- 21600 0 G5"/>
                <a:gd name="T0" fmla="*/ 16200 w 21600"/>
                <a:gd name="T1" fmla="*/ 0 h 21600"/>
                <a:gd name="T2" fmla="*/ 0 w 21600"/>
                <a:gd name="T3" fmla="*/ 10800 h 21600"/>
                <a:gd name="T4" fmla="*/ 162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Asal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Sumber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Dana Perusahaan</a:t>
              </a:r>
            </a:p>
          </p:txBody>
        </p:sp>
      </p:grpSp>
      <p:cxnSp>
        <p:nvCxnSpPr>
          <p:cNvPr id="14" name="Straight Connector 13"/>
          <p:cNvCxnSpPr/>
          <p:nvPr/>
        </p:nvCxnSpPr>
        <p:spPr>
          <a:xfrm rot="5400000">
            <a:off x="2515394" y="3124200"/>
            <a:ext cx="3352800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81200" y="1447800"/>
            <a:ext cx="4648200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"/>
          <p:cNvSpPr txBox="1">
            <a:spLocks/>
          </p:cNvSpPr>
          <p:nvPr/>
        </p:nvSpPr>
        <p:spPr>
          <a:xfrm>
            <a:off x="1981200" y="685800"/>
            <a:ext cx="4648200" cy="7318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Laporan</a:t>
            </a:r>
            <a:r>
              <a:rPr lang="en-US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 </a:t>
            </a:r>
            <a:r>
              <a:rPr lang="en-US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Posisi</a:t>
            </a:r>
            <a:r>
              <a:rPr lang="en-US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 </a:t>
            </a:r>
            <a:r>
              <a:rPr lang="en-US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Keuangan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6126480"/>
            <a:ext cx="661971" cy="52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96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1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Memahamami</a:t>
            </a:r>
            <a:r>
              <a:rPr lang="en-US" sz="1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1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Terminologi</a:t>
            </a:r>
            <a:r>
              <a:rPr lang="en-US" sz="1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Akuntansi</a:t>
            </a:r>
            <a:r>
              <a:rPr lang="en-US" sz="1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1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Laporan</a:t>
            </a:r>
            <a:r>
              <a:rPr 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Posisi</a:t>
            </a:r>
            <a:r>
              <a:rPr 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Keuangan</a:t>
            </a:r>
            <a:endParaRPr 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457200" y="2337391"/>
            <a:ext cx="5943600" cy="2539157"/>
          </a:xfrm>
          <a:prstGeom prst="rect">
            <a:avLst/>
          </a:prstGeom>
          <a:solidFill>
            <a:schemeClr val="tx1">
              <a:alpha val="3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sz="2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Aset</a:t>
            </a:r>
            <a:r>
              <a:rPr kumimoji="0" lang="ms-MY" sz="2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adalah sumber daya  yang dimiliki suatu perusahaan</a:t>
            </a:r>
            <a:r>
              <a:rPr kumimoji="0" lang="ms-MY" sz="22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sz="22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Aset </a:t>
            </a:r>
            <a:r>
              <a:rPr kumimoji="0" lang="ms-MY" sz="2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merupakan kumpulan berbagai kekayaan yang dimiliki perusahaan yang akan digunakan untuk memperoleh penghasilan untuk tahun yang bersangkutan maupun tahun-tahun berikutnya.  </a:t>
            </a: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44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609600" y="2427000"/>
            <a:ext cx="5410200" cy="3631763"/>
          </a:xfrm>
          <a:prstGeom prst="rect">
            <a:avLst/>
          </a:prstGeom>
          <a:solidFill>
            <a:schemeClr val="tx1">
              <a:alpha val="3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sz="2200" b="1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Liabilitas </a:t>
            </a:r>
            <a:r>
              <a:rPr kumimoji="0" lang="ms-MY" sz="22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adalah </a:t>
            </a:r>
            <a:r>
              <a:rPr kumimoji="0" lang="ms-MY" sz="2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kewajiban perusahaan untuk membayar  kepada pihak lain sejumlah </a:t>
            </a:r>
            <a:r>
              <a:rPr kumimoji="0" lang="ms-MY" sz="22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uang/barang/jasa  di masa  </a:t>
            </a:r>
            <a:r>
              <a:rPr kumimoji="0" lang="ms-MY" sz="2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mendatang akibat  transaksi di masa  lalu</a:t>
            </a:r>
            <a:r>
              <a:rPr kumimoji="0" lang="ms-MY" sz="22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sz="22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Liabilitas </a:t>
            </a:r>
            <a:r>
              <a:rPr kumimoji="0" lang="ms-MY" sz="2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didalam neraca </a:t>
            </a:r>
            <a:r>
              <a:rPr kumimoji="0" lang="ms-MY" sz="22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ini menunjukkan </a:t>
            </a:r>
            <a:r>
              <a:rPr kumimoji="0" lang="ms-MY" sz="2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bahwa salah satu sumber dana yang digunakan oleh perusahaan untuk memperoleh berbagai aset yang dimilikinya berasal dari pinjaman dari pihak lain di luar perusahaan.</a:t>
            </a: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1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Memahamami</a:t>
            </a:r>
            <a:r>
              <a:rPr lang="en-US" sz="1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1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Terminologi</a:t>
            </a:r>
            <a:r>
              <a:rPr lang="en-US" sz="1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Akuntansi</a:t>
            </a:r>
            <a:r>
              <a:rPr lang="en-US" sz="1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1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Laporan</a:t>
            </a:r>
            <a:r>
              <a:rPr 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Posisi</a:t>
            </a:r>
            <a:r>
              <a:rPr 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Keuangan</a:t>
            </a:r>
            <a:endParaRPr 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81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457200" y="2180779"/>
            <a:ext cx="5791200" cy="4124206"/>
          </a:xfrm>
          <a:prstGeom prst="rect">
            <a:avLst/>
          </a:prstGeom>
          <a:solidFill>
            <a:schemeClr val="tx1">
              <a:alpha val="3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sz="2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Ekuitas </a:t>
            </a:r>
            <a:r>
              <a:rPr kumimoji="0" lang="ms-MY" sz="2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adalah hak residual atas aset perusahaan setelah dikurangi dengan semua kewajiban</a:t>
            </a:r>
            <a:r>
              <a:rPr kumimoji="0" lang="ms-MY" sz="22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sz="22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Dalam </a:t>
            </a:r>
            <a:r>
              <a:rPr kumimoji="0" lang="ms-MY" sz="2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perspektif </a:t>
            </a:r>
            <a:r>
              <a:rPr kumimoji="0" lang="ms-MY" sz="22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yang berbeda, </a:t>
            </a:r>
            <a:r>
              <a:rPr kumimoji="0" lang="ms-MY" sz="2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ekuitas adalah salah satu sumber dana perusahaan yang berasal dari  pemegang saham (pemilik) perusahaan dan laba usaha yang diperoleh perusahaan</a:t>
            </a:r>
            <a:r>
              <a:rPr kumimoji="0" lang="ms-MY" sz="22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sz="22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 </a:t>
            </a:r>
            <a:r>
              <a:rPr kumimoji="0" lang="ms-MY" sz="2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dalam perusahaan berbentuk perseroan terbatas, ekuitas pemegang saham </a:t>
            </a:r>
            <a:r>
              <a:rPr kumimoji="0" lang="ms-MY" sz="22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terdiri dari</a:t>
            </a:r>
            <a:r>
              <a:rPr kumimoji="0" lang="ms-MY" sz="2200" b="1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r>
              <a:rPr kumimoji="0" lang="ms-MY" sz="22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ms-MY" sz="2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modal saham dan saldo laba.</a:t>
            </a:r>
            <a:endParaRPr kumimoji="0" lang="ms-MY" sz="2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1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Memahamami</a:t>
            </a:r>
            <a:r>
              <a:rPr lang="en-US" sz="1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1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Terminologi</a:t>
            </a:r>
            <a:r>
              <a:rPr lang="en-US" sz="1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Akuntansi</a:t>
            </a:r>
            <a:r>
              <a:rPr lang="en-US" sz="1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1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Laporan</a:t>
            </a:r>
            <a:r>
              <a:rPr 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Posisi</a:t>
            </a:r>
            <a:r>
              <a:rPr 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Keuangan</a:t>
            </a:r>
            <a:endParaRPr 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649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33400" y="1981200"/>
            <a:ext cx="5791200" cy="2819400"/>
          </a:xfrm>
          <a:solidFill>
            <a:schemeClr val="bg1">
              <a:alpha val="66000"/>
            </a:schemeClr>
          </a:solidFill>
        </p:spPr>
        <p:txBody>
          <a:bodyPr>
            <a:noAutofit/>
          </a:bodyPr>
          <a:lstStyle/>
          <a:p>
            <a:r>
              <a:rPr lang="ms-MY" sz="2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Persamaan akuntansi</a:t>
            </a:r>
            <a:r>
              <a:rPr lang="ms-MY" sz="2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adalah suatu persamaan yang menunjukkan jumlah harta kekayaan </a:t>
            </a:r>
            <a:r>
              <a:rPr lang="ms-MY" sz="220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suatu perusahaan, </a:t>
            </a:r>
            <a:r>
              <a:rPr lang="ms-MY" sz="2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yang selalu sama dengan penjumlahan dari liabiltas &amp; </a:t>
            </a:r>
            <a:r>
              <a:rPr lang="ms-MY" sz="220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ekuitas perusahaan </a:t>
            </a:r>
            <a:r>
              <a:rPr lang="ms-MY" sz="2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tersebut. </a:t>
            </a:r>
            <a:endParaRPr lang="en-US" sz="22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57200" y="274638"/>
            <a:ext cx="6096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Memahamami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Terminologi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Akuntansi</a:t>
            </a:r>
            <a:endParaRPr lang="en-US" dirty="0" smtClean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Persamaan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Akuntansi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570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B1CC421D-C1FE-419B-BB4A-9D3C00EF7E78}"/>
              </a:ext>
            </a:extLst>
          </p:cNvPr>
          <p:cNvCxnSpPr>
            <a:cxnSpLocks/>
          </p:cNvCxnSpPr>
          <p:nvPr/>
        </p:nvCxnSpPr>
        <p:spPr>
          <a:xfrm>
            <a:off x="838200" y="0"/>
            <a:ext cx="0" cy="6858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xmlns="" id="{C4144B61-E53D-45B0-9033-E0909F2F174C}"/>
              </a:ext>
            </a:extLst>
          </p:cNvPr>
          <p:cNvSpPr/>
          <p:nvPr/>
        </p:nvSpPr>
        <p:spPr>
          <a:xfrm>
            <a:off x="342900" y="2781300"/>
            <a:ext cx="990600" cy="9906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00200" y="2438400"/>
            <a:ext cx="6537036" cy="1676400"/>
          </a:xfrm>
          <a:prstGeom prst="rect">
            <a:avLst/>
          </a:prstGeom>
          <a:solidFill>
            <a:schemeClr val="tx1"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 err="1">
                <a:solidFill>
                  <a:srgbClr val="FFFF00"/>
                </a:solidFill>
                <a:latin typeface="Arial Narrow" panose="020B0606020202030204" pitchFamily="34" charset="0"/>
              </a:rPr>
              <a:t>Persamaan</a:t>
            </a:r>
            <a:r>
              <a:rPr lang="en-US" dirty="0">
                <a:solidFill>
                  <a:srgbClr val="FFFF00"/>
                </a:solidFill>
                <a:latin typeface="Arial Narrow" panose="020B0606020202030204" pitchFamily="34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Arial Narrow" panose="020B0606020202030204" pitchFamily="34" charset="0"/>
              </a:rPr>
              <a:t>akuntansi</a:t>
            </a:r>
            <a:r>
              <a:rPr lang="en-US" dirty="0">
                <a:solidFill>
                  <a:srgbClr val="FFFF00"/>
                </a:solidFill>
                <a:latin typeface="Arial Narrow" panose="020B0606020202030204" pitchFamily="34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Arial Narrow" panose="020B0606020202030204" pitchFamily="34" charset="0"/>
              </a:rPr>
              <a:t>adalah</a:t>
            </a:r>
            <a:r>
              <a:rPr lang="en-US" dirty="0">
                <a:solidFill>
                  <a:srgbClr val="FFFF00"/>
                </a:solidFill>
                <a:latin typeface="Arial Narrow" panose="020B0606020202030204" pitchFamily="34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Arial Narrow" panose="020B0606020202030204" pitchFamily="34" charset="0"/>
              </a:rPr>
              <a:t>suatu</a:t>
            </a:r>
            <a:r>
              <a:rPr lang="en-US" dirty="0">
                <a:solidFill>
                  <a:srgbClr val="FFFF00"/>
                </a:solidFill>
                <a:latin typeface="Arial Narrow" panose="020B0606020202030204" pitchFamily="34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Arial Narrow" panose="020B0606020202030204" pitchFamily="34" charset="0"/>
              </a:rPr>
              <a:t>pernyataan</a:t>
            </a:r>
            <a:r>
              <a:rPr lang="en-US" dirty="0">
                <a:solidFill>
                  <a:srgbClr val="FFFF00"/>
                </a:solidFill>
                <a:latin typeface="Arial Narrow" panose="020B0606020202030204" pitchFamily="34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Arial Narrow" panose="020B0606020202030204" pitchFamily="34" charset="0"/>
              </a:rPr>
              <a:t>matematika</a:t>
            </a:r>
            <a:r>
              <a:rPr lang="en-US" dirty="0">
                <a:solidFill>
                  <a:srgbClr val="FFFF00"/>
                </a:solidFill>
                <a:latin typeface="Arial Narrow" panose="020B0606020202030204" pitchFamily="34" charset="0"/>
              </a:rPr>
              <a:t> yang </a:t>
            </a:r>
            <a:r>
              <a:rPr lang="en-US" dirty="0" err="1">
                <a:solidFill>
                  <a:srgbClr val="FFFF00"/>
                </a:solidFill>
                <a:latin typeface="Arial Narrow" panose="020B0606020202030204" pitchFamily="34" charset="0"/>
              </a:rPr>
              <a:t>menunjukkan</a:t>
            </a:r>
            <a:r>
              <a:rPr lang="en-US" dirty="0">
                <a:solidFill>
                  <a:srgbClr val="FFFF00"/>
                </a:solidFill>
                <a:latin typeface="Arial Narrow" panose="020B0606020202030204" pitchFamily="34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Arial Narrow" panose="020B0606020202030204" pitchFamily="34" charset="0"/>
              </a:rPr>
              <a:t>jumlah</a:t>
            </a:r>
            <a:r>
              <a:rPr lang="en-US" dirty="0">
                <a:solidFill>
                  <a:srgbClr val="FFFF00"/>
                </a:solidFill>
                <a:latin typeface="Arial Narrow" panose="020B0606020202030204" pitchFamily="34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Arial Narrow" panose="020B0606020202030204" pitchFamily="34" charset="0"/>
              </a:rPr>
              <a:t>harta</a:t>
            </a:r>
            <a:r>
              <a:rPr lang="en-US" dirty="0">
                <a:solidFill>
                  <a:srgbClr val="FFFF00"/>
                </a:solidFill>
                <a:latin typeface="Arial Narrow" panose="020B0606020202030204" pitchFamily="34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Arial Narrow" panose="020B0606020202030204" pitchFamily="34" charset="0"/>
              </a:rPr>
              <a:t>kekayaan</a:t>
            </a:r>
            <a:r>
              <a:rPr lang="en-US" dirty="0">
                <a:solidFill>
                  <a:srgbClr val="FFFF00"/>
                </a:solidFill>
                <a:latin typeface="Arial Narrow" panose="020B0606020202030204" pitchFamily="34" charset="0"/>
              </a:rPr>
              <a:t> </a:t>
            </a:r>
            <a:r>
              <a:rPr lang="en-US" err="1">
                <a:solidFill>
                  <a:srgbClr val="FFFF00"/>
                </a:solidFill>
                <a:latin typeface="Arial Narrow" panose="020B0606020202030204" pitchFamily="34" charset="0"/>
              </a:rPr>
              <a:t>suatu</a:t>
            </a:r>
            <a:r>
              <a:rPr lang="en-US">
                <a:solidFill>
                  <a:srgbClr val="FFFF00"/>
                </a:solidFill>
                <a:latin typeface="Arial Narrow" panose="020B0606020202030204" pitchFamily="34" charset="0"/>
              </a:rPr>
              <a:t> </a:t>
            </a:r>
            <a:r>
              <a:rPr lang="en-US" smtClean="0">
                <a:solidFill>
                  <a:srgbClr val="FFFF00"/>
                </a:solidFill>
                <a:latin typeface="Arial Narrow" panose="020B0606020202030204" pitchFamily="34" charset="0"/>
              </a:rPr>
              <a:t>perusahaan, </a:t>
            </a:r>
            <a:r>
              <a:rPr lang="en-US" dirty="0">
                <a:solidFill>
                  <a:srgbClr val="FFFF00"/>
                </a:solidFill>
                <a:latin typeface="Arial Narrow" panose="020B0606020202030204" pitchFamily="34" charset="0"/>
              </a:rPr>
              <a:t>yang </a:t>
            </a:r>
            <a:r>
              <a:rPr lang="en-US" dirty="0" err="1">
                <a:solidFill>
                  <a:srgbClr val="FFFF00"/>
                </a:solidFill>
                <a:latin typeface="Arial Narrow" panose="020B0606020202030204" pitchFamily="34" charset="0"/>
              </a:rPr>
              <a:t>selalu</a:t>
            </a:r>
            <a:r>
              <a:rPr lang="en-US" dirty="0">
                <a:solidFill>
                  <a:srgbClr val="FFFF00"/>
                </a:solidFill>
                <a:latin typeface="Arial Narrow" panose="020B0606020202030204" pitchFamily="34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Arial Narrow" panose="020B0606020202030204" pitchFamily="34" charset="0"/>
              </a:rPr>
              <a:t>sama</a:t>
            </a:r>
            <a:r>
              <a:rPr lang="en-US" dirty="0">
                <a:solidFill>
                  <a:srgbClr val="FFFF00"/>
                </a:solidFill>
                <a:latin typeface="Arial Narrow" panose="020B0606020202030204" pitchFamily="34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Arial Narrow" panose="020B0606020202030204" pitchFamily="34" charset="0"/>
              </a:rPr>
              <a:t>dengan</a:t>
            </a:r>
            <a:r>
              <a:rPr lang="en-US" dirty="0">
                <a:solidFill>
                  <a:srgbClr val="FFFF00"/>
                </a:solidFill>
                <a:latin typeface="Arial Narrow" panose="020B0606020202030204" pitchFamily="34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Arial Narrow" panose="020B0606020202030204" pitchFamily="34" charset="0"/>
              </a:rPr>
              <a:t>penjumlahan</a:t>
            </a:r>
            <a:r>
              <a:rPr lang="en-US" dirty="0">
                <a:solidFill>
                  <a:srgbClr val="FFFF00"/>
                </a:solidFill>
                <a:latin typeface="Arial Narrow" panose="020B0606020202030204" pitchFamily="34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Arial Narrow" panose="020B0606020202030204" pitchFamily="34" charset="0"/>
              </a:rPr>
              <a:t>dari</a:t>
            </a:r>
            <a:r>
              <a:rPr lang="en-US" dirty="0">
                <a:solidFill>
                  <a:srgbClr val="FFFF00"/>
                </a:solidFill>
                <a:latin typeface="Arial Narrow" panose="020B0606020202030204" pitchFamily="34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Arial Narrow" panose="020B0606020202030204" pitchFamily="34" charset="0"/>
              </a:rPr>
              <a:t>liabiltas</a:t>
            </a:r>
            <a:r>
              <a:rPr lang="en-US" dirty="0">
                <a:solidFill>
                  <a:srgbClr val="FFFF00"/>
                </a:solidFill>
                <a:latin typeface="Arial Narrow" panose="020B0606020202030204" pitchFamily="34" charset="0"/>
              </a:rPr>
              <a:t> &amp; </a:t>
            </a:r>
            <a:r>
              <a:rPr lang="en-US" dirty="0" err="1">
                <a:solidFill>
                  <a:srgbClr val="FFFF00"/>
                </a:solidFill>
                <a:latin typeface="Arial Narrow" panose="020B0606020202030204" pitchFamily="34" charset="0"/>
              </a:rPr>
              <a:t>ekuitas</a:t>
            </a:r>
            <a:r>
              <a:rPr lang="en-US" dirty="0">
                <a:solidFill>
                  <a:srgbClr val="FFFF00"/>
                </a:solidFill>
                <a:latin typeface="Arial Narrow" panose="020B0606020202030204" pitchFamily="34" charset="0"/>
              </a:rPr>
              <a:t>  </a:t>
            </a:r>
            <a:r>
              <a:rPr lang="en-US" dirty="0" err="1">
                <a:solidFill>
                  <a:srgbClr val="FFFF00"/>
                </a:solidFill>
                <a:latin typeface="Arial Narrow" panose="020B0606020202030204" pitchFamily="34" charset="0"/>
              </a:rPr>
              <a:t>perusahaan</a:t>
            </a:r>
            <a:r>
              <a:rPr lang="en-US" dirty="0">
                <a:solidFill>
                  <a:srgbClr val="FFFF00"/>
                </a:solidFill>
                <a:latin typeface="Arial Narrow" panose="020B0606020202030204" pitchFamily="34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Arial Narrow" panose="020B0606020202030204" pitchFamily="34" charset="0"/>
              </a:rPr>
              <a:t>tersebut</a:t>
            </a:r>
            <a:r>
              <a:rPr lang="en-US" sz="1400" dirty="0">
                <a:solidFill>
                  <a:srgbClr val="FFFF00"/>
                </a:solidFill>
                <a:latin typeface="Arial Narrow" panose="020B0606020202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88930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16000">
        <p:circle/>
      </p:transition>
    </mc:Choice>
    <mc:Fallback xmlns="">
      <p:transition spd="slow" advClick="0" advTm="16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6" presetClass="entr" presetSubtype="3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>
          <a:xfrm>
            <a:off x="533400" y="166220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819400" y="22496"/>
            <a:ext cx="3657600" cy="487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40000"/>
                    <a:lumOff val="60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Persamaan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40000"/>
                    <a:lumOff val="60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40000"/>
                    <a:lumOff val="60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Akuntansi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40000"/>
                  <a:lumOff val="60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Rectangle 22"/>
          <p:cNvSpPr>
            <a:spLocks noChangeArrowheads="1"/>
          </p:cNvSpPr>
          <p:nvPr/>
        </p:nvSpPr>
        <p:spPr bwMode="auto">
          <a:xfrm>
            <a:off x="1371600" y="990600"/>
            <a:ext cx="1308703" cy="85566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ms-MY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itchFamily="18" charset="0"/>
                <a:cs typeface="Arial" pitchFamily="34" charset="0"/>
              </a:rPr>
              <a:t>ASET</a:t>
            </a:r>
            <a:endParaRPr kumimoji="0" lang="ms-MY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7" name="Rectangle 21"/>
          <p:cNvSpPr>
            <a:spLocks noChangeArrowheads="1"/>
          </p:cNvSpPr>
          <p:nvPr/>
        </p:nvSpPr>
        <p:spPr bwMode="auto">
          <a:xfrm>
            <a:off x="3751299" y="990600"/>
            <a:ext cx="1441926" cy="8556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ms-MY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itchFamily="18" charset="0"/>
                <a:cs typeface="Arial" pitchFamily="34" charset="0"/>
              </a:rPr>
              <a:t>LIABILITAS</a:t>
            </a:r>
            <a:endParaRPr kumimoji="0" lang="ms-MY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8" name="Rectangle 20"/>
          <p:cNvSpPr>
            <a:spLocks noChangeArrowheads="1"/>
          </p:cNvSpPr>
          <p:nvPr/>
        </p:nvSpPr>
        <p:spPr bwMode="auto">
          <a:xfrm>
            <a:off x="6157121" y="990600"/>
            <a:ext cx="1308703" cy="8556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itchFamily="18" charset="0"/>
                <a:cs typeface="Arial" pitchFamily="34" charset="0"/>
              </a:rPr>
              <a:t>EKUITAS</a:t>
            </a:r>
            <a:endParaRPr kumimoji="0" lang="ms-MY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9" name="Oval 3"/>
          <p:cNvSpPr>
            <a:spLocks noChangeArrowheads="1"/>
          </p:cNvSpPr>
          <p:nvPr/>
        </p:nvSpPr>
        <p:spPr bwMode="auto">
          <a:xfrm>
            <a:off x="5339507" y="1060832"/>
            <a:ext cx="485866" cy="633030"/>
          </a:xfrm>
          <a:prstGeom prst="ellipse">
            <a:avLst/>
          </a:prstGeom>
          <a:noFill/>
          <a:ln w="12700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sz="3200" b="1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+</a:t>
            </a:r>
            <a:endParaRPr kumimoji="0" lang="ms-MY" sz="3200" b="0" i="0" u="none" strike="noStrike" cap="none" normalizeH="0" baseline="0" dirty="0">
              <a:ln>
                <a:noFill/>
              </a:ln>
              <a:effectLst/>
              <a:latin typeface="Arial" pitchFamily="34" charset="0"/>
            </a:endParaRPr>
          </a:p>
        </p:txBody>
      </p:sp>
      <p:sp>
        <p:nvSpPr>
          <p:cNvPr id="12" name="Oval 1"/>
          <p:cNvSpPr>
            <a:spLocks noChangeArrowheads="1"/>
          </p:cNvSpPr>
          <p:nvPr/>
        </p:nvSpPr>
        <p:spPr bwMode="auto">
          <a:xfrm>
            <a:off x="2996379" y="1060832"/>
            <a:ext cx="485866" cy="633030"/>
          </a:xfrm>
          <a:prstGeom prst="ellipse">
            <a:avLst/>
          </a:prstGeom>
          <a:noFill/>
          <a:ln w="12700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sz="2800" b="1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</a:rPr>
              <a:t>═</a:t>
            </a:r>
            <a:endParaRPr kumimoji="0" lang="ms-MY" sz="2800" b="0" i="0" u="none" strike="noStrike" cap="none" normalizeH="0" baseline="0" dirty="0">
              <a:ln>
                <a:noFill/>
              </a:ln>
              <a:effectLst/>
              <a:latin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51299" y="2074862"/>
            <a:ext cx="3714525" cy="533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Sumber</a:t>
            </a:r>
            <a:r>
              <a:rPr lang="en-U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dana</a:t>
            </a:r>
            <a:r>
              <a:rPr lang="en-U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perolehan</a:t>
            </a:r>
            <a:r>
              <a:rPr lang="en-U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aset</a:t>
            </a:r>
            <a:endParaRPr lang="en-US" sz="16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206" y="3111054"/>
            <a:ext cx="3083010" cy="2299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40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56000">
        <p:circle/>
      </p:transition>
    </mc:Choice>
    <mc:Fallback xmlns="">
      <p:transition spd="slow" advClick="0" advTm="56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3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1500"/>
                            </p:stCondLst>
                            <p:childTnLst>
                              <p:par>
                                <p:cTn id="28" presetID="13" presetClass="entr" presetSubtype="32" fill="hold" nodeType="after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30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 animBg="1"/>
      <p:bldP spid="7" grpId="0" animBg="1"/>
      <p:bldP spid="8" grpId="0" animBg="1"/>
      <p:bldP spid="9" grpId="0"/>
      <p:bldP spid="12" grpId="0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334" name="Rectangle 22"/>
          <p:cNvSpPr>
            <a:spLocks noChangeArrowheads="1"/>
          </p:cNvSpPr>
          <p:nvPr/>
        </p:nvSpPr>
        <p:spPr bwMode="auto">
          <a:xfrm>
            <a:off x="147638" y="820738"/>
            <a:ext cx="1308703" cy="85566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ms-MY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ASET</a:t>
            </a:r>
            <a:endParaRPr kumimoji="0" lang="ms-MY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333" name="Rectangle 21"/>
          <p:cNvSpPr>
            <a:spLocks noChangeArrowheads="1"/>
          </p:cNvSpPr>
          <p:nvPr/>
        </p:nvSpPr>
        <p:spPr bwMode="auto">
          <a:xfrm>
            <a:off x="2527337" y="820738"/>
            <a:ext cx="1441926" cy="8556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ms-MY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LIABILITAS</a:t>
            </a:r>
            <a:endParaRPr kumimoji="0" lang="ms-MY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332" name="Rectangle 20"/>
          <p:cNvSpPr>
            <a:spLocks noChangeArrowheads="1"/>
          </p:cNvSpPr>
          <p:nvPr/>
        </p:nvSpPr>
        <p:spPr bwMode="auto">
          <a:xfrm>
            <a:off x="4943608" y="820738"/>
            <a:ext cx="1308703" cy="8556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ms-MY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EKUITAS</a:t>
            </a:r>
            <a:endParaRPr kumimoji="0" lang="ms-MY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331" name="Rectangle 19"/>
          <p:cNvSpPr>
            <a:spLocks noChangeArrowheads="1"/>
          </p:cNvSpPr>
          <p:nvPr/>
        </p:nvSpPr>
        <p:spPr bwMode="auto">
          <a:xfrm>
            <a:off x="3796859" y="2299019"/>
            <a:ext cx="1353111" cy="68572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ms-MY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Modal Saham</a:t>
            </a:r>
            <a:endParaRPr kumimoji="0" lang="ms-MY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330" name="Rectangle 18"/>
          <p:cNvSpPr>
            <a:spLocks noChangeArrowheads="1"/>
          </p:cNvSpPr>
          <p:nvPr/>
        </p:nvSpPr>
        <p:spPr bwMode="auto">
          <a:xfrm>
            <a:off x="6061623" y="2286000"/>
            <a:ext cx="1353111" cy="68572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ms-MY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Saldo Laba</a:t>
            </a:r>
            <a:endParaRPr kumimoji="0" lang="ms-MY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329" name="Rectangle 17"/>
          <p:cNvSpPr>
            <a:spLocks noChangeArrowheads="1"/>
          </p:cNvSpPr>
          <p:nvPr/>
        </p:nvSpPr>
        <p:spPr bwMode="auto">
          <a:xfrm>
            <a:off x="4387212" y="4420787"/>
            <a:ext cx="1504618" cy="37981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Pendapatan</a:t>
            </a:r>
            <a:endParaRPr kumimoji="0" lang="ms-MY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328" name="Rectangle 16"/>
          <p:cNvSpPr>
            <a:spLocks noChangeArrowheads="1"/>
          </p:cNvSpPr>
          <p:nvPr/>
        </p:nvSpPr>
        <p:spPr bwMode="auto">
          <a:xfrm>
            <a:off x="6027664" y="4420787"/>
            <a:ext cx="1504618" cy="37981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Beban</a:t>
            </a:r>
            <a:endParaRPr kumimoji="0" lang="ms-MY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327" name="Rectangle 15"/>
          <p:cNvSpPr>
            <a:spLocks noChangeArrowheads="1"/>
          </p:cNvSpPr>
          <p:nvPr/>
        </p:nvSpPr>
        <p:spPr bwMode="auto">
          <a:xfrm>
            <a:off x="7639382" y="4419600"/>
            <a:ext cx="1504618" cy="37981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Dividen</a:t>
            </a:r>
            <a:endParaRPr kumimoji="0" lang="ms-MY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326" name="AutoShape 14"/>
          <p:cNvSpPr>
            <a:spLocks noChangeShapeType="1"/>
          </p:cNvSpPr>
          <p:nvPr/>
        </p:nvSpPr>
        <p:spPr bwMode="auto">
          <a:xfrm>
            <a:off x="4376763" y="1982503"/>
            <a:ext cx="2259540" cy="0"/>
          </a:xfrm>
          <a:prstGeom prst="straightConnector1">
            <a:avLst/>
          </a:prstGeom>
          <a:noFill/>
          <a:ln w="57150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325" name="AutoShape 13"/>
          <p:cNvSpPr>
            <a:spLocks noChangeShapeType="1"/>
          </p:cNvSpPr>
          <p:nvPr/>
        </p:nvSpPr>
        <p:spPr bwMode="auto">
          <a:xfrm>
            <a:off x="4376763" y="1982503"/>
            <a:ext cx="0" cy="298932"/>
          </a:xfrm>
          <a:prstGeom prst="straightConnector1">
            <a:avLst/>
          </a:prstGeom>
          <a:noFill/>
          <a:ln w="57150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323" name="AutoShape 11"/>
          <p:cNvSpPr>
            <a:spLocks noChangeShapeType="1"/>
          </p:cNvSpPr>
          <p:nvPr/>
        </p:nvSpPr>
        <p:spPr bwMode="auto">
          <a:xfrm>
            <a:off x="6636303" y="1982503"/>
            <a:ext cx="0" cy="298932"/>
          </a:xfrm>
          <a:prstGeom prst="straightConnector1">
            <a:avLst/>
          </a:prstGeom>
          <a:noFill/>
          <a:ln w="57150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322" name="AutoShape 10"/>
          <p:cNvSpPr>
            <a:spLocks noChangeShapeType="1"/>
          </p:cNvSpPr>
          <p:nvPr/>
        </p:nvSpPr>
        <p:spPr bwMode="auto">
          <a:xfrm>
            <a:off x="5139521" y="3613085"/>
            <a:ext cx="3197313" cy="0"/>
          </a:xfrm>
          <a:prstGeom prst="straightConnector1">
            <a:avLst/>
          </a:prstGeom>
          <a:noFill/>
          <a:ln w="57150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320" name="AutoShape 8"/>
          <p:cNvSpPr>
            <a:spLocks noChangeShapeType="1"/>
          </p:cNvSpPr>
          <p:nvPr/>
        </p:nvSpPr>
        <p:spPr bwMode="auto">
          <a:xfrm>
            <a:off x="5139521" y="3613085"/>
            <a:ext cx="0" cy="330582"/>
          </a:xfrm>
          <a:prstGeom prst="straightConnector1">
            <a:avLst/>
          </a:prstGeom>
          <a:noFill/>
          <a:ln w="57150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319" name="AutoShape 7"/>
          <p:cNvSpPr>
            <a:spLocks noChangeShapeType="1"/>
          </p:cNvSpPr>
          <p:nvPr/>
        </p:nvSpPr>
        <p:spPr bwMode="auto">
          <a:xfrm>
            <a:off x="8336834" y="3613085"/>
            <a:ext cx="0" cy="330582"/>
          </a:xfrm>
          <a:prstGeom prst="straightConnector1">
            <a:avLst/>
          </a:prstGeom>
          <a:noFill/>
          <a:ln w="57150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318" name="Oval 6"/>
          <p:cNvSpPr>
            <a:spLocks noChangeArrowheads="1"/>
          </p:cNvSpPr>
          <p:nvPr/>
        </p:nvSpPr>
        <p:spPr bwMode="auto">
          <a:xfrm>
            <a:off x="4920098" y="3817062"/>
            <a:ext cx="451909" cy="60841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+</a:t>
            </a:r>
            <a:endParaRPr kumimoji="0" lang="ms-MY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316" name="Oval 4"/>
          <p:cNvSpPr>
            <a:spLocks noChangeArrowheads="1"/>
          </p:cNvSpPr>
          <p:nvPr/>
        </p:nvSpPr>
        <p:spPr bwMode="auto">
          <a:xfrm>
            <a:off x="6477000" y="3817062"/>
            <a:ext cx="451909" cy="60841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─</a:t>
            </a:r>
            <a:endParaRPr kumimoji="0" lang="ms-MY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4115545" y="890970"/>
            <a:ext cx="485866" cy="633030"/>
          </a:xfrm>
          <a:prstGeom prst="ellipse">
            <a:avLst/>
          </a:prstGeom>
          <a:noFill/>
          <a:ln w="12700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sz="3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+</a:t>
            </a:r>
            <a:endParaRPr kumimoji="0" lang="ms-MY" sz="32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sp>
        <p:nvSpPr>
          <p:cNvPr id="13313" name="Oval 1"/>
          <p:cNvSpPr>
            <a:spLocks noChangeArrowheads="1"/>
          </p:cNvSpPr>
          <p:nvPr/>
        </p:nvSpPr>
        <p:spPr bwMode="auto">
          <a:xfrm>
            <a:off x="1772417" y="890970"/>
            <a:ext cx="485866" cy="633030"/>
          </a:xfrm>
          <a:prstGeom prst="ellipse">
            <a:avLst/>
          </a:prstGeom>
          <a:noFill/>
          <a:ln w="12700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sz="28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</a:rPr>
              <a:t>═</a:t>
            </a:r>
            <a:endParaRPr kumimoji="0" lang="ms-MY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sp>
        <p:nvSpPr>
          <p:cNvPr id="13314" name="Oval 2"/>
          <p:cNvSpPr>
            <a:spLocks noChangeArrowheads="1"/>
          </p:cNvSpPr>
          <p:nvPr/>
        </p:nvSpPr>
        <p:spPr bwMode="auto">
          <a:xfrm>
            <a:off x="5330211" y="2520580"/>
            <a:ext cx="485866" cy="633030"/>
          </a:xfrm>
          <a:prstGeom prst="ellipse">
            <a:avLst/>
          </a:prstGeom>
          <a:noFill/>
          <a:ln w="12700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sz="28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+</a:t>
            </a:r>
            <a:endParaRPr kumimoji="0" lang="ms-MY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sp>
        <p:nvSpPr>
          <p:cNvPr id="13335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349" name="Rectangle 37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 flipH="1" flipV="1">
            <a:off x="5409406" y="1828800"/>
            <a:ext cx="305594" cy="794"/>
          </a:xfrm>
          <a:prstGeom prst="line">
            <a:avLst/>
          </a:prstGeom>
          <a:ln w="571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5400000" flipH="1" flipV="1">
            <a:off x="6286103" y="3390503"/>
            <a:ext cx="838200" cy="794"/>
          </a:xfrm>
          <a:prstGeom prst="line">
            <a:avLst/>
          </a:prstGeom>
          <a:ln w="571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4"/>
          <p:cNvSpPr>
            <a:spLocks noChangeArrowheads="1"/>
          </p:cNvSpPr>
          <p:nvPr/>
        </p:nvSpPr>
        <p:spPr bwMode="auto">
          <a:xfrm>
            <a:off x="8077200" y="3810000"/>
            <a:ext cx="451909" cy="60841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ms-MY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─</a:t>
            </a:r>
            <a:endParaRPr kumimoji="0" lang="ms-MY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005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10848</TotalTime>
  <Words>329</Words>
  <Application>Microsoft Office PowerPoint</Application>
  <PresentationFormat>On-screen Show (4:3)</PresentationFormat>
  <Paragraphs>79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Arial Black</vt:lpstr>
      <vt:lpstr>Arial Narrow</vt:lpstr>
      <vt:lpstr>Calibri</vt:lpstr>
      <vt:lpstr>Times New Roman</vt:lpstr>
      <vt:lpstr>Office Theme</vt:lpstr>
      <vt:lpstr>PowerPoint Presentation</vt:lpstr>
      <vt:lpstr>PowerPoint Presentation</vt:lpstr>
      <vt:lpstr>Memahamami  Terminologi Akuntansi Laporan  Posisi  Keuangan</vt:lpstr>
      <vt:lpstr>Memahamami  Terminologi Akuntansi Laporan  Posisi  Keuangan</vt:lpstr>
      <vt:lpstr>Memahamami  Terminologi Akuntansi Laporan  Posisi  Keuangan</vt:lpstr>
      <vt:lpstr>Persamaan akuntansi adalah suatu persamaan yang menunjukkan jumlah harta kekayaan suatu perusahaan, yang selalu sama dengan penjumlahan dari liabiltas &amp; ekuitas perusahaan tersebut.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Rudianto</dc:creator>
  <cp:lastModifiedBy>Oktaviani Mutiara Dwiasri</cp:lastModifiedBy>
  <cp:revision>201</cp:revision>
  <dcterms:created xsi:type="dcterms:W3CDTF">2020-08-31T02:31:09Z</dcterms:created>
  <dcterms:modified xsi:type="dcterms:W3CDTF">2022-08-24T10:39:17Z</dcterms:modified>
</cp:coreProperties>
</file>