
<file path=[Content_Types].xml><?xml version="1.0" encoding="utf-8"?>
<Types xmlns="http://schemas.openxmlformats.org/package/2006/content-types">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64" r:id="rId2"/>
  </p:sldMasterIdLst>
  <p:notesMasterIdLst>
    <p:notesMasterId r:id="rId25"/>
  </p:notesMasterIdLst>
  <p:sldIdLst>
    <p:sldId id="278"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6" d="100"/>
          <a:sy n="66" d="100"/>
        </p:scale>
        <p:origin x="-432" y="-10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4B6F183-9D93-49ED-880E-A3036D353FF2}" type="datetimeFigureOut">
              <a:rPr lang="en-US" smtClean="0"/>
              <a:t>6/2/2016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4A3D157-3207-4485-985C-F0933B8B3C04}" type="slidenum">
              <a:rPr lang="en-US" smtClean="0"/>
              <a:t>‹#›</a:t>
            </a:fld>
            <a:endParaRPr lang="en-US"/>
          </a:p>
        </p:txBody>
      </p:sp>
    </p:spTree>
    <p:extLst>
      <p:ext uri="{BB962C8B-B14F-4D97-AF65-F5344CB8AC3E}">
        <p14:creationId xmlns:p14="http://schemas.microsoft.com/office/powerpoint/2010/main" val="23985719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lvl4pPr marL="1714500" indent="-342900">
              <a:buFont typeface="Wingdings" pitchFamily="2" charset="2"/>
              <a:buChar char="§"/>
              <a:defRPr/>
            </a:lvl4pPr>
            <a:lvl5pPr marL="2057400" indent="-228600">
              <a:buFont typeface="Wingdings" pitchFamily="2" charset="2"/>
              <a:buChar char="§"/>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Footer Placeholder 3"/>
          <p:cNvSpPr>
            <a:spLocks noGrp="1"/>
          </p:cNvSpPr>
          <p:nvPr>
            <p:ph type="ftr" sz="quarter" idx="10"/>
          </p:nvPr>
        </p:nvSpPr>
        <p:spPr>
          <a:xfrm>
            <a:off x="6248400" y="6381750"/>
            <a:ext cx="2895600" cy="476250"/>
          </a:xfrm>
        </p:spPr>
        <p:txBody>
          <a:bodyPr/>
          <a:lstStyle>
            <a:lvl1pPr algn="l" eaLnBrk="0" hangingPunct="0">
              <a:defRPr sz="1000"/>
            </a:lvl1pPr>
          </a:lstStyle>
          <a:p>
            <a:pPr>
              <a:defRPr/>
            </a:pPr>
            <a:r>
              <a:rPr lang="en-US"/>
              <a:t>Learning objective 1:  </a:t>
            </a:r>
            <a:r>
              <a:rPr lang="en-US" b="0"/>
              <a:t>Explain why managers analyze financial statements</a:t>
            </a:r>
          </a:p>
        </p:txBody>
      </p:sp>
      <p:sp>
        <p:nvSpPr>
          <p:cNvPr id="5" name="Slide Number Placeholder 4"/>
          <p:cNvSpPr>
            <a:spLocks noGrp="1"/>
          </p:cNvSpPr>
          <p:nvPr>
            <p:ph type="sldNum" sz="quarter" idx="11"/>
          </p:nvPr>
        </p:nvSpPr>
        <p:spPr>
          <a:xfrm>
            <a:off x="0" y="6381750"/>
            <a:ext cx="1066800" cy="476250"/>
          </a:xfrm>
        </p:spPr>
        <p:txBody>
          <a:bodyPr/>
          <a:lstStyle>
            <a:lvl1pPr eaLnBrk="0" hangingPunct="0">
              <a:defRPr sz="1000" dirty="0" smtClean="0"/>
            </a:lvl1pPr>
          </a:lstStyle>
          <a:p>
            <a:pPr>
              <a:defRPr/>
            </a:pPr>
            <a:r>
              <a:rPr lang="en-US"/>
              <a:t>Slide 14-</a:t>
            </a:r>
            <a:fld id="{25455474-B86E-48AB-8C1A-AED91F11EEB4}" type="slidenum">
              <a:rPr lang="en-US"/>
              <a:pPr>
                <a:defRPr/>
              </a:pPr>
              <a:t>‹#›</a:t>
            </a:fld>
            <a:endParaRPr lang="en-US"/>
          </a:p>
        </p:txBody>
      </p:sp>
    </p:spTree>
    <p:extLst>
      <p:ext uri="{BB962C8B-B14F-4D97-AF65-F5344CB8AC3E}">
        <p14:creationId xmlns:p14="http://schemas.microsoft.com/office/powerpoint/2010/main" val="35499191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87B739B-1D12-4A8C-A96C-B3430D7AF09D}" type="datetimeFigureOut">
              <a:rPr lang="en-IN" smtClean="0">
                <a:solidFill>
                  <a:prstClr val="black">
                    <a:tint val="75000"/>
                  </a:prstClr>
                </a:solidFill>
              </a:rPr>
              <a:pPr/>
              <a:t>02-06-2016</a:t>
            </a:fld>
            <a:endParaRPr lang="en-IN">
              <a:solidFill>
                <a:prstClr val="black">
                  <a:tint val="75000"/>
                </a:prstClr>
              </a:solidFill>
            </a:endParaRPr>
          </a:p>
        </p:txBody>
      </p:sp>
      <p:sp>
        <p:nvSpPr>
          <p:cNvPr id="3" name="Footer Placeholder 2"/>
          <p:cNvSpPr>
            <a:spLocks noGrp="1"/>
          </p:cNvSpPr>
          <p:nvPr>
            <p:ph type="ftr" sz="quarter" idx="11"/>
          </p:nvPr>
        </p:nvSpPr>
        <p:spPr/>
        <p:txBody>
          <a:bodyPr/>
          <a:lstStyle/>
          <a:p>
            <a:endParaRPr lang="en-IN">
              <a:solidFill>
                <a:prstClr val="black">
                  <a:tint val="75000"/>
                </a:prstClr>
              </a:solidFill>
            </a:endParaRPr>
          </a:p>
        </p:txBody>
      </p:sp>
      <p:sp>
        <p:nvSpPr>
          <p:cNvPr id="4" name="Slide Number Placeholder 3"/>
          <p:cNvSpPr>
            <a:spLocks noGrp="1"/>
          </p:cNvSpPr>
          <p:nvPr>
            <p:ph type="sldNum" sz="quarter" idx="12"/>
          </p:nvPr>
        </p:nvSpPr>
        <p:spPr/>
        <p:txBody>
          <a:bodyPr/>
          <a:lstStyle/>
          <a:p>
            <a:fld id="{4BFC161A-8BA0-4B55-A4AE-53330D451B10}" type="slidenum">
              <a:rPr lang="en-IN" smtClean="0">
                <a:solidFill>
                  <a:prstClr val="black">
                    <a:tint val="75000"/>
                  </a:prstClr>
                </a:solidFill>
              </a:rPr>
              <a:pPr/>
              <a:t>‹#›</a:t>
            </a:fld>
            <a:endParaRPr lang="en-IN">
              <a:solidFill>
                <a:prstClr val="black">
                  <a:tint val="75000"/>
                </a:prstClr>
              </a:solidFill>
            </a:endParaRPr>
          </a:p>
        </p:txBody>
      </p:sp>
    </p:spTree>
    <p:extLst>
      <p:ext uri="{BB962C8B-B14F-4D97-AF65-F5344CB8AC3E}">
        <p14:creationId xmlns:p14="http://schemas.microsoft.com/office/powerpoint/2010/main" val="823964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IN"/>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87B739B-1D12-4A8C-A96C-B3430D7AF09D}" type="datetimeFigureOut">
              <a:rPr lang="en-IN" smtClean="0">
                <a:solidFill>
                  <a:prstClr val="black">
                    <a:tint val="75000"/>
                  </a:prstClr>
                </a:solidFill>
              </a:rPr>
              <a:pPr/>
              <a:t>02-06-2016</a:t>
            </a:fld>
            <a:endParaRPr lang="en-IN">
              <a:solidFill>
                <a:prstClr val="black">
                  <a:tint val="75000"/>
                </a:prstClr>
              </a:solidFill>
            </a:endParaRPr>
          </a:p>
        </p:txBody>
      </p:sp>
      <p:sp>
        <p:nvSpPr>
          <p:cNvPr id="6" name="Footer Placeholder 5"/>
          <p:cNvSpPr>
            <a:spLocks noGrp="1"/>
          </p:cNvSpPr>
          <p:nvPr>
            <p:ph type="ftr" sz="quarter" idx="11"/>
          </p:nvPr>
        </p:nvSpPr>
        <p:spPr/>
        <p:txBody>
          <a:bodyPr/>
          <a:lstStyle/>
          <a:p>
            <a:endParaRPr lang="en-IN">
              <a:solidFill>
                <a:prstClr val="black">
                  <a:tint val="75000"/>
                </a:prstClr>
              </a:solidFill>
            </a:endParaRPr>
          </a:p>
        </p:txBody>
      </p:sp>
      <p:sp>
        <p:nvSpPr>
          <p:cNvPr id="7" name="Slide Number Placeholder 6"/>
          <p:cNvSpPr>
            <a:spLocks noGrp="1"/>
          </p:cNvSpPr>
          <p:nvPr>
            <p:ph type="sldNum" sz="quarter" idx="12"/>
          </p:nvPr>
        </p:nvSpPr>
        <p:spPr/>
        <p:txBody>
          <a:bodyPr/>
          <a:lstStyle/>
          <a:p>
            <a:fld id="{4BFC161A-8BA0-4B55-A4AE-53330D451B10}" type="slidenum">
              <a:rPr lang="en-IN" smtClean="0">
                <a:solidFill>
                  <a:prstClr val="black">
                    <a:tint val="75000"/>
                  </a:prstClr>
                </a:solidFill>
              </a:rPr>
              <a:pPr/>
              <a:t>‹#›</a:t>
            </a:fld>
            <a:endParaRPr lang="en-IN">
              <a:solidFill>
                <a:prstClr val="black">
                  <a:tint val="75000"/>
                </a:prstClr>
              </a:solidFill>
            </a:endParaRPr>
          </a:p>
        </p:txBody>
      </p:sp>
    </p:spTree>
    <p:extLst>
      <p:ext uri="{BB962C8B-B14F-4D97-AF65-F5344CB8AC3E}">
        <p14:creationId xmlns:p14="http://schemas.microsoft.com/office/powerpoint/2010/main" val="2874547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IN"/>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87B739B-1D12-4A8C-A96C-B3430D7AF09D}" type="datetimeFigureOut">
              <a:rPr lang="en-IN" smtClean="0">
                <a:solidFill>
                  <a:prstClr val="black">
                    <a:tint val="75000"/>
                  </a:prstClr>
                </a:solidFill>
              </a:rPr>
              <a:pPr/>
              <a:t>02-06-2016</a:t>
            </a:fld>
            <a:endParaRPr lang="en-IN">
              <a:solidFill>
                <a:prstClr val="black">
                  <a:tint val="75000"/>
                </a:prstClr>
              </a:solidFill>
            </a:endParaRPr>
          </a:p>
        </p:txBody>
      </p:sp>
      <p:sp>
        <p:nvSpPr>
          <p:cNvPr id="6" name="Footer Placeholder 5"/>
          <p:cNvSpPr>
            <a:spLocks noGrp="1"/>
          </p:cNvSpPr>
          <p:nvPr>
            <p:ph type="ftr" sz="quarter" idx="11"/>
          </p:nvPr>
        </p:nvSpPr>
        <p:spPr/>
        <p:txBody>
          <a:bodyPr/>
          <a:lstStyle/>
          <a:p>
            <a:endParaRPr lang="en-IN">
              <a:solidFill>
                <a:prstClr val="black">
                  <a:tint val="75000"/>
                </a:prstClr>
              </a:solidFill>
            </a:endParaRPr>
          </a:p>
        </p:txBody>
      </p:sp>
      <p:sp>
        <p:nvSpPr>
          <p:cNvPr id="7" name="Slide Number Placeholder 6"/>
          <p:cNvSpPr>
            <a:spLocks noGrp="1"/>
          </p:cNvSpPr>
          <p:nvPr>
            <p:ph type="sldNum" sz="quarter" idx="12"/>
          </p:nvPr>
        </p:nvSpPr>
        <p:spPr/>
        <p:txBody>
          <a:bodyPr/>
          <a:lstStyle/>
          <a:p>
            <a:fld id="{4BFC161A-8BA0-4B55-A4AE-53330D451B10}" type="slidenum">
              <a:rPr lang="en-IN" smtClean="0">
                <a:solidFill>
                  <a:prstClr val="black">
                    <a:tint val="75000"/>
                  </a:prstClr>
                </a:solidFill>
              </a:rPr>
              <a:pPr/>
              <a:t>‹#›</a:t>
            </a:fld>
            <a:endParaRPr lang="en-IN">
              <a:solidFill>
                <a:prstClr val="black">
                  <a:tint val="75000"/>
                </a:prstClr>
              </a:solidFill>
            </a:endParaRPr>
          </a:p>
        </p:txBody>
      </p:sp>
    </p:spTree>
    <p:extLst>
      <p:ext uri="{BB962C8B-B14F-4D97-AF65-F5344CB8AC3E}">
        <p14:creationId xmlns:p14="http://schemas.microsoft.com/office/powerpoint/2010/main" val="133074486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887B739B-1D12-4A8C-A96C-B3430D7AF09D}" type="datetimeFigureOut">
              <a:rPr lang="en-IN" smtClean="0">
                <a:solidFill>
                  <a:prstClr val="black">
                    <a:tint val="75000"/>
                  </a:prstClr>
                </a:solidFill>
              </a:rPr>
              <a:pPr/>
              <a:t>02-06-2016</a:t>
            </a:fld>
            <a:endParaRPr lang="en-IN">
              <a:solidFill>
                <a:prstClr val="black">
                  <a:tint val="75000"/>
                </a:prstClr>
              </a:solidFill>
            </a:endParaRPr>
          </a:p>
        </p:txBody>
      </p:sp>
      <p:sp>
        <p:nvSpPr>
          <p:cNvPr id="5" name="Footer Placeholder 4"/>
          <p:cNvSpPr>
            <a:spLocks noGrp="1"/>
          </p:cNvSpPr>
          <p:nvPr>
            <p:ph type="ftr" sz="quarter" idx="11"/>
          </p:nvPr>
        </p:nvSpPr>
        <p:spPr/>
        <p:txBody>
          <a:bodyPr/>
          <a:lstStyle/>
          <a:p>
            <a:endParaRPr lang="en-IN">
              <a:solidFill>
                <a:prstClr val="black">
                  <a:tint val="75000"/>
                </a:prstClr>
              </a:solidFill>
            </a:endParaRPr>
          </a:p>
        </p:txBody>
      </p:sp>
      <p:sp>
        <p:nvSpPr>
          <p:cNvPr id="6" name="Slide Number Placeholder 5"/>
          <p:cNvSpPr>
            <a:spLocks noGrp="1"/>
          </p:cNvSpPr>
          <p:nvPr>
            <p:ph type="sldNum" sz="quarter" idx="12"/>
          </p:nvPr>
        </p:nvSpPr>
        <p:spPr/>
        <p:txBody>
          <a:bodyPr/>
          <a:lstStyle/>
          <a:p>
            <a:fld id="{4BFC161A-8BA0-4B55-A4AE-53330D451B10}" type="slidenum">
              <a:rPr lang="en-IN" smtClean="0">
                <a:solidFill>
                  <a:prstClr val="black">
                    <a:tint val="75000"/>
                  </a:prstClr>
                </a:solidFill>
              </a:rPr>
              <a:pPr/>
              <a:t>‹#›</a:t>
            </a:fld>
            <a:endParaRPr lang="en-IN">
              <a:solidFill>
                <a:prstClr val="black">
                  <a:tint val="75000"/>
                </a:prstClr>
              </a:solidFill>
            </a:endParaRPr>
          </a:p>
        </p:txBody>
      </p:sp>
    </p:spTree>
    <p:extLst>
      <p:ext uri="{BB962C8B-B14F-4D97-AF65-F5344CB8AC3E}">
        <p14:creationId xmlns:p14="http://schemas.microsoft.com/office/powerpoint/2010/main" val="94230832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IN"/>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887B739B-1D12-4A8C-A96C-B3430D7AF09D}" type="datetimeFigureOut">
              <a:rPr lang="en-IN" smtClean="0">
                <a:solidFill>
                  <a:prstClr val="black">
                    <a:tint val="75000"/>
                  </a:prstClr>
                </a:solidFill>
              </a:rPr>
              <a:pPr/>
              <a:t>02-06-2016</a:t>
            </a:fld>
            <a:endParaRPr lang="en-IN">
              <a:solidFill>
                <a:prstClr val="black">
                  <a:tint val="75000"/>
                </a:prstClr>
              </a:solidFill>
            </a:endParaRPr>
          </a:p>
        </p:txBody>
      </p:sp>
      <p:sp>
        <p:nvSpPr>
          <p:cNvPr id="5" name="Footer Placeholder 4"/>
          <p:cNvSpPr>
            <a:spLocks noGrp="1"/>
          </p:cNvSpPr>
          <p:nvPr>
            <p:ph type="ftr" sz="quarter" idx="11"/>
          </p:nvPr>
        </p:nvSpPr>
        <p:spPr/>
        <p:txBody>
          <a:bodyPr/>
          <a:lstStyle/>
          <a:p>
            <a:endParaRPr lang="en-IN">
              <a:solidFill>
                <a:prstClr val="black">
                  <a:tint val="75000"/>
                </a:prstClr>
              </a:solidFill>
            </a:endParaRPr>
          </a:p>
        </p:txBody>
      </p:sp>
      <p:sp>
        <p:nvSpPr>
          <p:cNvPr id="6" name="Slide Number Placeholder 5"/>
          <p:cNvSpPr>
            <a:spLocks noGrp="1"/>
          </p:cNvSpPr>
          <p:nvPr>
            <p:ph type="sldNum" sz="quarter" idx="12"/>
          </p:nvPr>
        </p:nvSpPr>
        <p:spPr/>
        <p:txBody>
          <a:bodyPr/>
          <a:lstStyle/>
          <a:p>
            <a:fld id="{4BFC161A-8BA0-4B55-A4AE-53330D451B10}" type="slidenum">
              <a:rPr lang="en-IN" smtClean="0">
                <a:solidFill>
                  <a:prstClr val="black">
                    <a:tint val="75000"/>
                  </a:prstClr>
                </a:solidFill>
              </a:rPr>
              <a:pPr/>
              <a:t>‹#›</a:t>
            </a:fld>
            <a:endParaRPr lang="en-IN">
              <a:solidFill>
                <a:prstClr val="black">
                  <a:tint val="75000"/>
                </a:prstClr>
              </a:solidFill>
            </a:endParaRPr>
          </a:p>
        </p:txBody>
      </p:sp>
    </p:spTree>
    <p:extLst>
      <p:ext uri="{BB962C8B-B14F-4D97-AF65-F5344CB8AC3E}">
        <p14:creationId xmlns:p14="http://schemas.microsoft.com/office/powerpoint/2010/main" val="12245635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371600"/>
            <a:ext cx="4038600" cy="4572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371600"/>
            <a:ext cx="4038600" cy="4572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Footer Placeholder 4"/>
          <p:cNvSpPr>
            <a:spLocks noGrp="1"/>
          </p:cNvSpPr>
          <p:nvPr>
            <p:ph type="ftr" sz="quarter" idx="10"/>
          </p:nvPr>
        </p:nvSpPr>
        <p:spPr/>
        <p:txBody>
          <a:bodyPr/>
          <a:lstStyle>
            <a:lvl1pPr eaLnBrk="0" hangingPunct="0">
              <a:defRPr/>
            </a:lvl1pPr>
          </a:lstStyle>
          <a:p>
            <a:pPr>
              <a:defRPr/>
            </a:pPr>
            <a:r>
              <a:rPr lang="en-US"/>
              <a:t>Learning objective 1:  </a:t>
            </a:r>
            <a:r>
              <a:rPr lang="en-US" b="0"/>
              <a:t>Explain why managers analyze financial statements</a:t>
            </a:r>
            <a:endParaRPr lang="en-US" sz="1400" b="0"/>
          </a:p>
        </p:txBody>
      </p:sp>
      <p:sp>
        <p:nvSpPr>
          <p:cNvPr id="6" name="Slide Number Placeholder 5"/>
          <p:cNvSpPr>
            <a:spLocks noGrp="1"/>
          </p:cNvSpPr>
          <p:nvPr>
            <p:ph type="sldNum" sz="quarter" idx="11"/>
          </p:nvPr>
        </p:nvSpPr>
        <p:spPr/>
        <p:txBody>
          <a:bodyPr/>
          <a:lstStyle>
            <a:lvl1pPr eaLnBrk="0" hangingPunct="0">
              <a:defRPr dirty="0" smtClean="0"/>
            </a:lvl1pPr>
          </a:lstStyle>
          <a:p>
            <a:pPr>
              <a:defRPr/>
            </a:pPr>
            <a:r>
              <a:rPr lang="en-US"/>
              <a:t>Slide 14-</a:t>
            </a:r>
            <a:fld id="{4DA1A11A-D225-4088-A9A6-66B459ACE9AA}" type="slidenum">
              <a:rPr lang="en-US"/>
              <a:pPr>
                <a:defRPr/>
              </a:pPr>
              <a:t>‹#›</a:t>
            </a:fld>
            <a:endParaRPr lang="en-US"/>
          </a:p>
        </p:txBody>
      </p:sp>
    </p:spTree>
    <p:extLst>
      <p:ext uri="{BB962C8B-B14F-4D97-AF65-F5344CB8AC3E}">
        <p14:creationId xmlns:p14="http://schemas.microsoft.com/office/powerpoint/2010/main" val="39055437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xAndTwoObj" preserve="1">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4562"/>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371600"/>
            <a:ext cx="4038600" cy="457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8200" y="1371600"/>
            <a:ext cx="4038600" cy="2209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648200" y="3733800"/>
            <a:ext cx="4038600" cy="2209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10"/>
          </p:nvPr>
        </p:nvSpPr>
        <p:spPr/>
        <p:txBody>
          <a:bodyPr/>
          <a:lstStyle>
            <a:lvl1pPr eaLnBrk="0" hangingPunct="0">
              <a:defRPr/>
            </a:lvl1pPr>
          </a:lstStyle>
          <a:p>
            <a:pPr>
              <a:defRPr/>
            </a:pPr>
            <a:r>
              <a:rPr lang="en-US"/>
              <a:t>Learning objective 1:  </a:t>
            </a:r>
            <a:r>
              <a:rPr lang="en-US" b="0"/>
              <a:t>Explain why managers analyze financial statements</a:t>
            </a:r>
            <a:endParaRPr lang="en-US" sz="1400" b="0"/>
          </a:p>
        </p:txBody>
      </p:sp>
      <p:sp>
        <p:nvSpPr>
          <p:cNvPr id="7" name="Slide Number Placeholder 6"/>
          <p:cNvSpPr>
            <a:spLocks noGrp="1"/>
          </p:cNvSpPr>
          <p:nvPr>
            <p:ph type="sldNum" sz="quarter" idx="11"/>
          </p:nvPr>
        </p:nvSpPr>
        <p:spPr/>
        <p:txBody>
          <a:bodyPr/>
          <a:lstStyle>
            <a:lvl1pPr eaLnBrk="0" hangingPunct="0">
              <a:defRPr dirty="0" smtClean="0"/>
            </a:lvl1pPr>
          </a:lstStyle>
          <a:p>
            <a:pPr>
              <a:defRPr/>
            </a:pPr>
            <a:r>
              <a:rPr lang="en-US"/>
              <a:t>Slide 14-</a:t>
            </a:r>
            <a:fld id="{9A4CB5EB-F50F-4F6C-9F46-5DB0A9EA64DF}" type="slidenum">
              <a:rPr lang="en-US"/>
              <a:pPr>
                <a:defRPr/>
              </a:pPr>
              <a:t>‹#›</a:t>
            </a:fld>
            <a:endParaRPr lang="en-US"/>
          </a:p>
        </p:txBody>
      </p:sp>
    </p:spTree>
    <p:extLst>
      <p:ext uri="{BB962C8B-B14F-4D97-AF65-F5344CB8AC3E}">
        <p14:creationId xmlns:p14="http://schemas.microsoft.com/office/powerpoint/2010/main" val="10937857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IN"/>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IN"/>
          </a:p>
        </p:txBody>
      </p:sp>
      <p:sp>
        <p:nvSpPr>
          <p:cNvPr id="4" name="Date Placeholder 3"/>
          <p:cNvSpPr>
            <a:spLocks noGrp="1"/>
          </p:cNvSpPr>
          <p:nvPr>
            <p:ph type="dt" sz="half" idx="10"/>
          </p:nvPr>
        </p:nvSpPr>
        <p:spPr/>
        <p:txBody>
          <a:bodyPr/>
          <a:lstStyle/>
          <a:p>
            <a:fld id="{887B739B-1D12-4A8C-A96C-B3430D7AF09D}" type="datetimeFigureOut">
              <a:rPr lang="en-IN" smtClean="0">
                <a:solidFill>
                  <a:prstClr val="black">
                    <a:tint val="75000"/>
                  </a:prstClr>
                </a:solidFill>
              </a:rPr>
              <a:pPr/>
              <a:t>02-06-2016</a:t>
            </a:fld>
            <a:endParaRPr lang="en-IN">
              <a:solidFill>
                <a:prstClr val="black">
                  <a:tint val="75000"/>
                </a:prstClr>
              </a:solidFill>
            </a:endParaRPr>
          </a:p>
        </p:txBody>
      </p:sp>
      <p:sp>
        <p:nvSpPr>
          <p:cNvPr id="5" name="Footer Placeholder 4"/>
          <p:cNvSpPr>
            <a:spLocks noGrp="1"/>
          </p:cNvSpPr>
          <p:nvPr>
            <p:ph type="ftr" sz="quarter" idx="11"/>
          </p:nvPr>
        </p:nvSpPr>
        <p:spPr/>
        <p:txBody>
          <a:bodyPr/>
          <a:lstStyle/>
          <a:p>
            <a:endParaRPr lang="en-IN">
              <a:solidFill>
                <a:prstClr val="black">
                  <a:tint val="75000"/>
                </a:prstClr>
              </a:solidFill>
            </a:endParaRPr>
          </a:p>
        </p:txBody>
      </p:sp>
      <p:sp>
        <p:nvSpPr>
          <p:cNvPr id="6" name="Slide Number Placeholder 5"/>
          <p:cNvSpPr>
            <a:spLocks noGrp="1"/>
          </p:cNvSpPr>
          <p:nvPr>
            <p:ph type="sldNum" sz="quarter" idx="12"/>
          </p:nvPr>
        </p:nvSpPr>
        <p:spPr/>
        <p:txBody>
          <a:bodyPr/>
          <a:lstStyle/>
          <a:p>
            <a:fld id="{4BFC161A-8BA0-4B55-A4AE-53330D451B10}" type="slidenum">
              <a:rPr lang="en-IN" smtClean="0">
                <a:solidFill>
                  <a:prstClr val="black">
                    <a:tint val="75000"/>
                  </a:prstClr>
                </a:solidFill>
              </a:rPr>
              <a:pPr/>
              <a:t>‹#›</a:t>
            </a:fld>
            <a:endParaRPr lang="en-IN">
              <a:solidFill>
                <a:prstClr val="black">
                  <a:tint val="75000"/>
                </a:prstClr>
              </a:solidFill>
            </a:endParaRPr>
          </a:p>
        </p:txBody>
      </p:sp>
    </p:spTree>
    <p:extLst>
      <p:ext uri="{BB962C8B-B14F-4D97-AF65-F5344CB8AC3E}">
        <p14:creationId xmlns:p14="http://schemas.microsoft.com/office/powerpoint/2010/main" val="26512991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887B739B-1D12-4A8C-A96C-B3430D7AF09D}" type="datetimeFigureOut">
              <a:rPr lang="en-IN" smtClean="0">
                <a:solidFill>
                  <a:prstClr val="black">
                    <a:tint val="75000"/>
                  </a:prstClr>
                </a:solidFill>
              </a:rPr>
              <a:pPr/>
              <a:t>02-06-2016</a:t>
            </a:fld>
            <a:endParaRPr lang="en-IN">
              <a:solidFill>
                <a:prstClr val="black">
                  <a:tint val="75000"/>
                </a:prstClr>
              </a:solidFill>
            </a:endParaRPr>
          </a:p>
        </p:txBody>
      </p:sp>
      <p:sp>
        <p:nvSpPr>
          <p:cNvPr id="5" name="Footer Placeholder 4"/>
          <p:cNvSpPr>
            <a:spLocks noGrp="1"/>
          </p:cNvSpPr>
          <p:nvPr>
            <p:ph type="ftr" sz="quarter" idx="11"/>
          </p:nvPr>
        </p:nvSpPr>
        <p:spPr/>
        <p:txBody>
          <a:bodyPr/>
          <a:lstStyle/>
          <a:p>
            <a:endParaRPr lang="en-IN">
              <a:solidFill>
                <a:prstClr val="black">
                  <a:tint val="75000"/>
                </a:prstClr>
              </a:solidFill>
            </a:endParaRPr>
          </a:p>
        </p:txBody>
      </p:sp>
      <p:sp>
        <p:nvSpPr>
          <p:cNvPr id="6" name="Slide Number Placeholder 5"/>
          <p:cNvSpPr>
            <a:spLocks noGrp="1"/>
          </p:cNvSpPr>
          <p:nvPr>
            <p:ph type="sldNum" sz="quarter" idx="12"/>
          </p:nvPr>
        </p:nvSpPr>
        <p:spPr/>
        <p:txBody>
          <a:bodyPr/>
          <a:lstStyle/>
          <a:p>
            <a:fld id="{4BFC161A-8BA0-4B55-A4AE-53330D451B10}" type="slidenum">
              <a:rPr lang="en-IN" smtClean="0">
                <a:solidFill>
                  <a:prstClr val="black">
                    <a:tint val="75000"/>
                  </a:prstClr>
                </a:solidFill>
              </a:rPr>
              <a:pPr/>
              <a:t>‹#›</a:t>
            </a:fld>
            <a:endParaRPr lang="en-IN">
              <a:solidFill>
                <a:prstClr val="black">
                  <a:tint val="75000"/>
                </a:prstClr>
              </a:solidFill>
            </a:endParaRPr>
          </a:p>
        </p:txBody>
      </p:sp>
    </p:spTree>
    <p:extLst>
      <p:ext uri="{BB962C8B-B14F-4D97-AF65-F5344CB8AC3E}">
        <p14:creationId xmlns:p14="http://schemas.microsoft.com/office/powerpoint/2010/main" val="13771463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IN"/>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87B739B-1D12-4A8C-A96C-B3430D7AF09D}" type="datetimeFigureOut">
              <a:rPr lang="en-IN" smtClean="0">
                <a:solidFill>
                  <a:prstClr val="black">
                    <a:tint val="75000"/>
                  </a:prstClr>
                </a:solidFill>
              </a:rPr>
              <a:pPr/>
              <a:t>02-06-2016</a:t>
            </a:fld>
            <a:endParaRPr lang="en-IN">
              <a:solidFill>
                <a:prstClr val="black">
                  <a:tint val="75000"/>
                </a:prstClr>
              </a:solidFill>
            </a:endParaRPr>
          </a:p>
        </p:txBody>
      </p:sp>
      <p:sp>
        <p:nvSpPr>
          <p:cNvPr id="5" name="Footer Placeholder 4"/>
          <p:cNvSpPr>
            <a:spLocks noGrp="1"/>
          </p:cNvSpPr>
          <p:nvPr>
            <p:ph type="ftr" sz="quarter" idx="11"/>
          </p:nvPr>
        </p:nvSpPr>
        <p:spPr/>
        <p:txBody>
          <a:bodyPr/>
          <a:lstStyle/>
          <a:p>
            <a:endParaRPr lang="en-IN">
              <a:solidFill>
                <a:prstClr val="black">
                  <a:tint val="75000"/>
                </a:prstClr>
              </a:solidFill>
            </a:endParaRPr>
          </a:p>
        </p:txBody>
      </p:sp>
      <p:sp>
        <p:nvSpPr>
          <p:cNvPr id="6" name="Slide Number Placeholder 5"/>
          <p:cNvSpPr>
            <a:spLocks noGrp="1"/>
          </p:cNvSpPr>
          <p:nvPr>
            <p:ph type="sldNum" sz="quarter" idx="12"/>
          </p:nvPr>
        </p:nvSpPr>
        <p:spPr/>
        <p:txBody>
          <a:bodyPr/>
          <a:lstStyle/>
          <a:p>
            <a:fld id="{4BFC161A-8BA0-4B55-A4AE-53330D451B10}" type="slidenum">
              <a:rPr lang="en-IN" smtClean="0">
                <a:solidFill>
                  <a:prstClr val="black">
                    <a:tint val="75000"/>
                  </a:prstClr>
                </a:solidFill>
              </a:rPr>
              <a:pPr/>
              <a:t>‹#›</a:t>
            </a:fld>
            <a:endParaRPr lang="en-IN">
              <a:solidFill>
                <a:prstClr val="black">
                  <a:tint val="75000"/>
                </a:prstClr>
              </a:solidFill>
            </a:endParaRPr>
          </a:p>
        </p:txBody>
      </p:sp>
    </p:spTree>
    <p:extLst>
      <p:ext uri="{BB962C8B-B14F-4D97-AF65-F5344CB8AC3E}">
        <p14:creationId xmlns:p14="http://schemas.microsoft.com/office/powerpoint/2010/main" val="30441813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Date Placeholder 4"/>
          <p:cNvSpPr>
            <a:spLocks noGrp="1"/>
          </p:cNvSpPr>
          <p:nvPr>
            <p:ph type="dt" sz="half" idx="10"/>
          </p:nvPr>
        </p:nvSpPr>
        <p:spPr/>
        <p:txBody>
          <a:bodyPr/>
          <a:lstStyle/>
          <a:p>
            <a:fld id="{887B739B-1D12-4A8C-A96C-B3430D7AF09D}" type="datetimeFigureOut">
              <a:rPr lang="en-IN" smtClean="0">
                <a:solidFill>
                  <a:prstClr val="black">
                    <a:tint val="75000"/>
                  </a:prstClr>
                </a:solidFill>
              </a:rPr>
              <a:pPr/>
              <a:t>02-06-2016</a:t>
            </a:fld>
            <a:endParaRPr lang="en-IN">
              <a:solidFill>
                <a:prstClr val="black">
                  <a:tint val="75000"/>
                </a:prstClr>
              </a:solidFill>
            </a:endParaRPr>
          </a:p>
        </p:txBody>
      </p:sp>
      <p:sp>
        <p:nvSpPr>
          <p:cNvPr id="6" name="Footer Placeholder 5"/>
          <p:cNvSpPr>
            <a:spLocks noGrp="1"/>
          </p:cNvSpPr>
          <p:nvPr>
            <p:ph type="ftr" sz="quarter" idx="11"/>
          </p:nvPr>
        </p:nvSpPr>
        <p:spPr/>
        <p:txBody>
          <a:bodyPr/>
          <a:lstStyle/>
          <a:p>
            <a:endParaRPr lang="en-IN">
              <a:solidFill>
                <a:prstClr val="black">
                  <a:tint val="75000"/>
                </a:prstClr>
              </a:solidFill>
            </a:endParaRPr>
          </a:p>
        </p:txBody>
      </p:sp>
      <p:sp>
        <p:nvSpPr>
          <p:cNvPr id="7" name="Slide Number Placeholder 6"/>
          <p:cNvSpPr>
            <a:spLocks noGrp="1"/>
          </p:cNvSpPr>
          <p:nvPr>
            <p:ph type="sldNum" sz="quarter" idx="12"/>
          </p:nvPr>
        </p:nvSpPr>
        <p:spPr/>
        <p:txBody>
          <a:bodyPr/>
          <a:lstStyle/>
          <a:p>
            <a:fld id="{4BFC161A-8BA0-4B55-A4AE-53330D451B10}" type="slidenum">
              <a:rPr lang="en-IN" smtClean="0">
                <a:solidFill>
                  <a:prstClr val="black">
                    <a:tint val="75000"/>
                  </a:prstClr>
                </a:solidFill>
              </a:rPr>
              <a:pPr/>
              <a:t>‹#›</a:t>
            </a:fld>
            <a:endParaRPr lang="en-IN">
              <a:solidFill>
                <a:prstClr val="black">
                  <a:tint val="75000"/>
                </a:prstClr>
              </a:solidFill>
            </a:endParaRPr>
          </a:p>
        </p:txBody>
      </p:sp>
    </p:spTree>
    <p:extLst>
      <p:ext uri="{BB962C8B-B14F-4D97-AF65-F5344CB8AC3E}">
        <p14:creationId xmlns:p14="http://schemas.microsoft.com/office/powerpoint/2010/main" val="33333607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IN"/>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7" name="Date Placeholder 6"/>
          <p:cNvSpPr>
            <a:spLocks noGrp="1"/>
          </p:cNvSpPr>
          <p:nvPr>
            <p:ph type="dt" sz="half" idx="10"/>
          </p:nvPr>
        </p:nvSpPr>
        <p:spPr/>
        <p:txBody>
          <a:bodyPr/>
          <a:lstStyle/>
          <a:p>
            <a:fld id="{887B739B-1D12-4A8C-A96C-B3430D7AF09D}" type="datetimeFigureOut">
              <a:rPr lang="en-IN" smtClean="0">
                <a:solidFill>
                  <a:prstClr val="black">
                    <a:tint val="75000"/>
                  </a:prstClr>
                </a:solidFill>
              </a:rPr>
              <a:pPr/>
              <a:t>02-06-2016</a:t>
            </a:fld>
            <a:endParaRPr lang="en-IN">
              <a:solidFill>
                <a:prstClr val="black">
                  <a:tint val="75000"/>
                </a:prstClr>
              </a:solidFill>
            </a:endParaRPr>
          </a:p>
        </p:txBody>
      </p:sp>
      <p:sp>
        <p:nvSpPr>
          <p:cNvPr id="8" name="Footer Placeholder 7"/>
          <p:cNvSpPr>
            <a:spLocks noGrp="1"/>
          </p:cNvSpPr>
          <p:nvPr>
            <p:ph type="ftr" sz="quarter" idx="11"/>
          </p:nvPr>
        </p:nvSpPr>
        <p:spPr/>
        <p:txBody>
          <a:bodyPr/>
          <a:lstStyle/>
          <a:p>
            <a:endParaRPr lang="en-IN">
              <a:solidFill>
                <a:prstClr val="black">
                  <a:tint val="75000"/>
                </a:prstClr>
              </a:solidFill>
            </a:endParaRPr>
          </a:p>
        </p:txBody>
      </p:sp>
      <p:sp>
        <p:nvSpPr>
          <p:cNvPr id="9" name="Slide Number Placeholder 8"/>
          <p:cNvSpPr>
            <a:spLocks noGrp="1"/>
          </p:cNvSpPr>
          <p:nvPr>
            <p:ph type="sldNum" sz="quarter" idx="12"/>
          </p:nvPr>
        </p:nvSpPr>
        <p:spPr/>
        <p:txBody>
          <a:bodyPr/>
          <a:lstStyle/>
          <a:p>
            <a:fld id="{4BFC161A-8BA0-4B55-A4AE-53330D451B10}" type="slidenum">
              <a:rPr lang="en-IN" smtClean="0">
                <a:solidFill>
                  <a:prstClr val="black">
                    <a:tint val="75000"/>
                  </a:prstClr>
                </a:solidFill>
              </a:rPr>
              <a:pPr/>
              <a:t>‹#›</a:t>
            </a:fld>
            <a:endParaRPr lang="en-IN">
              <a:solidFill>
                <a:prstClr val="black">
                  <a:tint val="75000"/>
                </a:prstClr>
              </a:solidFill>
            </a:endParaRPr>
          </a:p>
        </p:txBody>
      </p:sp>
    </p:spTree>
    <p:extLst>
      <p:ext uri="{BB962C8B-B14F-4D97-AF65-F5344CB8AC3E}">
        <p14:creationId xmlns:p14="http://schemas.microsoft.com/office/powerpoint/2010/main" val="309891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Date Placeholder 2"/>
          <p:cNvSpPr>
            <a:spLocks noGrp="1"/>
          </p:cNvSpPr>
          <p:nvPr>
            <p:ph type="dt" sz="half" idx="10"/>
          </p:nvPr>
        </p:nvSpPr>
        <p:spPr/>
        <p:txBody>
          <a:bodyPr/>
          <a:lstStyle/>
          <a:p>
            <a:fld id="{887B739B-1D12-4A8C-A96C-B3430D7AF09D}" type="datetimeFigureOut">
              <a:rPr lang="en-IN" smtClean="0">
                <a:solidFill>
                  <a:prstClr val="black">
                    <a:tint val="75000"/>
                  </a:prstClr>
                </a:solidFill>
              </a:rPr>
              <a:pPr/>
              <a:t>02-06-2016</a:t>
            </a:fld>
            <a:endParaRPr lang="en-IN">
              <a:solidFill>
                <a:prstClr val="black">
                  <a:tint val="75000"/>
                </a:prstClr>
              </a:solidFill>
            </a:endParaRPr>
          </a:p>
        </p:txBody>
      </p:sp>
      <p:sp>
        <p:nvSpPr>
          <p:cNvPr id="4" name="Footer Placeholder 3"/>
          <p:cNvSpPr>
            <a:spLocks noGrp="1"/>
          </p:cNvSpPr>
          <p:nvPr>
            <p:ph type="ftr" sz="quarter" idx="11"/>
          </p:nvPr>
        </p:nvSpPr>
        <p:spPr/>
        <p:txBody>
          <a:bodyPr/>
          <a:lstStyle/>
          <a:p>
            <a:endParaRPr lang="en-IN">
              <a:solidFill>
                <a:prstClr val="black">
                  <a:tint val="75000"/>
                </a:prstClr>
              </a:solidFill>
            </a:endParaRPr>
          </a:p>
        </p:txBody>
      </p:sp>
      <p:sp>
        <p:nvSpPr>
          <p:cNvPr id="5" name="Slide Number Placeholder 4"/>
          <p:cNvSpPr>
            <a:spLocks noGrp="1"/>
          </p:cNvSpPr>
          <p:nvPr>
            <p:ph type="sldNum" sz="quarter" idx="12"/>
          </p:nvPr>
        </p:nvSpPr>
        <p:spPr/>
        <p:txBody>
          <a:bodyPr/>
          <a:lstStyle/>
          <a:p>
            <a:fld id="{4BFC161A-8BA0-4B55-A4AE-53330D451B10}" type="slidenum">
              <a:rPr lang="en-IN" smtClean="0">
                <a:solidFill>
                  <a:prstClr val="black">
                    <a:tint val="75000"/>
                  </a:prstClr>
                </a:solidFill>
              </a:rPr>
              <a:pPr/>
              <a:t>‹#›</a:t>
            </a:fld>
            <a:endParaRPr lang="en-IN">
              <a:solidFill>
                <a:prstClr val="black">
                  <a:tint val="75000"/>
                </a:prstClr>
              </a:solidFill>
            </a:endParaRPr>
          </a:p>
        </p:txBody>
      </p:sp>
    </p:spTree>
    <p:extLst>
      <p:ext uri="{BB962C8B-B14F-4D97-AF65-F5344CB8AC3E}">
        <p14:creationId xmlns:p14="http://schemas.microsoft.com/office/powerpoint/2010/main" val="159568632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1.xml"/><Relationship Id="rId3" Type="http://schemas.openxmlformats.org/officeDocument/2006/relationships/slideLayout" Target="../slideLayouts/slideLayout6.xml"/><Relationship Id="rId7" Type="http://schemas.openxmlformats.org/officeDocument/2006/relationships/slideLayout" Target="../slideLayouts/slideLayout10.xml"/><Relationship Id="rId12" Type="http://schemas.openxmlformats.org/officeDocument/2006/relationships/theme" Target="../theme/theme2.xml"/><Relationship Id="rId2" Type="http://schemas.openxmlformats.org/officeDocument/2006/relationships/slideLayout" Target="../slideLayouts/slideLayout5.xml"/><Relationship Id="rId1" Type="http://schemas.openxmlformats.org/officeDocument/2006/relationships/slideLayout" Target="../slideLayouts/slideLayout4.xml"/><Relationship Id="rId6" Type="http://schemas.openxmlformats.org/officeDocument/2006/relationships/slideLayout" Target="../slideLayouts/slideLayout9.xml"/><Relationship Id="rId11" Type="http://schemas.openxmlformats.org/officeDocument/2006/relationships/slideLayout" Target="../slideLayouts/slideLayout14.xml"/><Relationship Id="rId5" Type="http://schemas.openxmlformats.org/officeDocument/2006/relationships/slideLayout" Target="../slideLayouts/slideLayout8.xml"/><Relationship Id="rId10" Type="http://schemas.openxmlformats.org/officeDocument/2006/relationships/slideLayout" Target="../slideLayouts/slideLayout13.xml"/><Relationship Id="rId4" Type="http://schemas.openxmlformats.org/officeDocument/2006/relationships/slideLayout" Target="../slideLayouts/slideLayout7.xml"/><Relationship Id="rId9"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944562"/>
          </a:xfrm>
          <a:prstGeom prst="rect">
            <a:avLst/>
          </a:prstGeom>
          <a:solidFill>
            <a:srgbClr val="005B88"/>
          </a:solidFill>
          <a:ln w="9525">
            <a:solidFill>
              <a:schemeClr val="tx1"/>
            </a:solidFill>
            <a:miter lim="800000"/>
            <a:headEnd/>
            <a:tailEnd/>
          </a:ln>
          <a:effectLst>
            <a:outerShdw dist="71842" dir="2700000" algn="ctr" rotWithShape="0">
              <a:srgbClr val="A50021"/>
            </a:outerShdw>
          </a:effectLst>
        </p:spPr>
        <p:txBody>
          <a:bodyPr vert="horz" wrap="square" lIns="91440" tIns="45720" rIns="91440" bIns="45720" numCol="1" anchor="ctr" anchorCtr="0" compatLnSpc="1">
            <a:prstTxWarp prst="textNoShape">
              <a:avLst/>
            </a:prstTxWarp>
          </a:bodyPr>
          <a:lstStyle/>
          <a:p>
            <a:pPr lvl="0"/>
            <a:r>
              <a:rPr lang="en-US" dirty="0" smtClean="0"/>
              <a:t>Click to edit Master title style</a:t>
            </a:r>
          </a:p>
        </p:txBody>
      </p:sp>
      <p:sp>
        <p:nvSpPr>
          <p:cNvPr id="1027" name="Rectangle 3"/>
          <p:cNvSpPr>
            <a:spLocks noGrp="1" noChangeArrowheads="1"/>
          </p:cNvSpPr>
          <p:nvPr>
            <p:ph type="body" idx="1"/>
          </p:nvPr>
        </p:nvSpPr>
        <p:spPr bwMode="auto">
          <a:xfrm>
            <a:off x="457200" y="1371600"/>
            <a:ext cx="8229600" cy="457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29" name="Rectangle 5"/>
          <p:cNvSpPr>
            <a:spLocks noGrp="1" noChangeArrowheads="1"/>
          </p:cNvSpPr>
          <p:nvPr>
            <p:ph type="ftr" sz="quarter" idx="3"/>
          </p:nvPr>
        </p:nvSpPr>
        <p:spPr bwMode="auto">
          <a:xfrm>
            <a:off x="5791200" y="5943600"/>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b="1" dirty="0" smtClean="0">
                <a:solidFill>
                  <a:srgbClr val="000000"/>
                </a:solidFill>
                <a:latin typeface="Liberation Sans" panose="020B0604020202020204" pitchFamily="34" charset="0"/>
              </a:defRPr>
            </a:lvl1pPr>
          </a:lstStyle>
          <a:p>
            <a:pPr fontAlgn="base">
              <a:spcBef>
                <a:spcPct val="0"/>
              </a:spcBef>
              <a:spcAft>
                <a:spcPct val="0"/>
              </a:spcAft>
              <a:defRPr/>
            </a:pPr>
            <a:r>
              <a:rPr lang="en-US"/>
              <a:t>Learning objective 1:  Explain why managers analyze financial statements</a:t>
            </a:r>
            <a:endParaRPr lang="en-US" sz="1400"/>
          </a:p>
        </p:txBody>
      </p:sp>
      <p:sp>
        <p:nvSpPr>
          <p:cNvPr id="1030" name="Rectangle 6"/>
          <p:cNvSpPr>
            <a:spLocks noGrp="1" noChangeArrowheads="1"/>
          </p:cNvSpPr>
          <p:nvPr>
            <p:ph type="sldNum" sz="quarter" idx="4"/>
          </p:nvPr>
        </p:nvSpPr>
        <p:spPr bwMode="auto">
          <a:xfrm>
            <a:off x="457200" y="6019800"/>
            <a:ext cx="1066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dirty="0" smtClean="0">
                <a:solidFill>
                  <a:srgbClr val="000000"/>
                </a:solidFill>
                <a:latin typeface="Liberation Sans" panose="020B0604020202020204" pitchFamily="34" charset="0"/>
              </a:defRPr>
            </a:lvl1pPr>
          </a:lstStyle>
          <a:p>
            <a:pPr fontAlgn="base">
              <a:spcBef>
                <a:spcPct val="0"/>
              </a:spcBef>
              <a:spcAft>
                <a:spcPct val="0"/>
              </a:spcAft>
              <a:defRPr/>
            </a:pPr>
            <a:r>
              <a:rPr lang="en-US"/>
              <a:t>Slide 14-</a:t>
            </a:r>
            <a:fld id="{4C986A13-A00D-47C9-BC99-4762D576A653}" type="slidenum">
              <a:rPr lang="en-US"/>
              <a:pPr fontAlgn="base">
                <a:spcBef>
                  <a:spcPct val="0"/>
                </a:spcBef>
                <a:spcAft>
                  <a:spcPct val="0"/>
                </a:spcAft>
                <a:defRPr/>
              </a:pPr>
              <a:t>‹#›</a:t>
            </a:fld>
            <a:endParaRPr lang="en-US"/>
          </a:p>
        </p:txBody>
      </p:sp>
    </p:spTree>
    <p:extLst>
      <p:ext uri="{BB962C8B-B14F-4D97-AF65-F5344CB8AC3E}">
        <p14:creationId xmlns:p14="http://schemas.microsoft.com/office/powerpoint/2010/main" val="257502278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Lst>
  <p:timing>
    <p:tnLst>
      <p:par>
        <p:cTn id="1" dur="indefinite" restart="never" nodeType="tmRoot"/>
      </p:par>
    </p:tnLst>
  </p:timing>
  <p:hf hdr="0" ftr="0" dt="0"/>
  <p:txStyles>
    <p:titleStyle>
      <a:lvl1pPr algn="ctr" rtl="0" eaLnBrk="0" fontAlgn="base" hangingPunct="0">
        <a:spcBef>
          <a:spcPct val="0"/>
        </a:spcBef>
        <a:spcAft>
          <a:spcPct val="0"/>
        </a:spcAft>
        <a:defRPr sz="4000" b="1">
          <a:solidFill>
            <a:schemeClr val="bg1"/>
          </a:solidFill>
          <a:effectLst>
            <a:outerShdw blurRad="38100" dist="38100" dir="2700000" algn="tl">
              <a:srgbClr val="000000"/>
            </a:outerShdw>
          </a:effectLst>
          <a:latin typeface="Liberation Sans" panose="020B0604020202020204" pitchFamily="34" charset="0"/>
          <a:ea typeface="+mj-ea"/>
          <a:cs typeface="+mj-cs"/>
        </a:defRPr>
      </a:lvl1pPr>
      <a:lvl2pPr algn="ctr" rtl="0" eaLnBrk="0" fontAlgn="base" hangingPunct="0">
        <a:spcBef>
          <a:spcPct val="0"/>
        </a:spcBef>
        <a:spcAft>
          <a:spcPct val="0"/>
        </a:spcAft>
        <a:defRPr sz="4000" b="1">
          <a:solidFill>
            <a:schemeClr val="bg1"/>
          </a:solidFill>
          <a:effectLst>
            <a:outerShdw blurRad="38100" dist="38100" dir="2700000" algn="tl">
              <a:srgbClr val="000000"/>
            </a:outerShdw>
          </a:effectLst>
          <a:latin typeface="Liberation Sans" pitchFamily="34" charset="0"/>
        </a:defRPr>
      </a:lvl2pPr>
      <a:lvl3pPr algn="ctr" rtl="0" eaLnBrk="0" fontAlgn="base" hangingPunct="0">
        <a:spcBef>
          <a:spcPct val="0"/>
        </a:spcBef>
        <a:spcAft>
          <a:spcPct val="0"/>
        </a:spcAft>
        <a:defRPr sz="4000" b="1">
          <a:solidFill>
            <a:schemeClr val="bg1"/>
          </a:solidFill>
          <a:effectLst>
            <a:outerShdw blurRad="38100" dist="38100" dir="2700000" algn="tl">
              <a:srgbClr val="000000"/>
            </a:outerShdw>
          </a:effectLst>
          <a:latin typeface="Liberation Sans" pitchFamily="34" charset="0"/>
        </a:defRPr>
      </a:lvl3pPr>
      <a:lvl4pPr algn="ctr" rtl="0" eaLnBrk="0" fontAlgn="base" hangingPunct="0">
        <a:spcBef>
          <a:spcPct val="0"/>
        </a:spcBef>
        <a:spcAft>
          <a:spcPct val="0"/>
        </a:spcAft>
        <a:defRPr sz="4000" b="1">
          <a:solidFill>
            <a:schemeClr val="bg1"/>
          </a:solidFill>
          <a:effectLst>
            <a:outerShdw blurRad="38100" dist="38100" dir="2700000" algn="tl">
              <a:srgbClr val="000000"/>
            </a:outerShdw>
          </a:effectLst>
          <a:latin typeface="Liberation Sans" pitchFamily="34" charset="0"/>
        </a:defRPr>
      </a:lvl4pPr>
      <a:lvl5pPr algn="ctr" rtl="0" eaLnBrk="0" fontAlgn="base" hangingPunct="0">
        <a:spcBef>
          <a:spcPct val="0"/>
        </a:spcBef>
        <a:spcAft>
          <a:spcPct val="0"/>
        </a:spcAft>
        <a:defRPr sz="4000" b="1">
          <a:solidFill>
            <a:schemeClr val="bg1"/>
          </a:solidFill>
          <a:effectLst>
            <a:outerShdw blurRad="38100" dist="38100" dir="2700000" algn="tl">
              <a:srgbClr val="000000"/>
            </a:outerShdw>
          </a:effectLst>
          <a:latin typeface="Liberation Sans" pitchFamily="34" charset="0"/>
        </a:defRPr>
      </a:lvl5pPr>
      <a:lvl6pPr marL="457200" algn="ctr" rtl="0" fontAlgn="base">
        <a:spcBef>
          <a:spcPct val="0"/>
        </a:spcBef>
        <a:spcAft>
          <a:spcPct val="0"/>
        </a:spcAft>
        <a:defRPr sz="4000" b="1">
          <a:solidFill>
            <a:schemeClr val="bg1"/>
          </a:solidFill>
          <a:effectLst>
            <a:outerShdw blurRad="38100" dist="38100" dir="2700000" algn="tl">
              <a:srgbClr val="000000"/>
            </a:outerShdw>
          </a:effectLst>
          <a:latin typeface="Georgia" pitchFamily="18" charset="0"/>
        </a:defRPr>
      </a:lvl6pPr>
      <a:lvl7pPr marL="914400" algn="ctr" rtl="0" fontAlgn="base">
        <a:spcBef>
          <a:spcPct val="0"/>
        </a:spcBef>
        <a:spcAft>
          <a:spcPct val="0"/>
        </a:spcAft>
        <a:defRPr sz="4000" b="1">
          <a:solidFill>
            <a:schemeClr val="bg1"/>
          </a:solidFill>
          <a:effectLst>
            <a:outerShdw blurRad="38100" dist="38100" dir="2700000" algn="tl">
              <a:srgbClr val="000000"/>
            </a:outerShdw>
          </a:effectLst>
          <a:latin typeface="Georgia" pitchFamily="18" charset="0"/>
        </a:defRPr>
      </a:lvl7pPr>
      <a:lvl8pPr marL="1371600" algn="ctr" rtl="0" fontAlgn="base">
        <a:spcBef>
          <a:spcPct val="0"/>
        </a:spcBef>
        <a:spcAft>
          <a:spcPct val="0"/>
        </a:spcAft>
        <a:defRPr sz="4000" b="1">
          <a:solidFill>
            <a:schemeClr val="bg1"/>
          </a:solidFill>
          <a:effectLst>
            <a:outerShdw blurRad="38100" dist="38100" dir="2700000" algn="tl">
              <a:srgbClr val="000000"/>
            </a:outerShdw>
          </a:effectLst>
          <a:latin typeface="Georgia" pitchFamily="18" charset="0"/>
        </a:defRPr>
      </a:lvl8pPr>
      <a:lvl9pPr marL="1828800" algn="ctr" rtl="0" fontAlgn="base">
        <a:spcBef>
          <a:spcPct val="0"/>
        </a:spcBef>
        <a:spcAft>
          <a:spcPct val="0"/>
        </a:spcAft>
        <a:defRPr sz="4000" b="1">
          <a:solidFill>
            <a:schemeClr val="bg1"/>
          </a:solidFill>
          <a:effectLst>
            <a:outerShdw blurRad="38100" dist="38100" dir="2700000" algn="tl">
              <a:srgbClr val="000000"/>
            </a:outerShdw>
          </a:effectLst>
          <a:latin typeface="Georgia" pitchFamily="18" charset="0"/>
        </a:defRPr>
      </a:lvl9pPr>
    </p:titleStyle>
    <p:bodyStyle>
      <a:lvl1pPr marL="342900" indent="-342900" algn="l" rtl="0" eaLnBrk="0" fontAlgn="base" hangingPunct="0">
        <a:spcBef>
          <a:spcPct val="5000"/>
        </a:spcBef>
        <a:spcAft>
          <a:spcPct val="0"/>
        </a:spcAft>
        <a:buClr>
          <a:srgbClr val="A50021"/>
        </a:buClr>
        <a:buFont typeface="Wingdings" pitchFamily="2" charset="2"/>
        <a:buChar char="§"/>
        <a:defRPr sz="3000" b="1">
          <a:solidFill>
            <a:schemeClr val="tx1"/>
          </a:solidFill>
          <a:latin typeface="Liberation Sans" panose="020B0604020202020204" pitchFamily="34" charset="0"/>
          <a:ea typeface="+mn-ea"/>
          <a:cs typeface="+mn-cs"/>
        </a:defRPr>
      </a:lvl1pPr>
      <a:lvl2pPr marL="742950" indent="-285750" algn="l" rtl="0" eaLnBrk="0" fontAlgn="base" hangingPunct="0">
        <a:spcBef>
          <a:spcPct val="5000"/>
        </a:spcBef>
        <a:spcAft>
          <a:spcPct val="0"/>
        </a:spcAft>
        <a:buClr>
          <a:srgbClr val="A50021"/>
        </a:buClr>
        <a:buFont typeface="Wingdings" pitchFamily="2" charset="2"/>
        <a:buChar char="§"/>
        <a:defRPr sz="2800" b="1">
          <a:solidFill>
            <a:schemeClr val="tx1"/>
          </a:solidFill>
          <a:latin typeface="Liberation Sans" panose="020B0604020202020204" pitchFamily="34" charset="0"/>
        </a:defRPr>
      </a:lvl2pPr>
      <a:lvl3pPr marL="1143000" indent="-228600" algn="l" rtl="0" eaLnBrk="0" fontAlgn="base" hangingPunct="0">
        <a:spcBef>
          <a:spcPct val="5000"/>
        </a:spcBef>
        <a:spcAft>
          <a:spcPct val="0"/>
        </a:spcAft>
        <a:buClr>
          <a:srgbClr val="A50021"/>
        </a:buClr>
        <a:buFont typeface="Wingdings" pitchFamily="2" charset="2"/>
        <a:buChar char="§"/>
        <a:defRPr sz="2600" b="1">
          <a:solidFill>
            <a:schemeClr val="tx1"/>
          </a:solidFill>
          <a:latin typeface="Liberation Sans" panose="020B0604020202020204" pitchFamily="34" charset="0"/>
        </a:defRPr>
      </a:lvl3pPr>
      <a:lvl4pPr marL="1600200" indent="-228600" algn="l" rtl="0" eaLnBrk="0" fontAlgn="base" hangingPunct="0">
        <a:spcBef>
          <a:spcPct val="5000"/>
        </a:spcBef>
        <a:spcAft>
          <a:spcPct val="0"/>
        </a:spcAft>
        <a:buClr>
          <a:srgbClr val="A50021"/>
        </a:buClr>
        <a:buChar char="–"/>
        <a:defRPr sz="2400" b="1">
          <a:solidFill>
            <a:schemeClr val="tx1"/>
          </a:solidFill>
          <a:latin typeface="Liberation Sans" panose="020B0604020202020204" pitchFamily="34" charset="0"/>
        </a:defRPr>
      </a:lvl4pPr>
      <a:lvl5pPr marL="2057400" indent="-228600" algn="l" rtl="0" eaLnBrk="0" fontAlgn="base" hangingPunct="0">
        <a:spcBef>
          <a:spcPct val="5000"/>
        </a:spcBef>
        <a:spcAft>
          <a:spcPct val="0"/>
        </a:spcAft>
        <a:buClr>
          <a:srgbClr val="A50021"/>
        </a:buClr>
        <a:buChar char="»"/>
        <a:defRPr sz="2200" b="1">
          <a:solidFill>
            <a:schemeClr val="tx1"/>
          </a:solidFill>
          <a:latin typeface="Liberation Sans" panose="020B0604020202020204" pitchFamily="34" charset="0"/>
        </a:defRPr>
      </a:lvl5pPr>
      <a:lvl6pPr marL="2514600" indent="-228600" algn="l" rtl="0" fontAlgn="base">
        <a:spcBef>
          <a:spcPct val="5000"/>
        </a:spcBef>
        <a:spcAft>
          <a:spcPct val="0"/>
        </a:spcAft>
        <a:buClr>
          <a:srgbClr val="A50021"/>
        </a:buClr>
        <a:buChar char="»"/>
        <a:defRPr sz="2200" b="1">
          <a:solidFill>
            <a:schemeClr val="tx1"/>
          </a:solidFill>
          <a:latin typeface="+mn-lt"/>
        </a:defRPr>
      </a:lvl6pPr>
      <a:lvl7pPr marL="2971800" indent="-228600" algn="l" rtl="0" fontAlgn="base">
        <a:spcBef>
          <a:spcPct val="5000"/>
        </a:spcBef>
        <a:spcAft>
          <a:spcPct val="0"/>
        </a:spcAft>
        <a:buClr>
          <a:srgbClr val="A50021"/>
        </a:buClr>
        <a:buChar char="»"/>
        <a:defRPr sz="2200" b="1">
          <a:solidFill>
            <a:schemeClr val="tx1"/>
          </a:solidFill>
          <a:latin typeface="+mn-lt"/>
        </a:defRPr>
      </a:lvl7pPr>
      <a:lvl8pPr marL="3429000" indent="-228600" algn="l" rtl="0" fontAlgn="base">
        <a:spcBef>
          <a:spcPct val="5000"/>
        </a:spcBef>
        <a:spcAft>
          <a:spcPct val="0"/>
        </a:spcAft>
        <a:buClr>
          <a:srgbClr val="A50021"/>
        </a:buClr>
        <a:buChar char="»"/>
        <a:defRPr sz="2200" b="1">
          <a:solidFill>
            <a:schemeClr val="tx1"/>
          </a:solidFill>
          <a:latin typeface="+mn-lt"/>
        </a:defRPr>
      </a:lvl8pPr>
      <a:lvl9pPr marL="3886200" indent="-228600" algn="l" rtl="0" fontAlgn="base">
        <a:spcBef>
          <a:spcPct val="5000"/>
        </a:spcBef>
        <a:spcAft>
          <a:spcPct val="0"/>
        </a:spcAft>
        <a:buClr>
          <a:srgbClr val="A50021"/>
        </a:buClr>
        <a:buChar char="»"/>
        <a:defRPr sz="2200" b="1">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IN"/>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87B739B-1D12-4A8C-A96C-B3430D7AF09D}" type="datetimeFigureOut">
              <a:rPr lang="en-IN" smtClean="0">
                <a:solidFill>
                  <a:prstClr val="black">
                    <a:tint val="75000"/>
                  </a:prstClr>
                </a:solidFill>
              </a:rPr>
              <a:pPr/>
              <a:t>02-06-2016</a:t>
            </a:fld>
            <a:endParaRPr lang="en-IN">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BFC161A-8BA0-4B55-A4AE-53330D451B10}" type="slidenum">
              <a:rPr lang="en-IN" smtClean="0">
                <a:solidFill>
                  <a:prstClr val="black">
                    <a:tint val="75000"/>
                  </a:prstClr>
                </a:solidFill>
              </a:rPr>
              <a:pPr/>
              <a:t>‹#›</a:t>
            </a:fld>
            <a:endParaRPr lang="en-IN">
              <a:solidFill>
                <a:prstClr val="black">
                  <a:tint val="75000"/>
                </a:prstClr>
              </a:solidFill>
            </a:endParaRPr>
          </a:p>
        </p:txBody>
      </p:sp>
    </p:spTree>
    <p:extLst>
      <p:ext uri="{BB962C8B-B14F-4D97-AF65-F5344CB8AC3E}">
        <p14:creationId xmlns:p14="http://schemas.microsoft.com/office/powerpoint/2010/main" val="1570608219"/>
      </p:ext>
    </p:extLst>
  </p:cSld>
  <p:clrMap bg1="lt1" tx1="dk1" bg2="lt2" tx2="dk2" accent1="accent1" accent2="accent2" accent3="accent3" accent4="accent4" accent5="accent5" accent6="accent6" hlink="hlink" folHlink="folHlink"/>
  <p:sldLayoutIdLst>
    <p:sldLayoutId id="2147483665" r:id="rId1"/>
    <p:sldLayoutId id="2147483666" r:id="rId2"/>
    <p:sldLayoutId id="2147483667" r:id="rId3"/>
    <p:sldLayoutId id="2147483668" r:id="rId4"/>
    <p:sldLayoutId id="2147483669" r:id="rId5"/>
    <p:sldLayoutId id="2147483670" r:id="rId6"/>
    <p:sldLayoutId id="2147483671" r:id="rId7"/>
    <p:sldLayoutId id="2147483672" r:id="rId8"/>
    <p:sldLayoutId id="2147483673" r:id="rId9"/>
    <p:sldLayoutId id="2147483674" r:id="rId10"/>
    <p:sldLayoutId id="2147483675"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IN" dirty="0"/>
          </a:p>
        </p:txBody>
      </p:sp>
      <p:sp>
        <p:nvSpPr>
          <p:cNvPr id="3" name="Subtitle 2"/>
          <p:cNvSpPr>
            <a:spLocks noGrp="1"/>
          </p:cNvSpPr>
          <p:nvPr>
            <p:ph type="subTitle" idx="1"/>
          </p:nvPr>
        </p:nvSpPr>
        <p:spPr/>
        <p:txBody>
          <a:bodyPr/>
          <a:lstStyle/>
          <a:p>
            <a:endParaRPr lang="en-IN"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Tree>
    <p:extLst>
      <p:ext uri="{BB962C8B-B14F-4D97-AF65-F5344CB8AC3E}">
        <p14:creationId xmlns:p14="http://schemas.microsoft.com/office/powerpoint/2010/main" val="307460128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pPr eaLnBrk="1" hangingPunct="1">
              <a:defRPr/>
            </a:pPr>
            <a:r>
              <a:rPr lang="en-US" altLang="en-US" dirty="0" smtClean="0">
                <a:ea typeface="Liberation Sans" panose="020B0604020202020204" pitchFamily="34" charset="0"/>
                <a:cs typeface="Liberation Sans" panose="020B0604020202020204" pitchFamily="34" charset="0"/>
              </a:rPr>
              <a:t>First Review of the Literature</a:t>
            </a:r>
          </a:p>
        </p:txBody>
      </p:sp>
      <p:sp>
        <p:nvSpPr>
          <p:cNvPr id="34819" name="Rectangle 3"/>
          <p:cNvSpPr>
            <a:spLocks noGrp="1" noChangeAspect="1" noChangeArrowheads="1"/>
          </p:cNvSpPr>
          <p:nvPr>
            <p:ph idx="1"/>
          </p:nvPr>
        </p:nvSpPr>
        <p:spPr/>
        <p:txBody>
          <a:bodyPr/>
          <a:lstStyle/>
          <a:p>
            <a:pPr eaLnBrk="1" hangingPunct="1">
              <a:lnSpc>
                <a:spcPct val="90000"/>
              </a:lnSpc>
            </a:pPr>
            <a:endParaRPr lang="en-US" altLang="en-US" dirty="0" smtClean="0">
              <a:cs typeface="Liberation Sans" pitchFamily="34" charset="0"/>
            </a:endParaRPr>
          </a:p>
          <a:p>
            <a:pPr eaLnBrk="1" hangingPunct="1">
              <a:lnSpc>
                <a:spcPct val="90000"/>
              </a:lnSpc>
            </a:pPr>
            <a:r>
              <a:rPr lang="en-US" altLang="en-US" dirty="0" smtClean="0">
                <a:cs typeface="Liberation Sans" pitchFamily="34" charset="0"/>
              </a:rPr>
              <a:t>Helps the researcher to: </a:t>
            </a:r>
          </a:p>
          <a:p>
            <a:pPr lvl="1" eaLnBrk="1" hangingPunct="1">
              <a:lnSpc>
                <a:spcPct val="90000"/>
              </a:lnSpc>
            </a:pPr>
            <a:r>
              <a:rPr lang="en-US" altLang="en-US" sz="3000" dirty="0" smtClean="0">
                <a:cs typeface="Liberation Sans" pitchFamily="34" charset="0"/>
              </a:rPr>
              <a:t>Structure research on work already done </a:t>
            </a:r>
          </a:p>
          <a:p>
            <a:pPr lvl="1" eaLnBrk="1" hangingPunct="1">
              <a:lnSpc>
                <a:spcPct val="90000"/>
              </a:lnSpc>
            </a:pPr>
            <a:r>
              <a:rPr lang="en-US" altLang="en-US" sz="3000" dirty="0" smtClean="0">
                <a:cs typeface="Liberation Sans" pitchFamily="34" charset="0"/>
              </a:rPr>
              <a:t>Develop problem statement with precision and clarity</a:t>
            </a:r>
          </a:p>
          <a:p>
            <a:pPr lvl="1" eaLnBrk="1" hangingPunct="1">
              <a:lnSpc>
                <a:spcPct val="90000"/>
              </a:lnSpc>
            </a:pPr>
            <a:endParaRPr lang="en-US" altLang="en-US" sz="3000" dirty="0" smtClean="0">
              <a:cs typeface="Liberation Sans" pitchFamily="34" charset="0"/>
            </a:endParaRPr>
          </a:p>
          <a:p>
            <a:pPr eaLnBrk="1" hangingPunct="1">
              <a:lnSpc>
                <a:spcPct val="90000"/>
              </a:lnSpc>
            </a:pPr>
            <a:r>
              <a:rPr lang="en-US" altLang="en-US" dirty="0" smtClean="0">
                <a:cs typeface="Liberation Sans" pitchFamily="34" charset="0"/>
              </a:rPr>
              <a:t>Is beneficial in both basic and applied research projects</a:t>
            </a:r>
          </a:p>
        </p:txBody>
      </p:sp>
      <p:sp>
        <p:nvSpPr>
          <p:cNvPr id="2" name="Slide Number Placeholder 1"/>
          <p:cNvSpPr>
            <a:spLocks noGrp="1"/>
          </p:cNvSpPr>
          <p:nvPr>
            <p:ph type="sldNum" sz="quarter" idx="11"/>
          </p:nvPr>
        </p:nvSpPr>
        <p:spPr/>
        <p:txBody>
          <a:bodyPr/>
          <a:lstStyle/>
          <a:p>
            <a:pPr>
              <a:defRPr/>
            </a:pPr>
            <a:r>
              <a:rPr lang="en-US" dirty="0" smtClean="0"/>
              <a:t>Slide 3-</a:t>
            </a:r>
            <a:fld id="{25455474-B86E-48AB-8C1A-AED91F11EEB4}" type="slidenum">
              <a:rPr lang="en-US" smtClean="0"/>
              <a:pPr>
                <a:defRPr/>
              </a:pPr>
              <a:t>10</a:t>
            </a:fld>
            <a:endParaRPr lang="en-US" dirty="0"/>
          </a:p>
        </p:txBody>
      </p:sp>
    </p:spTree>
    <p:extLst>
      <p:ext uri="{BB962C8B-B14F-4D97-AF65-F5344CB8AC3E}">
        <p14:creationId xmlns:p14="http://schemas.microsoft.com/office/powerpoint/2010/main" val="323979569"/>
      </p:ext>
    </p:extLst>
  </p:cSld>
  <p:clrMapOvr>
    <a:masterClrMapping/>
  </p:clrMapOvr>
  <p:transition spd="slow"/>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eaLnBrk="1" hangingPunct="1">
              <a:defRPr/>
            </a:pPr>
            <a:r>
              <a:rPr lang="en-US" sz="3200" dirty="0" smtClean="0">
                <a:ea typeface="Liberation Sans" panose="020B0604020202020204" pitchFamily="34" charset="0"/>
                <a:cs typeface="Liberation Sans" panose="020B0604020202020204" pitchFamily="34" charset="0"/>
              </a:rPr>
              <a:t>What Makes a Good Problem Statement?</a:t>
            </a:r>
            <a:endParaRPr lang="en-US" sz="3200" dirty="0">
              <a:ea typeface="Liberation Sans" panose="020B0604020202020204" pitchFamily="34" charset="0"/>
              <a:cs typeface="Liberation Sans" panose="020B0604020202020204" pitchFamily="34" charset="0"/>
            </a:endParaRPr>
          </a:p>
        </p:txBody>
      </p:sp>
      <p:sp>
        <p:nvSpPr>
          <p:cNvPr id="35843" name="Content Placeholder 2"/>
          <p:cNvSpPr>
            <a:spLocks noGrp="1"/>
          </p:cNvSpPr>
          <p:nvPr>
            <p:ph idx="1"/>
          </p:nvPr>
        </p:nvSpPr>
        <p:spPr/>
        <p:txBody>
          <a:bodyPr/>
          <a:lstStyle/>
          <a:p>
            <a:pPr eaLnBrk="1" hangingPunct="1"/>
            <a:endParaRPr lang="en-US" altLang="en-US" dirty="0" smtClean="0">
              <a:cs typeface="Liberation Sans" pitchFamily="34" charset="0"/>
            </a:endParaRPr>
          </a:p>
          <a:p>
            <a:pPr eaLnBrk="1" hangingPunct="1"/>
            <a:endParaRPr lang="en-US" altLang="en-US" dirty="0" smtClean="0">
              <a:cs typeface="Liberation Sans" pitchFamily="34" charset="0"/>
            </a:endParaRPr>
          </a:p>
          <a:p>
            <a:pPr eaLnBrk="1" hangingPunct="1"/>
            <a:r>
              <a:rPr lang="en-US" altLang="en-US" dirty="0" smtClean="0">
                <a:cs typeface="Liberation Sans" pitchFamily="34" charset="0"/>
              </a:rPr>
              <a:t>Good problem statement includes both:</a:t>
            </a:r>
          </a:p>
          <a:p>
            <a:pPr lvl="1" eaLnBrk="1" hangingPunct="1"/>
            <a:r>
              <a:rPr lang="en-US" altLang="en-US" sz="3000" dirty="0" smtClean="0">
                <a:cs typeface="Liberation Sans" pitchFamily="34" charset="0"/>
              </a:rPr>
              <a:t>The research objective</a:t>
            </a:r>
          </a:p>
          <a:p>
            <a:pPr lvl="1" eaLnBrk="1" hangingPunct="1"/>
            <a:r>
              <a:rPr lang="en-US" altLang="en-US" sz="3000" dirty="0" smtClean="0">
                <a:cs typeface="Liberation Sans" pitchFamily="34" charset="0"/>
              </a:rPr>
              <a:t>Research questions</a:t>
            </a:r>
          </a:p>
          <a:p>
            <a:pPr lvl="1" eaLnBrk="1" hangingPunct="1"/>
            <a:endParaRPr lang="en-US" altLang="en-US" sz="3000" dirty="0" smtClean="0">
              <a:cs typeface="Liberation Sans" pitchFamily="34" charset="0"/>
            </a:endParaRPr>
          </a:p>
          <a:p>
            <a:pPr eaLnBrk="1" hangingPunct="1"/>
            <a:endParaRPr lang="en-US" altLang="en-US" dirty="0" smtClean="0">
              <a:cs typeface="Liberation Sans" pitchFamily="34" charset="0"/>
            </a:endParaRPr>
          </a:p>
        </p:txBody>
      </p:sp>
      <p:sp>
        <p:nvSpPr>
          <p:cNvPr id="3" name="Slide Number Placeholder 2"/>
          <p:cNvSpPr>
            <a:spLocks noGrp="1"/>
          </p:cNvSpPr>
          <p:nvPr>
            <p:ph type="sldNum" sz="quarter" idx="11"/>
          </p:nvPr>
        </p:nvSpPr>
        <p:spPr/>
        <p:txBody>
          <a:bodyPr/>
          <a:lstStyle/>
          <a:p>
            <a:pPr>
              <a:defRPr/>
            </a:pPr>
            <a:r>
              <a:rPr lang="en-US" dirty="0" smtClean="0"/>
              <a:t>Slide 3-</a:t>
            </a:r>
            <a:fld id="{25455474-B86E-48AB-8C1A-AED91F11EEB4}" type="slidenum">
              <a:rPr lang="en-US" smtClean="0"/>
              <a:pPr>
                <a:defRPr/>
              </a:pPr>
              <a:t>11</a:t>
            </a:fld>
            <a:endParaRPr lang="en-US" dirty="0"/>
          </a:p>
        </p:txBody>
      </p:sp>
    </p:spTree>
    <p:extLst>
      <p:ext uri="{BB962C8B-B14F-4D97-AF65-F5344CB8AC3E}">
        <p14:creationId xmlns:p14="http://schemas.microsoft.com/office/powerpoint/2010/main" val="2008932951"/>
      </p:ext>
    </p:extLst>
  </p:cSld>
  <p:clrMapOvr>
    <a:masterClrMapping/>
  </p:clrMapOvr>
  <p:transition spd="slow"/>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p:txBody>
          <a:bodyPr/>
          <a:lstStyle/>
          <a:p>
            <a:pPr eaLnBrk="1" hangingPunct="1">
              <a:defRPr/>
            </a:pPr>
            <a:r>
              <a:rPr lang="en-US" altLang="en-US" sz="3000" dirty="0" smtClean="0">
                <a:ea typeface="Liberation Sans" panose="020B0604020202020204" pitchFamily="34" charset="0"/>
                <a:cs typeface="Liberation Sans" panose="020B0604020202020204" pitchFamily="34" charset="0"/>
              </a:rPr>
              <a:t>A Good Problem Statement</a:t>
            </a:r>
          </a:p>
        </p:txBody>
      </p:sp>
      <p:sp>
        <p:nvSpPr>
          <p:cNvPr id="3" name="Content Placeholder 2"/>
          <p:cNvSpPr>
            <a:spLocks noGrp="1"/>
          </p:cNvSpPr>
          <p:nvPr>
            <p:ph idx="1"/>
          </p:nvPr>
        </p:nvSpPr>
        <p:spPr>
          <a:xfrm>
            <a:off x="457200" y="1196752"/>
            <a:ext cx="8229600" cy="4572000"/>
          </a:xfrm>
        </p:spPr>
        <p:txBody>
          <a:bodyPr>
            <a:noAutofit/>
          </a:bodyPr>
          <a:lstStyle/>
          <a:p>
            <a:pPr eaLnBrk="1" hangingPunct="1">
              <a:defRPr/>
            </a:pPr>
            <a:endParaRPr lang="en-US" sz="2400" dirty="0" smtClean="0">
              <a:ea typeface="Liberation Sans" panose="020B0604020202020204" pitchFamily="34" charset="0"/>
              <a:cs typeface="Liberation Sans" panose="020B0604020202020204" pitchFamily="34" charset="0"/>
            </a:endParaRPr>
          </a:p>
          <a:p>
            <a:pPr eaLnBrk="1" hangingPunct="1">
              <a:defRPr/>
            </a:pPr>
            <a:r>
              <a:rPr lang="en-US" sz="2400" dirty="0" smtClean="0">
                <a:ea typeface="Liberation Sans" panose="020B0604020202020204" pitchFamily="34" charset="0"/>
                <a:cs typeface="Liberation Sans" panose="020B0604020202020204" pitchFamily="34" charset="0"/>
              </a:rPr>
              <a:t>Research </a:t>
            </a:r>
            <a:r>
              <a:rPr lang="en-US" sz="2400" u="sng" dirty="0" smtClean="0">
                <a:ea typeface="Liberation Sans" panose="020B0604020202020204" pitchFamily="34" charset="0"/>
                <a:cs typeface="Liberation Sans" panose="020B0604020202020204" pitchFamily="34" charset="0"/>
              </a:rPr>
              <a:t>objective</a:t>
            </a:r>
            <a:r>
              <a:rPr lang="en-US" sz="2400" dirty="0" smtClean="0">
                <a:ea typeface="Liberation Sans" panose="020B0604020202020204" pitchFamily="34" charset="0"/>
                <a:cs typeface="Liberation Sans" panose="020B0604020202020204" pitchFamily="34" charset="0"/>
              </a:rPr>
              <a:t>: </a:t>
            </a:r>
            <a:r>
              <a:rPr lang="en-US" sz="2400" i="1" dirty="0" smtClean="0">
                <a:ea typeface="Liberation Sans" panose="020B0604020202020204" pitchFamily="34" charset="0"/>
                <a:cs typeface="Liberation Sans" panose="020B0604020202020204" pitchFamily="34" charset="0"/>
              </a:rPr>
              <a:t>why</a:t>
            </a:r>
            <a:r>
              <a:rPr lang="en-US" sz="2400" dirty="0" smtClean="0">
                <a:ea typeface="Liberation Sans" panose="020B0604020202020204" pitchFamily="34" charset="0"/>
                <a:cs typeface="Liberation Sans" panose="020B0604020202020204" pitchFamily="34" charset="0"/>
              </a:rPr>
              <a:t> of the research</a:t>
            </a:r>
          </a:p>
          <a:p>
            <a:pPr eaLnBrk="1" hangingPunct="1">
              <a:defRPr/>
            </a:pPr>
            <a:endParaRPr lang="en-US" sz="2400" dirty="0">
              <a:ea typeface="Liberation Sans" panose="020B0604020202020204" pitchFamily="34" charset="0"/>
              <a:cs typeface="Liberation Sans" panose="020B0604020202020204" pitchFamily="34" charset="0"/>
            </a:endParaRPr>
          </a:p>
          <a:p>
            <a:pPr eaLnBrk="1" hangingPunct="1">
              <a:defRPr/>
            </a:pPr>
            <a:r>
              <a:rPr lang="en-US" sz="2400" dirty="0" smtClean="0">
                <a:ea typeface="Liberation Sans" panose="020B0604020202020204" pitchFamily="34" charset="0"/>
                <a:cs typeface="Liberation Sans" panose="020B0604020202020204" pitchFamily="34" charset="0"/>
              </a:rPr>
              <a:t>Research objective applied research:</a:t>
            </a:r>
          </a:p>
          <a:p>
            <a:pPr lvl="1" eaLnBrk="1" hangingPunct="1">
              <a:defRPr/>
            </a:pPr>
            <a:r>
              <a:rPr lang="en-US" sz="2400" dirty="0" smtClean="0">
                <a:ea typeface="Liberation Sans" panose="020B0604020202020204" pitchFamily="34" charset="0"/>
                <a:cs typeface="Liberation Sans" panose="020B0604020202020204" pitchFamily="34" charset="0"/>
              </a:rPr>
              <a:t>to solve a specific problem in a work setting;</a:t>
            </a:r>
          </a:p>
          <a:p>
            <a:pPr lvl="1" eaLnBrk="1" hangingPunct="1">
              <a:defRPr/>
            </a:pPr>
            <a:r>
              <a:rPr lang="en-US" sz="2400" dirty="0" smtClean="0">
                <a:ea typeface="Liberation Sans" panose="020B0604020202020204" pitchFamily="34" charset="0"/>
                <a:cs typeface="Liberation Sans" panose="020B0604020202020204" pitchFamily="34" charset="0"/>
              </a:rPr>
              <a:t>to change something.</a:t>
            </a:r>
          </a:p>
          <a:p>
            <a:pPr lvl="1" eaLnBrk="1" hangingPunct="1">
              <a:defRPr/>
            </a:pPr>
            <a:endParaRPr lang="en-US" sz="2400" dirty="0">
              <a:ea typeface="Liberation Sans" panose="020B0604020202020204" pitchFamily="34" charset="0"/>
              <a:cs typeface="Liberation Sans" panose="020B0604020202020204" pitchFamily="34" charset="0"/>
            </a:endParaRPr>
          </a:p>
          <a:p>
            <a:pPr eaLnBrk="1" hangingPunct="1">
              <a:defRPr/>
            </a:pPr>
            <a:r>
              <a:rPr lang="en-US" sz="2400" dirty="0" smtClean="0">
                <a:ea typeface="Liberation Sans" panose="020B0604020202020204" pitchFamily="34" charset="0"/>
                <a:cs typeface="Liberation Sans" panose="020B0604020202020204" pitchFamily="34" charset="0"/>
              </a:rPr>
              <a:t>Example:</a:t>
            </a:r>
          </a:p>
          <a:p>
            <a:pPr lvl="1" eaLnBrk="1" hangingPunct="1">
              <a:defRPr/>
            </a:pPr>
            <a:r>
              <a:rPr lang="en-US" sz="2400" i="1" dirty="0" smtClean="0">
                <a:ea typeface="Liberation Sans" panose="020B0604020202020204" pitchFamily="34" charset="0"/>
                <a:cs typeface="Liberation Sans" panose="020B0604020202020204" pitchFamily="34" charset="0"/>
              </a:rPr>
              <a:t>To determine factors that increase employee commitment to the organization</a:t>
            </a:r>
            <a:r>
              <a:rPr lang="en-US" sz="2400" dirty="0" smtClean="0">
                <a:ea typeface="Liberation Sans" panose="020B0604020202020204" pitchFamily="34" charset="0"/>
                <a:cs typeface="Liberation Sans" panose="020B0604020202020204" pitchFamily="34" charset="0"/>
              </a:rPr>
              <a:t>;</a:t>
            </a:r>
          </a:p>
          <a:p>
            <a:pPr lvl="1" eaLnBrk="1" hangingPunct="1">
              <a:defRPr/>
            </a:pPr>
            <a:endParaRPr lang="en-US" sz="2400" dirty="0" smtClean="0">
              <a:ea typeface="Liberation Sans" panose="020B0604020202020204" pitchFamily="34" charset="0"/>
              <a:cs typeface="Liberation Sans" panose="020B0604020202020204" pitchFamily="34" charset="0"/>
            </a:endParaRPr>
          </a:p>
          <a:p>
            <a:pPr eaLnBrk="1" hangingPunct="1">
              <a:defRPr/>
            </a:pPr>
            <a:r>
              <a:rPr lang="en-US" sz="2400" dirty="0" smtClean="0">
                <a:ea typeface="Liberation Sans" panose="020B0604020202020204" pitchFamily="34" charset="0"/>
                <a:cs typeface="Liberation Sans" panose="020B0604020202020204" pitchFamily="34" charset="0"/>
              </a:rPr>
              <a:t>Allows manager to increase commitment and hence to decrease turnover, absenteeism and increase performance levels.</a:t>
            </a:r>
            <a:endParaRPr lang="en-US" sz="2400" dirty="0">
              <a:ea typeface="Liberation Sans" panose="020B0604020202020204" pitchFamily="34" charset="0"/>
              <a:cs typeface="Liberation Sans" panose="020B0604020202020204" pitchFamily="34" charset="0"/>
            </a:endParaRPr>
          </a:p>
        </p:txBody>
      </p:sp>
      <p:sp>
        <p:nvSpPr>
          <p:cNvPr id="2" name="Slide Number Placeholder 1"/>
          <p:cNvSpPr>
            <a:spLocks noGrp="1"/>
          </p:cNvSpPr>
          <p:nvPr>
            <p:ph type="sldNum" sz="quarter" idx="11"/>
          </p:nvPr>
        </p:nvSpPr>
        <p:spPr>
          <a:xfrm>
            <a:off x="0" y="6553200"/>
            <a:ext cx="1066800" cy="381000"/>
          </a:xfrm>
        </p:spPr>
        <p:txBody>
          <a:bodyPr/>
          <a:lstStyle/>
          <a:p>
            <a:pPr>
              <a:defRPr/>
            </a:pPr>
            <a:r>
              <a:rPr lang="en-US" dirty="0" smtClean="0"/>
              <a:t>Slide 3-</a:t>
            </a:r>
            <a:fld id="{25455474-B86E-48AB-8C1A-AED91F11EEB4}" type="slidenum">
              <a:rPr lang="en-US" smtClean="0"/>
              <a:pPr>
                <a:defRPr/>
              </a:pPr>
              <a:t>12</a:t>
            </a:fld>
            <a:endParaRPr lang="en-US" dirty="0"/>
          </a:p>
        </p:txBody>
      </p:sp>
    </p:spTree>
    <p:extLst>
      <p:ext uri="{BB962C8B-B14F-4D97-AF65-F5344CB8AC3E}">
        <p14:creationId xmlns:p14="http://schemas.microsoft.com/office/powerpoint/2010/main" val="2989477194"/>
      </p:ext>
    </p:extLst>
  </p:cSld>
  <p:clrMapOvr>
    <a:masterClrMapping/>
  </p:clrMapOvr>
  <p:transition spd="slow"/>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p:txBody>
          <a:bodyPr/>
          <a:lstStyle/>
          <a:p>
            <a:pPr eaLnBrk="1" hangingPunct="1">
              <a:defRPr/>
            </a:pPr>
            <a:r>
              <a:rPr lang="en-US" altLang="en-US" dirty="0" smtClean="0">
                <a:ea typeface="Liberation Sans" panose="020B0604020202020204" pitchFamily="34" charset="0"/>
                <a:cs typeface="Liberation Sans" panose="020B0604020202020204" pitchFamily="34" charset="0"/>
              </a:rPr>
              <a:t>Example</a:t>
            </a:r>
          </a:p>
        </p:txBody>
      </p:sp>
      <p:sp>
        <p:nvSpPr>
          <p:cNvPr id="3" name="Content Placeholder 2"/>
          <p:cNvSpPr>
            <a:spLocks noGrp="1"/>
          </p:cNvSpPr>
          <p:nvPr>
            <p:ph idx="1"/>
          </p:nvPr>
        </p:nvSpPr>
        <p:spPr/>
        <p:txBody>
          <a:bodyPr/>
          <a:lstStyle/>
          <a:p>
            <a:pPr marL="0" indent="0" eaLnBrk="1" hangingPunct="1">
              <a:buFont typeface="Wingdings" pitchFamily="2" charset="2"/>
              <a:buNone/>
              <a:defRPr/>
            </a:pPr>
            <a:endParaRPr lang="en-GB" dirty="0" smtClean="0">
              <a:ea typeface="Liberation Sans" panose="020B0604020202020204" pitchFamily="34" charset="0"/>
              <a:cs typeface="Liberation Sans" panose="020B0604020202020204" pitchFamily="34" charset="0"/>
            </a:endParaRPr>
          </a:p>
          <a:p>
            <a:pPr marL="0" indent="0" eaLnBrk="1" hangingPunct="1">
              <a:buFont typeface="Wingdings" pitchFamily="2" charset="2"/>
              <a:buNone/>
              <a:defRPr/>
            </a:pPr>
            <a:r>
              <a:rPr lang="en-GB" dirty="0" smtClean="0">
                <a:ea typeface="Liberation Sans" panose="020B0604020202020204" pitchFamily="34" charset="0"/>
                <a:cs typeface="Liberation Sans" panose="020B0604020202020204" pitchFamily="34" charset="0"/>
              </a:rPr>
              <a:t>The </a:t>
            </a:r>
            <a:r>
              <a:rPr lang="en-GB" dirty="0">
                <a:ea typeface="Liberation Sans" panose="020B0604020202020204" pitchFamily="34" charset="0"/>
                <a:cs typeface="Liberation Sans" panose="020B0604020202020204" pitchFamily="34" charset="0"/>
              </a:rPr>
              <a:t>purpose of this study is twofold: </a:t>
            </a:r>
            <a:endParaRPr lang="en-GB" dirty="0" smtClean="0">
              <a:ea typeface="Liberation Sans" panose="020B0604020202020204" pitchFamily="34" charset="0"/>
              <a:cs typeface="Liberation Sans" panose="020B0604020202020204" pitchFamily="34" charset="0"/>
            </a:endParaRPr>
          </a:p>
          <a:p>
            <a:pPr marL="514350" indent="-514350" eaLnBrk="1" hangingPunct="1">
              <a:buFont typeface="+mj-lt"/>
              <a:buAutoNum type="arabicPeriod"/>
              <a:defRPr/>
            </a:pPr>
            <a:r>
              <a:rPr lang="en-GB" dirty="0" smtClean="0">
                <a:ea typeface="Liberation Sans" panose="020B0604020202020204" pitchFamily="34" charset="0"/>
                <a:cs typeface="Liberation Sans" panose="020B0604020202020204" pitchFamily="34" charset="0"/>
              </a:rPr>
              <a:t>to </a:t>
            </a:r>
            <a:r>
              <a:rPr lang="en-GB" dirty="0">
                <a:ea typeface="Liberation Sans" panose="020B0604020202020204" pitchFamily="34" charset="0"/>
                <a:cs typeface="Liberation Sans" panose="020B0604020202020204" pitchFamily="34" charset="0"/>
              </a:rPr>
              <a:t>identify the factors that influence the passenger’s waiting experience and </a:t>
            </a:r>
            <a:endParaRPr lang="en-GB" dirty="0" smtClean="0">
              <a:ea typeface="Liberation Sans" panose="020B0604020202020204" pitchFamily="34" charset="0"/>
              <a:cs typeface="Liberation Sans" panose="020B0604020202020204" pitchFamily="34" charset="0"/>
            </a:endParaRPr>
          </a:p>
          <a:p>
            <a:pPr marL="514350" indent="-514350" eaLnBrk="1" hangingPunct="1">
              <a:buFont typeface="+mj-lt"/>
              <a:buAutoNum type="arabicPeriod"/>
              <a:defRPr/>
            </a:pPr>
            <a:r>
              <a:rPr lang="en-GB" dirty="0" smtClean="0">
                <a:ea typeface="Liberation Sans" panose="020B0604020202020204" pitchFamily="34" charset="0"/>
                <a:cs typeface="Liberation Sans" panose="020B0604020202020204" pitchFamily="34" charset="0"/>
              </a:rPr>
              <a:t>to </a:t>
            </a:r>
            <a:r>
              <a:rPr lang="en-GB" dirty="0">
                <a:ea typeface="Liberation Sans" panose="020B0604020202020204" pitchFamily="34" charset="0"/>
                <a:cs typeface="Liberation Sans" panose="020B0604020202020204" pitchFamily="34" charset="0"/>
              </a:rPr>
              <a:t>investigate the possible impact of waiting on customer satisfaction and service evaluations. </a:t>
            </a:r>
            <a:endParaRPr lang="en-US" dirty="0">
              <a:ea typeface="Liberation Sans" panose="020B0604020202020204" pitchFamily="34" charset="0"/>
              <a:cs typeface="Liberation Sans" panose="020B0604020202020204" pitchFamily="34" charset="0"/>
            </a:endParaRPr>
          </a:p>
        </p:txBody>
      </p:sp>
      <p:sp>
        <p:nvSpPr>
          <p:cNvPr id="2" name="Slide Number Placeholder 1"/>
          <p:cNvSpPr>
            <a:spLocks noGrp="1"/>
          </p:cNvSpPr>
          <p:nvPr>
            <p:ph type="sldNum" sz="quarter" idx="11"/>
          </p:nvPr>
        </p:nvSpPr>
        <p:spPr/>
        <p:txBody>
          <a:bodyPr/>
          <a:lstStyle/>
          <a:p>
            <a:pPr>
              <a:defRPr/>
            </a:pPr>
            <a:r>
              <a:rPr lang="en-US" dirty="0" smtClean="0"/>
              <a:t>Slide 3-</a:t>
            </a:r>
            <a:fld id="{25455474-B86E-48AB-8C1A-AED91F11EEB4}" type="slidenum">
              <a:rPr lang="en-US" smtClean="0"/>
              <a:pPr>
                <a:defRPr/>
              </a:pPr>
              <a:t>13</a:t>
            </a:fld>
            <a:endParaRPr lang="en-US" dirty="0"/>
          </a:p>
        </p:txBody>
      </p:sp>
    </p:spTree>
    <p:extLst>
      <p:ext uri="{BB962C8B-B14F-4D97-AF65-F5344CB8AC3E}">
        <p14:creationId xmlns:p14="http://schemas.microsoft.com/office/powerpoint/2010/main" val="1819582783"/>
      </p:ext>
    </p:extLst>
  </p:cSld>
  <p:clrMapOvr>
    <a:masterClrMapping/>
  </p:clrMapOvr>
  <p:transition spd="slow"/>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itle 1"/>
          <p:cNvSpPr>
            <a:spLocks noGrp="1"/>
          </p:cNvSpPr>
          <p:nvPr>
            <p:ph type="title"/>
          </p:nvPr>
        </p:nvSpPr>
        <p:spPr/>
        <p:txBody>
          <a:bodyPr/>
          <a:lstStyle/>
          <a:p>
            <a:pPr eaLnBrk="1" hangingPunct="1">
              <a:defRPr/>
            </a:pPr>
            <a:r>
              <a:rPr lang="en-US" altLang="en-US" dirty="0" smtClean="0">
                <a:ea typeface="Liberation Sans" panose="020B0604020202020204" pitchFamily="34" charset="0"/>
                <a:cs typeface="Liberation Sans" panose="020B0604020202020204" pitchFamily="34" charset="0"/>
              </a:rPr>
              <a:t>A Good </a:t>
            </a:r>
            <a:r>
              <a:rPr lang="en-US" altLang="en-US" dirty="0">
                <a:ea typeface="Liberation Sans" panose="020B0604020202020204" pitchFamily="34" charset="0"/>
                <a:cs typeface="Liberation Sans" panose="020B0604020202020204" pitchFamily="34" charset="0"/>
              </a:rPr>
              <a:t>P</a:t>
            </a:r>
            <a:r>
              <a:rPr lang="en-US" altLang="en-US" dirty="0" smtClean="0">
                <a:ea typeface="Liberation Sans" panose="020B0604020202020204" pitchFamily="34" charset="0"/>
                <a:cs typeface="Liberation Sans" panose="020B0604020202020204" pitchFamily="34" charset="0"/>
              </a:rPr>
              <a:t>roblem </a:t>
            </a:r>
            <a:r>
              <a:rPr lang="en-US" altLang="en-US" dirty="0">
                <a:ea typeface="Liberation Sans" panose="020B0604020202020204" pitchFamily="34" charset="0"/>
                <a:cs typeface="Liberation Sans" panose="020B0604020202020204" pitchFamily="34" charset="0"/>
              </a:rPr>
              <a:t>S</a:t>
            </a:r>
            <a:r>
              <a:rPr lang="en-US" altLang="en-US" dirty="0" smtClean="0">
                <a:ea typeface="Liberation Sans" panose="020B0604020202020204" pitchFamily="34" charset="0"/>
                <a:cs typeface="Liberation Sans" panose="020B0604020202020204" pitchFamily="34" charset="0"/>
              </a:rPr>
              <a:t>tatement</a:t>
            </a:r>
          </a:p>
        </p:txBody>
      </p:sp>
      <p:sp>
        <p:nvSpPr>
          <p:cNvPr id="3" name="Content Placeholder 2"/>
          <p:cNvSpPr>
            <a:spLocks noGrp="1"/>
          </p:cNvSpPr>
          <p:nvPr>
            <p:ph idx="1"/>
          </p:nvPr>
        </p:nvSpPr>
        <p:spPr>
          <a:xfrm>
            <a:off x="457200" y="1449288"/>
            <a:ext cx="8229600" cy="4572000"/>
          </a:xfrm>
        </p:spPr>
        <p:txBody>
          <a:bodyPr>
            <a:noAutofit/>
          </a:bodyPr>
          <a:lstStyle/>
          <a:p>
            <a:pPr eaLnBrk="1" hangingPunct="1">
              <a:defRPr/>
            </a:pPr>
            <a:r>
              <a:rPr lang="en-US" sz="1700" dirty="0" smtClean="0">
                <a:ea typeface="Liberation Sans" panose="020B0604020202020204" pitchFamily="34" charset="0"/>
                <a:cs typeface="Liberation Sans" panose="020B0604020202020204" pitchFamily="34" charset="0"/>
              </a:rPr>
              <a:t>Research </a:t>
            </a:r>
            <a:r>
              <a:rPr lang="en-US" sz="1700" u="sng" dirty="0" smtClean="0">
                <a:ea typeface="Liberation Sans" panose="020B0604020202020204" pitchFamily="34" charset="0"/>
                <a:cs typeface="Liberation Sans" panose="020B0604020202020204" pitchFamily="34" charset="0"/>
              </a:rPr>
              <a:t>questions</a:t>
            </a:r>
            <a:r>
              <a:rPr lang="en-US" sz="1700" dirty="0" smtClean="0">
                <a:ea typeface="Liberation Sans" panose="020B0604020202020204" pitchFamily="34" charset="0"/>
                <a:cs typeface="Liberation Sans" panose="020B0604020202020204" pitchFamily="34" charset="0"/>
              </a:rPr>
              <a:t>: </a:t>
            </a:r>
          </a:p>
          <a:p>
            <a:pPr lvl="1" eaLnBrk="1" hangingPunct="1">
              <a:defRPr/>
            </a:pPr>
            <a:r>
              <a:rPr lang="en-US" sz="1700" dirty="0" smtClean="0">
                <a:ea typeface="Liberation Sans" panose="020B0604020202020204" pitchFamily="34" charset="0"/>
                <a:cs typeface="Liberation Sans" panose="020B0604020202020204" pitchFamily="34" charset="0"/>
              </a:rPr>
              <a:t>what of the research (what do you want to learn?)</a:t>
            </a:r>
          </a:p>
          <a:p>
            <a:pPr lvl="1" eaLnBrk="1" hangingPunct="1">
              <a:defRPr/>
            </a:pPr>
            <a:r>
              <a:rPr lang="en-US" sz="1700" dirty="0" smtClean="0">
                <a:ea typeface="Liberation Sans" panose="020B0604020202020204" pitchFamily="34" charset="0"/>
                <a:cs typeface="Liberation Sans" panose="020B0604020202020204" pitchFamily="34" charset="0"/>
              </a:rPr>
              <a:t>Translates problem into a specific need  for information</a:t>
            </a:r>
            <a:endParaRPr lang="en-US" sz="1700" dirty="0">
              <a:ea typeface="Liberation Sans" panose="020B0604020202020204" pitchFamily="34" charset="0"/>
              <a:cs typeface="Liberation Sans" panose="020B0604020202020204" pitchFamily="34" charset="0"/>
            </a:endParaRPr>
          </a:p>
          <a:p>
            <a:pPr eaLnBrk="1" hangingPunct="1">
              <a:defRPr/>
            </a:pPr>
            <a:endParaRPr lang="en-US" sz="1700" dirty="0" smtClean="0">
              <a:ea typeface="Liberation Sans" panose="020B0604020202020204" pitchFamily="34" charset="0"/>
              <a:cs typeface="Liberation Sans" panose="020B0604020202020204" pitchFamily="34" charset="0"/>
            </a:endParaRPr>
          </a:p>
          <a:p>
            <a:pPr eaLnBrk="1" hangingPunct="1">
              <a:defRPr/>
            </a:pPr>
            <a:r>
              <a:rPr lang="en-US" sz="1700" dirty="0" smtClean="0">
                <a:ea typeface="Liberation Sans" panose="020B0604020202020204" pitchFamily="34" charset="0"/>
                <a:cs typeface="Liberation Sans" panose="020B0604020202020204" pitchFamily="34" charset="0"/>
              </a:rPr>
              <a:t>Research questions:</a:t>
            </a:r>
          </a:p>
          <a:p>
            <a:pPr lvl="1" eaLnBrk="1" hangingPunct="1">
              <a:defRPr/>
            </a:pPr>
            <a:r>
              <a:rPr lang="en-US" sz="1700" dirty="0" smtClean="0">
                <a:ea typeface="Liberation Sans" panose="020B0604020202020204" pitchFamily="34" charset="0"/>
                <a:cs typeface="Liberation Sans" panose="020B0604020202020204" pitchFamily="34" charset="0"/>
              </a:rPr>
              <a:t>Are related to the objective</a:t>
            </a:r>
          </a:p>
          <a:p>
            <a:pPr lvl="1" eaLnBrk="1" hangingPunct="1">
              <a:defRPr/>
            </a:pPr>
            <a:r>
              <a:rPr lang="en-US" sz="1700" dirty="0" smtClean="0">
                <a:ea typeface="Liberation Sans" panose="020B0604020202020204" pitchFamily="34" charset="0"/>
                <a:cs typeface="Liberation Sans" panose="020B0604020202020204" pitchFamily="34" charset="0"/>
              </a:rPr>
              <a:t>If objective is unclear we will not be able to formulate research questions</a:t>
            </a:r>
          </a:p>
          <a:p>
            <a:pPr lvl="1" eaLnBrk="1" hangingPunct="1">
              <a:defRPr/>
            </a:pPr>
            <a:endParaRPr lang="en-US" sz="1700" dirty="0">
              <a:ea typeface="Liberation Sans" panose="020B0604020202020204" pitchFamily="34" charset="0"/>
              <a:cs typeface="Liberation Sans" panose="020B0604020202020204" pitchFamily="34" charset="0"/>
            </a:endParaRPr>
          </a:p>
          <a:p>
            <a:pPr eaLnBrk="1" hangingPunct="1">
              <a:defRPr/>
            </a:pPr>
            <a:r>
              <a:rPr lang="en-US" sz="1700" dirty="0" smtClean="0">
                <a:ea typeface="Liberation Sans" panose="020B0604020202020204" pitchFamily="34" charset="0"/>
                <a:cs typeface="Liberation Sans" panose="020B0604020202020204" pitchFamily="34" charset="0"/>
              </a:rPr>
              <a:t>Example:</a:t>
            </a:r>
          </a:p>
          <a:p>
            <a:pPr lvl="1" eaLnBrk="1" hangingPunct="1">
              <a:defRPr/>
            </a:pPr>
            <a:r>
              <a:rPr lang="en-US" sz="1700" dirty="0" smtClean="0">
                <a:ea typeface="Liberation Sans" panose="020B0604020202020204" pitchFamily="34" charset="0"/>
                <a:cs typeface="Liberation Sans" panose="020B0604020202020204" pitchFamily="34" charset="0"/>
              </a:rPr>
              <a:t>What </a:t>
            </a:r>
            <a:r>
              <a:rPr lang="en-US" sz="1700" dirty="0">
                <a:ea typeface="Liberation Sans" panose="020B0604020202020204" pitchFamily="34" charset="0"/>
                <a:cs typeface="Liberation Sans" panose="020B0604020202020204" pitchFamily="34" charset="0"/>
              </a:rPr>
              <a:t>are the factors that affect the perceived waiting experience of airline </a:t>
            </a:r>
            <a:r>
              <a:rPr lang="en-US" sz="1700" dirty="0" smtClean="0">
                <a:ea typeface="Liberation Sans" panose="020B0604020202020204" pitchFamily="34" charset="0"/>
                <a:cs typeface="Liberation Sans" panose="020B0604020202020204" pitchFamily="34" charset="0"/>
              </a:rPr>
              <a:t>passengers</a:t>
            </a:r>
          </a:p>
          <a:p>
            <a:pPr lvl="1" eaLnBrk="1" hangingPunct="1">
              <a:defRPr/>
            </a:pPr>
            <a:r>
              <a:rPr lang="en-US" sz="1700" dirty="0" smtClean="0">
                <a:ea typeface="Liberation Sans" panose="020B0604020202020204" pitchFamily="34" charset="0"/>
                <a:cs typeface="Liberation Sans" panose="020B0604020202020204" pitchFamily="34" charset="0"/>
              </a:rPr>
              <a:t>To </a:t>
            </a:r>
            <a:r>
              <a:rPr lang="en-US" sz="1700" dirty="0">
                <a:ea typeface="Liberation Sans" panose="020B0604020202020204" pitchFamily="34" charset="0"/>
                <a:cs typeface="Liberation Sans" panose="020B0604020202020204" pitchFamily="34" charset="0"/>
              </a:rPr>
              <a:t>what extent do these factors affect the perception of waiting times? </a:t>
            </a:r>
          </a:p>
          <a:p>
            <a:pPr lvl="1" eaLnBrk="1" hangingPunct="1">
              <a:defRPr/>
            </a:pPr>
            <a:r>
              <a:rPr lang="en-US" sz="1700" dirty="0">
                <a:ea typeface="Liberation Sans" panose="020B0604020202020204" pitchFamily="34" charset="0"/>
                <a:cs typeface="Liberation Sans" panose="020B0604020202020204" pitchFamily="34" charset="0"/>
              </a:rPr>
              <a:t>W</a:t>
            </a:r>
            <a:r>
              <a:rPr lang="en-US" sz="1700" dirty="0" smtClean="0">
                <a:ea typeface="Liberation Sans" panose="020B0604020202020204" pitchFamily="34" charset="0"/>
                <a:cs typeface="Liberation Sans" panose="020B0604020202020204" pitchFamily="34" charset="0"/>
              </a:rPr>
              <a:t>hat </a:t>
            </a:r>
            <a:r>
              <a:rPr lang="en-US" sz="1700" dirty="0">
                <a:ea typeface="Liberation Sans" panose="020B0604020202020204" pitchFamily="34" charset="0"/>
                <a:cs typeface="Liberation Sans" panose="020B0604020202020204" pitchFamily="34" charset="0"/>
              </a:rPr>
              <a:t>are the affective consequences of waiting </a:t>
            </a:r>
            <a:endParaRPr lang="en-US" sz="1700" dirty="0" smtClean="0">
              <a:ea typeface="Liberation Sans" panose="020B0604020202020204" pitchFamily="34" charset="0"/>
              <a:cs typeface="Liberation Sans" panose="020B0604020202020204" pitchFamily="34" charset="0"/>
            </a:endParaRPr>
          </a:p>
          <a:p>
            <a:pPr lvl="1" eaLnBrk="1" hangingPunct="1">
              <a:defRPr/>
            </a:pPr>
            <a:r>
              <a:rPr lang="en-US" sz="1700" dirty="0" smtClean="0">
                <a:ea typeface="Liberation Sans" panose="020B0604020202020204" pitchFamily="34" charset="0"/>
                <a:cs typeface="Liberation Sans" panose="020B0604020202020204" pitchFamily="34" charset="0"/>
              </a:rPr>
              <a:t>How </a:t>
            </a:r>
            <a:r>
              <a:rPr lang="en-US" sz="1700" dirty="0">
                <a:ea typeface="Liberation Sans" panose="020B0604020202020204" pitchFamily="34" charset="0"/>
                <a:cs typeface="Liberation Sans" panose="020B0604020202020204" pitchFamily="34" charset="0"/>
              </a:rPr>
              <a:t>does affect mediate the relationship between waiting and service </a:t>
            </a:r>
            <a:r>
              <a:rPr lang="en-US" sz="1700" dirty="0" smtClean="0">
                <a:ea typeface="Liberation Sans" panose="020B0604020202020204" pitchFamily="34" charset="0"/>
                <a:cs typeface="Liberation Sans" panose="020B0604020202020204" pitchFamily="34" charset="0"/>
              </a:rPr>
              <a:t>evaluations?</a:t>
            </a:r>
          </a:p>
          <a:p>
            <a:pPr lvl="1" eaLnBrk="1" hangingPunct="1">
              <a:defRPr/>
            </a:pPr>
            <a:r>
              <a:rPr lang="en-US" sz="1700" dirty="0" smtClean="0">
                <a:ea typeface="Liberation Sans" panose="020B0604020202020204" pitchFamily="34" charset="0"/>
                <a:cs typeface="Liberation Sans" panose="020B0604020202020204" pitchFamily="34" charset="0"/>
              </a:rPr>
              <a:t>How </a:t>
            </a:r>
            <a:r>
              <a:rPr lang="en-US" sz="1700" dirty="0">
                <a:ea typeface="Liberation Sans" panose="020B0604020202020204" pitchFamily="34" charset="0"/>
                <a:cs typeface="Liberation Sans" panose="020B0604020202020204" pitchFamily="34" charset="0"/>
              </a:rPr>
              <a:t>do situational variables (such as filled time) influence customer reactions to the waiting experience?</a:t>
            </a:r>
          </a:p>
          <a:p>
            <a:pPr lvl="1" eaLnBrk="1" hangingPunct="1">
              <a:defRPr/>
            </a:pPr>
            <a:endParaRPr lang="en-US" sz="1700" dirty="0" smtClean="0">
              <a:ea typeface="Liberation Sans" panose="020B0604020202020204" pitchFamily="34" charset="0"/>
              <a:cs typeface="Liberation Sans" panose="020B0604020202020204" pitchFamily="34" charset="0"/>
            </a:endParaRPr>
          </a:p>
        </p:txBody>
      </p:sp>
      <p:sp>
        <p:nvSpPr>
          <p:cNvPr id="2" name="Slide Number Placeholder 1"/>
          <p:cNvSpPr>
            <a:spLocks noGrp="1"/>
          </p:cNvSpPr>
          <p:nvPr>
            <p:ph type="sldNum" sz="quarter" idx="11"/>
          </p:nvPr>
        </p:nvSpPr>
        <p:spPr/>
        <p:txBody>
          <a:bodyPr/>
          <a:lstStyle/>
          <a:p>
            <a:pPr>
              <a:defRPr/>
            </a:pPr>
            <a:r>
              <a:rPr lang="en-US" dirty="0" smtClean="0"/>
              <a:t>Slide 3-</a:t>
            </a:r>
            <a:fld id="{25455474-B86E-48AB-8C1A-AED91F11EEB4}" type="slidenum">
              <a:rPr lang="en-US" smtClean="0"/>
              <a:pPr>
                <a:defRPr/>
              </a:pPr>
              <a:t>14</a:t>
            </a:fld>
            <a:endParaRPr lang="en-US" dirty="0"/>
          </a:p>
        </p:txBody>
      </p:sp>
    </p:spTree>
    <p:extLst>
      <p:ext uri="{BB962C8B-B14F-4D97-AF65-F5344CB8AC3E}">
        <p14:creationId xmlns:p14="http://schemas.microsoft.com/office/powerpoint/2010/main" val="464232534"/>
      </p:ext>
    </p:extLst>
  </p:cSld>
  <p:clrMapOvr>
    <a:masterClrMapping/>
  </p:clrMapOvr>
  <p:transition spd="slow"/>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1"/>
          <p:cNvSpPr>
            <a:spLocks noGrp="1"/>
          </p:cNvSpPr>
          <p:nvPr>
            <p:ph type="title"/>
          </p:nvPr>
        </p:nvSpPr>
        <p:spPr/>
        <p:txBody>
          <a:bodyPr/>
          <a:lstStyle/>
          <a:p>
            <a:pPr eaLnBrk="1" hangingPunct="1">
              <a:defRPr/>
            </a:pPr>
            <a:r>
              <a:rPr lang="en-US" altLang="en-US" dirty="0" smtClean="0">
                <a:ea typeface="Liberation Sans" panose="020B0604020202020204" pitchFamily="34" charset="0"/>
                <a:cs typeface="Liberation Sans" panose="020B0604020202020204" pitchFamily="34" charset="0"/>
              </a:rPr>
              <a:t>Good Problem </a:t>
            </a:r>
            <a:r>
              <a:rPr lang="en-US" altLang="en-US" dirty="0">
                <a:ea typeface="Liberation Sans" panose="020B0604020202020204" pitchFamily="34" charset="0"/>
                <a:cs typeface="Liberation Sans" panose="020B0604020202020204" pitchFamily="34" charset="0"/>
              </a:rPr>
              <a:t>S</a:t>
            </a:r>
            <a:r>
              <a:rPr lang="en-US" altLang="en-US" dirty="0" smtClean="0">
                <a:ea typeface="Liberation Sans" panose="020B0604020202020204" pitchFamily="34" charset="0"/>
                <a:cs typeface="Liberation Sans" panose="020B0604020202020204" pitchFamily="34" charset="0"/>
              </a:rPr>
              <a:t>tatement</a:t>
            </a:r>
          </a:p>
        </p:txBody>
      </p:sp>
      <p:sp>
        <p:nvSpPr>
          <p:cNvPr id="39939" name="Content Placeholder 2"/>
          <p:cNvSpPr>
            <a:spLocks noGrp="1"/>
          </p:cNvSpPr>
          <p:nvPr>
            <p:ph idx="1"/>
          </p:nvPr>
        </p:nvSpPr>
        <p:spPr/>
        <p:txBody>
          <a:bodyPr/>
          <a:lstStyle/>
          <a:p>
            <a:pPr eaLnBrk="1" hangingPunct="1"/>
            <a:endParaRPr lang="en-US" altLang="en-US" dirty="0" smtClean="0">
              <a:cs typeface="Liberation Sans" pitchFamily="34" charset="0"/>
            </a:endParaRPr>
          </a:p>
          <a:p>
            <a:pPr eaLnBrk="1" hangingPunct="1"/>
            <a:r>
              <a:rPr lang="en-US" altLang="en-US" dirty="0" smtClean="0">
                <a:cs typeface="Liberation Sans" pitchFamily="34" charset="0"/>
              </a:rPr>
              <a:t>Relevant</a:t>
            </a:r>
          </a:p>
          <a:p>
            <a:pPr lvl="1" eaLnBrk="1" hangingPunct="1"/>
            <a:r>
              <a:rPr lang="en-US" altLang="en-US" sz="3000" dirty="0" smtClean="0">
                <a:cs typeface="Liberation Sans" pitchFamily="34" charset="0"/>
              </a:rPr>
              <a:t>for the organization</a:t>
            </a:r>
          </a:p>
          <a:p>
            <a:pPr eaLnBrk="1" hangingPunct="1"/>
            <a:r>
              <a:rPr lang="en-US" altLang="en-US" dirty="0" smtClean="0">
                <a:cs typeface="Liberation Sans" pitchFamily="34" charset="0"/>
              </a:rPr>
              <a:t>Feasible</a:t>
            </a:r>
          </a:p>
          <a:p>
            <a:pPr lvl="1" eaLnBrk="1" hangingPunct="1"/>
            <a:r>
              <a:rPr lang="en-US" altLang="en-US" sz="3000" dirty="0" smtClean="0">
                <a:cs typeface="Liberation Sans" pitchFamily="34" charset="0"/>
              </a:rPr>
              <a:t>you are able to answer the research questions within the restrictions of the research project. </a:t>
            </a:r>
          </a:p>
          <a:p>
            <a:pPr eaLnBrk="1" hangingPunct="1"/>
            <a:r>
              <a:rPr lang="en-US" altLang="en-US" dirty="0" smtClean="0">
                <a:cs typeface="Liberation Sans" pitchFamily="34" charset="0"/>
              </a:rPr>
              <a:t>Interesting</a:t>
            </a:r>
          </a:p>
          <a:p>
            <a:pPr lvl="1" eaLnBrk="1" hangingPunct="1"/>
            <a:r>
              <a:rPr lang="en-US" altLang="en-US" sz="3000" dirty="0" smtClean="0">
                <a:cs typeface="Liberation Sans" pitchFamily="34" charset="0"/>
              </a:rPr>
              <a:t>to you!</a:t>
            </a:r>
          </a:p>
        </p:txBody>
      </p:sp>
      <p:sp>
        <p:nvSpPr>
          <p:cNvPr id="2" name="Slide Number Placeholder 1"/>
          <p:cNvSpPr>
            <a:spLocks noGrp="1"/>
          </p:cNvSpPr>
          <p:nvPr>
            <p:ph type="sldNum" sz="quarter" idx="11"/>
          </p:nvPr>
        </p:nvSpPr>
        <p:spPr/>
        <p:txBody>
          <a:bodyPr/>
          <a:lstStyle/>
          <a:p>
            <a:pPr>
              <a:defRPr/>
            </a:pPr>
            <a:r>
              <a:rPr lang="en-US" dirty="0" smtClean="0"/>
              <a:t>Slide 3-</a:t>
            </a:r>
            <a:fld id="{25455474-B86E-48AB-8C1A-AED91F11EEB4}" type="slidenum">
              <a:rPr lang="en-US" smtClean="0"/>
              <a:pPr>
                <a:defRPr/>
              </a:pPr>
              <a:t>15</a:t>
            </a:fld>
            <a:endParaRPr lang="en-US" dirty="0"/>
          </a:p>
        </p:txBody>
      </p:sp>
    </p:spTree>
    <p:extLst>
      <p:ext uri="{BB962C8B-B14F-4D97-AF65-F5344CB8AC3E}">
        <p14:creationId xmlns:p14="http://schemas.microsoft.com/office/powerpoint/2010/main" val="3026429103"/>
      </p:ext>
    </p:extLst>
  </p:cSld>
  <p:clrMapOvr>
    <a:masterClrMapping/>
  </p:clrMapOvr>
  <p:transition spd="slow"/>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p:txBody>
          <a:bodyPr/>
          <a:lstStyle/>
          <a:p>
            <a:pPr eaLnBrk="1" hangingPunct="1">
              <a:defRPr/>
            </a:pPr>
            <a:r>
              <a:rPr lang="en-US" altLang="en-US" dirty="0" smtClean="0">
                <a:ea typeface="Liberation Sans" panose="020B0604020202020204" pitchFamily="34" charset="0"/>
                <a:cs typeface="Liberation Sans" panose="020B0604020202020204" pitchFamily="34" charset="0"/>
              </a:rPr>
              <a:t>Basic Types of Questions</a:t>
            </a:r>
          </a:p>
        </p:txBody>
      </p:sp>
      <p:sp>
        <p:nvSpPr>
          <p:cNvPr id="40963" name="Rectangle 3"/>
          <p:cNvSpPr>
            <a:spLocks noGrp="1" noChangeAspect="1" noChangeArrowheads="1"/>
          </p:cNvSpPr>
          <p:nvPr>
            <p:ph idx="1"/>
          </p:nvPr>
        </p:nvSpPr>
        <p:spPr/>
        <p:txBody>
          <a:bodyPr/>
          <a:lstStyle/>
          <a:p>
            <a:pPr eaLnBrk="1" hangingPunct="1"/>
            <a:endParaRPr lang="en-US" altLang="en-US" dirty="0" smtClean="0">
              <a:cs typeface="Liberation Sans" pitchFamily="34" charset="0"/>
            </a:endParaRPr>
          </a:p>
          <a:p>
            <a:pPr eaLnBrk="1" hangingPunct="1"/>
            <a:endParaRPr lang="en-US" altLang="en-US" dirty="0">
              <a:cs typeface="Liberation Sans" pitchFamily="34" charset="0"/>
            </a:endParaRPr>
          </a:p>
          <a:p>
            <a:pPr eaLnBrk="1" hangingPunct="1"/>
            <a:r>
              <a:rPr lang="en-US" altLang="en-US" sz="3600" dirty="0" smtClean="0">
                <a:cs typeface="Liberation Sans" pitchFamily="34" charset="0"/>
              </a:rPr>
              <a:t>Exploratory</a:t>
            </a:r>
          </a:p>
          <a:p>
            <a:pPr eaLnBrk="1" hangingPunct="1"/>
            <a:r>
              <a:rPr lang="en-US" altLang="en-US" sz="3600" dirty="0" smtClean="0">
                <a:cs typeface="Liberation Sans" pitchFamily="34" charset="0"/>
              </a:rPr>
              <a:t>Descriptive</a:t>
            </a:r>
          </a:p>
          <a:p>
            <a:pPr eaLnBrk="1" hangingPunct="1"/>
            <a:r>
              <a:rPr lang="en-US" altLang="en-US" sz="3600" dirty="0" smtClean="0">
                <a:cs typeface="Liberation Sans" pitchFamily="34" charset="0"/>
              </a:rPr>
              <a:t>Causal</a:t>
            </a:r>
          </a:p>
        </p:txBody>
      </p:sp>
      <p:sp>
        <p:nvSpPr>
          <p:cNvPr id="2" name="Slide Number Placeholder 1"/>
          <p:cNvSpPr>
            <a:spLocks noGrp="1"/>
          </p:cNvSpPr>
          <p:nvPr>
            <p:ph type="sldNum" sz="quarter" idx="11"/>
          </p:nvPr>
        </p:nvSpPr>
        <p:spPr/>
        <p:txBody>
          <a:bodyPr/>
          <a:lstStyle/>
          <a:p>
            <a:pPr>
              <a:defRPr/>
            </a:pPr>
            <a:r>
              <a:rPr lang="en-US" dirty="0" smtClean="0"/>
              <a:t>Slide 3-</a:t>
            </a:r>
            <a:fld id="{25455474-B86E-48AB-8C1A-AED91F11EEB4}" type="slidenum">
              <a:rPr lang="en-US" smtClean="0"/>
              <a:pPr>
                <a:defRPr/>
              </a:pPr>
              <a:t>16</a:t>
            </a:fld>
            <a:endParaRPr lang="en-US" dirty="0"/>
          </a:p>
        </p:txBody>
      </p:sp>
    </p:spTree>
    <p:extLst>
      <p:ext uri="{BB962C8B-B14F-4D97-AF65-F5344CB8AC3E}">
        <p14:creationId xmlns:p14="http://schemas.microsoft.com/office/powerpoint/2010/main" val="3731419379"/>
      </p:ext>
    </p:extLst>
  </p:cSld>
  <p:clrMapOvr>
    <a:masterClrMapping/>
  </p:clrMapOvr>
  <p:transition spd="slow"/>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p:txBody>
          <a:bodyPr/>
          <a:lstStyle/>
          <a:p>
            <a:pPr eaLnBrk="1" hangingPunct="1">
              <a:defRPr/>
            </a:pPr>
            <a:r>
              <a:rPr lang="en-US" altLang="en-US" dirty="0" smtClean="0">
                <a:ea typeface="Liberation Sans" panose="020B0604020202020204" pitchFamily="34" charset="0"/>
                <a:cs typeface="Liberation Sans" panose="020B0604020202020204" pitchFamily="34" charset="0"/>
              </a:rPr>
              <a:t>Basic Types of Questions</a:t>
            </a:r>
          </a:p>
        </p:txBody>
      </p:sp>
      <p:sp>
        <p:nvSpPr>
          <p:cNvPr id="41987" name="Rectangle 3"/>
          <p:cNvSpPr>
            <a:spLocks noGrp="1" noChangeAspect="1" noChangeArrowheads="1"/>
          </p:cNvSpPr>
          <p:nvPr>
            <p:ph idx="1"/>
          </p:nvPr>
        </p:nvSpPr>
        <p:spPr>
          <a:xfrm>
            <a:off x="467544" y="1233264"/>
            <a:ext cx="8229600" cy="4572000"/>
          </a:xfrm>
        </p:spPr>
        <p:txBody>
          <a:bodyPr/>
          <a:lstStyle/>
          <a:p>
            <a:pPr eaLnBrk="1" hangingPunct="1"/>
            <a:endParaRPr lang="en-GB" altLang="en-US" dirty="0" smtClean="0">
              <a:cs typeface="Liberation Sans" pitchFamily="34" charset="0"/>
            </a:endParaRPr>
          </a:p>
          <a:p>
            <a:pPr eaLnBrk="1" hangingPunct="1"/>
            <a:r>
              <a:rPr lang="en-GB" altLang="en-US" dirty="0" smtClean="0">
                <a:cs typeface="Liberation Sans" pitchFamily="34" charset="0"/>
              </a:rPr>
              <a:t>Exploratory questions:</a:t>
            </a:r>
          </a:p>
          <a:p>
            <a:pPr lvl="1" eaLnBrk="1" hangingPunct="1"/>
            <a:r>
              <a:rPr lang="en-GB" altLang="en-US" sz="3000" dirty="0" smtClean="0">
                <a:cs typeface="Liberation Sans" pitchFamily="34" charset="0"/>
              </a:rPr>
              <a:t>not much is known about the situation at hand, or no information is available on how similar problems or research issues have been solved in the past. </a:t>
            </a:r>
          </a:p>
          <a:p>
            <a:pPr eaLnBrk="1" hangingPunct="1"/>
            <a:r>
              <a:rPr lang="en-US" altLang="en-US" dirty="0" smtClean="0">
                <a:cs typeface="Liberation Sans" pitchFamily="34" charset="0"/>
              </a:rPr>
              <a:t>Example:</a:t>
            </a:r>
          </a:p>
          <a:p>
            <a:pPr lvl="1" eaLnBrk="1" hangingPunct="1"/>
            <a:r>
              <a:rPr lang="en-US" altLang="en-US" sz="3000" dirty="0" smtClean="0">
                <a:cs typeface="Liberation Sans" pitchFamily="34" charset="0"/>
              </a:rPr>
              <a:t>A service provider wants to know why his customers are switching to other service providers?</a:t>
            </a:r>
          </a:p>
        </p:txBody>
      </p:sp>
      <p:sp>
        <p:nvSpPr>
          <p:cNvPr id="2" name="Slide Number Placeholder 1"/>
          <p:cNvSpPr>
            <a:spLocks noGrp="1"/>
          </p:cNvSpPr>
          <p:nvPr>
            <p:ph type="sldNum" sz="quarter" idx="11"/>
          </p:nvPr>
        </p:nvSpPr>
        <p:spPr/>
        <p:txBody>
          <a:bodyPr/>
          <a:lstStyle/>
          <a:p>
            <a:pPr>
              <a:defRPr/>
            </a:pPr>
            <a:r>
              <a:rPr lang="en-US" dirty="0" smtClean="0"/>
              <a:t>Slide 3-</a:t>
            </a:r>
            <a:fld id="{25455474-B86E-48AB-8C1A-AED91F11EEB4}" type="slidenum">
              <a:rPr lang="en-US" smtClean="0"/>
              <a:pPr>
                <a:defRPr/>
              </a:pPr>
              <a:t>17</a:t>
            </a:fld>
            <a:endParaRPr lang="en-US" dirty="0"/>
          </a:p>
        </p:txBody>
      </p:sp>
    </p:spTree>
    <p:extLst>
      <p:ext uri="{BB962C8B-B14F-4D97-AF65-F5344CB8AC3E}">
        <p14:creationId xmlns:p14="http://schemas.microsoft.com/office/powerpoint/2010/main" val="720426167"/>
      </p:ext>
    </p:extLst>
  </p:cSld>
  <p:clrMapOvr>
    <a:masterClrMapping/>
  </p:clrMapOvr>
  <p:transition spd="slow"/>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p:txBody>
          <a:bodyPr/>
          <a:lstStyle/>
          <a:p>
            <a:pPr eaLnBrk="1" hangingPunct="1">
              <a:defRPr/>
            </a:pPr>
            <a:r>
              <a:rPr lang="en-US" altLang="en-US" dirty="0" smtClean="0">
                <a:ea typeface="Liberation Sans" panose="020B0604020202020204" pitchFamily="34" charset="0"/>
                <a:cs typeface="Liberation Sans" panose="020B0604020202020204" pitchFamily="34" charset="0"/>
              </a:rPr>
              <a:t>Basic Types of Questions</a:t>
            </a:r>
          </a:p>
        </p:txBody>
      </p:sp>
      <p:sp>
        <p:nvSpPr>
          <p:cNvPr id="43011" name="Rectangle 3"/>
          <p:cNvSpPr>
            <a:spLocks noGrp="1" noChangeAspect="1" noChangeArrowheads="1"/>
          </p:cNvSpPr>
          <p:nvPr>
            <p:ph idx="1"/>
          </p:nvPr>
        </p:nvSpPr>
        <p:spPr>
          <a:xfrm>
            <a:off x="457200" y="1371600"/>
            <a:ext cx="8229600" cy="5225752"/>
          </a:xfrm>
        </p:spPr>
        <p:txBody>
          <a:bodyPr/>
          <a:lstStyle/>
          <a:p>
            <a:pPr eaLnBrk="1" hangingPunct="1"/>
            <a:r>
              <a:rPr lang="en-GB" altLang="en-US" sz="2400" dirty="0" smtClean="0">
                <a:cs typeface="Liberation Sans" pitchFamily="34" charset="0"/>
              </a:rPr>
              <a:t>Descriptive questions:</a:t>
            </a:r>
          </a:p>
          <a:p>
            <a:pPr lvl="1" eaLnBrk="1" hangingPunct="1"/>
            <a:r>
              <a:rPr lang="en-GB" altLang="en-US" sz="2400" dirty="0" smtClean="0">
                <a:cs typeface="Liberation Sans" pitchFamily="34" charset="0"/>
              </a:rPr>
              <a:t>Enable the researcher to describe the characteristics of the variables of interest in a situation. </a:t>
            </a:r>
          </a:p>
          <a:p>
            <a:pPr eaLnBrk="1" hangingPunct="1"/>
            <a:r>
              <a:rPr lang="en-US" altLang="en-US" sz="2400" dirty="0" smtClean="0">
                <a:cs typeface="Liberation Sans" pitchFamily="34" charset="0"/>
              </a:rPr>
              <a:t>Example:</a:t>
            </a:r>
          </a:p>
          <a:p>
            <a:pPr lvl="1" eaLnBrk="1" hangingPunct="1"/>
            <a:r>
              <a:rPr lang="en-GB" altLang="en-US" sz="2400" dirty="0" smtClean="0">
                <a:cs typeface="Liberation Sans" pitchFamily="34" charset="0"/>
              </a:rPr>
              <a:t>What is the profile of the individuals who have loan payments outstanding for 6 months and more?</a:t>
            </a:r>
          </a:p>
          <a:p>
            <a:pPr lvl="1" eaLnBrk="1" hangingPunct="1"/>
            <a:r>
              <a:rPr lang="en-GB" altLang="en-US" sz="2400" dirty="0" smtClean="0">
                <a:cs typeface="Liberation Sans" pitchFamily="34" charset="0"/>
              </a:rPr>
              <a:t>The profile would include details of their average age, earnings, nature of occupation, full-time/part-time employment status, and the like. This might help him to elicit further information or decide right away on the types of individuals who should be made ineligible for loans in the future. </a:t>
            </a:r>
            <a:endParaRPr lang="en-US" altLang="en-US" sz="2400" dirty="0" smtClean="0">
              <a:cs typeface="Liberation Sans" pitchFamily="34" charset="0"/>
            </a:endParaRPr>
          </a:p>
        </p:txBody>
      </p:sp>
      <p:sp>
        <p:nvSpPr>
          <p:cNvPr id="2" name="Slide Number Placeholder 1"/>
          <p:cNvSpPr>
            <a:spLocks noGrp="1"/>
          </p:cNvSpPr>
          <p:nvPr>
            <p:ph type="sldNum" sz="quarter" idx="11"/>
          </p:nvPr>
        </p:nvSpPr>
        <p:spPr/>
        <p:txBody>
          <a:bodyPr/>
          <a:lstStyle/>
          <a:p>
            <a:pPr>
              <a:defRPr/>
            </a:pPr>
            <a:r>
              <a:rPr lang="en-US" dirty="0" smtClean="0"/>
              <a:t>Slide 3-</a:t>
            </a:r>
            <a:fld id="{25455474-B86E-48AB-8C1A-AED91F11EEB4}" type="slidenum">
              <a:rPr lang="en-US" smtClean="0"/>
              <a:pPr>
                <a:defRPr/>
              </a:pPr>
              <a:t>18</a:t>
            </a:fld>
            <a:endParaRPr lang="en-US" dirty="0"/>
          </a:p>
        </p:txBody>
      </p:sp>
    </p:spTree>
    <p:extLst>
      <p:ext uri="{BB962C8B-B14F-4D97-AF65-F5344CB8AC3E}">
        <p14:creationId xmlns:p14="http://schemas.microsoft.com/office/powerpoint/2010/main" val="4126790991"/>
      </p:ext>
    </p:extLst>
  </p:cSld>
  <p:clrMapOvr>
    <a:masterClrMapping/>
  </p:clrMapOvr>
  <p:transition spd="slow"/>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p:txBody>
          <a:bodyPr/>
          <a:lstStyle/>
          <a:p>
            <a:pPr eaLnBrk="1" hangingPunct="1">
              <a:defRPr/>
            </a:pPr>
            <a:r>
              <a:rPr lang="en-US" altLang="en-US" dirty="0" smtClean="0">
                <a:ea typeface="Liberation Sans" panose="020B0604020202020204" pitchFamily="34" charset="0"/>
                <a:cs typeface="Liberation Sans" panose="020B0604020202020204" pitchFamily="34" charset="0"/>
              </a:rPr>
              <a:t>Basic Types of Questions</a:t>
            </a:r>
          </a:p>
        </p:txBody>
      </p:sp>
      <p:sp>
        <p:nvSpPr>
          <p:cNvPr id="44035" name="Rectangle 3"/>
          <p:cNvSpPr>
            <a:spLocks noGrp="1" noChangeAspect="1" noChangeArrowheads="1"/>
          </p:cNvSpPr>
          <p:nvPr>
            <p:ph idx="1"/>
          </p:nvPr>
        </p:nvSpPr>
        <p:spPr/>
        <p:txBody>
          <a:bodyPr/>
          <a:lstStyle/>
          <a:p>
            <a:pPr eaLnBrk="1" hangingPunct="1"/>
            <a:endParaRPr lang="en-GB" altLang="en-US" dirty="0" smtClean="0">
              <a:cs typeface="Liberation Sans" pitchFamily="34" charset="0"/>
            </a:endParaRPr>
          </a:p>
          <a:p>
            <a:pPr eaLnBrk="1" hangingPunct="1"/>
            <a:r>
              <a:rPr lang="en-GB" altLang="en-US" dirty="0" smtClean="0">
                <a:cs typeface="Liberation Sans" pitchFamily="34" charset="0"/>
              </a:rPr>
              <a:t>Causal questions:</a:t>
            </a:r>
          </a:p>
          <a:p>
            <a:pPr lvl="1" eaLnBrk="1" hangingPunct="1"/>
            <a:r>
              <a:rPr lang="en-GB" altLang="en-US" sz="3000" dirty="0" smtClean="0">
                <a:cs typeface="Liberation Sans" pitchFamily="34" charset="0"/>
              </a:rPr>
              <a:t>Delineating one or more factors that are causing a problem.</a:t>
            </a:r>
          </a:p>
          <a:p>
            <a:pPr eaLnBrk="1" hangingPunct="1"/>
            <a:r>
              <a:rPr lang="en-US" altLang="en-US" dirty="0" smtClean="0">
                <a:cs typeface="Liberation Sans" pitchFamily="34" charset="0"/>
              </a:rPr>
              <a:t>Example:</a:t>
            </a:r>
          </a:p>
          <a:p>
            <a:pPr lvl="1" eaLnBrk="1" hangingPunct="1"/>
            <a:r>
              <a:rPr lang="en-GB" altLang="en-US" sz="3000" dirty="0" smtClean="0">
                <a:cs typeface="Liberation Sans" pitchFamily="34" charset="0"/>
              </a:rPr>
              <a:t>Will the sales of product X increase if we increase the advertising budget?</a:t>
            </a:r>
            <a:endParaRPr lang="en-US" altLang="en-US" sz="3000" dirty="0" smtClean="0">
              <a:cs typeface="Liberation Sans" pitchFamily="34" charset="0"/>
            </a:endParaRPr>
          </a:p>
        </p:txBody>
      </p:sp>
      <p:sp>
        <p:nvSpPr>
          <p:cNvPr id="2" name="Slide Number Placeholder 1"/>
          <p:cNvSpPr>
            <a:spLocks noGrp="1"/>
          </p:cNvSpPr>
          <p:nvPr>
            <p:ph type="sldNum" sz="quarter" idx="11"/>
          </p:nvPr>
        </p:nvSpPr>
        <p:spPr/>
        <p:txBody>
          <a:bodyPr/>
          <a:lstStyle/>
          <a:p>
            <a:pPr>
              <a:defRPr/>
            </a:pPr>
            <a:r>
              <a:rPr lang="en-US" dirty="0" smtClean="0"/>
              <a:t>Slide 3-</a:t>
            </a:r>
            <a:fld id="{25455474-B86E-48AB-8C1A-AED91F11EEB4}" type="slidenum">
              <a:rPr lang="en-US" smtClean="0"/>
              <a:pPr>
                <a:defRPr/>
              </a:pPr>
              <a:t>19</a:t>
            </a:fld>
            <a:endParaRPr lang="en-US" dirty="0"/>
          </a:p>
        </p:txBody>
      </p:sp>
    </p:spTree>
    <p:extLst>
      <p:ext uri="{BB962C8B-B14F-4D97-AF65-F5344CB8AC3E}">
        <p14:creationId xmlns:p14="http://schemas.microsoft.com/office/powerpoint/2010/main" val="1044477330"/>
      </p:ext>
    </p:extLst>
  </p:cSld>
  <p:clrMapOvr>
    <a:masterClrMapping/>
  </p:clrMapOvr>
  <p:transition spd="slow"/>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5" name="Rectangle 2"/>
          <p:cNvSpPr>
            <a:spLocks noGrp="1" noChangeArrowheads="1"/>
          </p:cNvSpPr>
          <p:nvPr>
            <p:ph type="title"/>
          </p:nvPr>
        </p:nvSpPr>
        <p:spPr/>
        <p:txBody>
          <a:bodyPr/>
          <a:lstStyle/>
          <a:p>
            <a:pPr eaLnBrk="1" hangingPunct="1">
              <a:defRPr/>
            </a:pPr>
            <a:r>
              <a:rPr lang="en-US" altLang="en-US" sz="6000" dirty="0" smtClean="0">
                <a:ea typeface="Liberation Sans" panose="020B0604020202020204" pitchFamily="34" charset="0"/>
                <a:cs typeface="Liberation Sans" panose="020B0604020202020204" pitchFamily="34" charset="0"/>
              </a:rPr>
              <a:t>Chapter 3</a:t>
            </a:r>
          </a:p>
        </p:txBody>
      </p:sp>
      <p:sp>
        <p:nvSpPr>
          <p:cNvPr id="26628" name="Rectangle 3"/>
          <p:cNvSpPr>
            <a:spLocks noGrp="1" noChangeAspect="1" noChangeArrowheads="1"/>
          </p:cNvSpPr>
          <p:nvPr>
            <p:ph idx="1"/>
          </p:nvPr>
        </p:nvSpPr>
        <p:spPr/>
        <p:txBody>
          <a:bodyPr/>
          <a:lstStyle/>
          <a:p>
            <a:pPr marL="0" indent="0" algn="ctr" eaLnBrk="1" hangingPunct="1">
              <a:buFont typeface="Wingdings" pitchFamily="2" charset="2"/>
              <a:buNone/>
            </a:pPr>
            <a:endParaRPr lang="en-US" altLang="en-US" sz="4800" dirty="0" smtClean="0">
              <a:solidFill>
                <a:srgbClr val="C00000"/>
              </a:solidFill>
              <a:effectLst>
                <a:outerShdw blurRad="38100" dist="38100" dir="2700000" algn="tl">
                  <a:srgbClr val="000000">
                    <a:alpha val="43137"/>
                  </a:srgbClr>
                </a:outerShdw>
              </a:effectLst>
              <a:cs typeface="Liberation Sans" pitchFamily="34" charset="0"/>
            </a:endParaRPr>
          </a:p>
          <a:p>
            <a:pPr marL="0" indent="0" algn="ctr" eaLnBrk="1" hangingPunct="1">
              <a:buFont typeface="Wingdings" pitchFamily="2" charset="2"/>
              <a:buNone/>
            </a:pPr>
            <a:endParaRPr lang="en-US" altLang="en-US" sz="4800" dirty="0" smtClean="0">
              <a:solidFill>
                <a:srgbClr val="C00000"/>
              </a:solidFill>
              <a:effectLst>
                <a:outerShdw blurRad="38100" dist="38100" dir="2700000" algn="tl">
                  <a:srgbClr val="000000">
                    <a:alpha val="43137"/>
                  </a:srgbClr>
                </a:outerShdw>
              </a:effectLst>
              <a:cs typeface="Liberation Sans" pitchFamily="34" charset="0"/>
            </a:endParaRPr>
          </a:p>
          <a:p>
            <a:pPr marL="0" indent="0" algn="ctr" eaLnBrk="1" hangingPunct="1">
              <a:buFont typeface="Wingdings" pitchFamily="2" charset="2"/>
              <a:buNone/>
            </a:pPr>
            <a:r>
              <a:rPr lang="en-US" altLang="en-US" sz="4800" dirty="0" smtClean="0">
                <a:solidFill>
                  <a:srgbClr val="C00000"/>
                </a:solidFill>
                <a:effectLst>
                  <a:outerShdw blurRad="38100" dist="38100" dir="2700000" algn="tl">
                    <a:srgbClr val="000000">
                      <a:alpha val="43137"/>
                    </a:srgbClr>
                  </a:outerShdw>
                </a:effectLst>
                <a:cs typeface="Liberation Sans" pitchFamily="34" charset="0"/>
              </a:rPr>
              <a:t>Defining and Refining the Problem</a:t>
            </a:r>
          </a:p>
        </p:txBody>
      </p:sp>
      <p:sp>
        <p:nvSpPr>
          <p:cNvPr id="2" name="Slide Number Placeholder 1"/>
          <p:cNvSpPr>
            <a:spLocks noGrp="1"/>
          </p:cNvSpPr>
          <p:nvPr>
            <p:ph type="sldNum" sz="quarter" idx="11"/>
          </p:nvPr>
        </p:nvSpPr>
        <p:spPr/>
        <p:txBody>
          <a:bodyPr/>
          <a:lstStyle/>
          <a:p>
            <a:pPr>
              <a:defRPr/>
            </a:pPr>
            <a:r>
              <a:rPr lang="en-US" dirty="0" smtClean="0"/>
              <a:t>Slide 3-</a:t>
            </a:r>
            <a:fld id="{25455474-B86E-48AB-8C1A-AED91F11EEB4}" type="slidenum">
              <a:rPr lang="en-US" smtClean="0"/>
              <a:pPr>
                <a:defRPr/>
              </a:pPr>
              <a:t>2</a:t>
            </a:fld>
            <a:endParaRPr lang="en-US" dirty="0"/>
          </a:p>
        </p:txBody>
      </p:sp>
    </p:spTree>
    <p:extLst>
      <p:ext uri="{BB962C8B-B14F-4D97-AF65-F5344CB8AC3E}">
        <p14:creationId xmlns:p14="http://schemas.microsoft.com/office/powerpoint/2010/main" val="1146500398"/>
      </p:ext>
    </p:extLst>
  </p:cSld>
  <p:clrMapOvr>
    <a:masterClrMapping/>
  </p:clrMapOvr>
  <p:transition spd="slow"/>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itle 1"/>
          <p:cNvSpPr>
            <a:spLocks noGrp="1"/>
          </p:cNvSpPr>
          <p:nvPr>
            <p:ph type="title"/>
          </p:nvPr>
        </p:nvSpPr>
        <p:spPr/>
        <p:txBody>
          <a:bodyPr/>
          <a:lstStyle/>
          <a:p>
            <a:pPr eaLnBrk="1" hangingPunct="1">
              <a:defRPr/>
            </a:pPr>
            <a:r>
              <a:rPr lang="en-US" altLang="en-US" dirty="0" smtClean="0">
                <a:ea typeface="Liberation Sans" panose="020B0604020202020204" pitchFamily="34" charset="0"/>
                <a:cs typeface="Liberation Sans" panose="020B0604020202020204" pitchFamily="34" charset="0"/>
              </a:rPr>
              <a:t>The Research Proposal</a:t>
            </a:r>
          </a:p>
        </p:txBody>
      </p:sp>
      <p:sp>
        <p:nvSpPr>
          <p:cNvPr id="45059" name="Content Placeholder 2"/>
          <p:cNvSpPr>
            <a:spLocks noGrp="1"/>
          </p:cNvSpPr>
          <p:nvPr>
            <p:ph idx="1"/>
          </p:nvPr>
        </p:nvSpPr>
        <p:spPr/>
        <p:txBody>
          <a:bodyPr/>
          <a:lstStyle/>
          <a:p>
            <a:pPr eaLnBrk="1" hangingPunct="1"/>
            <a:endParaRPr lang="en-US" altLang="en-US" dirty="0" smtClean="0">
              <a:cs typeface="Liberation Sans" pitchFamily="34" charset="0"/>
            </a:endParaRPr>
          </a:p>
          <a:p>
            <a:pPr eaLnBrk="1" hangingPunct="1"/>
            <a:endParaRPr lang="en-US" altLang="en-US" dirty="0">
              <a:cs typeface="Liberation Sans" pitchFamily="34" charset="0"/>
            </a:endParaRPr>
          </a:p>
          <a:p>
            <a:pPr eaLnBrk="1" hangingPunct="1"/>
            <a:r>
              <a:rPr lang="en-US" altLang="en-US" dirty="0" smtClean="0">
                <a:cs typeface="Liberation Sans" pitchFamily="34" charset="0"/>
              </a:rPr>
              <a:t>The research proposal drawn up by the investigator is the result of a planned, organized, and careful effort. </a:t>
            </a:r>
          </a:p>
        </p:txBody>
      </p:sp>
      <p:sp>
        <p:nvSpPr>
          <p:cNvPr id="2" name="Slide Number Placeholder 1"/>
          <p:cNvSpPr>
            <a:spLocks noGrp="1"/>
          </p:cNvSpPr>
          <p:nvPr>
            <p:ph type="sldNum" sz="quarter" idx="11"/>
          </p:nvPr>
        </p:nvSpPr>
        <p:spPr/>
        <p:txBody>
          <a:bodyPr/>
          <a:lstStyle/>
          <a:p>
            <a:pPr>
              <a:defRPr/>
            </a:pPr>
            <a:r>
              <a:rPr lang="en-US" dirty="0" smtClean="0"/>
              <a:t>Slide 3-</a:t>
            </a:r>
            <a:fld id="{25455474-B86E-48AB-8C1A-AED91F11EEB4}" type="slidenum">
              <a:rPr lang="en-US" smtClean="0"/>
              <a:pPr>
                <a:defRPr/>
              </a:pPr>
              <a:t>20</a:t>
            </a:fld>
            <a:endParaRPr lang="en-US" dirty="0"/>
          </a:p>
        </p:txBody>
      </p:sp>
    </p:spTree>
    <p:extLst>
      <p:ext uri="{BB962C8B-B14F-4D97-AF65-F5344CB8AC3E}">
        <p14:creationId xmlns:p14="http://schemas.microsoft.com/office/powerpoint/2010/main" val="2145625221"/>
      </p:ext>
    </p:extLst>
  </p:cSld>
  <p:clrMapOvr>
    <a:masterClrMapping/>
  </p:clrMapOvr>
  <p:transition spd="slow"/>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Title 1"/>
          <p:cNvSpPr>
            <a:spLocks noGrp="1"/>
          </p:cNvSpPr>
          <p:nvPr>
            <p:ph type="title"/>
          </p:nvPr>
        </p:nvSpPr>
        <p:spPr/>
        <p:txBody>
          <a:bodyPr/>
          <a:lstStyle/>
          <a:p>
            <a:pPr eaLnBrk="1" hangingPunct="1">
              <a:defRPr/>
            </a:pPr>
            <a:r>
              <a:rPr lang="en-US" altLang="en-US" dirty="0" smtClean="0">
                <a:ea typeface="Liberation Sans" panose="020B0604020202020204" pitchFamily="34" charset="0"/>
                <a:cs typeface="Liberation Sans" panose="020B0604020202020204" pitchFamily="34" charset="0"/>
              </a:rPr>
              <a:t>Research Proposal Contains (1)</a:t>
            </a:r>
          </a:p>
        </p:txBody>
      </p:sp>
      <p:sp>
        <p:nvSpPr>
          <p:cNvPr id="3" name="Content Placeholder 2"/>
          <p:cNvSpPr>
            <a:spLocks noGrp="1"/>
          </p:cNvSpPr>
          <p:nvPr>
            <p:ph idx="1"/>
          </p:nvPr>
        </p:nvSpPr>
        <p:spPr/>
        <p:txBody>
          <a:bodyPr/>
          <a:lstStyle/>
          <a:p>
            <a:pPr eaLnBrk="1" hangingPunct="1">
              <a:defRPr/>
            </a:pPr>
            <a:endParaRPr lang="en-US" dirty="0" smtClean="0">
              <a:ea typeface="Liberation Sans" panose="020B0604020202020204" pitchFamily="34" charset="0"/>
              <a:cs typeface="Liberation Sans" panose="020B0604020202020204" pitchFamily="34" charset="0"/>
            </a:endParaRPr>
          </a:p>
          <a:p>
            <a:pPr eaLnBrk="1" hangingPunct="1">
              <a:defRPr/>
            </a:pPr>
            <a:r>
              <a:rPr lang="en-US" dirty="0" smtClean="0">
                <a:ea typeface="Liberation Sans" panose="020B0604020202020204" pitchFamily="34" charset="0"/>
                <a:cs typeface="Liberation Sans" panose="020B0604020202020204" pitchFamily="34" charset="0"/>
              </a:rPr>
              <a:t>Working title.</a:t>
            </a:r>
          </a:p>
          <a:p>
            <a:pPr eaLnBrk="1" hangingPunct="1">
              <a:defRPr/>
            </a:pPr>
            <a:r>
              <a:rPr lang="en-US" dirty="0" smtClean="0">
                <a:ea typeface="Liberation Sans" panose="020B0604020202020204" pitchFamily="34" charset="0"/>
                <a:cs typeface="Liberation Sans" panose="020B0604020202020204" pitchFamily="34" charset="0"/>
              </a:rPr>
              <a:t>Background of the study.</a:t>
            </a:r>
          </a:p>
          <a:p>
            <a:pPr eaLnBrk="1" hangingPunct="1">
              <a:defRPr/>
            </a:pPr>
            <a:r>
              <a:rPr lang="en-US" dirty="0" smtClean="0">
                <a:ea typeface="Liberation Sans" panose="020B0604020202020204" pitchFamily="34" charset="0"/>
                <a:cs typeface="Liberation Sans" panose="020B0604020202020204" pitchFamily="34" charset="0"/>
              </a:rPr>
              <a:t>The problem statement.</a:t>
            </a:r>
          </a:p>
          <a:p>
            <a:pPr marL="0" indent="0" eaLnBrk="1" hangingPunct="1">
              <a:buFont typeface="Wingdings" pitchFamily="2" charset="2"/>
              <a:buNone/>
              <a:defRPr/>
            </a:pPr>
            <a:r>
              <a:rPr lang="en-US" dirty="0" smtClean="0">
                <a:ea typeface="Liberation Sans" panose="020B0604020202020204" pitchFamily="34" charset="0"/>
                <a:cs typeface="Liberation Sans" panose="020B0604020202020204" pitchFamily="34" charset="0"/>
              </a:rPr>
              <a:t>		-	The purpose of the study.</a:t>
            </a:r>
          </a:p>
          <a:p>
            <a:pPr marL="0" indent="0" eaLnBrk="1" hangingPunct="1">
              <a:buFont typeface="Wingdings" pitchFamily="2" charset="2"/>
              <a:buNone/>
              <a:defRPr/>
            </a:pPr>
            <a:r>
              <a:rPr lang="en-US" dirty="0" smtClean="0">
                <a:ea typeface="Liberation Sans" panose="020B0604020202020204" pitchFamily="34" charset="0"/>
                <a:cs typeface="Liberation Sans" panose="020B0604020202020204" pitchFamily="34" charset="0"/>
              </a:rPr>
              <a:t>		-	Research questions.</a:t>
            </a:r>
          </a:p>
          <a:p>
            <a:pPr eaLnBrk="1" hangingPunct="1">
              <a:defRPr/>
            </a:pPr>
            <a:r>
              <a:rPr lang="en-US" dirty="0" smtClean="0">
                <a:ea typeface="Liberation Sans" panose="020B0604020202020204" pitchFamily="34" charset="0"/>
                <a:cs typeface="Liberation Sans" panose="020B0604020202020204" pitchFamily="34" charset="0"/>
              </a:rPr>
              <a:t>The scope of the study.</a:t>
            </a:r>
          </a:p>
          <a:p>
            <a:pPr eaLnBrk="1" hangingPunct="1">
              <a:defRPr/>
            </a:pPr>
            <a:r>
              <a:rPr lang="en-US" dirty="0" smtClean="0">
                <a:ea typeface="Liberation Sans" panose="020B0604020202020204" pitchFamily="34" charset="0"/>
                <a:cs typeface="Liberation Sans" panose="020B0604020202020204" pitchFamily="34" charset="0"/>
              </a:rPr>
              <a:t>The relevance of the study.</a:t>
            </a:r>
          </a:p>
          <a:p>
            <a:pPr eaLnBrk="1" hangingPunct="1">
              <a:defRPr/>
            </a:pPr>
            <a:endParaRPr lang="en-US" dirty="0">
              <a:ea typeface="Liberation Sans" panose="020B0604020202020204" pitchFamily="34" charset="0"/>
              <a:cs typeface="Liberation Sans" panose="020B0604020202020204" pitchFamily="34" charset="0"/>
            </a:endParaRPr>
          </a:p>
        </p:txBody>
      </p:sp>
      <p:sp>
        <p:nvSpPr>
          <p:cNvPr id="2" name="Slide Number Placeholder 1"/>
          <p:cNvSpPr>
            <a:spLocks noGrp="1"/>
          </p:cNvSpPr>
          <p:nvPr>
            <p:ph type="sldNum" sz="quarter" idx="11"/>
          </p:nvPr>
        </p:nvSpPr>
        <p:spPr/>
        <p:txBody>
          <a:bodyPr/>
          <a:lstStyle/>
          <a:p>
            <a:pPr>
              <a:defRPr/>
            </a:pPr>
            <a:r>
              <a:rPr lang="en-US" dirty="0" smtClean="0"/>
              <a:t>Slide 3-</a:t>
            </a:r>
            <a:fld id="{25455474-B86E-48AB-8C1A-AED91F11EEB4}" type="slidenum">
              <a:rPr lang="en-US" smtClean="0"/>
              <a:pPr>
                <a:defRPr/>
              </a:pPr>
              <a:t>21</a:t>
            </a:fld>
            <a:endParaRPr lang="en-US" dirty="0"/>
          </a:p>
        </p:txBody>
      </p:sp>
    </p:spTree>
    <p:extLst>
      <p:ext uri="{BB962C8B-B14F-4D97-AF65-F5344CB8AC3E}">
        <p14:creationId xmlns:p14="http://schemas.microsoft.com/office/powerpoint/2010/main" val="3171709722"/>
      </p:ext>
    </p:extLst>
  </p:cSld>
  <p:clrMapOvr>
    <a:masterClrMapping/>
  </p:clrMapOvr>
  <p:transition spd="slow"/>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1"/>
          <p:cNvSpPr>
            <a:spLocks noGrp="1"/>
          </p:cNvSpPr>
          <p:nvPr>
            <p:ph type="title"/>
          </p:nvPr>
        </p:nvSpPr>
        <p:spPr/>
        <p:txBody>
          <a:bodyPr/>
          <a:lstStyle/>
          <a:p>
            <a:pPr eaLnBrk="1" hangingPunct="1">
              <a:defRPr/>
            </a:pPr>
            <a:r>
              <a:rPr lang="en-US" altLang="en-US" dirty="0" smtClean="0">
                <a:ea typeface="Liberation Sans" panose="020B0604020202020204" pitchFamily="34" charset="0"/>
                <a:cs typeface="Liberation Sans" panose="020B0604020202020204" pitchFamily="34" charset="0"/>
              </a:rPr>
              <a:t>Research Proposal Contains (2)</a:t>
            </a:r>
          </a:p>
        </p:txBody>
      </p:sp>
      <p:sp>
        <p:nvSpPr>
          <p:cNvPr id="3" name="Content Placeholder 2"/>
          <p:cNvSpPr>
            <a:spLocks noGrp="1"/>
          </p:cNvSpPr>
          <p:nvPr>
            <p:ph idx="1"/>
          </p:nvPr>
        </p:nvSpPr>
        <p:spPr/>
        <p:txBody>
          <a:bodyPr/>
          <a:lstStyle/>
          <a:p>
            <a:pPr eaLnBrk="1" hangingPunct="1">
              <a:defRPr/>
            </a:pPr>
            <a:endParaRPr lang="en-US" dirty="0" smtClean="0">
              <a:ea typeface="Liberation Sans" panose="020B0604020202020204" pitchFamily="34" charset="0"/>
              <a:cs typeface="Liberation Sans" panose="020B0604020202020204" pitchFamily="34" charset="0"/>
            </a:endParaRPr>
          </a:p>
          <a:p>
            <a:pPr eaLnBrk="1" hangingPunct="1">
              <a:defRPr/>
            </a:pPr>
            <a:r>
              <a:rPr lang="en-US" dirty="0" smtClean="0">
                <a:ea typeface="Liberation Sans" panose="020B0604020202020204" pitchFamily="34" charset="0"/>
                <a:cs typeface="Liberation Sans" panose="020B0604020202020204" pitchFamily="34" charset="0"/>
              </a:rPr>
              <a:t>The research design offering details on: </a:t>
            </a:r>
          </a:p>
          <a:p>
            <a:pPr marL="0" indent="0" eaLnBrk="1" hangingPunct="1">
              <a:buFont typeface="Wingdings" pitchFamily="2" charset="2"/>
              <a:buNone/>
              <a:defRPr/>
            </a:pPr>
            <a:r>
              <a:rPr lang="en-US" dirty="0" smtClean="0">
                <a:ea typeface="Liberation Sans" panose="020B0604020202020204" pitchFamily="34" charset="0"/>
                <a:cs typeface="Liberation Sans" panose="020B0604020202020204" pitchFamily="34" charset="0"/>
              </a:rPr>
              <a:t>	a.	Type of study</a:t>
            </a:r>
          </a:p>
          <a:p>
            <a:pPr marL="0" indent="0" eaLnBrk="1" hangingPunct="1">
              <a:buFont typeface="Wingdings" pitchFamily="2" charset="2"/>
              <a:buNone/>
              <a:defRPr/>
            </a:pPr>
            <a:r>
              <a:rPr lang="en-US" dirty="0" smtClean="0">
                <a:ea typeface="Liberation Sans" panose="020B0604020202020204" pitchFamily="34" charset="0"/>
                <a:cs typeface="Liberation Sans" panose="020B0604020202020204" pitchFamily="34" charset="0"/>
              </a:rPr>
              <a:t>	b. 	Data collection methods </a:t>
            </a:r>
          </a:p>
          <a:p>
            <a:pPr marL="0" indent="0" eaLnBrk="1" hangingPunct="1">
              <a:buFont typeface="Wingdings" pitchFamily="2" charset="2"/>
              <a:buNone/>
              <a:defRPr/>
            </a:pPr>
            <a:r>
              <a:rPr lang="en-US" dirty="0" smtClean="0">
                <a:ea typeface="Liberation Sans" panose="020B0604020202020204" pitchFamily="34" charset="0"/>
                <a:cs typeface="Liberation Sans" panose="020B0604020202020204" pitchFamily="34" charset="0"/>
              </a:rPr>
              <a:t>	c.	The sampling design.</a:t>
            </a:r>
          </a:p>
          <a:p>
            <a:pPr marL="0" indent="0" eaLnBrk="1" hangingPunct="1">
              <a:buFont typeface="Wingdings" pitchFamily="2" charset="2"/>
              <a:buNone/>
              <a:defRPr/>
            </a:pPr>
            <a:r>
              <a:rPr lang="en-US" dirty="0" smtClean="0">
                <a:ea typeface="Liberation Sans" panose="020B0604020202020204" pitchFamily="34" charset="0"/>
                <a:cs typeface="Liberation Sans" panose="020B0604020202020204" pitchFamily="34" charset="0"/>
              </a:rPr>
              <a:t>	d.	 Data analysis.</a:t>
            </a:r>
          </a:p>
          <a:p>
            <a:pPr eaLnBrk="1" hangingPunct="1">
              <a:defRPr/>
            </a:pPr>
            <a:r>
              <a:rPr lang="en-US" dirty="0" smtClean="0">
                <a:ea typeface="Liberation Sans" panose="020B0604020202020204" pitchFamily="34" charset="0"/>
                <a:cs typeface="Liberation Sans" panose="020B0604020202020204" pitchFamily="34" charset="0"/>
              </a:rPr>
              <a:t>Time frame of the study</a:t>
            </a:r>
          </a:p>
          <a:p>
            <a:pPr eaLnBrk="1" hangingPunct="1">
              <a:defRPr/>
            </a:pPr>
            <a:r>
              <a:rPr lang="en-US" dirty="0" smtClean="0">
                <a:ea typeface="Liberation Sans" panose="020B0604020202020204" pitchFamily="34" charset="0"/>
                <a:cs typeface="Liberation Sans" panose="020B0604020202020204" pitchFamily="34" charset="0"/>
              </a:rPr>
              <a:t>Budget</a:t>
            </a:r>
          </a:p>
          <a:p>
            <a:pPr eaLnBrk="1" hangingPunct="1">
              <a:defRPr/>
            </a:pPr>
            <a:r>
              <a:rPr lang="en-US" dirty="0" smtClean="0">
                <a:ea typeface="Liberation Sans" panose="020B0604020202020204" pitchFamily="34" charset="0"/>
                <a:cs typeface="Liberation Sans" panose="020B0604020202020204" pitchFamily="34" charset="0"/>
              </a:rPr>
              <a:t>Selected bibliography.</a:t>
            </a:r>
          </a:p>
          <a:p>
            <a:pPr eaLnBrk="1" hangingPunct="1">
              <a:defRPr/>
            </a:pPr>
            <a:endParaRPr lang="en-US" dirty="0" smtClean="0">
              <a:ea typeface="Liberation Sans" panose="020B0604020202020204" pitchFamily="34" charset="0"/>
              <a:cs typeface="Liberation Sans" panose="020B0604020202020204" pitchFamily="34" charset="0"/>
            </a:endParaRPr>
          </a:p>
          <a:p>
            <a:pPr eaLnBrk="1" hangingPunct="1">
              <a:defRPr/>
            </a:pPr>
            <a:endParaRPr lang="en-US" dirty="0">
              <a:ea typeface="Liberation Sans" panose="020B0604020202020204" pitchFamily="34" charset="0"/>
              <a:cs typeface="Liberation Sans" panose="020B0604020202020204" pitchFamily="34" charset="0"/>
            </a:endParaRPr>
          </a:p>
        </p:txBody>
      </p:sp>
      <p:sp>
        <p:nvSpPr>
          <p:cNvPr id="2" name="Slide Number Placeholder 1"/>
          <p:cNvSpPr>
            <a:spLocks noGrp="1"/>
          </p:cNvSpPr>
          <p:nvPr>
            <p:ph type="sldNum" sz="quarter" idx="11"/>
          </p:nvPr>
        </p:nvSpPr>
        <p:spPr/>
        <p:txBody>
          <a:bodyPr/>
          <a:lstStyle/>
          <a:p>
            <a:pPr>
              <a:defRPr/>
            </a:pPr>
            <a:r>
              <a:rPr lang="en-US" dirty="0" smtClean="0"/>
              <a:t>Slide 3-</a:t>
            </a:r>
            <a:fld id="{25455474-B86E-48AB-8C1A-AED91F11EEB4}" type="slidenum">
              <a:rPr lang="en-US" smtClean="0"/>
              <a:pPr>
                <a:defRPr/>
              </a:pPr>
              <a:t>22</a:t>
            </a:fld>
            <a:endParaRPr lang="en-US" dirty="0"/>
          </a:p>
        </p:txBody>
      </p:sp>
    </p:spTree>
    <p:extLst>
      <p:ext uri="{BB962C8B-B14F-4D97-AF65-F5344CB8AC3E}">
        <p14:creationId xmlns:p14="http://schemas.microsoft.com/office/powerpoint/2010/main" val="120134393"/>
      </p:ext>
    </p:extLst>
  </p:cSld>
  <p:clrMapOvr>
    <a:masterClrMapping/>
  </p:clrMapOvr>
  <p:transition spd="slow"/>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p:txBody>
          <a:bodyPr/>
          <a:lstStyle/>
          <a:p>
            <a:pPr>
              <a:defRPr/>
            </a:pPr>
            <a:r>
              <a:rPr lang="en-US" altLang="en-US" dirty="0" smtClean="0">
                <a:ea typeface="Liberation Sans" panose="020B0604020202020204" pitchFamily="34" charset="0"/>
                <a:cs typeface="Liberation Sans" panose="020B0604020202020204" pitchFamily="34" charset="0"/>
              </a:rPr>
              <a:t>First Steps Research Process</a:t>
            </a:r>
          </a:p>
        </p:txBody>
      </p:sp>
      <p:pic>
        <p:nvPicPr>
          <p:cNvPr id="27651" name="Content Placeholder 4"/>
          <p:cNvPicPr>
            <a:picLocks noGrp="1" noChangeAspect="1"/>
          </p:cNvPicPr>
          <p:nvPr>
            <p:ph idx="1"/>
          </p:nvPr>
        </p:nvPicPr>
        <p:blipFill>
          <a:blip r:embed="rId2" cstate="print">
            <a:extLst>
              <a:ext uri="{28A0092B-C50C-407E-A947-70E740481C1C}">
                <a14:useLocalDpi xmlns:a14="http://schemas.microsoft.com/office/drawing/2010/main" val="0"/>
              </a:ext>
            </a:extLst>
          </a:blip>
          <a:srcRect/>
          <a:stretch>
            <a:fillRect/>
          </a:stretch>
        </p:blipFill>
        <p:spPr>
          <a:xfrm>
            <a:off x="1254770" y="2075751"/>
            <a:ext cx="6845622" cy="2937425"/>
          </a:xfrm>
        </p:spPr>
      </p:pic>
      <p:sp>
        <p:nvSpPr>
          <p:cNvPr id="2" name="Slide Number Placeholder 1"/>
          <p:cNvSpPr>
            <a:spLocks noGrp="1"/>
          </p:cNvSpPr>
          <p:nvPr>
            <p:ph type="sldNum" sz="quarter" idx="11"/>
          </p:nvPr>
        </p:nvSpPr>
        <p:spPr/>
        <p:txBody>
          <a:bodyPr/>
          <a:lstStyle/>
          <a:p>
            <a:pPr>
              <a:defRPr/>
            </a:pPr>
            <a:r>
              <a:rPr lang="en-US" dirty="0" smtClean="0"/>
              <a:t>Slide 3-</a:t>
            </a:r>
            <a:fld id="{25455474-B86E-48AB-8C1A-AED91F11EEB4}" type="slidenum">
              <a:rPr lang="en-US" smtClean="0"/>
              <a:pPr>
                <a:defRPr/>
              </a:pPr>
              <a:t>3</a:t>
            </a:fld>
            <a:endParaRPr lang="en-US" dirty="0"/>
          </a:p>
        </p:txBody>
      </p:sp>
    </p:spTree>
    <p:extLst>
      <p:ext uri="{BB962C8B-B14F-4D97-AF65-F5344CB8AC3E}">
        <p14:creationId xmlns:p14="http://schemas.microsoft.com/office/powerpoint/2010/main" val="1004105955"/>
      </p:ext>
    </p:extLst>
  </p:cSld>
  <p:clrMapOvr>
    <a:masterClrMapping/>
  </p:clrMapOvr>
  <p:transition spd="slow"/>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pPr eaLnBrk="1" hangingPunct="1">
              <a:defRPr/>
            </a:pPr>
            <a:r>
              <a:rPr lang="en-US" altLang="en-US" dirty="0" smtClean="0">
                <a:ea typeface="Liberation Sans" panose="020B0604020202020204" pitchFamily="34" charset="0"/>
                <a:cs typeface="Liberation Sans" panose="020B0604020202020204" pitchFamily="34" charset="0"/>
              </a:rPr>
              <a:t>Problem</a:t>
            </a:r>
          </a:p>
        </p:txBody>
      </p:sp>
      <p:sp>
        <p:nvSpPr>
          <p:cNvPr id="28675" name="Rectangle 3"/>
          <p:cNvSpPr>
            <a:spLocks noGrp="1" noChangeAspect="1" noChangeArrowheads="1"/>
          </p:cNvSpPr>
          <p:nvPr>
            <p:ph idx="1"/>
          </p:nvPr>
        </p:nvSpPr>
        <p:spPr/>
        <p:txBody>
          <a:bodyPr/>
          <a:lstStyle/>
          <a:p>
            <a:pPr eaLnBrk="1" hangingPunct="1">
              <a:lnSpc>
                <a:spcPct val="80000"/>
              </a:lnSpc>
            </a:pPr>
            <a:endParaRPr lang="en-US" altLang="en-US" dirty="0" smtClean="0">
              <a:cs typeface="Liberation Sans" pitchFamily="34" charset="0"/>
            </a:endParaRPr>
          </a:p>
          <a:p>
            <a:pPr eaLnBrk="1" hangingPunct="1">
              <a:lnSpc>
                <a:spcPct val="80000"/>
              </a:lnSpc>
            </a:pPr>
            <a:endParaRPr lang="en-US" altLang="en-US" dirty="0" smtClean="0">
              <a:cs typeface="Liberation Sans" pitchFamily="34" charset="0"/>
            </a:endParaRPr>
          </a:p>
          <a:p>
            <a:pPr eaLnBrk="1" hangingPunct="1">
              <a:lnSpc>
                <a:spcPct val="80000"/>
              </a:lnSpc>
            </a:pPr>
            <a:endParaRPr lang="en-US" altLang="en-US" dirty="0">
              <a:cs typeface="Liberation Sans" pitchFamily="34" charset="0"/>
            </a:endParaRPr>
          </a:p>
          <a:p>
            <a:pPr eaLnBrk="1" hangingPunct="1">
              <a:lnSpc>
                <a:spcPct val="80000"/>
              </a:lnSpc>
            </a:pPr>
            <a:r>
              <a:rPr lang="en-US" altLang="en-US" dirty="0" smtClean="0">
                <a:cs typeface="Liberation Sans" pitchFamily="34" charset="0"/>
              </a:rPr>
              <a:t>Problem: any situation where a gap exists between an actual and a desired ideal state. </a:t>
            </a:r>
          </a:p>
        </p:txBody>
      </p:sp>
      <p:sp>
        <p:nvSpPr>
          <p:cNvPr id="2" name="Slide Number Placeholder 1"/>
          <p:cNvSpPr>
            <a:spLocks noGrp="1"/>
          </p:cNvSpPr>
          <p:nvPr>
            <p:ph type="sldNum" sz="quarter" idx="11"/>
          </p:nvPr>
        </p:nvSpPr>
        <p:spPr/>
        <p:txBody>
          <a:bodyPr/>
          <a:lstStyle/>
          <a:p>
            <a:pPr>
              <a:defRPr/>
            </a:pPr>
            <a:r>
              <a:rPr lang="en-US" dirty="0" smtClean="0"/>
              <a:t>Slide 3-</a:t>
            </a:r>
            <a:fld id="{25455474-B86E-48AB-8C1A-AED91F11EEB4}" type="slidenum">
              <a:rPr lang="en-US" smtClean="0"/>
              <a:pPr>
                <a:defRPr/>
              </a:pPr>
              <a:t>4</a:t>
            </a:fld>
            <a:endParaRPr lang="en-US" dirty="0"/>
          </a:p>
        </p:txBody>
      </p:sp>
    </p:spTree>
    <p:extLst>
      <p:ext uri="{BB962C8B-B14F-4D97-AF65-F5344CB8AC3E}">
        <p14:creationId xmlns:p14="http://schemas.microsoft.com/office/powerpoint/2010/main" val="3157239559"/>
      </p:ext>
    </p:extLst>
  </p:cSld>
  <p:clrMapOvr>
    <a:masterClrMapping/>
  </p:clrMapOvr>
  <p:transition spd="slow"/>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pPr eaLnBrk="1" hangingPunct="1">
              <a:defRPr/>
            </a:pPr>
            <a:r>
              <a:rPr lang="en-US" altLang="en-US" dirty="0" smtClean="0">
                <a:ea typeface="Liberation Sans" panose="020B0604020202020204" pitchFamily="34" charset="0"/>
                <a:cs typeface="Liberation Sans" panose="020B0604020202020204" pitchFamily="34" charset="0"/>
              </a:rPr>
              <a:t>The Broad Problem Area</a:t>
            </a:r>
          </a:p>
        </p:txBody>
      </p:sp>
      <p:sp>
        <p:nvSpPr>
          <p:cNvPr id="29699" name="Rectangle 3"/>
          <p:cNvSpPr>
            <a:spLocks noGrp="1" noChangeAspect="1" noChangeArrowheads="1"/>
          </p:cNvSpPr>
          <p:nvPr>
            <p:ph idx="1"/>
          </p:nvPr>
        </p:nvSpPr>
        <p:spPr>
          <a:xfrm>
            <a:off x="457200" y="1449288"/>
            <a:ext cx="8229600" cy="4572000"/>
          </a:xfrm>
        </p:spPr>
        <p:txBody>
          <a:bodyPr/>
          <a:lstStyle/>
          <a:p>
            <a:pPr eaLnBrk="1" hangingPunct="1">
              <a:lnSpc>
                <a:spcPct val="80000"/>
              </a:lnSpc>
            </a:pPr>
            <a:r>
              <a:rPr lang="en-US" altLang="en-US" sz="2800" dirty="0" smtClean="0">
                <a:cs typeface="Liberation Sans" pitchFamily="34" charset="0"/>
              </a:rPr>
              <a:t>Examples of broad problem areas that a manager could observe at the workplace: </a:t>
            </a:r>
          </a:p>
          <a:p>
            <a:pPr lvl="1" eaLnBrk="1" hangingPunct="1">
              <a:lnSpc>
                <a:spcPct val="80000"/>
              </a:lnSpc>
            </a:pPr>
            <a:r>
              <a:rPr lang="en-US" altLang="en-US" dirty="0" smtClean="0">
                <a:cs typeface="Liberation Sans" pitchFamily="34" charset="0"/>
              </a:rPr>
              <a:t>Training programs are not as effective as anticipated. </a:t>
            </a:r>
          </a:p>
          <a:p>
            <a:pPr lvl="1" eaLnBrk="1" hangingPunct="1">
              <a:lnSpc>
                <a:spcPct val="80000"/>
              </a:lnSpc>
            </a:pPr>
            <a:r>
              <a:rPr lang="en-US" altLang="en-US" dirty="0" smtClean="0">
                <a:cs typeface="Liberation Sans" pitchFamily="34" charset="0"/>
              </a:rPr>
              <a:t>The sales volume of a product is not picking up. </a:t>
            </a:r>
          </a:p>
          <a:p>
            <a:pPr lvl="1" eaLnBrk="1" hangingPunct="1">
              <a:lnSpc>
                <a:spcPct val="80000"/>
              </a:lnSpc>
            </a:pPr>
            <a:r>
              <a:rPr lang="en-US" altLang="en-US" dirty="0" smtClean="0">
                <a:cs typeface="Liberation Sans" pitchFamily="34" charset="0"/>
              </a:rPr>
              <a:t>Minority group members are not advancing in their careers. </a:t>
            </a:r>
          </a:p>
          <a:p>
            <a:pPr lvl="1" eaLnBrk="1" hangingPunct="1">
              <a:lnSpc>
                <a:spcPct val="80000"/>
              </a:lnSpc>
            </a:pPr>
            <a:r>
              <a:rPr lang="en-US" altLang="en-US" dirty="0" smtClean="0">
                <a:cs typeface="Liberation Sans" pitchFamily="34" charset="0"/>
              </a:rPr>
              <a:t>The newly installed information system is not being used by the managers for whom it was primarily designed. </a:t>
            </a:r>
          </a:p>
          <a:p>
            <a:pPr lvl="1" eaLnBrk="1" hangingPunct="1">
              <a:lnSpc>
                <a:spcPct val="80000"/>
              </a:lnSpc>
            </a:pPr>
            <a:r>
              <a:rPr lang="en-US" altLang="en-US" dirty="0" smtClean="0">
                <a:cs typeface="Liberation Sans" pitchFamily="34" charset="0"/>
              </a:rPr>
              <a:t>The introduction of flexible work hours has created more problems than it has solved in many companies. </a:t>
            </a:r>
          </a:p>
        </p:txBody>
      </p:sp>
      <p:sp>
        <p:nvSpPr>
          <p:cNvPr id="2" name="Slide Number Placeholder 1"/>
          <p:cNvSpPr>
            <a:spLocks noGrp="1"/>
          </p:cNvSpPr>
          <p:nvPr>
            <p:ph type="sldNum" sz="quarter" idx="11"/>
          </p:nvPr>
        </p:nvSpPr>
        <p:spPr/>
        <p:txBody>
          <a:bodyPr/>
          <a:lstStyle/>
          <a:p>
            <a:pPr>
              <a:defRPr/>
            </a:pPr>
            <a:r>
              <a:rPr lang="en-US" dirty="0" smtClean="0"/>
              <a:t>Slide 3-</a:t>
            </a:r>
            <a:fld id="{25455474-B86E-48AB-8C1A-AED91F11EEB4}" type="slidenum">
              <a:rPr lang="en-US" smtClean="0"/>
              <a:pPr>
                <a:defRPr/>
              </a:pPr>
              <a:t>5</a:t>
            </a:fld>
            <a:endParaRPr lang="en-US" dirty="0"/>
          </a:p>
        </p:txBody>
      </p:sp>
    </p:spTree>
    <p:extLst>
      <p:ext uri="{BB962C8B-B14F-4D97-AF65-F5344CB8AC3E}">
        <p14:creationId xmlns:p14="http://schemas.microsoft.com/office/powerpoint/2010/main" val="192236297"/>
      </p:ext>
    </p:extLst>
  </p:cSld>
  <p:clrMapOvr>
    <a:masterClrMapping/>
  </p:clrMapOvr>
  <p:transition spd="slow"/>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title"/>
          </p:nvPr>
        </p:nvSpPr>
        <p:spPr/>
        <p:txBody>
          <a:bodyPr/>
          <a:lstStyle/>
          <a:p>
            <a:pPr>
              <a:defRPr/>
            </a:pPr>
            <a:r>
              <a:rPr lang="en-US" altLang="en-US" dirty="0" smtClean="0">
                <a:ea typeface="Liberation Sans" panose="020B0604020202020204" pitchFamily="34" charset="0"/>
                <a:cs typeface="Liberation Sans" panose="020B0604020202020204" pitchFamily="34" charset="0"/>
              </a:rPr>
              <a:t>Symptoms versus Problems</a:t>
            </a:r>
          </a:p>
        </p:txBody>
      </p:sp>
      <p:sp>
        <p:nvSpPr>
          <p:cNvPr id="30723" name="Content Placeholder 2"/>
          <p:cNvSpPr>
            <a:spLocks noGrp="1"/>
          </p:cNvSpPr>
          <p:nvPr>
            <p:ph idx="1"/>
          </p:nvPr>
        </p:nvSpPr>
        <p:spPr/>
        <p:txBody>
          <a:bodyPr/>
          <a:lstStyle/>
          <a:p>
            <a:endParaRPr lang="en-US" altLang="en-US" dirty="0" smtClean="0">
              <a:cs typeface="Liberation Sans" pitchFamily="34" charset="0"/>
            </a:endParaRPr>
          </a:p>
          <a:p>
            <a:r>
              <a:rPr lang="en-US" altLang="en-US" dirty="0" smtClean="0">
                <a:cs typeface="Liberation Sans" pitchFamily="34" charset="0"/>
              </a:rPr>
              <a:t>It is important that symptoms of problems are not defined as the real problem. </a:t>
            </a:r>
          </a:p>
          <a:p>
            <a:r>
              <a:rPr lang="en-US" altLang="en-US" dirty="0" smtClean="0">
                <a:cs typeface="Liberation Sans" pitchFamily="34" charset="0"/>
              </a:rPr>
              <a:t>One way of determining that the problem, rather than the symptom, is being addressed is a technique called </a:t>
            </a:r>
            <a:r>
              <a:rPr lang="en-US" altLang="en-US" i="1" dirty="0" smtClean="0">
                <a:cs typeface="Liberation Sans" pitchFamily="34" charset="0"/>
              </a:rPr>
              <a:t>‘5 Whys</a:t>
            </a:r>
            <a:r>
              <a:rPr lang="en-US" altLang="en-US" dirty="0" smtClean="0">
                <a:cs typeface="Liberation Sans" pitchFamily="34" charset="0"/>
              </a:rPr>
              <a:t>’ or ‘</a:t>
            </a:r>
            <a:r>
              <a:rPr lang="en-US" altLang="en-US" i="1" dirty="0" smtClean="0">
                <a:cs typeface="Liberation Sans" pitchFamily="34" charset="0"/>
              </a:rPr>
              <a:t>5 times why</a:t>
            </a:r>
            <a:r>
              <a:rPr lang="en-US" altLang="en-US" dirty="0" smtClean="0">
                <a:cs typeface="Liberation Sans" pitchFamily="34" charset="0"/>
              </a:rPr>
              <a:t>’. </a:t>
            </a:r>
          </a:p>
          <a:p>
            <a:r>
              <a:rPr lang="en-US" altLang="en-US" dirty="0" smtClean="0">
                <a:cs typeface="Liberation Sans" pitchFamily="34" charset="0"/>
              </a:rPr>
              <a:t>This approach will help you to get to the root cause (the most basic cause) of a problem. </a:t>
            </a:r>
          </a:p>
        </p:txBody>
      </p:sp>
      <p:sp>
        <p:nvSpPr>
          <p:cNvPr id="2" name="Slide Number Placeholder 1"/>
          <p:cNvSpPr>
            <a:spLocks noGrp="1"/>
          </p:cNvSpPr>
          <p:nvPr>
            <p:ph type="sldNum" sz="quarter" idx="11"/>
          </p:nvPr>
        </p:nvSpPr>
        <p:spPr/>
        <p:txBody>
          <a:bodyPr/>
          <a:lstStyle/>
          <a:p>
            <a:pPr>
              <a:defRPr/>
            </a:pPr>
            <a:r>
              <a:rPr lang="en-US" dirty="0" smtClean="0"/>
              <a:t>Slide 3-</a:t>
            </a:r>
            <a:fld id="{25455474-B86E-48AB-8C1A-AED91F11EEB4}" type="slidenum">
              <a:rPr lang="en-US" smtClean="0"/>
              <a:pPr>
                <a:defRPr/>
              </a:pPr>
              <a:t>6</a:t>
            </a:fld>
            <a:endParaRPr lang="en-US" dirty="0"/>
          </a:p>
        </p:txBody>
      </p:sp>
    </p:spTree>
    <p:extLst>
      <p:ext uri="{BB962C8B-B14F-4D97-AF65-F5344CB8AC3E}">
        <p14:creationId xmlns:p14="http://schemas.microsoft.com/office/powerpoint/2010/main" val="3028436664"/>
      </p:ext>
    </p:extLst>
  </p:cSld>
  <p:clrMapOvr>
    <a:masterClrMapping/>
  </p:clrMapOvr>
  <p:transition spd="slow"/>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title"/>
          </p:nvPr>
        </p:nvSpPr>
        <p:spPr/>
        <p:txBody>
          <a:bodyPr/>
          <a:lstStyle/>
          <a:p>
            <a:pPr>
              <a:defRPr/>
            </a:pPr>
            <a:r>
              <a:rPr lang="en-US" altLang="en-US" dirty="0" smtClean="0">
                <a:ea typeface="Liberation Sans" panose="020B0604020202020204" pitchFamily="34" charset="0"/>
                <a:cs typeface="Liberation Sans" panose="020B0604020202020204" pitchFamily="34" charset="0"/>
              </a:rPr>
              <a:t>Symptoms versus Problems</a:t>
            </a:r>
          </a:p>
        </p:txBody>
      </p:sp>
      <p:sp>
        <p:nvSpPr>
          <p:cNvPr id="31747" name="Content Placeholder 2"/>
          <p:cNvSpPr>
            <a:spLocks noGrp="1"/>
          </p:cNvSpPr>
          <p:nvPr>
            <p:ph idx="1"/>
          </p:nvPr>
        </p:nvSpPr>
        <p:spPr>
          <a:xfrm>
            <a:off x="457200" y="1665312"/>
            <a:ext cx="8229600" cy="4572000"/>
          </a:xfrm>
        </p:spPr>
        <p:txBody>
          <a:bodyPr/>
          <a:lstStyle/>
          <a:p>
            <a:r>
              <a:rPr lang="en-US" altLang="en-US" sz="2500" dirty="0" smtClean="0">
                <a:cs typeface="Liberation Sans" pitchFamily="34" charset="0"/>
              </a:rPr>
              <a:t>Keep asking “Why?” until the most basic cause is arrived at. </a:t>
            </a:r>
          </a:p>
          <a:p>
            <a:r>
              <a:rPr lang="en-US" altLang="en-US" sz="2500" dirty="0" smtClean="0">
                <a:cs typeface="Liberation Sans" pitchFamily="34" charset="0"/>
              </a:rPr>
              <a:t>Example: My best employees are leaving the organization.</a:t>
            </a:r>
          </a:p>
          <a:p>
            <a:pPr lvl="1"/>
            <a:r>
              <a:rPr lang="en-US" altLang="en-US" sz="2500" dirty="0" smtClean="0">
                <a:cs typeface="Liberation Sans" pitchFamily="34" charset="0"/>
              </a:rPr>
              <a:t>Why?	They are not satisfied with their jobs.</a:t>
            </a:r>
          </a:p>
          <a:p>
            <a:pPr lvl="1"/>
            <a:r>
              <a:rPr lang="en-US" altLang="en-US" sz="2500" dirty="0" smtClean="0">
                <a:cs typeface="Liberation Sans" pitchFamily="34" charset="0"/>
              </a:rPr>
              <a:t>Why?	They don’t find a challenge in their jobs. </a:t>
            </a:r>
          </a:p>
          <a:p>
            <a:pPr lvl="1"/>
            <a:r>
              <a:rPr lang="en-US" altLang="en-US" sz="2500" dirty="0" smtClean="0">
                <a:cs typeface="Liberation Sans" pitchFamily="34" charset="0"/>
              </a:rPr>
              <a:t>Why?	They don’t have control over their work.</a:t>
            </a:r>
          </a:p>
          <a:p>
            <a:pPr lvl="1"/>
            <a:r>
              <a:rPr lang="en-US" altLang="en-US" sz="2500" dirty="0" smtClean="0">
                <a:cs typeface="Liberation Sans" pitchFamily="34" charset="0"/>
              </a:rPr>
              <a:t>Why?	They don’t have enough influence over 		planning, executing, and evaluating their 		work.</a:t>
            </a:r>
          </a:p>
          <a:p>
            <a:pPr lvl="1"/>
            <a:r>
              <a:rPr lang="en-US" altLang="en-US" sz="2500" dirty="0" smtClean="0">
                <a:cs typeface="Liberation Sans" pitchFamily="34" charset="0"/>
              </a:rPr>
              <a:t>Why?	We have been reluctant to delegate.</a:t>
            </a:r>
          </a:p>
          <a:p>
            <a:endParaRPr lang="en-US" altLang="en-US" sz="2500" dirty="0" smtClean="0">
              <a:cs typeface="Liberation Sans" pitchFamily="34" charset="0"/>
            </a:endParaRPr>
          </a:p>
        </p:txBody>
      </p:sp>
      <p:sp>
        <p:nvSpPr>
          <p:cNvPr id="2" name="Slide Number Placeholder 1"/>
          <p:cNvSpPr>
            <a:spLocks noGrp="1"/>
          </p:cNvSpPr>
          <p:nvPr>
            <p:ph type="sldNum" sz="quarter" idx="11"/>
          </p:nvPr>
        </p:nvSpPr>
        <p:spPr/>
        <p:txBody>
          <a:bodyPr/>
          <a:lstStyle/>
          <a:p>
            <a:pPr>
              <a:defRPr/>
            </a:pPr>
            <a:r>
              <a:rPr lang="en-US" dirty="0" smtClean="0"/>
              <a:t>Slide 3-</a:t>
            </a:r>
            <a:fld id="{25455474-B86E-48AB-8C1A-AED91F11EEB4}" type="slidenum">
              <a:rPr lang="en-US" smtClean="0"/>
              <a:pPr>
                <a:defRPr/>
              </a:pPr>
              <a:t>7</a:t>
            </a:fld>
            <a:endParaRPr lang="en-US" dirty="0"/>
          </a:p>
        </p:txBody>
      </p:sp>
    </p:spTree>
    <p:extLst>
      <p:ext uri="{BB962C8B-B14F-4D97-AF65-F5344CB8AC3E}">
        <p14:creationId xmlns:p14="http://schemas.microsoft.com/office/powerpoint/2010/main" val="3867173625"/>
      </p:ext>
    </p:extLst>
  </p:cSld>
  <p:clrMapOvr>
    <a:masterClrMapping/>
  </p:clrMapOvr>
  <p:transition spd="slow"/>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title"/>
          </p:nvPr>
        </p:nvSpPr>
        <p:spPr/>
        <p:txBody>
          <a:bodyPr/>
          <a:lstStyle/>
          <a:p>
            <a:pPr>
              <a:defRPr/>
            </a:pPr>
            <a:r>
              <a:rPr lang="en-US" altLang="en-US" sz="3000" dirty="0" smtClean="0">
                <a:ea typeface="Liberation Sans" panose="020B0604020202020204" pitchFamily="34" charset="0"/>
                <a:cs typeface="Liberation Sans" panose="020B0604020202020204" pitchFamily="34" charset="0"/>
              </a:rPr>
              <a:t>From Problem to Feasible </a:t>
            </a:r>
            <a:r>
              <a:rPr lang="en-US" altLang="en-US" sz="3000" dirty="0">
                <a:ea typeface="Liberation Sans" panose="020B0604020202020204" pitchFamily="34" charset="0"/>
                <a:cs typeface="Liberation Sans" panose="020B0604020202020204" pitchFamily="34" charset="0"/>
              </a:rPr>
              <a:t>R</a:t>
            </a:r>
            <a:r>
              <a:rPr lang="en-US" altLang="en-US" sz="3000" dirty="0" smtClean="0">
                <a:ea typeface="Liberation Sans" panose="020B0604020202020204" pitchFamily="34" charset="0"/>
                <a:cs typeface="Liberation Sans" panose="020B0604020202020204" pitchFamily="34" charset="0"/>
              </a:rPr>
              <a:t>esearch </a:t>
            </a:r>
            <a:r>
              <a:rPr lang="en-US" altLang="en-US" sz="3000" dirty="0">
                <a:ea typeface="Liberation Sans" panose="020B0604020202020204" pitchFamily="34" charset="0"/>
                <a:cs typeface="Liberation Sans" panose="020B0604020202020204" pitchFamily="34" charset="0"/>
              </a:rPr>
              <a:t>T</a:t>
            </a:r>
            <a:r>
              <a:rPr lang="en-US" altLang="en-US" sz="3000" dirty="0" smtClean="0">
                <a:ea typeface="Liberation Sans" panose="020B0604020202020204" pitchFamily="34" charset="0"/>
                <a:cs typeface="Liberation Sans" panose="020B0604020202020204" pitchFamily="34" charset="0"/>
              </a:rPr>
              <a:t>opic</a:t>
            </a:r>
          </a:p>
        </p:txBody>
      </p:sp>
      <p:sp>
        <p:nvSpPr>
          <p:cNvPr id="32771" name="Content Placeholder 2"/>
          <p:cNvSpPr>
            <a:spLocks noGrp="1"/>
          </p:cNvSpPr>
          <p:nvPr>
            <p:ph idx="1"/>
          </p:nvPr>
        </p:nvSpPr>
        <p:spPr/>
        <p:txBody>
          <a:bodyPr/>
          <a:lstStyle/>
          <a:p>
            <a:r>
              <a:rPr lang="en-US" altLang="en-US" smtClean="0">
                <a:cs typeface="Liberation Sans" pitchFamily="34" charset="0"/>
              </a:rPr>
              <a:t>We need to transform the broad problem into a feasible topic for research by: </a:t>
            </a:r>
          </a:p>
          <a:p>
            <a:pPr marL="457200" lvl="1" indent="0">
              <a:buFontTx/>
              <a:buNone/>
            </a:pPr>
            <a:r>
              <a:rPr lang="en-US" altLang="en-US" sz="3000" smtClean="0">
                <a:cs typeface="Liberation Sans" pitchFamily="34" charset="0"/>
              </a:rPr>
              <a:t>a) making it more specific and precise; </a:t>
            </a:r>
          </a:p>
          <a:p>
            <a:pPr marL="457200" lvl="1" indent="0">
              <a:buFontTx/>
              <a:buNone/>
            </a:pPr>
            <a:r>
              <a:rPr lang="en-US" altLang="en-US" sz="3000" smtClean="0">
                <a:cs typeface="Liberation Sans" pitchFamily="34" charset="0"/>
              </a:rPr>
              <a:t>b) setting clear boundaries;  </a:t>
            </a:r>
          </a:p>
          <a:p>
            <a:pPr marL="457200" lvl="1" indent="0">
              <a:buFontTx/>
              <a:buNone/>
            </a:pPr>
            <a:r>
              <a:rPr lang="en-US" altLang="en-US" sz="3000" smtClean="0">
                <a:cs typeface="Liberation Sans" pitchFamily="34" charset="0"/>
              </a:rPr>
              <a:t>c) selecting a perspective from which we investigate the subject (Machi and McEvoy, 2012). </a:t>
            </a:r>
          </a:p>
          <a:p>
            <a:endParaRPr lang="en-US" altLang="en-US" smtClean="0">
              <a:cs typeface="Liberation Sans" pitchFamily="34" charset="0"/>
            </a:endParaRPr>
          </a:p>
          <a:p>
            <a:r>
              <a:rPr lang="en-US" altLang="en-US" smtClean="0">
                <a:cs typeface="Liberation Sans" pitchFamily="34" charset="0"/>
              </a:rPr>
              <a:t>Preliminary research will help us to make these transformations.</a:t>
            </a:r>
          </a:p>
          <a:p>
            <a:pPr marL="457200" lvl="1" indent="0">
              <a:buFontTx/>
              <a:buNone/>
            </a:pPr>
            <a:endParaRPr lang="en-US" altLang="en-US" sz="3000" smtClean="0">
              <a:cs typeface="Liberation Sans" pitchFamily="34" charset="0"/>
            </a:endParaRPr>
          </a:p>
          <a:p>
            <a:pPr marL="457200" lvl="1" indent="0">
              <a:buFontTx/>
              <a:buNone/>
            </a:pPr>
            <a:endParaRPr lang="en-US" altLang="en-US" sz="3000" smtClean="0">
              <a:cs typeface="Liberation Sans" pitchFamily="34" charset="0"/>
            </a:endParaRPr>
          </a:p>
          <a:p>
            <a:endParaRPr lang="en-US" altLang="en-US" smtClean="0">
              <a:cs typeface="Liberation Sans" pitchFamily="34" charset="0"/>
            </a:endParaRPr>
          </a:p>
        </p:txBody>
      </p:sp>
      <p:sp>
        <p:nvSpPr>
          <p:cNvPr id="2" name="Slide Number Placeholder 1"/>
          <p:cNvSpPr>
            <a:spLocks noGrp="1"/>
          </p:cNvSpPr>
          <p:nvPr>
            <p:ph type="sldNum" sz="quarter" idx="11"/>
          </p:nvPr>
        </p:nvSpPr>
        <p:spPr/>
        <p:txBody>
          <a:bodyPr/>
          <a:lstStyle/>
          <a:p>
            <a:pPr>
              <a:defRPr/>
            </a:pPr>
            <a:r>
              <a:rPr lang="en-US" dirty="0" smtClean="0"/>
              <a:t>Slide 3-</a:t>
            </a:r>
            <a:fld id="{25455474-B86E-48AB-8C1A-AED91F11EEB4}" type="slidenum">
              <a:rPr lang="en-US" smtClean="0"/>
              <a:pPr>
                <a:defRPr/>
              </a:pPr>
              <a:t>8</a:t>
            </a:fld>
            <a:endParaRPr lang="en-US" dirty="0"/>
          </a:p>
        </p:txBody>
      </p:sp>
    </p:spTree>
    <p:extLst>
      <p:ext uri="{BB962C8B-B14F-4D97-AF65-F5344CB8AC3E}">
        <p14:creationId xmlns:p14="http://schemas.microsoft.com/office/powerpoint/2010/main" val="2007239951"/>
      </p:ext>
    </p:extLst>
  </p:cSld>
  <p:clrMapOvr>
    <a:masterClrMapping/>
  </p:clrMapOvr>
  <p:transition spd="slow"/>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lstStyle/>
          <a:p>
            <a:pPr eaLnBrk="1" hangingPunct="1">
              <a:defRPr/>
            </a:pPr>
            <a:r>
              <a:rPr lang="en-US" altLang="en-US" sz="3600" dirty="0" smtClean="0">
                <a:ea typeface="Liberation Sans" panose="020B0604020202020204" pitchFamily="34" charset="0"/>
                <a:cs typeface="Liberation Sans" panose="020B0604020202020204" pitchFamily="34" charset="0"/>
              </a:rPr>
              <a:t>Preliminary Information Gathering</a:t>
            </a:r>
          </a:p>
        </p:txBody>
      </p:sp>
      <p:sp>
        <p:nvSpPr>
          <p:cNvPr id="33795" name="Rectangle 3"/>
          <p:cNvSpPr>
            <a:spLocks noGrp="1" noChangeAspect="1" noChangeArrowheads="1"/>
          </p:cNvSpPr>
          <p:nvPr>
            <p:ph idx="1"/>
          </p:nvPr>
        </p:nvSpPr>
        <p:spPr/>
        <p:txBody>
          <a:bodyPr/>
          <a:lstStyle/>
          <a:p>
            <a:pPr marL="533400" indent="-533400" eaLnBrk="1" hangingPunct="1"/>
            <a:endParaRPr lang="en-US" altLang="en-US" dirty="0" smtClean="0">
              <a:cs typeface="Liberation Sans" pitchFamily="34" charset="0"/>
            </a:endParaRPr>
          </a:p>
          <a:p>
            <a:pPr marL="533400" indent="-533400" eaLnBrk="1" hangingPunct="1"/>
            <a:endParaRPr lang="en-US" altLang="en-US" dirty="0">
              <a:cs typeface="Liberation Sans" pitchFamily="34" charset="0"/>
            </a:endParaRPr>
          </a:p>
          <a:p>
            <a:pPr marL="533400" indent="-533400" eaLnBrk="1" hangingPunct="1"/>
            <a:r>
              <a:rPr lang="en-US" altLang="en-US" dirty="0" smtClean="0">
                <a:cs typeface="Liberation Sans" pitchFamily="34" charset="0"/>
              </a:rPr>
              <a:t>Nature of information to be gathered: </a:t>
            </a:r>
          </a:p>
          <a:p>
            <a:pPr marL="914400" lvl="1" indent="-514350">
              <a:buFont typeface="Helvetica" charset="0"/>
              <a:buAutoNum type="arabicPeriod"/>
            </a:pPr>
            <a:r>
              <a:rPr lang="en-US" altLang="en-US" sz="3000" dirty="0" smtClean="0">
                <a:cs typeface="Liberation Sans" pitchFamily="34" charset="0"/>
              </a:rPr>
              <a:t>Information on the organization and its environment – that is, the contextual factors.</a:t>
            </a:r>
          </a:p>
          <a:p>
            <a:pPr marL="914400" lvl="1" indent="-514350">
              <a:buFont typeface="Helvetica" charset="0"/>
              <a:buAutoNum type="arabicPeriod"/>
            </a:pPr>
            <a:r>
              <a:rPr lang="en-US" altLang="en-US" sz="3000" dirty="0" smtClean="0">
                <a:cs typeface="Liberation Sans" pitchFamily="34" charset="0"/>
              </a:rPr>
              <a:t>Information on the topic of interest.</a:t>
            </a:r>
          </a:p>
        </p:txBody>
      </p:sp>
      <p:sp>
        <p:nvSpPr>
          <p:cNvPr id="2" name="Slide Number Placeholder 1"/>
          <p:cNvSpPr>
            <a:spLocks noGrp="1"/>
          </p:cNvSpPr>
          <p:nvPr>
            <p:ph type="sldNum" sz="quarter" idx="11"/>
          </p:nvPr>
        </p:nvSpPr>
        <p:spPr/>
        <p:txBody>
          <a:bodyPr/>
          <a:lstStyle/>
          <a:p>
            <a:pPr>
              <a:defRPr/>
            </a:pPr>
            <a:r>
              <a:rPr lang="en-US" dirty="0" smtClean="0"/>
              <a:t>Slide 3-</a:t>
            </a:r>
            <a:fld id="{25455474-B86E-48AB-8C1A-AED91F11EEB4}" type="slidenum">
              <a:rPr lang="en-US" smtClean="0"/>
              <a:pPr>
                <a:defRPr/>
              </a:pPr>
              <a:t>9</a:t>
            </a:fld>
            <a:endParaRPr lang="en-US" dirty="0"/>
          </a:p>
        </p:txBody>
      </p:sp>
    </p:spTree>
    <p:extLst>
      <p:ext uri="{BB962C8B-B14F-4D97-AF65-F5344CB8AC3E}">
        <p14:creationId xmlns:p14="http://schemas.microsoft.com/office/powerpoint/2010/main" val="2595260609"/>
      </p:ext>
    </p:extLst>
  </p:cSld>
  <p:clrMapOvr>
    <a:masterClrMapping/>
  </p:clrMapOvr>
  <p:transition spd="slow"/>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Georgia"/>
        <a:ea typeface=""/>
        <a:cs typeface=""/>
      </a:majorFont>
      <a:minorFont>
        <a:latin typeface="Georgi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TotalTime>
  <Words>880</Words>
  <Application>Microsoft Office PowerPoint</Application>
  <PresentationFormat>On-screen Show (4:3)</PresentationFormat>
  <Paragraphs>165</Paragraphs>
  <Slides>22</Slides>
  <Notes>0</Notes>
  <HiddenSlides>0</HiddenSlides>
  <MMClips>0</MMClips>
  <ScaleCrop>false</ScaleCrop>
  <HeadingPairs>
    <vt:vector size="4" baseType="variant">
      <vt:variant>
        <vt:lpstr>Theme</vt:lpstr>
      </vt:variant>
      <vt:variant>
        <vt:i4>2</vt:i4>
      </vt:variant>
      <vt:variant>
        <vt:lpstr>Slide Titles</vt:lpstr>
      </vt:variant>
      <vt:variant>
        <vt:i4>22</vt:i4>
      </vt:variant>
    </vt:vector>
  </HeadingPairs>
  <TitlesOfParts>
    <vt:vector size="24" baseType="lpstr">
      <vt:lpstr>Default Design</vt:lpstr>
      <vt:lpstr>Office Theme</vt:lpstr>
      <vt:lpstr>PowerPoint Presentation</vt:lpstr>
      <vt:lpstr>Chapter 3</vt:lpstr>
      <vt:lpstr>First Steps Research Process</vt:lpstr>
      <vt:lpstr>Problem</vt:lpstr>
      <vt:lpstr>The Broad Problem Area</vt:lpstr>
      <vt:lpstr>Symptoms versus Problems</vt:lpstr>
      <vt:lpstr>Symptoms versus Problems</vt:lpstr>
      <vt:lpstr>From Problem to Feasible Research Topic</vt:lpstr>
      <vt:lpstr>Preliminary Information Gathering</vt:lpstr>
      <vt:lpstr>First Review of the Literature</vt:lpstr>
      <vt:lpstr>What Makes a Good Problem Statement?</vt:lpstr>
      <vt:lpstr>A Good Problem Statement</vt:lpstr>
      <vt:lpstr>Example</vt:lpstr>
      <vt:lpstr>A Good Problem Statement</vt:lpstr>
      <vt:lpstr>Good Problem Statement</vt:lpstr>
      <vt:lpstr>Basic Types of Questions</vt:lpstr>
      <vt:lpstr>Basic Types of Questions</vt:lpstr>
      <vt:lpstr>Basic Types of Questions</vt:lpstr>
      <vt:lpstr>Basic Types of Questions</vt:lpstr>
      <vt:lpstr>The Research Proposal</vt:lpstr>
      <vt:lpstr>Research Proposal Contains (1)</vt:lpstr>
      <vt:lpstr>Research Proposal Contains (2)</vt:lpstr>
    </vt:vector>
  </TitlesOfParts>
  <Company>John Wiley and Sons, Inc.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3</dc:title>
  <dc:creator>Farrar, Alden - Hoboken</dc:creator>
  <cp:lastModifiedBy>Farrar, Alden - Hoboken</cp:lastModifiedBy>
  <cp:revision>3</cp:revision>
  <dcterms:created xsi:type="dcterms:W3CDTF">2016-05-29T17:20:32Z</dcterms:created>
  <dcterms:modified xsi:type="dcterms:W3CDTF">2016-06-02T13:55:27Z</dcterms:modified>
</cp:coreProperties>
</file>