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9" r:id="rId3"/>
    <p:sldId id="279" r:id="rId4"/>
    <p:sldId id="284" r:id="rId5"/>
    <p:sldId id="286" r:id="rId6"/>
    <p:sldId id="285" r:id="rId7"/>
    <p:sldId id="287" r:id="rId8"/>
    <p:sldId id="288" r:id="rId9"/>
    <p:sldId id="289" r:id="rId10"/>
    <p:sldId id="290" r:id="rId11"/>
    <p:sldId id="291" r:id="rId12"/>
    <p:sldId id="280" r:id="rId13"/>
    <p:sldId id="272" r:id="rId14"/>
    <p:sldId id="282" r:id="rId15"/>
    <p:sldId id="292" r:id="rId16"/>
    <p:sldId id="267" r:id="rId17"/>
    <p:sldId id="281" r:id="rId18"/>
    <p:sldId id="294" r:id="rId19"/>
    <p:sldId id="296" r:id="rId20"/>
    <p:sldId id="293" r:id="rId21"/>
  </p:sldIdLst>
  <p:sldSz cx="12192000" cy="6858000"/>
  <p:notesSz cx="7315200" cy="12344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EB7AA"/>
    <a:srgbClr val="FEDA7C"/>
    <a:srgbClr val="E64313"/>
    <a:srgbClr val="E26C1A"/>
    <a:srgbClr val="182C32"/>
    <a:srgbClr val="FEC840"/>
    <a:srgbClr val="EA8A48"/>
    <a:srgbClr val="D13F11"/>
    <a:srgbClr val="A1CBC1"/>
    <a:srgbClr val="F283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6" autoAdjust="0"/>
    <p:restoredTop sz="93867" autoAdjust="0"/>
  </p:normalViewPr>
  <p:slideViewPr>
    <p:cSldViewPr snapToGrid="0">
      <p:cViewPr varScale="1">
        <p:scale>
          <a:sx n="68" d="100"/>
          <a:sy n="68" d="100"/>
        </p:scale>
        <p:origin x="-82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619364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l">
              <a:defRPr sz="1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619364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r">
              <a:defRPr sz="1500"/>
            </a:lvl1pPr>
          </a:lstStyle>
          <a:p>
            <a:fld id="{BB5FE881-5B17-4706-8D1B-923647FC763E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4450" y="1543050"/>
            <a:ext cx="7404100" cy="4165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334" tIns="56167" rIns="112334" bIns="5616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5940742"/>
            <a:ext cx="5852160" cy="4860608"/>
          </a:xfrm>
          <a:prstGeom prst="rect">
            <a:avLst/>
          </a:prstGeom>
        </p:spPr>
        <p:txBody>
          <a:bodyPr vert="horz" lIns="112334" tIns="56167" rIns="112334" bIns="561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25038"/>
            <a:ext cx="3169920" cy="619362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l">
              <a:defRPr sz="15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11725038"/>
            <a:ext cx="3169920" cy="619362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r">
              <a:defRPr sz="1500"/>
            </a:lvl1pPr>
          </a:lstStyle>
          <a:p>
            <a:fld id="{6592099E-725A-4FF5-907B-9E2A0B334C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01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2099E-725A-4FF5-907B-9E2A0B334C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7437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13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14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15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2099E-725A-4FF5-907B-9E2A0B334C7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7437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17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18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19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2099E-725A-4FF5-907B-9E2A0B334C7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743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3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7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8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123340">
              <a:defRPr/>
            </a:pPr>
            <a:fld id="{6592099E-725A-4FF5-907B-9E2A0B334C7E}" type="slidenum">
              <a:rPr lang="en-US" smtClean="0">
                <a:solidFill>
                  <a:prstClr val="black"/>
                </a:solidFill>
                <a:latin typeface="Calibri" panose="020F0502020204030204"/>
              </a:rPr>
              <a:pPr defTabSz="1123340">
                <a:defRPr/>
              </a:pPr>
              <a:t>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78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5ABCC-AE89-BE05-A48D-E39875081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DAD6C4-C7BA-D759-8340-84F012F1D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53416A-D3CE-1CE6-A58E-D6A26509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2AB507-F1E6-51BA-F7D3-37B3D8EA2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891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95B118-D174-FAF0-0B79-D3055D1E0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14412CC-3677-4DDC-41F6-6905D80B7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A6729E-3CAB-1263-21DE-70E2A8D8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00EAF741-AF7C-4E84-2397-164D3126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184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AF053B0-1877-F057-C50F-538BEDB0C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00C50FB-5810-816A-215B-3DFF8BA39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B9C31E-A5C0-75C7-0E3C-84B58D090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6546F1C6-42DD-424E-05A6-0D983EBBB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814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BB567-07C6-23AB-466A-2E42AB09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D96EA4-4A00-FE57-A7D6-6386B015C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7238A7-2496-D8DA-9108-7A3D96ED8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624FF86B-3E8C-F6A4-80AB-6DF55ABE6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7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BD0C7A-0BBF-240C-51FA-35F24180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4F07F4-DACA-AD16-4FB8-89BAC5E59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EDEA4E-5217-55DC-64AA-8866902B9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97A5E1C0-B5E9-BD0E-E91D-191795A0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3669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08BCE3-DCC0-FCE3-26E3-F1F4893F5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7038C6-E25F-CA4A-60A9-D9763EDB2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61BE09-9C10-E4B4-62A2-CD9AE6AF3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800DC3-F641-2BCA-EE1C-CC30DF4C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37C358D3-BCD3-19F7-B2E9-357B44F50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928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F5A82C-D469-E17E-9CF3-624FF077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654F3E-8599-BF88-13F4-976ABFE60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BDB165A-4D0D-CD68-A1EB-CD3999B48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9B33DE0-3B3A-FEC3-7BF1-EA2CAC9B2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E22766F-EC59-B8D7-677F-814DDAFE3B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68F54CE-9ACB-D6EC-D5D3-28640393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xmlns="" id="{96A56C36-CA65-5A32-52AF-5903F8824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454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C50BAA-D64A-CF6C-E699-F725F88E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1FAF141-F114-F1A1-6813-7A2BF9C5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801B0EC-0908-3A5C-06A6-E7B6DB1C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814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0BD328B-DAA7-878F-8D47-6456DFF2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35A65F-6B01-AA92-DBF1-F294ECEB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000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97092B-2A0B-D141-00B9-609A90B59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87361A-E264-81D1-2360-3DB27B57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A0EE97-2C37-F71F-0F36-23D223D4A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DA378E-D1B6-3A3E-6981-A808D156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95262107-AFEB-530F-0656-0CB1F604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880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25162F-EDE8-0053-E089-7A5743A3E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3C0B457-1B3A-587F-C6E2-8251E872C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E4518B-3A2E-73A8-4DA9-B5FC5E705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745F517-A7F4-6880-157A-882C10C9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2241-42FF-48DF-A66B-4C3124D1D1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AE401D1-4F4D-0B79-5BE6-3E58BDC88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4054" y="6317673"/>
            <a:ext cx="4114800" cy="258617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88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xmlns="" id="{6FD85D6D-7EDE-D3A6-E2F2-C39028343A08}"/>
              </a:ext>
            </a:extLst>
          </p:cNvPr>
          <p:cNvSpPr/>
          <p:nvPr userDrawn="1"/>
        </p:nvSpPr>
        <p:spPr>
          <a:xfrm>
            <a:off x="185738" y="6069806"/>
            <a:ext cx="204213" cy="7881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0EC933B-01BA-6DF8-7B12-B87BC743A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692150"/>
            <a:ext cx="11449050" cy="757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53B2134-A0E5-5169-A9AE-C5ABA73E2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9949" y="1625996"/>
            <a:ext cx="1143057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37D31D4-C22E-4693-6F01-B458F38FE5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864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DF776-D492-4DEC-87DB-5F937321EEA5}" type="datetime1">
              <a:rPr lang="en-US" smtClean="0"/>
              <a:pPr/>
              <a:t>10/2/2024</a:t>
            </a:fld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0B3384FA-7165-4278-9CDD-100EE28A30EE}"/>
              </a:ext>
            </a:extLst>
          </p:cNvPr>
          <p:cNvSpPr/>
          <p:nvPr userDrawn="1"/>
        </p:nvSpPr>
        <p:spPr>
          <a:xfrm rot="5400000">
            <a:off x="1889009" y="4820515"/>
            <a:ext cx="383257" cy="338137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52400" dist="63500" dir="10800000" algn="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8D38531D-9E85-DE5D-B629-1DBB12EE4A6D}"/>
              </a:ext>
            </a:extLst>
          </p:cNvPr>
          <p:cNvSpPr/>
          <p:nvPr userDrawn="1"/>
        </p:nvSpPr>
        <p:spPr>
          <a:xfrm rot="16200000">
            <a:off x="11619374" y="6312640"/>
            <a:ext cx="383256" cy="397127"/>
          </a:xfrm>
          <a:prstGeom prst="ellipse">
            <a:avLst/>
          </a:prstGeom>
          <a:gradFill>
            <a:gsLst>
              <a:gs pos="0">
                <a:srgbClr val="E64313">
                  <a:alpha val="22000"/>
                </a:srgbClr>
              </a:gs>
              <a:gs pos="53000">
                <a:srgbClr val="E26C1A">
                  <a:alpha val="80000"/>
                </a:srgbClr>
              </a:gs>
              <a:gs pos="100000">
                <a:srgbClr val="FEDA7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75BF057A-E4C5-301E-144E-49ECD25915B0}"/>
              </a:ext>
            </a:extLst>
          </p:cNvPr>
          <p:cNvSpPr txBox="1">
            <a:spLocks/>
          </p:cNvSpPr>
          <p:nvPr userDrawn="1"/>
        </p:nvSpPr>
        <p:spPr>
          <a:xfrm>
            <a:off x="532828" y="6396903"/>
            <a:ext cx="3048572" cy="228600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rgbClr val="E6431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latin typeface="Montserrat" pitchFamily="2" charset="0"/>
              </a:rPr>
              <a:t>Next Step Slide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F431CA-54BA-4DAC-73F5-18F08100E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5070" y="6328641"/>
            <a:ext cx="49091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4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fld id="{3F402241-42FF-48DF-A66B-4C3124D1D10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E4A6BEA-DBEE-CC9A-2155-C24068E77A4A}"/>
              </a:ext>
            </a:extLst>
          </p:cNvPr>
          <p:cNvGrpSpPr/>
          <p:nvPr userDrawn="1"/>
        </p:nvGrpSpPr>
        <p:grpSpPr>
          <a:xfrm rot="16200000">
            <a:off x="442774" y="-754860"/>
            <a:ext cx="209391" cy="1094940"/>
            <a:chOff x="-675784" y="0"/>
            <a:chExt cx="447869" cy="2341983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E177CA60-9264-531D-8D6E-1CD52583908A}"/>
                </a:ext>
              </a:extLst>
            </p:cNvPr>
            <p:cNvSpPr/>
            <p:nvPr userDrawn="1"/>
          </p:nvSpPr>
          <p:spPr>
            <a:xfrm>
              <a:off x="-675784" y="0"/>
              <a:ext cx="447869" cy="447869"/>
            </a:xfrm>
            <a:prstGeom prst="rect">
              <a:avLst/>
            </a:prstGeom>
            <a:solidFill>
              <a:srgbClr val="182C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841CD037-ED1D-90F4-DEA4-2EF40930953D}"/>
                </a:ext>
              </a:extLst>
            </p:cNvPr>
            <p:cNvSpPr/>
            <p:nvPr userDrawn="1"/>
          </p:nvSpPr>
          <p:spPr>
            <a:xfrm>
              <a:off x="-675784" y="473528"/>
              <a:ext cx="447869" cy="447869"/>
            </a:xfrm>
            <a:prstGeom prst="rect">
              <a:avLst/>
            </a:prstGeom>
            <a:solidFill>
              <a:srgbClr val="E643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EA9F3F4E-0643-64C3-C2CE-A9CB76E687D2}"/>
                </a:ext>
              </a:extLst>
            </p:cNvPr>
            <p:cNvSpPr/>
            <p:nvPr userDrawn="1"/>
          </p:nvSpPr>
          <p:spPr>
            <a:xfrm>
              <a:off x="-675784" y="947056"/>
              <a:ext cx="447869" cy="447869"/>
            </a:xfrm>
            <a:prstGeom prst="rect">
              <a:avLst/>
            </a:prstGeom>
            <a:solidFill>
              <a:srgbClr val="E26C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F010555F-A7E8-0257-8EFE-3CF7940D9C6C}"/>
                </a:ext>
              </a:extLst>
            </p:cNvPr>
            <p:cNvSpPr/>
            <p:nvPr userDrawn="1"/>
          </p:nvSpPr>
          <p:spPr>
            <a:xfrm>
              <a:off x="-675784" y="1420584"/>
              <a:ext cx="447869" cy="447869"/>
            </a:xfrm>
            <a:prstGeom prst="rect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72373B61-CACA-2E2B-36D0-A5E3842929A4}"/>
                </a:ext>
              </a:extLst>
            </p:cNvPr>
            <p:cNvSpPr/>
            <p:nvPr userDrawn="1"/>
          </p:nvSpPr>
          <p:spPr>
            <a:xfrm>
              <a:off x="-675784" y="1894114"/>
              <a:ext cx="447869" cy="447869"/>
            </a:xfrm>
            <a:prstGeom prst="rect">
              <a:avLst/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 userDrawn="1"/>
        </p:nvSpPr>
        <p:spPr>
          <a:xfrm>
            <a:off x="8413680" y="6343955"/>
            <a:ext cx="3090365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ARI PURNOMO, S.KOM. M.MT</a:t>
            </a:r>
            <a:endParaRPr lang="en-US" sz="1600" b="1" cap="none" spc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733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Montserrat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234" userDrawn="1">
          <p15:clr>
            <a:srgbClr val="F26B43"/>
          </p15:clr>
        </p15:guide>
        <p15:guide id="2" pos="7446" userDrawn="1">
          <p15:clr>
            <a:srgbClr val="F26B43"/>
          </p15:clr>
        </p15:guide>
        <p15:guide id="3" orient="horz" pos="3884" userDrawn="1">
          <p15:clr>
            <a:srgbClr val="F26B43"/>
          </p15:clr>
        </p15:guide>
        <p15:guide id="4" orient="horz" pos="436" userDrawn="1">
          <p15:clr>
            <a:srgbClr val="F26B43"/>
          </p15:clr>
        </p15:guide>
        <p15:guide id="5" orient="horz" pos="91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E5A42D17-BB92-6563-9978-C349523CD0EA}"/>
              </a:ext>
            </a:extLst>
          </p:cNvPr>
          <p:cNvSpPr/>
          <p:nvPr/>
        </p:nvSpPr>
        <p:spPr>
          <a:xfrm>
            <a:off x="0" y="3716594"/>
            <a:ext cx="12192000" cy="3141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8D19C786-1AF6-25ED-5784-37E1FA761661}"/>
              </a:ext>
            </a:extLst>
          </p:cNvPr>
          <p:cNvSpPr/>
          <p:nvPr/>
        </p:nvSpPr>
        <p:spPr>
          <a:xfrm>
            <a:off x="0" y="5181600"/>
            <a:ext cx="121920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703117F-FD9D-654B-94B9-7515CCB19CE7}"/>
              </a:ext>
            </a:extLst>
          </p:cNvPr>
          <p:cNvSpPr/>
          <p:nvPr/>
        </p:nvSpPr>
        <p:spPr>
          <a:xfrm>
            <a:off x="0" y="3428999"/>
            <a:ext cx="12192000" cy="2415491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xmlns="" id="{ACBAAAA0-496E-BB07-964F-1BA9DDC52720}"/>
              </a:ext>
            </a:extLst>
          </p:cNvPr>
          <p:cNvSpPr txBox="1">
            <a:spLocks/>
          </p:cNvSpPr>
          <p:nvPr/>
        </p:nvSpPr>
        <p:spPr>
          <a:xfrm>
            <a:off x="616558" y="1700342"/>
            <a:ext cx="5698518" cy="142202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ontserrat" pitchFamily="2" charset="0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PERTEMUAN 3 &amp; 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683A3F63-9555-5642-A838-10445D0C327E}"/>
              </a:ext>
            </a:extLst>
          </p:cNvPr>
          <p:cNvSpPr txBox="1">
            <a:spLocks/>
          </p:cNvSpPr>
          <p:nvPr/>
        </p:nvSpPr>
        <p:spPr>
          <a:xfrm>
            <a:off x="588421" y="3810259"/>
            <a:ext cx="6135935" cy="12872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Python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analisis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endParaRPr lang="en-US" sz="2000" dirty="0"/>
          </a:p>
        </p:txBody>
      </p:sp>
      <p:sp>
        <p:nvSpPr>
          <p:cNvPr id="26" name="Rectangle: Top Corners Rounded 25">
            <a:extLst>
              <a:ext uri="{FF2B5EF4-FFF2-40B4-BE49-F238E27FC236}">
                <a16:creationId xmlns:a16="http://schemas.microsoft.com/office/drawing/2014/main" xmlns="" id="{4D1CE833-5C6F-684A-D0D9-0931DB2E366F}"/>
              </a:ext>
            </a:extLst>
          </p:cNvPr>
          <p:cNvSpPr/>
          <p:nvPr/>
        </p:nvSpPr>
        <p:spPr>
          <a:xfrm rot="16200000">
            <a:off x="7745510" y="1862235"/>
            <a:ext cx="3518878" cy="5374102"/>
          </a:xfrm>
          <a:prstGeom prst="round2SameRect">
            <a:avLst>
              <a:gd name="adj1" fmla="val 5989"/>
              <a:gd name="adj2" fmla="val 0"/>
            </a:avLst>
          </a:prstGeom>
          <a:gradFill>
            <a:gsLst>
              <a:gs pos="0">
                <a:srgbClr val="E64313">
                  <a:alpha val="22000"/>
                </a:srgbClr>
              </a:gs>
              <a:gs pos="53000">
                <a:srgbClr val="E26C1A">
                  <a:alpha val="80000"/>
                </a:srgbClr>
              </a:gs>
              <a:gs pos="100000">
                <a:srgbClr val="FEDA7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xmlns="" id="{2A389608-3AA1-28AF-8CA1-0EC68DA1B1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938963" y="1170990"/>
            <a:ext cx="4629150" cy="4524375"/>
          </a:xfrm>
          <a:prstGeom prst="rect">
            <a:avLst/>
          </a:prstGeom>
        </p:spPr>
      </p:pic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xmlns="" id="{F91E055C-F805-99AE-A544-085B605F02CB}"/>
              </a:ext>
            </a:extLst>
          </p:cNvPr>
          <p:cNvSpPr/>
          <p:nvPr/>
        </p:nvSpPr>
        <p:spPr>
          <a:xfrm rot="5400000">
            <a:off x="409115" y="-200569"/>
            <a:ext cx="962444" cy="1780673"/>
          </a:xfrm>
          <a:prstGeom prst="round2SameRect">
            <a:avLst>
              <a:gd name="adj1" fmla="val 9997"/>
              <a:gd name="adj2" fmla="val 0"/>
            </a:avLst>
          </a:prstGeom>
          <a:gradFill>
            <a:gsLst>
              <a:gs pos="0">
                <a:srgbClr val="E64313">
                  <a:alpha val="22000"/>
                </a:srgbClr>
              </a:gs>
              <a:gs pos="53000">
                <a:srgbClr val="E26C1A">
                  <a:alpha val="80000"/>
                </a:srgbClr>
              </a:gs>
              <a:gs pos="100000">
                <a:srgbClr val="FEDA7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D8E8268E-ABC0-F8A3-27D3-B05E655956D0}"/>
              </a:ext>
            </a:extLst>
          </p:cNvPr>
          <p:cNvSpPr/>
          <p:nvPr/>
        </p:nvSpPr>
        <p:spPr>
          <a:xfrm rot="5400000">
            <a:off x="1102364" y="-124901"/>
            <a:ext cx="657725" cy="162933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52400" dist="63500" dir="10800000" algn="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31D48D17-5278-D499-313B-FFCCAF3F4DA8}"/>
              </a:ext>
            </a:extLst>
          </p:cNvPr>
          <p:cNvCxnSpPr>
            <a:cxnSpLocks/>
            <a:endCxn id="15" idx="3"/>
          </p:cNvCxnSpPr>
          <p:nvPr/>
        </p:nvCxnSpPr>
        <p:spPr>
          <a:xfrm rot="10800000" flipV="1">
            <a:off x="5401995" y="689767"/>
            <a:ext cx="6790007" cy="19104"/>
          </a:xfrm>
          <a:prstGeom prst="line">
            <a:avLst/>
          </a:prstGeom>
          <a:ln>
            <a:solidFill>
              <a:srgbClr val="E6431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9FA1A9AF-81EE-AC74-9260-E3D99B9F0B63}"/>
              </a:ext>
            </a:extLst>
          </p:cNvPr>
          <p:cNvSpPr/>
          <p:nvPr/>
        </p:nvSpPr>
        <p:spPr>
          <a:xfrm>
            <a:off x="623888" y="3373721"/>
            <a:ext cx="1195579" cy="139255"/>
          </a:xfrm>
          <a:prstGeom prst="roundRect">
            <a:avLst>
              <a:gd name="adj" fmla="val 50000"/>
            </a:avLst>
          </a:prstGeom>
          <a:solidFill>
            <a:srgbClr val="E26C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xmlns="" id="{52E6C629-DAE8-C1B5-FEF0-CB8032C3B8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 rot="2921364">
            <a:off x="-1096135" y="4814524"/>
            <a:ext cx="3440045" cy="2341287"/>
          </a:xfrm>
          <a:custGeom>
            <a:avLst/>
            <a:gdLst>
              <a:gd name="connsiteX0" fmla="*/ 0 w 3128031"/>
              <a:gd name="connsiteY0" fmla="*/ 1983771 h 2128931"/>
              <a:gd name="connsiteX1" fmla="*/ 165170 w 3128031"/>
              <a:gd name="connsiteY1" fmla="*/ 2128931 h 2128931"/>
              <a:gd name="connsiteX2" fmla="*/ 0 w 3128031"/>
              <a:gd name="connsiteY2" fmla="*/ 2128931 h 2128931"/>
              <a:gd name="connsiteX3" fmla="*/ 0 w 3128031"/>
              <a:gd name="connsiteY3" fmla="*/ 0 h 2128931"/>
              <a:gd name="connsiteX4" fmla="*/ 3128031 w 3128031"/>
              <a:gd name="connsiteY4" fmla="*/ 0 h 2128931"/>
              <a:gd name="connsiteX5" fmla="*/ 3128031 w 3128031"/>
              <a:gd name="connsiteY5" fmla="*/ 487747 h 2128931"/>
              <a:gd name="connsiteX6" fmla="*/ 1685678 w 3128031"/>
              <a:gd name="connsiteY6" fmla="*/ 2128931 h 2128931"/>
              <a:gd name="connsiteX7" fmla="*/ 1685676 w 3128031"/>
              <a:gd name="connsiteY7" fmla="*/ 2128931 h 2128931"/>
              <a:gd name="connsiteX8" fmla="*/ 1776273 w 3128031"/>
              <a:gd name="connsiteY8" fmla="*/ 2025846 h 2128931"/>
              <a:gd name="connsiteX9" fmla="*/ 0 w 3128031"/>
              <a:gd name="connsiteY9" fmla="*/ 464770 h 212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8031" h="2128931">
                <a:moveTo>
                  <a:pt x="0" y="1983771"/>
                </a:moveTo>
                <a:lnTo>
                  <a:pt x="165170" y="2128931"/>
                </a:lnTo>
                <a:lnTo>
                  <a:pt x="0" y="2128931"/>
                </a:lnTo>
                <a:close/>
                <a:moveTo>
                  <a:pt x="0" y="0"/>
                </a:moveTo>
                <a:lnTo>
                  <a:pt x="3128031" y="0"/>
                </a:lnTo>
                <a:lnTo>
                  <a:pt x="3128031" y="487747"/>
                </a:lnTo>
                <a:lnTo>
                  <a:pt x="1685678" y="2128931"/>
                </a:lnTo>
                <a:lnTo>
                  <a:pt x="1685676" y="2128931"/>
                </a:lnTo>
                <a:lnTo>
                  <a:pt x="1776273" y="2025846"/>
                </a:lnTo>
                <a:lnTo>
                  <a:pt x="0" y="46477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BC30E7C-5C96-4416-A4EC-46663B83EDE4}"/>
              </a:ext>
            </a:extLst>
          </p:cNvPr>
          <p:cNvSpPr/>
          <p:nvPr/>
        </p:nvSpPr>
        <p:spPr>
          <a:xfrm>
            <a:off x="781913" y="524205"/>
            <a:ext cx="462008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rgbClr val="083D65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COMPUTER PROGRAMMING 2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83D65"/>
              </a:solidFill>
              <a:effectLst/>
              <a:uLnTx/>
              <a:uFillTx/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12925" y="252248"/>
            <a:ext cx="3090365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ARI PURNOMO, S.KOM. M.MT</a:t>
            </a:r>
            <a:endParaRPr lang="en-US" sz="1600" b="1" cap="none" spc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4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6. &gt;= (</a:t>
              </a:r>
              <a:r>
                <a:rPr lang="en-US" sz="3200" b="1" dirty="0" err="1" smtClean="0">
                  <a:latin typeface="Square721 BT" pitchFamily="34" charset="0"/>
                </a:rPr>
                <a:t>Lebih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besar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dari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atau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sama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dengan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&gt;= b)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10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dengan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10 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e = 3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f = 7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print(e &gt;= f)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3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kecil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7</a:t>
              </a:r>
              <a:endParaRPr lang="en-US" sz="700" dirty="0">
                <a:solidFill>
                  <a:schemeClr val="accent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6. &gt;= (</a:t>
              </a:r>
              <a:r>
                <a:rPr lang="en-US" sz="3200" b="1" dirty="0" err="1" smtClean="0">
                  <a:latin typeface="Square721 BT" pitchFamily="34" charset="0"/>
                </a:rPr>
                <a:t>Lebih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besar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dari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atau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sama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dengan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&gt;= b)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10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dengan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10 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e = 3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f = 7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print(e &gt;= f)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3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kecil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7</a:t>
              </a:r>
              <a:endParaRPr lang="en-US" sz="700" dirty="0">
                <a:solidFill>
                  <a:schemeClr val="accent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E2603E74-15D7-3B9B-AC9F-90914844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692150"/>
            <a:ext cx="8786180" cy="584776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2">
            <a:extLst>
              <a:ext uri="{FF2B5EF4-FFF2-40B4-BE49-F238E27FC236}">
                <a16:creationId xmlns:a16="http://schemas.microsoft.com/office/drawing/2014/main" xmlns="" id="{F2F6D80A-83FD-D21B-687A-2C602BAD4A0D}"/>
              </a:ext>
            </a:extLst>
          </p:cNvPr>
          <p:cNvGrpSpPr/>
          <p:nvPr/>
        </p:nvGrpSpPr>
        <p:grpSpPr>
          <a:xfrm>
            <a:off x="566476" y="1407185"/>
            <a:ext cx="10772083" cy="4267870"/>
            <a:chOff x="6311259" y="1379938"/>
            <a:chExt cx="10772083" cy="4267870"/>
          </a:xfrm>
        </p:grpSpPr>
        <p:grpSp>
          <p:nvGrpSpPr>
            <p:cNvPr id="4" name="Group 135">
              <a:extLst>
                <a:ext uri="{FF2B5EF4-FFF2-40B4-BE49-F238E27FC236}">
                  <a16:creationId xmlns:a16="http://schemas.microsoft.com/office/drawing/2014/main" xmlns="" id="{6196A4E7-319B-274B-9BD9-3C6DBE3B5FF3}"/>
                </a:ext>
              </a:extLst>
            </p:cNvPr>
            <p:cNvGrpSpPr/>
            <p:nvPr/>
          </p:nvGrpSpPr>
          <p:grpSpPr>
            <a:xfrm>
              <a:off x="6311259" y="1379938"/>
              <a:ext cx="1484194" cy="2014912"/>
              <a:chOff x="9235624" y="1439228"/>
              <a:chExt cx="1484194" cy="2014912"/>
            </a:xfrm>
          </p:grpSpPr>
          <p:grpSp>
            <p:nvGrpSpPr>
              <p:cNvPr id="6" name="Group 113">
                <a:extLst>
                  <a:ext uri="{FF2B5EF4-FFF2-40B4-BE49-F238E27FC236}">
                    <a16:creationId xmlns:a16="http://schemas.microsoft.com/office/drawing/2014/main" xmlns="" id="{EF318C29-7D9B-665A-6A67-D881107FAA1A}"/>
                  </a:ext>
                </a:extLst>
              </p:cNvPr>
              <p:cNvGrpSpPr/>
              <p:nvPr/>
            </p:nvGrpSpPr>
            <p:grpSpPr>
              <a:xfrm>
                <a:off x="9235624" y="1439228"/>
                <a:ext cx="1484194" cy="2014912"/>
                <a:chOff x="8514264" y="1439228"/>
                <a:chExt cx="1484194" cy="2014912"/>
              </a:xfrm>
            </p:grpSpPr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xmlns="" id="{EC696255-7B14-14D6-1C22-271260DF9C00}"/>
                    </a:ext>
                  </a:extLst>
                </p:cNvPr>
                <p:cNvSpPr/>
                <p:nvPr/>
              </p:nvSpPr>
              <p:spPr>
                <a:xfrm>
                  <a:off x="8514264" y="1439228"/>
                  <a:ext cx="1484194" cy="1484194"/>
                </a:xfrm>
                <a:custGeom>
                  <a:avLst/>
                  <a:gdLst>
                    <a:gd name="connsiteX0" fmla="*/ 339976 w 2039816"/>
                    <a:gd name="connsiteY0" fmla="*/ 0 h 2039816"/>
                    <a:gd name="connsiteX1" fmla="*/ 1699840 w 2039816"/>
                    <a:gd name="connsiteY1" fmla="*/ 0 h 2039816"/>
                    <a:gd name="connsiteX2" fmla="*/ 2039816 w 2039816"/>
                    <a:gd name="connsiteY2" fmla="*/ 339976 h 2039816"/>
                    <a:gd name="connsiteX3" fmla="*/ 2039816 w 2039816"/>
                    <a:gd name="connsiteY3" fmla="*/ 1699840 h 2039816"/>
                    <a:gd name="connsiteX4" fmla="*/ 1699840 w 2039816"/>
                    <a:gd name="connsiteY4" fmla="*/ 2039816 h 2039816"/>
                    <a:gd name="connsiteX5" fmla="*/ 1043749 w 2039816"/>
                    <a:gd name="connsiteY5" fmla="*/ 2039816 h 2039816"/>
                    <a:gd name="connsiteX6" fmla="*/ 0 w 2039816"/>
                    <a:gd name="connsiteY6" fmla="*/ 996067 h 2039816"/>
                    <a:gd name="connsiteX7" fmla="*/ 0 w 2039816"/>
                    <a:gd name="connsiteY7" fmla="*/ 339976 h 2039816"/>
                    <a:gd name="connsiteX8" fmla="*/ 339976 w 2039816"/>
                    <a:gd name="connsiteY8" fmla="*/ 0 h 2039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39816" h="2039816">
                      <a:moveTo>
                        <a:pt x="339976" y="0"/>
                      </a:moveTo>
                      <a:lnTo>
                        <a:pt x="1699840" y="0"/>
                      </a:lnTo>
                      <a:cubicBezTo>
                        <a:pt x="1887604" y="0"/>
                        <a:pt x="2039816" y="152212"/>
                        <a:pt x="2039816" y="339976"/>
                      </a:cubicBezTo>
                      <a:lnTo>
                        <a:pt x="2039816" y="1699840"/>
                      </a:lnTo>
                      <a:cubicBezTo>
                        <a:pt x="2039816" y="1887604"/>
                        <a:pt x="1887604" y="2039816"/>
                        <a:pt x="1699840" y="2039816"/>
                      </a:cubicBezTo>
                      <a:lnTo>
                        <a:pt x="1043749" y="2039816"/>
                      </a:lnTo>
                      <a:lnTo>
                        <a:pt x="0" y="996067"/>
                      </a:lnTo>
                      <a:lnTo>
                        <a:pt x="0" y="339976"/>
                      </a:lnTo>
                      <a:cubicBezTo>
                        <a:pt x="0" y="152212"/>
                        <a:pt x="152212" y="0"/>
                        <a:pt x="339976" y="0"/>
                      </a:cubicBezTo>
                      <a:close/>
                    </a:path>
                  </a:pathLst>
                </a:custGeom>
                <a:ln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xmlns="" id="{077196D8-C74A-59A0-5AB8-999C090DC208}"/>
                    </a:ext>
                  </a:extLst>
                </p:cNvPr>
                <p:cNvSpPr/>
                <p:nvPr/>
              </p:nvSpPr>
              <p:spPr>
                <a:xfrm rot="2700000">
                  <a:off x="7921568" y="2454762"/>
                  <a:ext cx="1615245" cy="38351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88900" dir="18900000" sx="95000" sy="95000" algn="bl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xmlns="" id="{2CEBF5CD-462E-BD83-71FD-99A113054456}"/>
                  </a:ext>
                </a:extLst>
              </p:cNvPr>
              <p:cNvSpPr/>
              <p:nvPr/>
            </p:nvSpPr>
            <p:spPr>
              <a:xfrm>
                <a:off x="10336139" y="1525549"/>
                <a:ext cx="314960" cy="314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EB7AA"/>
                    </a:solidFill>
                    <a:effectLst/>
                    <a:uLnTx/>
                    <a:uFillTx/>
                    <a:latin typeface="Montserrat" pitchFamily="2" charset="0"/>
                    <a:ea typeface="+mn-ea"/>
                    <a:cs typeface="+mn-cs"/>
                  </a:rPr>
                  <a:t>3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EB7AA"/>
                  </a:solidFill>
                  <a:effectLst/>
                  <a:uLnTx/>
                  <a:uFillTx/>
                  <a:latin typeface="Montserrat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3" name="Subtitle 2">
              <a:extLst>
                <a:ext uri="{FF2B5EF4-FFF2-40B4-BE49-F238E27FC236}">
                  <a16:creationId xmlns:a16="http://schemas.microsoft.com/office/drawing/2014/main" xmlns="" id="{DFB0879C-5A5A-630D-35BB-7D03C32D63DB}"/>
                </a:ext>
              </a:extLst>
            </p:cNvPr>
            <p:cNvSpPr txBox="1">
              <a:spLocks/>
            </p:cNvSpPr>
            <p:nvPr/>
          </p:nvSpPr>
          <p:spPr>
            <a:xfrm>
              <a:off x="7946189" y="1418920"/>
              <a:ext cx="9137153" cy="419497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buNone/>
              </a:pPr>
              <a:r>
                <a:rPr lang="en-US" sz="3200" b="1" dirty="0" smtClean="0"/>
                <a:t>2. </a:t>
              </a:r>
              <a:r>
                <a:rPr lang="en-US" sz="3200" b="1" dirty="0" err="1" smtClean="0"/>
                <a:t>Struktur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Kontrol</a:t>
              </a:r>
              <a:r>
                <a:rPr lang="en-US" sz="3200" b="1" dirty="0" smtClean="0"/>
                <a:t>:</a:t>
              </a:r>
            </a:p>
            <a:p>
              <a:pPr lvl="0">
                <a:buNone/>
              </a:pPr>
              <a:endParaRPr lang="en-US" sz="3200" dirty="0" smtClean="0"/>
            </a:p>
            <a:p>
              <a:pPr lvl="1"/>
              <a:r>
                <a:rPr lang="en-US" sz="3200" b="1" dirty="0" err="1" smtClean="0"/>
                <a:t>Percabangan</a:t>
              </a:r>
              <a:r>
                <a:rPr lang="en-US" sz="3200" b="1" dirty="0" smtClean="0"/>
                <a:t> (Conditional Statements):</a:t>
              </a:r>
              <a:r>
                <a:rPr lang="en-US" sz="3200" dirty="0" smtClean="0"/>
                <a:t> if, </a:t>
              </a:r>
              <a:r>
                <a:rPr lang="en-US" sz="3200" dirty="0" err="1" smtClean="0"/>
                <a:t>elif</a:t>
              </a:r>
              <a:r>
                <a:rPr lang="en-US" sz="3200" dirty="0" smtClean="0"/>
                <a:t>, else.</a:t>
              </a:r>
            </a:p>
            <a:p>
              <a:pPr lvl="1"/>
              <a:r>
                <a:rPr lang="en-US" sz="3200" b="1" dirty="0" err="1" smtClean="0"/>
                <a:t>Perulangan</a:t>
              </a:r>
              <a:r>
                <a:rPr lang="en-US" sz="3200" b="1" dirty="0" smtClean="0"/>
                <a:t> (Looping):</a:t>
              </a:r>
              <a:r>
                <a:rPr lang="en-US" sz="3200" dirty="0" smtClean="0"/>
                <a:t> for, while.</a:t>
              </a:r>
            </a:p>
            <a:p>
              <a:pPr lvl="1"/>
              <a:r>
                <a:rPr lang="en-US" sz="3200" b="1" dirty="0" err="1" smtClean="0"/>
                <a:t>Pemecahan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Masalah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Sederhana</a:t>
              </a:r>
              <a:r>
                <a:rPr lang="en-US" sz="3200" b="1" dirty="0" smtClean="0"/>
                <a:t>: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Mengidentifikasi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langkah-langkah</a:t>
              </a:r>
              <a:r>
                <a:rPr lang="en-US" sz="3200" dirty="0" smtClean="0"/>
                <a:t> yang </a:t>
              </a:r>
              <a:r>
                <a:rPr lang="en-US" sz="3200" dirty="0" err="1" smtClean="0"/>
                <a:t>diperlukan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untuk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memecahkan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masalah</a:t>
              </a:r>
              <a:r>
                <a:rPr lang="en-US" sz="3200" dirty="0" smtClean="0"/>
                <a:t>.</a:t>
              </a:r>
            </a:p>
            <a:p>
              <a:pPr>
                <a:buNone/>
              </a:pPr>
              <a:endParaRPr lang="en-US" sz="1800" dirty="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xmlns="" id="{C4D85677-A2B3-7F2A-9D6A-08136645275F}"/>
                </a:ext>
              </a:extLst>
            </p:cNvPr>
            <p:cNvSpPr/>
            <p:nvPr/>
          </p:nvSpPr>
          <p:spPr>
            <a:xfrm>
              <a:off x="6400458" y="2164463"/>
              <a:ext cx="590308" cy="590308"/>
            </a:xfrm>
            <a:prstGeom prst="ellipse">
              <a:avLst/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9" name="Rectangle: Rounded Corners 218">
              <a:extLst>
                <a:ext uri="{FF2B5EF4-FFF2-40B4-BE49-F238E27FC236}">
                  <a16:creationId xmlns:a16="http://schemas.microsoft.com/office/drawing/2014/main" xmlns="" id="{D91B9117-B8D8-FDB7-4336-1DED44C729B8}"/>
                </a:ext>
              </a:extLst>
            </p:cNvPr>
            <p:cNvSpPr/>
            <p:nvPr/>
          </p:nvSpPr>
          <p:spPr>
            <a:xfrm>
              <a:off x="7887129" y="5571474"/>
              <a:ext cx="217789" cy="76334"/>
            </a:xfrm>
            <a:prstGeom prst="roundRect">
              <a:avLst>
                <a:gd name="adj" fmla="val 50000"/>
              </a:avLst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7" name="Graphic 206" descr="Bar graph with upward trend outline">
              <a:extLst>
                <a:ext uri="{FF2B5EF4-FFF2-40B4-BE49-F238E27FC236}">
                  <a16:creationId xmlns:a16="http://schemas.microsoft.com/office/drawing/2014/main" xmlns="" id="{81049DAA-D7DC-E08D-2BF0-967AB5240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6535366" y="2299371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buNone/>
              </a:pPr>
              <a:r>
                <a:rPr lang="en-US" sz="3200" b="1" dirty="0" smtClean="0">
                  <a:latin typeface="Square721 BT" pitchFamily="34" charset="0"/>
                </a:rPr>
                <a:t>1. </a:t>
              </a:r>
              <a:r>
                <a:rPr lang="en-US" sz="3200" b="1" dirty="0" err="1" smtClean="0">
                  <a:latin typeface="Square721 BT" pitchFamily="34" charset="0"/>
                </a:rPr>
                <a:t>Penggunaan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dalam</a:t>
              </a:r>
              <a:r>
                <a:rPr lang="en-US" sz="3200" b="1" dirty="0" smtClean="0">
                  <a:latin typeface="Square721 BT" pitchFamily="34" charset="0"/>
                </a:rPr>
                <a:t> if Statement:</a:t>
              </a:r>
              <a:endParaRPr lang="en-US" sz="32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= 75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if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&gt;= 80:    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print("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A")</a:t>
              </a:r>
            </a:p>
            <a:p>
              <a:pPr>
                <a:buNone/>
              </a:pPr>
              <a:r>
                <a:rPr lang="en-US" sz="2400" dirty="0" err="1" smtClean="0">
                  <a:latin typeface="Square721 BT" pitchFamily="34" charset="0"/>
                </a:rPr>
                <a:t>elif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&gt;= 70:    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print("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B")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else:    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print("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C") </a:t>
              </a:r>
            </a:p>
            <a:p>
              <a:pPr marL="0">
                <a:buNone/>
              </a:pPr>
              <a:r>
                <a:rPr lang="en-US" sz="2400" dirty="0" err="1" smtClean="0">
                  <a:latin typeface="Square721 BT" pitchFamily="34" charset="0"/>
                </a:rPr>
                <a:t>Dalam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contoh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atas</a:t>
              </a:r>
              <a:r>
                <a:rPr lang="en-US" sz="2400" dirty="0" smtClean="0">
                  <a:latin typeface="Square721 BT" pitchFamily="34" charset="0"/>
                </a:rPr>
                <a:t>, if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&gt;= 80 </a:t>
              </a:r>
              <a:r>
                <a:rPr lang="en-US" sz="2400" dirty="0" err="1" smtClean="0">
                  <a:latin typeface="Square721 BT" pitchFamily="34" charset="0"/>
                </a:rPr>
                <a:t>menggunakan</a:t>
              </a:r>
              <a:r>
                <a:rPr lang="en-US" sz="2400" dirty="0" smtClean="0">
                  <a:latin typeface="Square721 BT" pitchFamily="34" charset="0"/>
                </a:rPr>
                <a:t> operator &gt;= </a:t>
              </a:r>
              <a:r>
                <a:rPr lang="en-US" sz="2400" dirty="0" err="1" smtClean="0">
                  <a:latin typeface="Square721 BT" pitchFamily="34" charset="0"/>
                </a:rPr>
                <a:t>untuk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80</a:t>
              </a:r>
              <a:r>
                <a:rPr lang="en-US" sz="32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ID" sz="1800" dirty="0" smtClean="0"/>
                <a:t> </a:t>
              </a:r>
              <a:endParaRPr lang="en-US" sz="1800" dirty="0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buNone/>
              </a:pPr>
              <a:r>
                <a:rPr lang="en-US" sz="3200" b="1" dirty="0" smtClean="0">
                  <a:latin typeface="Square721 BT" pitchFamily="34" charset="0"/>
                </a:rPr>
                <a:t>2. </a:t>
              </a:r>
              <a:r>
                <a:rPr lang="en-US" sz="3200" b="1" dirty="0" err="1" smtClean="0">
                  <a:latin typeface="Square721 BT" pitchFamily="34" charset="0"/>
                </a:rPr>
                <a:t>Penggunaan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dalam</a:t>
              </a:r>
              <a:r>
                <a:rPr lang="en-US" sz="3200" b="1" dirty="0" smtClean="0">
                  <a:latin typeface="Square721 BT" pitchFamily="34" charset="0"/>
                </a:rPr>
                <a:t> while Loop:</a:t>
              </a:r>
              <a:endParaRPr lang="en-US" sz="3200" dirty="0" smtClean="0">
                <a:latin typeface="Square721 BT" pitchFamily="34" charset="0"/>
              </a:endParaRP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count = 1 </a:t>
              </a: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while count &lt;= 5: 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#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Menggunakan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operator &lt;=    </a:t>
              </a:r>
              <a:r>
                <a:rPr lang="en-US" sz="2400" dirty="0" smtClean="0">
                  <a:latin typeface="Square721 BT" pitchFamily="34" charset="0"/>
                </a:rPr>
                <a:t>print("</a:t>
              </a:r>
              <a:r>
                <a:rPr lang="en-US" sz="2400" dirty="0" err="1" smtClean="0">
                  <a:latin typeface="Square721 BT" pitchFamily="34" charset="0"/>
                </a:rPr>
                <a:t>Perulangan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</a:t>
              </a:r>
              <a:r>
                <a:rPr lang="en-US" sz="2400" dirty="0" smtClean="0">
                  <a:latin typeface="Square721 BT" pitchFamily="34" charset="0"/>
                </a:rPr>
                <a:t>-", count)    </a:t>
              </a: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count += 1 </a:t>
              </a:r>
            </a:p>
            <a:p>
              <a:pPr marL="0">
                <a:buNone/>
              </a:pPr>
              <a:endParaRPr lang="en-US" sz="2400" dirty="0" smtClean="0">
                <a:latin typeface="Square721 BT" pitchFamily="34" charset="0"/>
              </a:endParaRP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while count &lt;= 5 </a:t>
              </a:r>
              <a:r>
                <a:rPr lang="en-US" sz="2400" dirty="0" err="1" smtClean="0">
                  <a:latin typeface="Square721 BT" pitchFamily="34" charset="0"/>
                </a:rPr>
                <a:t>menggunakan</a:t>
              </a:r>
              <a:r>
                <a:rPr lang="en-US" sz="2400" dirty="0" smtClean="0">
                  <a:latin typeface="Square721 BT" pitchFamily="34" charset="0"/>
                </a:rPr>
                <a:t> operator &lt;= </a:t>
              </a:r>
              <a:r>
                <a:rPr lang="en-US" sz="2400" dirty="0" err="1" smtClean="0">
                  <a:latin typeface="Square721 BT" pitchFamily="34" charset="0"/>
                </a:rPr>
                <a:t>untuk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memastikan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bahwa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perulangan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terus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berjalan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selama</a:t>
              </a:r>
              <a:r>
                <a:rPr lang="en-US" sz="2400" dirty="0" smtClean="0">
                  <a:latin typeface="Square721 BT" pitchFamily="34" charset="0"/>
                </a:rPr>
                <a:t> count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5.</a:t>
              </a:r>
            </a:p>
            <a:p>
              <a:pPr>
                <a:buNone/>
              </a:pPr>
              <a:r>
                <a:rPr lang="en-ID" sz="1800" dirty="0" smtClean="0"/>
                <a:t> </a:t>
              </a:r>
              <a:endParaRPr lang="en-US" sz="1800" dirty="0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buNone/>
              </a:pPr>
              <a:r>
                <a:rPr lang="en-US" sz="3200" b="1" dirty="0" smtClean="0">
                  <a:latin typeface="Square721 BT" pitchFamily="34" charset="0"/>
                </a:rPr>
                <a:t>3. </a:t>
              </a:r>
              <a:r>
                <a:rPr lang="en-US" sz="3200" b="1" dirty="0" err="1" smtClean="0">
                  <a:latin typeface="Square721 BT" pitchFamily="34" charset="0"/>
                </a:rPr>
                <a:t>Penggunaan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dalam</a:t>
              </a:r>
              <a:r>
                <a:rPr lang="en-US" sz="3200" b="1" dirty="0" smtClean="0">
                  <a:latin typeface="Square721 BT" pitchFamily="34" charset="0"/>
                </a:rPr>
                <a:t> for Loop:</a:t>
              </a:r>
              <a:endParaRPr lang="en-US" sz="3200" dirty="0" smtClean="0">
                <a:latin typeface="Square721 BT" pitchFamily="34" charset="0"/>
              </a:endParaRP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for count in range(1, 6): 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# range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dimulai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sampai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5 (6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tidak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termasuk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)</a:t>
              </a: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    print("</a:t>
              </a:r>
              <a:r>
                <a:rPr lang="en-US" sz="2400" dirty="0" err="1" smtClean="0">
                  <a:latin typeface="Square721 BT" pitchFamily="34" charset="0"/>
                </a:rPr>
                <a:t>Perulangan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</a:t>
              </a:r>
              <a:r>
                <a:rPr lang="en-US" sz="2400" dirty="0" smtClean="0">
                  <a:latin typeface="Square721 BT" pitchFamily="34" charset="0"/>
                </a:rPr>
                <a:t>-", count)</a:t>
              </a:r>
              <a:r>
                <a:rPr lang="en-ID" sz="1800" dirty="0" smtClean="0"/>
                <a:t> </a:t>
              </a:r>
              <a:endParaRPr lang="en-US" sz="1800" dirty="0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E5A42D17-BB92-6563-9978-C349523CD0EA}"/>
              </a:ext>
            </a:extLst>
          </p:cNvPr>
          <p:cNvSpPr/>
          <p:nvPr/>
        </p:nvSpPr>
        <p:spPr>
          <a:xfrm>
            <a:off x="0" y="3716594"/>
            <a:ext cx="12192000" cy="3141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8D19C786-1AF6-25ED-5784-37E1FA761661}"/>
              </a:ext>
            </a:extLst>
          </p:cNvPr>
          <p:cNvSpPr/>
          <p:nvPr/>
        </p:nvSpPr>
        <p:spPr>
          <a:xfrm>
            <a:off x="0" y="5181600"/>
            <a:ext cx="121920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703117F-FD9D-654B-94B9-7515CCB19CE7}"/>
              </a:ext>
            </a:extLst>
          </p:cNvPr>
          <p:cNvSpPr/>
          <p:nvPr/>
        </p:nvSpPr>
        <p:spPr>
          <a:xfrm>
            <a:off x="0" y="3428999"/>
            <a:ext cx="12192000" cy="2415491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xmlns="" id="{ACBAAAA0-496E-BB07-964F-1BA9DDC52720}"/>
              </a:ext>
            </a:extLst>
          </p:cNvPr>
          <p:cNvSpPr txBox="1">
            <a:spLocks/>
          </p:cNvSpPr>
          <p:nvPr/>
        </p:nvSpPr>
        <p:spPr>
          <a:xfrm>
            <a:off x="970670" y="2713216"/>
            <a:ext cx="4473527" cy="142202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ontserrat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err="1" smtClean="0"/>
              <a:t>Implementasi</a:t>
            </a:r>
            <a:r>
              <a:rPr lang="en-US" sz="4400" dirty="0" smtClean="0"/>
              <a:t> </a:t>
            </a:r>
            <a:r>
              <a:rPr lang="en-US" sz="4400" dirty="0" err="1" smtClean="0"/>
              <a:t>dalam</a:t>
            </a:r>
            <a:r>
              <a:rPr lang="en-US" sz="4400" dirty="0" smtClean="0"/>
              <a:t> </a:t>
            </a:r>
            <a:r>
              <a:rPr lang="en-US" sz="4400" dirty="0" err="1" smtClean="0"/>
              <a:t>Pemrograman</a:t>
            </a:r>
            <a:endParaRPr lang="en-US" sz="4400" dirty="0"/>
          </a:p>
        </p:txBody>
      </p:sp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xmlns="" id="{F91E055C-F805-99AE-A544-085B605F02CB}"/>
              </a:ext>
            </a:extLst>
          </p:cNvPr>
          <p:cNvSpPr/>
          <p:nvPr/>
        </p:nvSpPr>
        <p:spPr>
          <a:xfrm rot="5400000">
            <a:off x="409115" y="-200569"/>
            <a:ext cx="962444" cy="1780673"/>
          </a:xfrm>
          <a:prstGeom prst="round2SameRect">
            <a:avLst>
              <a:gd name="adj1" fmla="val 9997"/>
              <a:gd name="adj2" fmla="val 0"/>
            </a:avLst>
          </a:prstGeom>
          <a:gradFill>
            <a:gsLst>
              <a:gs pos="0">
                <a:srgbClr val="E64313">
                  <a:alpha val="22000"/>
                </a:srgbClr>
              </a:gs>
              <a:gs pos="53000">
                <a:srgbClr val="E26C1A">
                  <a:alpha val="80000"/>
                </a:srgbClr>
              </a:gs>
              <a:gs pos="100000">
                <a:srgbClr val="FEDA7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D8E8268E-ABC0-F8A3-27D3-B05E655956D0}"/>
              </a:ext>
            </a:extLst>
          </p:cNvPr>
          <p:cNvSpPr/>
          <p:nvPr/>
        </p:nvSpPr>
        <p:spPr>
          <a:xfrm rot="5400000">
            <a:off x="1102364" y="-124901"/>
            <a:ext cx="657725" cy="162933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52400" dist="63500" dir="10800000" algn="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31D48D17-5278-D499-313B-FFCCAF3F4DA8}"/>
              </a:ext>
            </a:extLst>
          </p:cNvPr>
          <p:cNvCxnSpPr>
            <a:cxnSpLocks/>
          </p:cNvCxnSpPr>
          <p:nvPr/>
        </p:nvCxnSpPr>
        <p:spPr>
          <a:xfrm rot="10800000" flipV="1">
            <a:off x="4178105" y="689767"/>
            <a:ext cx="8013898" cy="13618"/>
          </a:xfrm>
          <a:prstGeom prst="line">
            <a:avLst/>
          </a:prstGeom>
          <a:ln>
            <a:solidFill>
              <a:srgbClr val="E6431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715073" y="1536751"/>
            <a:ext cx="5675069" cy="4524375"/>
            <a:chOff x="566298" y="1241329"/>
            <a:chExt cx="5675069" cy="4524375"/>
          </a:xfrm>
        </p:grpSpPr>
        <p:grpSp>
          <p:nvGrpSpPr>
            <p:cNvPr id="16" name="Group 15"/>
            <p:cNvGrpSpPr/>
            <p:nvPr/>
          </p:nvGrpSpPr>
          <p:grpSpPr>
            <a:xfrm>
              <a:off x="566298" y="1241329"/>
              <a:ext cx="5675069" cy="4524375"/>
              <a:chOff x="566298" y="1241329"/>
              <a:chExt cx="5675069" cy="4524375"/>
            </a:xfrm>
          </p:grpSpPr>
          <p:sp>
            <p:nvSpPr>
              <p:cNvPr id="26" name="Rectangle: Top Corners Rounded 25">
                <a:extLst>
                  <a:ext uri="{FF2B5EF4-FFF2-40B4-BE49-F238E27FC236}">
                    <a16:creationId xmlns:a16="http://schemas.microsoft.com/office/drawing/2014/main" xmlns="" id="{4D1CE833-5C6F-684A-D0D9-0931DB2E366F}"/>
                  </a:ext>
                </a:extLst>
              </p:cNvPr>
              <p:cNvSpPr/>
              <p:nvPr/>
            </p:nvSpPr>
            <p:spPr>
              <a:xfrm rot="16200000">
                <a:off x="1794877" y="835293"/>
                <a:ext cx="3518878" cy="5374102"/>
              </a:xfrm>
              <a:prstGeom prst="round2SameRect">
                <a:avLst>
                  <a:gd name="adj1" fmla="val 5989"/>
                  <a:gd name="adj2" fmla="val 0"/>
                </a:avLst>
              </a:prstGeom>
              <a:gradFill>
                <a:gsLst>
                  <a:gs pos="0">
                    <a:srgbClr val="E64313">
                      <a:alpha val="22000"/>
                    </a:srgbClr>
                  </a:gs>
                  <a:gs pos="53000">
                    <a:srgbClr val="E26C1A">
                      <a:alpha val="80000"/>
                    </a:srgbClr>
                  </a:gs>
                  <a:gs pos="100000">
                    <a:srgbClr val="FEDA7C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7" name="Graphic 26">
                <a:extLst>
                  <a:ext uri="{FF2B5EF4-FFF2-40B4-BE49-F238E27FC236}">
                    <a16:creationId xmlns:a16="http://schemas.microsoft.com/office/drawing/2014/main" xmlns="" id="{2A389608-3AA1-28AF-8CA1-0EC68DA1B1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>
                <a:off x="566298" y="1241329"/>
                <a:ext cx="4629150" cy="4524375"/>
              </a:xfrm>
              <a:prstGeom prst="rect">
                <a:avLst/>
              </a:prstGeom>
            </p:spPr>
          </p:pic>
        </p:grp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xmlns="" id="{9FA1A9AF-81EE-AC74-9260-E3D99B9F0B63}"/>
                </a:ext>
              </a:extLst>
            </p:cNvPr>
            <p:cNvSpPr/>
            <p:nvPr/>
          </p:nvSpPr>
          <p:spPr>
            <a:xfrm>
              <a:off x="623888" y="3373721"/>
              <a:ext cx="1195579" cy="139255"/>
            </a:xfrm>
            <a:prstGeom prst="roundRect">
              <a:avLst>
                <a:gd name="adj" fmla="val 50000"/>
              </a:avLst>
            </a:prstGeom>
            <a:solidFill>
              <a:srgbClr val="E26C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4" name="Graphic 33">
            <a:extLst>
              <a:ext uri="{FF2B5EF4-FFF2-40B4-BE49-F238E27FC236}">
                <a16:creationId xmlns:a16="http://schemas.microsoft.com/office/drawing/2014/main" xmlns="" id="{52E6C629-DAE8-C1B5-FEF0-CB8032C3B8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 rot="2921364">
            <a:off x="-1096135" y="4814524"/>
            <a:ext cx="3440045" cy="2341287"/>
          </a:xfrm>
          <a:custGeom>
            <a:avLst/>
            <a:gdLst>
              <a:gd name="connsiteX0" fmla="*/ 0 w 3128031"/>
              <a:gd name="connsiteY0" fmla="*/ 1983771 h 2128931"/>
              <a:gd name="connsiteX1" fmla="*/ 165170 w 3128031"/>
              <a:gd name="connsiteY1" fmla="*/ 2128931 h 2128931"/>
              <a:gd name="connsiteX2" fmla="*/ 0 w 3128031"/>
              <a:gd name="connsiteY2" fmla="*/ 2128931 h 2128931"/>
              <a:gd name="connsiteX3" fmla="*/ 0 w 3128031"/>
              <a:gd name="connsiteY3" fmla="*/ 0 h 2128931"/>
              <a:gd name="connsiteX4" fmla="*/ 3128031 w 3128031"/>
              <a:gd name="connsiteY4" fmla="*/ 0 h 2128931"/>
              <a:gd name="connsiteX5" fmla="*/ 3128031 w 3128031"/>
              <a:gd name="connsiteY5" fmla="*/ 487747 h 2128931"/>
              <a:gd name="connsiteX6" fmla="*/ 1685678 w 3128031"/>
              <a:gd name="connsiteY6" fmla="*/ 2128931 h 2128931"/>
              <a:gd name="connsiteX7" fmla="*/ 1685676 w 3128031"/>
              <a:gd name="connsiteY7" fmla="*/ 2128931 h 2128931"/>
              <a:gd name="connsiteX8" fmla="*/ 1776273 w 3128031"/>
              <a:gd name="connsiteY8" fmla="*/ 2025846 h 2128931"/>
              <a:gd name="connsiteX9" fmla="*/ 0 w 3128031"/>
              <a:gd name="connsiteY9" fmla="*/ 464770 h 212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8031" h="2128931">
                <a:moveTo>
                  <a:pt x="0" y="1983771"/>
                </a:moveTo>
                <a:lnTo>
                  <a:pt x="165170" y="2128931"/>
                </a:lnTo>
                <a:lnTo>
                  <a:pt x="0" y="2128931"/>
                </a:lnTo>
                <a:close/>
                <a:moveTo>
                  <a:pt x="0" y="0"/>
                </a:moveTo>
                <a:lnTo>
                  <a:pt x="3128031" y="0"/>
                </a:lnTo>
                <a:lnTo>
                  <a:pt x="3128031" y="487747"/>
                </a:lnTo>
                <a:lnTo>
                  <a:pt x="1685678" y="2128931"/>
                </a:lnTo>
                <a:lnTo>
                  <a:pt x="1685676" y="2128931"/>
                </a:lnTo>
                <a:lnTo>
                  <a:pt x="1776273" y="2025846"/>
                </a:lnTo>
                <a:lnTo>
                  <a:pt x="0" y="46477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BC30E7C-5C96-4416-A4EC-46663B83EDE4}"/>
              </a:ext>
            </a:extLst>
          </p:cNvPr>
          <p:cNvSpPr/>
          <p:nvPr/>
        </p:nvSpPr>
        <p:spPr>
          <a:xfrm>
            <a:off x="781913" y="524205"/>
            <a:ext cx="333992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83D65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COMPUTER PROGRAMMING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83D65"/>
              </a:solidFill>
              <a:effectLst/>
              <a:uLnTx/>
              <a:uFillTx/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12925" y="252248"/>
            <a:ext cx="3090365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ARI PURNOMO, S.KOM. M.MT</a:t>
            </a:r>
            <a:endParaRPr lang="en-US" sz="1600" b="1" cap="none" spc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4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2">
            <a:extLst>
              <a:ext uri="{FF2B5EF4-FFF2-40B4-BE49-F238E27FC236}">
                <a16:creationId xmlns:a16="http://schemas.microsoft.com/office/drawing/2014/main" xmlns="" id="{F2F6D80A-83FD-D21B-687A-2C602BAD4A0D}"/>
              </a:ext>
            </a:extLst>
          </p:cNvPr>
          <p:cNvGrpSpPr/>
          <p:nvPr/>
        </p:nvGrpSpPr>
        <p:grpSpPr>
          <a:xfrm>
            <a:off x="566476" y="661598"/>
            <a:ext cx="10772083" cy="4267870"/>
            <a:chOff x="6311259" y="1379938"/>
            <a:chExt cx="10772083" cy="4267870"/>
          </a:xfrm>
        </p:grpSpPr>
        <p:grpSp>
          <p:nvGrpSpPr>
            <p:cNvPr id="4" name="Group 135">
              <a:extLst>
                <a:ext uri="{FF2B5EF4-FFF2-40B4-BE49-F238E27FC236}">
                  <a16:creationId xmlns:a16="http://schemas.microsoft.com/office/drawing/2014/main" xmlns="" id="{6196A4E7-319B-274B-9BD9-3C6DBE3B5FF3}"/>
                </a:ext>
              </a:extLst>
            </p:cNvPr>
            <p:cNvGrpSpPr/>
            <p:nvPr/>
          </p:nvGrpSpPr>
          <p:grpSpPr>
            <a:xfrm>
              <a:off x="6311259" y="1379938"/>
              <a:ext cx="1484194" cy="2014912"/>
              <a:chOff x="9235624" y="1439228"/>
              <a:chExt cx="1484194" cy="2014912"/>
            </a:xfrm>
          </p:grpSpPr>
          <p:grpSp>
            <p:nvGrpSpPr>
              <p:cNvPr id="6" name="Group 113">
                <a:extLst>
                  <a:ext uri="{FF2B5EF4-FFF2-40B4-BE49-F238E27FC236}">
                    <a16:creationId xmlns:a16="http://schemas.microsoft.com/office/drawing/2014/main" xmlns="" id="{EF318C29-7D9B-665A-6A67-D881107FAA1A}"/>
                  </a:ext>
                </a:extLst>
              </p:cNvPr>
              <p:cNvGrpSpPr/>
              <p:nvPr/>
            </p:nvGrpSpPr>
            <p:grpSpPr>
              <a:xfrm>
                <a:off x="9235624" y="1439228"/>
                <a:ext cx="1484194" cy="2014912"/>
                <a:chOff x="8514264" y="1439228"/>
                <a:chExt cx="1484194" cy="2014912"/>
              </a:xfrm>
            </p:grpSpPr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xmlns="" id="{EC696255-7B14-14D6-1C22-271260DF9C00}"/>
                    </a:ext>
                  </a:extLst>
                </p:cNvPr>
                <p:cNvSpPr/>
                <p:nvPr/>
              </p:nvSpPr>
              <p:spPr>
                <a:xfrm>
                  <a:off x="8514264" y="1439228"/>
                  <a:ext cx="1484194" cy="1484194"/>
                </a:xfrm>
                <a:custGeom>
                  <a:avLst/>
                  <a:gdLst>
                    <a:gd name="connsiteX0" fmla="*/ 339976 w 2039816"/>
                    <a:gd name="connsiteY0" fmla="*/ 0 h 2039816"/>
                    <a:gd name="connsiteX1" fmla="*/ 1699840 w 2039816"/>
                    <a:gd name="connsiteY1" fmla="*/ 0 h 2039816"/>
                    <a:gd name="connsiteX2" fmla="*/ 2039816 w 2039816"/>
                    <a:gd name="connsiteY2" fmla="*/ 339976 h 2039816"/>
                    <a:gd name="connsiteX3" fmla="*/ 2039816 w 2039816"/>
                    <a:gd name="connsiteY3" fmla="*/ 1699840 h 2039816"/>
                    <a:gd name="connsiteX4" fmla="*/ 1699840 w 2039816"/>
                    <a:gd name="connsiteY4" fmla="*/ 2039816 h 2039816"/>
                    <a:gd name="connsiteX5" fmla="*/ 1043749 w 2039816"/>
                    <a:gd name="connsiteY5" fmla="*/ 2039816 h 2039816"/>
                    <a:gd name="connsiteX6" fmla="*/ 0 w 2039816"/>
                    <a:gd name="connsiteY6" fmla="*/ 996067 h 2039816"/>
                    <a:gd name="connsiteX7" fmla="*/ 0 w 2039816"/>
                    <a:gd name="connsiteY7" fmla="*/ 339976 h 2039816"/>
                    <a:gd name="connsiteX8" fmla="*/ 339976 w 2039816"/>
                    <a:gd name="connsiteY8" fmla="*/ 0 h 2039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39816" h="2039816">
                      <a:moveTo>
                        <a:pt x="339976" y="0"/>
                      </a:moveTo>
                      <a:lnTo>
                        <a:pt x="1699840" y="0"/>
                      </a:lnTo>
                      <a:cubicBezTo>
                        <a:pt x="1887604" y="0"/>
                        <a:pt x="2039816" y="152212"/>
                        <a:pt x="2039816" y="339976"/>
                      </a:cubicBezTo>
                      <a:lnTo>
                        <a:pt x="2039816" y="1699840"/>
                      </a:lnTo>
                      <a:cubicBezTo>
                        <a:pt x="2039816" y="1887604"/>
                        <a:pt x="1887604" y="2039816"/>
                        <a:pt x="1699840" y="2039816"/>
                      </a:cubicBezTo>
                      <a:lnTo>
                        <a:pt x="1043749" y="2039816"/>
                      </a:lnTo>
                      <a:lnTo>
                        <a:pt x="0" y="996067"/>
                      </a:lnTo>
                      <a:lnTo>
                        <a:pt x="0" y="339976"/>
                      </a:lnTo>
                      <a:cubicBezTo>
                        <a:pt x="0" y="152212"/>
                        <a:pt x="152212" y="0"/>
                        <a:pt x="339976" y="0"/>
                      </a:cubicBezTo>
                      <a:close/>
                    </a:path>
                  </a:pathLst>
                </a:custGeom>
                <a:ln/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xmlns="" id="{077196D8-C74A-59A0-5AB8-999C090DC208}"/>
                    </a:ext>
                  </a:extLst>
                </p:cNvPr>
                <p:cNvSpPr/>
                <p:nvPr/>
              </p:nvSpPr>
              <p:spPr>
                <a:xfrm rot="2700000">
                  <a:off x="7921568" y="2454762"/>
                  <a:ext cx="1615245" cy="38351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88900" dir="18900000" sx="95000" sy="95000" algn="bl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xmlns="" id="{2CEBF5CD-462E-BD83-71FD-99A113054456}"/>
                  </a:ext>
                </a:extLst>
              </p:cNvPr>
              <p:cNvSpPr/>
              <p:nvPr/>
            </p:nvSpPr>
            <p:spPr>
              <a:xfrm>
                <a:off x="10336139" y="1525549"/>
                <a:ext cx="314960" cy="314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EB7AA"/>
                    </a:solidFill>
                    <a:effectLst/>
                    <a:uLnTx/>
                    <a:uFillTx/>
                    <a:latin typeface="Montserrat" pitchFamily="2" charset="0"/>
                    <a:ea typeface="+mn-ea"/>
                    <a:cs typeface="+mn-cs"/>
                  </a:rPr>
                  <a:t>4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EB7AA"/>
                  </a:solidFill>
                  <a:effectLst/>
                  <a:uLnTx/>
                  <a:uFillTx/>
                  <a:latin typeface="Montserrat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3" name="Subtitle 2">
              <a:extLst>
                <a:ext uri="{FF2B5EF4-FFF2-40B4-BE49-F238E27FC236}">
                  <a16:creationId xmlns:a16="http://schemas.microsoft.com/office/drawing/2014/main" xmlns="" id="{DFB0879C-5A5A-630D-35BB-7D03C32D63DB}"/>
                </a:ext>
              </a:extLst>
            </p:cNvPr>
            <p:cNvSpPr txBox="1">
              <a:spLocks/>
            </p:cNvSpPr>
            <p:nvPr/>
          </p:nvSpPr>
          <p:spPr>
            <a:xfrm>
              <a:off x="7946189" y="1418920"/>
              <a:ext cx="9137153" cy="419497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lvl="0" indent="-457200">
                <a:buAutoNum type="arabicPeriod"/>
              </a:pPr>
              <a:r>
                <a:rPr lang="en-US" b="1" dirty="0" err="1" smtClean="0">
                  <a:latin typeface="Square721 BT" pitchFamily="34" charset="0"/>
                </a:rPr>
                <a:t>Menentukan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Bilangan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Terbesar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dari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Tiga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Bilangan</a:t>
              </a:r>
              <a:endParaRPr lang="en-US" b="1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</a:t>
              </a:r>
              <a:r>
                <a:rPr lang="en-US" sz="2400" dirty="0" err="1" smtClean="0">
                  <a:latin typeface="Square721 BT" pitchFamily="34" charset="0"/>
                </a:rPr>
                <a:t>int</a:t>
              </a:r>
              <a:r>
                <a:rPr lang="en-US" sz="2400" dirty="0" smtClean="0">
                  <a:latin typeface="Square721 BT" pitchFamily="34" charset="0"/>
                </a:rPr>
                <a:t>(input("</a:t>
              </a:r>
              <a:r>
                <a:rPr lang="en-US" sz="2400" dirty="0" err="1" smtClean="0">
                  <a:latin typeface="Square721 BT" pitchFamily="34" charset="0"/>
                </a:rPr>
                <a:t>Masukkan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pertama</a:t>
              </a:r>
              <a:r>
                <a:rPr lang="en-US" sz="2400" dirty="0" smtClean="0">
                  <a:latin typeface="Square721 BT" pitchFamily="34" charset="0"/>
                </a:rPr>
                <a:t>: "))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</a:t>
              </a:r>
              <a:r>
                <a:rPr lang="en-US" sz="2400" dirty="0" err="1" smtClean="0">
                  <a:latin typeface="Square721 BT" pitchFamily="34" charset="0"/>
                </a:rPr>
                <a:t>int</a:t>
              </a:r>
              <a:r>
                <a:rPr lang="en-US" sz="2400" dirty="0" smtClean="0">
                  <a:latin typeface="Square721 BT" pitchFamily="34" charset="0"/>
                </a:rPr>
                <a:t>(input("</a:t>
              </a:r>
              <a:r>
                <a:rPr lang="en-US" sz="2400" dirty="0" err="1" smtClean="0">
                  <a:latin typeface="Square721 BT" pitchFamily="34" charset="0"/>
                </a:rPr>
                <a:t>Masukkan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kedua</a:t>
              </a:r>
              <a:r>
                <a:rPr lang="en-US" sz="2400" dirty="0" smtClean="0">
                  <a:latin typeface="Square721 BT" pitchFamily="34" charset="0"/>
                </a:rPr>
                <a:t>: "))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c = </a:t>
              </a:r>
              <a:r>
                <a:rPr lang="en-US" sz="2400" dirty="0" err="1" smtClean="0">
                  <a:latin typeface="Square721 BT" pitchFamily="34" charset="0"/>
                </a:rPr>
                <a:t>int</a:t>
              </a:r>
              <a:r>
                <a:rPr lang="en-US" sz="2400" dirty="0" smtClean="0">
                  <a:latin typeface="Square721 BT" pitchFamily="34" charset="0"/>
                </a:rPr>
                <a:t>(input("</a:t>
              </a:r>
              <a:r>
                <a:rPr lang="en-US" sz="2400" dirty="0" err="1" smtClean="0">
                  <a:latin typeface="Square721 BT" pitchFamily="34" charset="0"/>
                </a:rPr>
                <a:t>Masukkan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ketiga</a:t>
              </a:r>
              <a:r>
                <a:rPr lang="en-US" sz="2400" dirty="0" smtClean="0">
                  <a:latin typeface="Square721 BT" pitchFamily="34" charset="0"/>
                </a:rPr>
                <a:t>: "))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if a &gt; b and a &gt; c: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    print(</a:t>
              </a:r>
              <a:r>
                <a:rPr lang="en-US" sz="2400" dirty="0" err="1" smtClean="0">
                  <a:latin typeface="Square721 BT" pitchFamily="34" charset="0"/>
                </a:rPr>
                <a:t>f"Bilangan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terbesar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adalah</a:t>
              </a:r>
              <a:r>
                <a:rPr lang="en-US" sz="2400" dirty="0" smtClean="0">
                  <a:latin typeface="Square721 BT" pitchFamily="34" charset="0"/>
                </a:rPr>
                <a:t> {a}")</a:t>
              </a:r>
            </a:p>
            <a:p>
              <a:pPr>
                <a:buNone/>
              </a:pPr>
              <a:r>
                <a:rPr lang="en-US" sz="2400" dirty="0" err="1" smtClean="0">
                  <a:latin typeface="Square721 BT" pitchFamily="34" charset="0"/>
                </a:rPr>
                <a:t>elif</a:t>
              </a:r>
              <a:r>
                <a:rPr lang="en-US" sz="2400" dirty="0" smtClean="0">
                  <a:latin typeface="Square721 BT" pitchFamily="34" charset="0"/>
                </a:rPr>
                <a:t> b &gt; a and b &gt; c: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    print(</a:t>
              </a:r>
              <a:r>
                <a:rPr lang="en-US" sz="2400" dirty="0" err="1" smtClean="0">
                  <a:latin typeface="Square721 BT" pitchFamily="34" charset="0"/>
                </a:rPr>
                <a:t>f"Bilangan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terbesar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adalah</a:t>
              </a:r>
              <a:r>
                <a:rPr lang="en-US" sz="2400" dirty="0" smtClean="0">
                  <a:latin typeface="Square721 BT" pitchFamily="34" charset="0"/>
                </a:rPr>
                <a:t> {b}")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else: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    print(</a:t>
              </a:r>
              <a:r>
                <a:rPr lang="en-US" sz="2400" dirty="0" err="1" smtClean="0">
                  <a:latin typeface="Square721 BT" pitchFamily="34" charset="0"/>
                </a:rPr>
                <a:t>f"Bilangan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terbesar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adalah</a:t>
              </a:r>
              <a:r>
                <a:rPr lang="en-US" sz="2400" dirty="0" smtClean="0">
                  <a:latin typeface="Square721 BT" pitchFamily="34" charset="0"/>
                </a:rPr>
                <a:t> {c}")</a:t>
              </a:r>
            </a:p>
            <a:p>
              <a:pPr>
                <a:buNone/>
              </a:pPr>
              <a:endParaRPr lang="en-US" sz="1800" dirty="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xmlns="" id="{C4D85677-A2B3-7F2A-9D6A-08136645275F}"/>
                </a:ext>
              </a:extLst>
            </p:cNvPr>
            <p:cNvSpPr/>
            <p:nvPr/>
          </p:nvSpPr>
          <p:spPr>
            <a:xfrm>
              <a:off x="6400458" y="2164463"/>
              <a:ext cx="590308" cy="590308"/>
            </a:xfrm>
            <a:prstGeom prst="ellipse">
              <a:avLst/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9" name="Rectangle: Rounded Corners 218">
              <a:extLst>
                <a:ext uri="{FF2B5EF4-FFF2-40B4-BE49-F238E27FC236}">
                  <a16:creationId xmlns:a16="http://schemas.microsoft.com/office/drawing/2014/main" xmlns="" id="{D91B9117-B8D8-FDB7-4336-1DED44C729B8}"/>
                </a:ext>
              </a:extLst>
            </p:cNvPr>
            <p:cNvSpPr/>
            <p:nvPr/>
          </p:nvSpPr>
          <p:spPr>
            <a:xfrm>
              <a:off x="7887129" y="5571474"/>
              <a:ext cx="217789" cy="76334"/>
            </a:xfrm>
            <a:prstGeom prst="roundRect">
              <a:avLst>
                <a:gd name="adj" fmla="val 50000"/>
              </a:avLst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7" name="Graphic 206" descr="Bar graph with upward trend outline">
              <a:extLst>
                <a:ext uri="{FF2B5EF4-FFF2-40B4-BE49-F238E27FC236}">
                  <a16:creationId xmlns:a16="http://schemas.microsoft.com/office/drawing/2014/main" xmlns="" id="{81049DAA-D7DC-E08D-2BF0-967AB5240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6535366" y="2299371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2">
            <a:extLst>
              <a:ext uri="{FF2B5EF4-FFF2-40B4-BE49-F238E27FC236}">
                <a16:creationId xmlns:a16="http://schemas.microsoft.com/office/drawing/2014/main" xmlns="" id="{F2F6D80A-83FD-D21B-687A-2C602BAD4A0D}"/>
              </a:ext>
            </a:extLst>
          </p:cNvPr>
          <p:cNvGrpSpPr/>
          <p:nvPr/>
        </p:nvGrpSpPr>
        <p:grpSpPr>
          <a:xfrm>
            <a:off x="566476" y="661598"/>
            <a:ext cx="10772083" cy="4267870"/>
            <a:chOff x="6311259" y="1379938"/>
            <a:chExt cx="10772083" cy="4267870"/>
          </a:xfrm>
        </p:grpSpPr>
        <p:grpSp>
          <p:nvGrpSpPr>
            <p:cNvPr id="4" name="Group 135">
              <a:extLst>
                <a:ext uri="{FF2B5EF4-FFF2-40B4-BE49-F238E27FC236}">
                  <a16:creationId xmlns:a16="http://schemas.microsoft.com/office/drawing/2014/main" xmlns="" id="{6196A4E7-319B-274B-9BD9-3C6DBE3B5FF3}"/>
                </a:ext>
              </a:extLst>
            </p:cNvPr>
            <p:cNvGrpSpPr/>
            <p:nvPr/>
          </p:nvGrpSpPr>
          <p:grpSpPr>
            <a:xfrm>
              <a:off x="6311259" y="1379938"/>
              <a:ext cx="1484194" cy="2014912"/>
              <a:chOff x="9235624" y="1439228"/>
              <a:chExt cx="1484194" cy="2014912"/>
            </a:xfrm>
          </p:grpSpPr>
          <p:grpSp>
            <p:nvGrpSpPr>
              <p:cNvPr id="5" name="Group 113">
                <a:extLst>
                  <a:ext uri="{FF2B5EF4-FFF2-40B4-BE49-F238E27FC236}">
                    <a16:creationId xmlns:a16="http://schemas.microsoft.com/office/drawing/2014/main" xmlns="" id="{EF318C29-7D9B-665A-6A67-D881107FAA1A}"/>
                  </a:ext>
                </a:extLst>
              </p:cNvPr>
              <p:cNvGrpSpPr/>
              <p:nvPr/>
            </p:nvGrpSpPr>
            <p:grpSpPr>
              <a:xfrm>
                <a:off x="9235624" y="1439228"/>
                <a:ext cx="1484194" cy="2014912"/>
                <a:chOff x="8514264" y="1439228"/>
                <a:chExt cx="1484194" cy="2014912"/>
              </a:xfrm>
            </p:grpSpPr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xmlns="" id="{EC696255-7B14-14D6-1C22-271260DF9C00}"/>
                    </a:ext>
                  </a:extLst>
                </p:cNvPr>
                <p:cNvSpPr/>
                <p:nvPr/>
              </p:nvSpPr>
              <p:spPr>
                <a:xfrm>
                  <a:off x="8514264" y="1439228"/>
                  <a:ext cx="1484194" cy="1484194"/>
                </a:xfrm>
                <a:custGeom>
                  <a:avLst/>
                  <a:gdLst>
                    <a:gd name="connsiteX0" fmla="*/ 339976 w 2039816"/>
                    <a:gd name="connsiteY0" fmla="*/ 0 h 2039816"/>
                    <a:gd name="connsiteX1" fmla="*/ 1699840 w 2039816"/>
                    <a:gd name="connsiteY1" fmla="*/ 0 h 2039816"/>
                    <a:gd name="connsiteX2" fmla="*/ 2039816 w 2039816"/>
                    <a:gd name="connsiteY2" fmla="*/ 339976 h 2039816"/>
                    <a:gd name="connsiteX3" fmla="*/ 2039816 w 2039816"/>
                    <a:gd name="connsiteY3" fmla="*/ 1699840 h 2039816"/>
                    <a:gd name="connsiteX4" fmla="*/ 1699840 w 2039816"/>
                    <a:gd name="connsiteY4" fmla="*/ 2039816 h 2039816"/>
                    <a:gd name="connsiteX5" fmla="*/ 1043749 w 2039816"/>
                    <a:gd name="connsiteY5" fmla="*/ 2039816 h 2039816"/>
                    <a:gd name="connsiteX6" fmla="*/ 0 w 2039816"/>
                    <a:gd name="connsiteY6" fmla="*/ 996067 h 2039816"/>
                    <a:gd name="connsiteX7" fmla="*/ 0 w 2039816"/>
                    <a:gd name="connsiteY7" fmla="*/ 339976 h 2039816"/>
                    <a:gd name="connsiteX8" fmla="*/ 339976 w 2039816"/>
                    <a:gd name="connsiteY8" fmla="*/ 0 h 2039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39816" h="2039816">
                      <a:moveTo>
                        <a:pt x="339976" y="0"/>
                      </a:moveTo>
                      <a:lnTo>
                        <a:pt x="1699840" y="0"/>
                      </a:lnTo>
                      <a:cubicBezTo>
                        <a:pt x="1887604" y="0"/>
                        <a:pt x="2039816" y="152212"/>
                        <a:pt x="2039816" y="339976"/>
                      </a:cubicBezTo>
                      <a:lnTo>
                        <a:pt x="2039816" y="1699840"/>
                      </a:lnTo>
                      <a:cubicBezTo>
                        <a:pt x="2039816" y="1887604"/>
                        <a:pt x="1887604" y="2039816"/>
                        <a:pt x="1699840" y="2039816"/>
                      </a:cubicBezTo>
                      <a:lnTo>
                        <a:pt x="1043749" y="2039816"/>
                      </a:lnTo>
                      <a:lnTo>
                        <a:pt x="0" y="996067"/>
                      </a:lnTo>
                      <a:lnTo>
                        <a:pt x="0" y="339976"/>
                      </a:lnTo>
                      <a:cubicBezTo>
                        <a:pt x="0" y="152212"/>
                        <a:pt x="152212" y="0"/>
                        <a:pt x="339976" y="0"/>
                      </a:cubicBezTo>
                      <a:close/>
                    </a:path>
                  </a:pathLst>
                </a:custGeom>
                <a:ln/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xmlns="" id="{077196D8-C74A-59A0-5AB8-999C090DC208}"/>
                    </a:ext>
                  </a:extLst>
                </p:cNvPr>
                <p:cNvSpPr/>
                <p:nvPr/>
              </p:nvSpPr>
              <p:spPr>
                <a:xfrm rot="2700000">
                  <a:off x="7921568" y="2454762"/>
                  <a:ext cx="1615245" cy="38351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88900" dir="18900000" sx="95000" sy="95000" algn="bl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xmlns="" id="{2CEBF5CD-462E-BD83-71FD-99A113054456}"/>
                  </a:ext>
                </a:extLst>
              </p:cNvPr>
              <p:cNvSpPr/>
              <p:nvPr/>
            </p:nvSpPr>
            <p:spPr>
              <a:xfrm>
                <a:off x="10336139" y="1525549"/>
                <a:ext cx="314960" cy="314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EB7AA"/>
                    </a:solidFill>
                    <a:effectLst/>
                    <a:uLnTx/>
                    <a:uFillTx/>
                    <a:latin typeface="Montserrat" pitchFamily="2" charset="0"/>
                    <a:ea typeface="+mn-ea"/>
                    <a:cs typeface="+mn-cs"/>
                  </a:rPr>
                  <a:t>4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EB7AA"/>
                  </a:solidFill>
                  <a:effectLst/>
                  <a:uLnTx/>
                  <a:uFillTx/>
                  <a:latin typeface="Montserrat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3" name="Subtitle 2">
              <a:extLst>
                <a:ext uri="{FF2B5EF4-FFF2-40B4-BE49-F238E27FC236}">
                  <a16:creationId xmlns:a16="http://schemas.microsoft.com/office/drawing/2014/main" xmlns="" id="{DFB0879C-5A5A-630D-35BB-7D03C32D63DB}"/>
                </a:ext>
              </a:extLst>
            </p:cNvPr>
            <p:cNvSpPr txBox="1">
              <a:spLocks/>
            </p:cNvSpPr>
            <p:nvPr/>
          </p:nvSpPr>
          <p:spPr>
            <a:xfrm>
              <a:off x="7946189" y="1418920"/>
              <a:ext cx="9137153" cy="419497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lvl="0" indent="-457200">
                <a:buNone/>
              </a:pPr>
              <a:r>
                <a:rPr lang="en-US" b="1" dirty="0" smtClean="0">
                  <a:latin typeface="Square721 BT" pitchFamily="34" charset="0"/>
                </a:rPr>
                <a:t>2: </a:t>
              </a:r>
              <a:r>
                <a:rPr lang="en-US" b="1" dirty="0" err="1" smtClean="0">
                  <a:latin typeface="Square721 BT" pitchFamily="34" charset="0"/>
                </a:rPr>
                <a:t>Mengecek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Bilangan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Genap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atau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Ganjil</a:t>
              </a:r>
              <a:endParaRPr lang="en-US" b="1" dirty="0" smtClean="0">
                <a:latin typeface="Square721 BT" pitchFamily="34" charset="0"/>
              </a:endParaRPr>
            </a:p>
            <a:p>
              <a:pPr marL="457200" lvl="0" indent="-457200">
                <a:buNone/>
              </a:pPr>
              <a:endParaRPr lang="en-US" sz="2400" dirty="0" smtClean="0">
                <a:latin typeface="Square721 BT" pitchFamily="34" charset="0"/>
              </a:endParaRPr>
            </a:p>
            <a:p>
              <a:pPr marL="457200" lvl="0" indent="-457200">
                <a:buNone/>
              </a:pPr>
              <a:r>
                <a:rPr lang="en-US" sz="2400" dirty="0" err="1" smtClean="0">
                  <a:latin typeface="Square721 BT" pitchFamily="34" charset="0"/>
                </a:rPr>
                <a:t>angka</a:t>
              </a:r>
              <a:r>
                <a:rPr lang="en-US" sz="2400" dirty="0" smtClean="0">
                  <a:latin typeface="Square721 BT" pitchFamily="34" charset="0"/>
                </a:rPr>
                <a:t> = </a:t>
              </a:r>
              <a:r>
                <a:rPr lang="en-US" sz="2400" dirty="0" err="1" smtClean="0">
                  <a:latin typeface="Square721 BT" pitchFamily="34" charset="0"/>
                </a:rPr>
                <a:t>int</a:t>
              </a:r>
              <a:r>
                <a:rPr lang="en-US" sz="2400" dirty="0" smtClean="0">
                  <a:latin typeface="Square721 BT" pitchFamily="34" charset="0"/>
                </a:rPr>
                <a:t>(input("</a:t>
              </a:r>
              <a:r>
                <a:rPr lang="en-US" sz="2400" dirty="0" err="1" smtClean="0">
                  <a:latin typeface="Square721 BT" pitchFamily="34" charset="0"/>
                </a:rPr>
                <a:t>Masukkan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sebuah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bilangan</a:t>
              </a:r>
              <a:r>
                <a:rPr lang="en-US" sz="2400" dirty="0" smtClean="0">
                  <a:latin typeface="Square721 BT" pitchFamily="34" charset="0"/>
                </a:rPr>
                <a:t>: "))</a:t>
              </a:r>
            </a:p>
            <a:p>
              <a:pPr marL="457200" lvl="0" indent="-457200">
                <a:buNone/>
              </a:pPr>
              <a:endParaRPr lang="en-US" sz="2400" dirty="0" smtClean="0">
                <a:latin typeface="Square721 BT" pitchFamily="34" charset="0"/>
              </a:endParaRP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if </a:t>
              </a:r>
              <a:r>
                <a:rPr lang="en-US" sz="2400" dirty="0" err="1" smtClean="0">
                  <a:latin typeface="Square721 BT" pitchFamily="34" charset="0"/>
                </a:rPr>
                <a:t>angka</a:t>
              </a:r>
              <a:r>
                <a:rPr lang="en-US" sz="2400" dirty="0" smtClean="0">
                  <a:latin typeface="Square721 BT" pitchFamily="34" charset="0"/>
                </a:rPr>
                <a:t> % 2 == 0:</a:t>
              </a: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    print(f"{</a:t>
              </a:r>
              <a:r>
                <a:rPr lang="en-US" sz="2400" dirty="0" err="1" smtClean="0">
                  <a:latin typeface="Square721 BT" pitchFamily="34" charset="0"/>
                </a:rPr>
                <a:t>angka</a:t>
              </a:r>
              <a:r>
                <a:rPr lang="en-US" sz="2400" dirty="0" smtClean="0">
                  <a:latin typeface="Square721 BT" pitchFamily="34" charset="0"/>
                </a:rPr>
                <a:t>} </a:t>
              </a:r>
              <a:r>
                <a:rPr lang="en-US" sz="2400" dirty="0" err="1" smtClean="0">
                  <a:latin typeface="Square721 BT" pitchFamily="34" charset="0"/>
                </a:rPr>
                <a:t>adalah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genap</a:t>
              </a:r>
              <a:r>
                <a:rPr lang="en-US" sz="2400" dirty="0" smtClean="0">
                  <a:latin typeface="Square721 BT" pitchFamily="34" charset="0"/>
                </a:rPr>
                <a:t>")</a:t>
              </a: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else:</a:t>
              </a: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    print(f"{</a:t>
              </a:r>
              <a:r>
                <a:rPr lang="en-US" sz="2400" dirty="0" err="1" smtClean="0">
                  <a:latin typeface="Square721 BT" pitchFamily="34" charset="0"/>
                </a:rPr>
                <a:t>angka</a:t>
              </a:r>
              <a:r>
                <a:rPr lang="en-US" sz="2400" dirty="0" smtClean="0">
                  <a:latin typeface="Square721 BT" pitchFamily="34" charset="0"/>
                </a:rPr>
                <a:t>} </a:t>
              </a:r>
              <a:r>
                <a:rPr lang="en-US" sz="2400" dirty="0" err="1" smtClean="0">
                  <a:latin typeface="Square721 BT" pitchFamily="34" charset="0"/>
                </a:rPr>
                <a:t>adalah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bilangan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ganjil</a:t>
              </a:r>
              <a:r>
                <a:rPr lang="en-US" sz="2400" dirty="0" smtClean="0">
                  <a:latin typeface="Square721 BT" pitchFamily="34" charset="0"/>
                </a:rPr>
                <a:t>")</a:t>
              </a:r>
            </a:p>
            <a:p>
              <a:pPr>
                <a:buNone/>
              </a:pPr>
              <a:endParaRPr lang="en-US" sz="1800" dirty="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xmlns="" id="{C4D85677-A2B3-7F2A-9D6A-08136645275F}"/>
                </a:ext>
              </a:extLst>
            </p:cNvPr>
            <p:cNvSpPr/>
            <p:nvPr/>
          </p:nvSpPr>
          <p:spPr>
            <a:xfrm>
              <a:off x="6400458" y="2164463"/>
              <a:ext cx="590308" cy="590308"/>
            </a:xfrm>
            <a:prstGeom prst="ellipse">
              <a:avLst/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9" name="Rectangle: Rounded Corners 218">
              <a:extLst>
                <a:ext uri="{FF2B5EF4-FFF2-40B4-BE49-F238E27FC236}">
                  <a16:creationId xmlns:a16="http://schemas.microsoft.com/office/drawing/2014/main" xmlns="" id="{D91B9117-B8D8-FDB7-4336-1DED44C729B8}"/>
                </a:ext>
              </a:extLst>
            </p:cNvPr>
            <p:cNvSpPr/>
            <p:nvPr/>
          </p:nvSpPr>
          <p:spPr>
            <a:xfrm>
              <a:off x="7887129" y="5571474"/>
              <a:ext cx="217789" cy="76334"/>
            </a:xfrm>
            <a:prstGeom prst="roundRect">
              <a:avLst>
                <a:gd name="adj" fmla="val 50000"/>
              </a:avLst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7" name="Graphic 206" descr="Bar graph with upward trend outline">
              <a:extLst>
                <a:ext uri="{FF2B5EF4-FFF2-40B4-BE49-F238E27FC236}">
                  <a16:creationId xmlns:a16="http://schemas.microsoft.com/office/drawing/2014/main" xmlns="" id="{81049DAA-D7DC-E08D-2BF0-967AB5240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6535366" y="2299371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2">
            <a:extLst>
              <a:ext uri="{FF2B5EF4-FFF2-40B4-BE49-F238E27FC236}">
                <a16:creationId xmlns:a16="http://schemas.microsoft.com/office/drawing/2014/main" xmlns="" id="{F2F6D80A-83FD-D21B-687A-2C602BAD4A0D}"/>
              </a:ext>
            </a:extLst>
          </p:cNvPr>
          <p:cNvGrpSpPr/>
          <p:nvPr/>
        </p:nvGrpSpPr>
        <p:grpSpPr>
          <a:xfrm>
            <a:off x="566476" y="661598"/>
            <a:ext cx="10772083" cy="4267870"/>
            <a:chOff x="6311259" y="1379938"/>
            <a:chExt cx="10772083" cy="4267870"/>
          </a:xfrm>
        </p:grpSpPr>
        <p:grpSp>
          <p:nvGrpSpPr>
            <p:cNvPr id="4" name="Group 135">
              <a:extLst>
                <a:ext uri="{FF2B5EF4-FFF2-40B4-BE49-F238E27FC236}">
                  <a16:creationId xmlns:a16="http://schemas.microsoft.com/office/drawing/2014/main" xmlns="" id="{6196A4E7-319B-274B-9BD9-3C6DBE3B5FF3}"/>
                </a:ext>
              </a:extLst>
            </p:cNvPr>
            <p:cNvGrpSpPr/>
            <p:nvPr/>
          </p:nvGrpSpPr>
          <p:grpSpPr>
            <a:xfrm>
              <a:off x="6311259" y="1379938"/>
              <a:ext cx="1484194" cy="2014912"/>
              <a:chOff x="9235624" y="1439228"/>
              <a:chExt cx="1484194" cy="2014912"/>
            </a:xfrm>
          </p:grpSpPr>
          <p:grpSp>
            <p:nvGrpSpPr>
              <p:cNvPr id="5" name="Group 113">
                <a:extLst>
                  <a:ext uri="{FF2B5EF4-FFF2-40B4-BE49-F238E27FC236}">
                    <a16:creationId xmlns:a16="http://schemas.microsoft.com/office/drawing/2014/main" xmlns="" id="{EF318C29-7D9B-665A-6A67-D881107FAA1A}"/>
                  </a:ext>
                </a:extLst>
              </p:cNvPr>
              <p:cNvGrpSpPr/>
              <p:nvPr/>
            </p:nvGrpSpPr>
            <p:grpSpPr>
              <a:xfrm>
                <a:off x="9235624" y="1439228"/>
                <a:ext cx="1484194" cy="2014912"/>
                <a:chOff x="8514264" y="1439228"/>
                <a:chExt cx="1484194" cy="2014912"/>
              </a:xfrm>
            </p:grpSpPr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xmlns="" id="{EC696255-7B14-14D6-1C22-271260DF9C00}"/>
                    </a:ext>
                  </a:extLst>
                </p:cNvPr>
                <p:cNvSpPr/>
                <p:nvPr/>
              </p:nvSpPr>
              <p:spPr>
                <a:xfrm>
                  <a:off x="8514264" y="1439228"/>
                  <a:ext cx="1484194" cy="1484194"/>
                </a:xfrm>
                <a:custGeom>
                  <a:avLst/>
                  <a:gdLst>
                    <a:gd name="connsiteX0" fmla="*/ 339976 w 2039816"/>
                    <a:gd name="connsiteY0" fmla="*/ 0 h 2039816"/>
                    <a:gd name="connsiteX1" fmla="*/ 1699840 w 2039816"/>
                    <a:gd name="connsiteY1" fmla="*/ 0 h 2039816"/>
                    <a:gd name="connsiteX2" fmla="*/ 2039816 w 2039816"/>
                    <a:gd name="connsiteY2" fmla="*/ 339976 h 2039816"/>
                    <a:gd name="connsiteX3" fmla="*/ 2039816 w 2039816"/>
                    <a:gd name="connsiteY3" fmla="*/ 1699840 h 2039816"/>
                    <a:gd name="connsiteX4" fmla="*/ 1699840 w 2039816"/>
                    <a:gd name="connsiteY4" fmla="*/ 2039816 h 2039816"/>
                    <a:gd name="connsiteX5" fmla="*/ 1043749 w 2039816"/>
                    <a:gd name="connsiteY5" fmla="*/ 2039816 h 2039816"/>
                    <a:gd name="connsiteX6" fmla="*/ 0 w 2039816"/>
                    <a:gd name="connsiteY6" fmla="*/ 996067 h 2039816"/>
                    <a:gd name="connsiteX7" fmla="*/ 0 w 2039816"/>
                    <a:gd name="connsiteY7" fmla="*/ 339976 h 2039816"/>
                    <a:gd name="connsiteX8" fmla="*/ 339976 w 2039816"/>
                    <a:gd name="connsiteY8" fmla="*/ 0 h 2039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39816" h="2039816">
                      <a:moveTo>
                        <a:pt x="339976" y="0"/>
                      </a:moveTo>
                      <a:lnTo>
                        <a:pt x="1699840" y="0"/>
                      </a:lnTo>
                      <a:cubicBezTo>
                        <a:pt x="1887604" y="0"/>
                        <a:pt x="2039816" y="152212"/>
                        <a:pt x="2039816" y="339976"/>
                      </a:cubicBezTo>
                      <a:lnTo>
                        <a:pt x="2039816" y="1699840"/>
                      </a:lnTo>
                      <a:cubicBezTo>
                        <a:pt x="2039816" y="1887604"/>
                        <a:pt x="1887604" y="2039816"/>
                        <a:pt x="1699840" y="2039816"/>
                      </a:cubicBezTo>
                      <a:lnTo>
                        <a:pt x="1043749" y="2039816"/>
                      </a:lnTo>
                      <a:lnTo>
                        <a:pt x="0" y="996067"/>
                      </a:lnTo>
                      <a:lnTo>
                        <a:pt x="0" y="339976"/>
                      </a:lnTo>
                      <a:cubicBezTo>
                        <a:pt x="0" y="152212"/>
                        <a:pt x="152212" y="0"/>
                        <a:pt x="339976" y="0"/>
                      </a:cubicBezTo>
                      <a:close/>
                    </a:path>
                  </a:pathLst>
                </a:custGeom>
                <a:ln/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xmlns="" id="{077196D8-C74A-59A0-5AB8-999C090DC208}"/>
                    </a:ext>
                  </a:extLst>
                </p:cNvPr>
                <p:cNvSpPr/>
                <p:nvPr/>
              </p:nvSpPr>
              <p:spPr>
                <a:xfrm rot="2700000">
                  <a:off x="7921568" y="2454762"/>
                  <a:ext cx="1615245" cy="38351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88900" dir="18900000" sx="95000" sy="95000" algn="bl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xmlns="" id="{2CEBF5CD-462E-BD83-71FD-99A113054456}"/>
                  </a:ext>
                </a:extLst>
              </p:cNvPr>
              <p:cNvSpPr/>
              <p:nvPr/>
            </p:nvSpPr>
            <p:spPr>
              <a:xfrm>
                <a:off x="10336139" y="1525549"/>
                <a:ext cx="314960" cy="314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EB7AA"/>
                    </a:solidFill>
                    <a:effectLst/>
                    <a:uLnTx/>
                    <a:uFillTx/>
                    <a:latin typeface="Montserrat" pitchFamily="2" charset="0"/>
                    <a:ea typeface="+mn-ea"/>
                    <a:cs typeface="+mn-cs"/>
                  </a:rPr>
                  <a:t>4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EB7AA"/>
                  </a:solidFill>
                  <a:effectLst/>
                  <a:uLnTx/>
                  <a:uFillTx/>
                  <a:latin typeface="Montserrat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3" name="Subtitle 2">
              <a:extLst>
                <a:ext uri="{FF2B5EF4-FFF2-40B4-BE49-F238E27FC236}">
                  <a16:creationId xmlns:a16="http://schemas.microsoft.com/office/drawing/2014/main" xmlns="" id="{DFB0879C-5A5A-630D-35BB-7D03C32D63DB}"/>
                </a:ext>
              </a:extLst>
            </p:cNvPr>
            <p:cNvSpPr txBox="1">
              <a:spLocks/>
            </p:cNvSpPr>
            <p:nvPr/>
          </p:nvSpPr>
          <p:spPr>
            <a:xfrm>
              <a:off x="7946189" y="1418920"/>
              <a:ext cx="9137153" cy="419497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lvl="0" indent="-457200">
                <a:buNone/>
              </a:pPr>
              <a:r>
                <a:rPr lang="en-US" b="1" dirty="0" smtClean="0">
                  <a:latin typeface="Square721 BT" pitchFamily="34" charset="0"/>
                </a:rPr>
                <a:t>3: </a:t>
              </a:r>
              <a:r>
                <a:rPr lang="en-US" b="1" dirty="0" err="1" smtClean="0">
                  <a:latin typeface="Square721 BT" pitchFamily="34" charset="0"/>
                </a:rPr>
                <a:t>Menghitung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Nilai</a:t>
              </a:r>
              <a:r>
                <a:rPr lang="en-US" b="1" dirty="0" smtClean="0">
                  <a:latin typeface="Square721 BT" pitchFamily="34" charset="0"/>
                </a:rPr>
                <a:t> Total </a:t>
              </a:r>
              <a:r>
                <a:rPr lang="en-US" b="1" dirty="0" err="1" smtClean="0">
                  <a:latin typeface="Square721 BT" pitchFamily="34" charset="0"/>
                </a:rPr>
                <a:t>dan</a:t>
              </a:r>
              <a:r>
                <a:rPr lang="en-US" b="1" dirty="0" smtClean="0">
                  <a:latin typeface="Square721 BT" pitchFamily="34" charset="0"/>
                </a:rPr>
                <a:t> Rata-rata </a:t>
              </a:r>
              <a:r>
                <a:rPr lang="en-US" b="1" dirty="0" err="1" smtClean="0">
                  <a:latin typeface="Square721 BT" pitchFamily="34" charset="0"/>
                </a:rPr>
                <a:t>dari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Daftar</a:t>
              </a:r>
              <a:r>
                <a:rPr lang="en-US" b="1" dirty="0" smtClean="0">
                  <a:latin typeface="Square721 BT" pitchFamily="34" charset="0"/>
                </a:rPr>
                <a:t> </a:t>
              </a:r>
              <a:r>
                <a:rPr lang="en-US" b="1" dirty="0" err="1" smtClean="0">
                  <a:latin typeface="Square721 BT" pitchFamily="34" charset="0"/>
                </a:rPr>
                <a:t>Nilai</a:t>
              </a:r>
              <a:endParaRPr lang="en-US" b="1" dirty="0" smtClean="0">
                <a:latin typeface="Square721 BT" pitchFamily="34" charset="0"/>
              </a:endParaRPr>
            </a:p>
            <a:p>
              <a:pPr marL="457200" lvl="0" indent="-457200">
                <a:buNone/>
              </a:pPr>
              <a:endParaRPr lang="en-US" sz="2400" dirty="0" smtClean="0">
                <a:latin typeface="Square721 BT" pitchFamily="34" charset="0"/>
              </a:endParaRPr>
            </a:p>
            <a:p>
              <a:pPr marL="457200" lvl="0" indent="-457200">
                <a:buNone/>
              </a:pP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#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Masukkan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daftar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nilai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pisahkan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dengan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koma</a:t>
              </a:r>
              <a:endParaRPr lang="en-US" sz="2400" dirty="0" smtClean="0">
                <a:solidFill>
                  <a:schemeClr val="accent1"/>
                </a:solidFill>
                <a:latin typeface="Square721 BT" pitchFamily="34" charset="0"/>
              </a:endParaRPr>
            </a:p>
            <a:p>
              <a:pPr marL="457200" lvl="0" indent="-457200">
                <a:buNone/>
              </a:pPr>
              <a:r>
                <a:rPr lang="en-US" sz="2400" dirty="0" err="1" smtClean="0">
                  <a:latin typeface="Square721 BT" pitchFamily="34" charset="0"/>
                </a:rPr>
                <a:t>nilai_str</a:t>
              </a:r>
              <a:r>
                <a:rPr lang="en-US" sz="2400" dirty="0" smtClean="0">
                  <a:latin typeface="Square721 BT" pitchFamily="34" charset="0"/>
                </a:rPr>
                <a:t> = input("</a:t>
              </a:r>
              <a:r>
                <a:rPr lang="en-US" sz="2400" dirty="0" err="1" smtClean="0">
                  <a:latin typeface="Square721 BT" pitchFamily="34" charset="0"/>
                </a:rPr>
                <a:t>Masukkan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daftar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(</a:t>
              </a:r>
              <a:r>
                <a:rPr lang="en-US" sz="2400" dirty="0" err="1" smtClean="0">
                  <a:latin typeface="Square721 BT" pitchFamily="34" charset="0"/>
                </a:rPr>
                <a:t>pisahkan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koma</a:t>
              </a:r>
              <a:r>
                <a:rPr lang="en-US" sz="2400" dirty="0" smtClean="0">
                  <a:latin typeface="Square721 BT" pitchFamily="34" charset="0"/>
                </a:rPr>
                <a:t>): ")</a:t>
              </a:r>
            </a:p>
            <a:p>
              <a:pPr marL="457200" lvl="0" indent="-457200">
                <a:buNone/>
              </a:pPr>
              <a:r>
                <a:rPr lang="en-US" sz="2400" dirty="0" err="1" smtClean="0">
                  <a:latin typeface="Square721 BT" pitchFamily="34" charset="0"/>
                </a:rPr>
                <a:t>nilai_list</a:t>
              </a:r>
              <a:r>
                <a:rPr lang="en-US" sz="2400" dirty="0" smtClean="0">
                  <a:latin typeface="Square721 BT" pitchFamily="34" charset="0"/>
                </a:rPr>
                <a:t> = [</a:t>
              </a:r>
              <a:r>
                <a:rPr lang="en-US" sz="2400" dirty="0" err="1" smtClean="0">
                  <a:latin typeface="Square721 BT" pitchFamily="34" charset="0"/>
                </a:rPr>
                <a:t>int</a:t>
              </a:r>
              <a:r>
                <a:rPr lang="en-US" sz="2400" dirty="0" smtClean="0">
                  <a:latin typeface="Square721 BT" pitchFamily="34" charset="0"/>
                </a:rPr>
                <a:t>(n) for n in </a:t>
              </a:r>
              <a:r>
                <a:rPr lang="en-US" sz="2400" dirty="0" err="1" smtClean="0">
                  <a:latin typeface="Square721 BT" pitchFamily="34" charset="0"/>
                </a:rPr>
                <a:t>nilai_str.split</a:t>
              </a:r>
              <a:r>
                <a:rPr lang="en-US" sz="2400" dirty="0" smtClean="0">
                  <a:latin typeface="Square721 BT" pitchFamily="34" charset="0"/>
                </a:rPr>
                <a:t>(",")]</a:t>
              </a: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total = sum(</a:t>
              </a:r>
              <a:r>
                <a:rPr lang="en-US" sz="2400" dirty="0" err="1" smtClean="0">
                  <a:latin typeface="Square721 BT" pitchFamily="34" charset="0"/>
                </a:rPr>
                <a:t>nilai_list</a:t>
              </a:r>
              <a:r>
                <a:rPr lang="en-US" sz="2400" dirty="0" smtClean="0">
                  <a:latin typeface="Square721 BT" pitchFamily="34" charset="0"/>
                </a:rPr>
                <a:t>)</a:t>
              </a:r>
            </a:p>
            <a:p>
              <a:pPr marL="457200" lvl="0" indent="-457200">
                <a:buNone/>
              </a:pPr>
              <a:r>
                <a:rPr lang="en-US" sz="2400" dirty="0" err="1" smtClean="0">
                  <a:latin typeface="Square721 BT" pitchFamily="34" charset="0"/>
                </a:rPr>
                <a:t>rata_rata</a:t>
              </a:r>
              <a:r>
                <a:rPr lang="en-US" sz="2400" dirty="0" smtClean="0">
                  <a:latin typeface="Square721 BT" pitchFamily="34" charset="0"/>
                </a:rPr>
                <a:t> = total / </a:t>
              </a:r>
              <a:r>
                <a:rPr lang="en-US" sz="2400" dirty="0" err="1" smtClean="0">
                  <a:latin typeface="Square721 BT" pitchFamily="34" charset="0"/>
                </a:rPr>
                <a:t>len</a:t>
              </a:r>
              <a:r>
                <a:rPr lang="en-US" sz="2400" dirty="0" smtClean="0">
                  <a:latin typeface="Square721 BT" pitchFamily="34" charset="0"/>
                </a:rPr>
                <a:t>(</a:t>
              </a:r>
              <a:r>
                <a:rPr lang="en-US" sz="2400" dirty="0" err="1" smtClean="0">
                  <a:latin typeface="Square721 BT" pitchFamily="34" charset="0"/>
                </a:rPr>
                <a:t>nilai_list</a:t>
              </a:r>
              <a:r>
                <a:rPr lang="en-US" sz="2400" dirty="0" smtClean="0">
                  <a:latin typeface="Square721 BT" pitchFamily="34" charset="0"/>
                </a:rPr>
                <a:t>)</a:t>
              </a:r>
            </a:p>
            <a:p>
              <a:pPr marL="457200" lvl="0" indent="-457200">
                <a:buNone/>
              </a:pPr>
              <a:endParaRPr lang="en-US" sz="2400" dirty="0" smtClean="0">
                <a:latin typeface="Square721 BT" pitchFamily="34" charset="0"/>
              </a:endParaRP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print(</a:t>
              </a:r>
              <a:r>
                <a:rPr lang="en-US" sz="2400" dirty="0" err="1" smtClean="0">
                  <a:latin typeface="Square721 BT" pitchFamily="34" charset="0"/>
                </a:rPr>
                <a:t>f"Total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: {total}")</a:t>
              </a:r>
            </a:p>
            <a:p>
              <a:pPr marL="457200" lvl="0" indent="-457200">
                <a:buNone/>
              </a:pPr>
              <a:r>
                <a:rPr lang="en-US" sz="2400" dirty="0" smtClean="0">
                  <a:latin typeface="Square721 BT" pitchFamily="34" charset="0"/>
                </a:rPr>
                <a:t>print(</a:t>
              </a:r>
              <a:r>
                <a:rPr lang="en-US" sz="2400" dirty="0" err="1" smtClean="0">
                  <a:latin typeface="Square721 BT" pitchFamily="34" charset="0"/>
                </a:rPr>
                <a:t>f"Rata</a:t>
              </a:r>
              <a:r>
                <a:rPr lang="en-US" sz="2400" dirty="0" smtClean="0">
                  <a:latin typeface="Square721 BT" pitchFamily="34" charset="0"/>
                </a:rPr>
                <a:t>-rata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: {</a:t>
              </a:r>
              <a:r>
                <a:rPr lang="en-US" sz="2400" dirty="0" err="1" smtClean="0">
                  <a:latin typeface="Square721 BT" pitchFamily="34" charset="0"/>
                </a:rPr>
                <a:t>rata_rata</a:t>
              </a:r>
              <a:r>
                <a:rPr lang="en-US" sz="2400" dirty="0" smtClean="0">
                  <a:latin typeface="Square721 BT" pitchFamily="34" charset="0"/>
                </a:rPr>
                <a:t>}")</a:t>
              </a:r>
            </a:p>
            <a:p>
              <a:pPr>
                <a:buNone/>
              </a:pPr>
              <a:endParaRPr lang="en-US" sz="1800" dirty="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xmlns="" id="{C4D85677-A2B3-7F2A-9D6A-08136645275F}"/>
                </a:ext>
              </a:extLst>
            </p:cNvPr>
            <p:cNvSpPr/>
            <p:nvPr/>
          </p:nvSpPr>
          <p:spPr>
            <a:xfrm>
              <a:off x="6400458" y="2164463"/>
              <a:ext cx="590308" cy="590308"/>
            </a:xfrm>
            <a:prstGeom prst="ellipse">
              <a:avLst/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9" name="Rectangle: Rounded Corners 218">
              <a:extLst>
                <a:ext uri="{FF2B5EF4-FFF2-40B4-BE49-F238E27FC236}">
                  <a16:creationId xmlns:a16="http://schemas.microsoft.com/office/drawing/2014/main" xmlns="" id="{D91B9117-B8D8-FDB7-4336-1DED44C729B8}"/>
                </a:ext>
              </a:extLst>
            </p:cNvPr>
            <p:cNvSpPr/>
            <p:nvPr/>
          </p:nvSpPr>
          <p:spPr>
            <a:xfrm>
              <a:off x="7887129" y="5571474"/>
              <a:ext cx="217789" cy="76334"/>
            </a:xfrm>
            <a:prstGeom prst="roundRect">
              <a:avLst>
                <a:gd name="adj" fmla="val 50000"/>
              </a:avLst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7" name="Graphic 206" descr="Bar graph with upward trend outline">
              <a:extLst>
                <a:ext uri="{FF2B5EF4-FFF2-40B4-BE49-F238E27FC236}">
                  <a16:creationId xmlns:a16="http://schemas.microsoft.com/office/drawing/2014/main" xmlns="" id="{81049DAA-D7DC-E08D-2BF0-967AB5240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6535366" y="2299371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E2603E74-15D7-3B9B-AC9F-90914844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692150"/>
            <a:ext cx="8786180" cy="58477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Logika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Pemecahan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endParaRPr lang="en-US" sz="3200" dirty="0"/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64112" y="1553701"/>
            <a:ext cx="10972922" cy="3880158"/>
            <a:chOff x="4357952" y="2277292"/>
            <a:chExt cx="10972922" cy="3880158"/>
          </a:xfrm>
        </p:grpSpPr>
        <p:grpSp>
          <p:nvGrpSpPr>
            <p:cNvPr id="4" name="Group 141">
              <a:extLst>
                <a:ext uri="{FF2B5EF4-FFF2-40B4-BE49-F238E27FC236}">
                  <a16:creationId xmlns:a16="http://schemas.microsoft.com/office/drawing/2014/main" xmlns="" id="{6EAFD9B5-0029-2BC3-E379-C7D47F266DF8}"/>
                </a:ext>
              </a:extLst>
            </p:cNvPr>
            <p:cNvGrpSpPr/>
            <p:nvPr/>
          </p:nvGrpSpPr>
          <p:grpSpPr>
            <a:xfrm>
              <a:off x="4357952" y="2277292"/>
              <a:ext cx="1484194" cy="1986225"/>
              <a:chOff x="6835278" y="2511095"/>
              <a:chExt cx="1484194" cy="1986225"/>
            </a:xfrm>
          </p:grpSpPr>
          <p:grpSp>
            <p:nvGrpSpPr>
              <p:cNvPr id="6" name="Group 115">
                <a:extLst>
                  <a:ext uri="{FF2B5EF4-FFF2-40B4-BE49-F238E27FC236}">
                    <a16:creationId xmlns:a16="http://schemas.microsoft.com/office/drawing/2014/main" xmlns="" id="{635F2D79-DC0D-BAC0-AC6E-F3518611CBE1}"/>
                  </a:ext>
                </a:extLst>
              </p:cNvPr>
              <p:cNvGrpSpPr/>
              <p:nvPr/>
            </p:nvGrpSpPr>
            <p:grpSpPr>
              <a:xfrm>
                <a:off x="6835278" y="2511095"/>
                <a:ext cx="1484194" cy="1986225"/>
                <a:chOff x="6835278" y="2511095"/>
                <a:chExt cx="1484194" cy="1986225"/>
              </a:xfrm>
            </p:grpSpPr>
            <p:sp>
              <p:nvSpPr>
                <p:cNvPr id="194" name="Freeform: Shape 193">
                  <a:extLst>
                    <a:ext uri="{FF2B5EF4-FFF2-40B4-BE49-F238E27FC236}">
                      <a16:creationId xmlns:a16="http://schemas.microsoft.com/office/drawing/2014/main" xmlns="" id="{D7F8F2B1-065F-D5D1-5DB4-782B41EE059E}"/>
                    </a:ext>
                  </a:extLst>
                </p:cNvPr>
                <p:cNvSpPr/>
                <p:nvPr/>
              </p:nvSpPr>
              <p:spPr>
                <a:xfrm>
                  <a:off x="6835278" y="2511095"/>
                  <a:ext cx="1484194" cy="1484194"/>
                </a:xfrm>
                <a:custGeom>
                  <a:avLst/>
                  <a:gdLst>
                    <a:gd name="connsiteX0" fmla="*/ 339976 w 2039816"/>
                    <a:gd name="connsiteY0" fmla="*/ 0 h 2039816"/>
                    <a:gd name="connsiteX1" fmla="*/ 1699840 w 2039816"/>
                    <a:gd name="connsiteY1" fmla="*/ 0 h 2039816"/>
                    <a:gd name="connsiteX2" fmla="*/ 2039816 w 2039816"/>
                    <a:gd name="connsiteY2" fmla="*/ 339976 h 2039816"/>
                    <a:gd name="connsiteX3" fmla="*/ 2039816 w 2039816"/>
                    <a:gd name="connsiteY3" fmla="*/ 1699840 h 2039816"/>
                    <a:gd name="connsiteX4" fmla="*/ 1699840 w 2039816"/>
                    <a:gd name="connsiteY4" fmla="*/ 2039816 h 2039816"/>
                    <a:gd name="connsiteX5" fmla="*/ 1043749 w 2039816"/>
                    <a:gd name="connsiteY5" fmla="*/ 2039816 h 2039816"/>
                    <a:gd name="connsiteX6" fmla="*/ 0 w 2039816"/>
                    <a:gd name="connsiteY6" fmla="*/ 996067 h 2039816"/>
                    <a:gd name="connsiteX7" fmla="*/ 0 w 2039816"/>
                    <a:gd name="connsiteY7" fmla="*/ 339976 h 2039816"/>
                    <a:gd name="connsiteX8" fmla="*/ 339976 w 2039816"/>
                    <a:gd name="connsiteY8" fmla="*/ 0 h 2039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39816" h="2039816">
                      <a:moveTo>
                        <a:pt x="339976" y="0"/>
                      </a:moveTo>
                      <a:lnTo>
                        <a:pt x="1699840" y="0"/>
                      </a:lnTo>
                      <a:cubicBezTo>
                        <a:pt x="1887604" y="0"/>
                        <a:pt x="2039816" y="152212"/>
                        <a:pt x="2039816" y="339976"/>
                      </a:cubicBezTo>
                      <a:lnTo>
                        <a:pt x="2039816" y="1699840"/>
                      </a:lnTo>
                      <a:cubicBezTo>
                        <a:pt x="2039816" y="1887604"/>
                        <a:pt x="1887604" y="2039816"/>
                        <a:pt x="1699840" y="2039816"/>
                      </a:cubicBezTo>
                      <a:lnTo>
                        <a:pt x="1043749" y="2039816"/>
                      </a:lnTo>
                      <a:lnTo>
                        <a:pt x="0" y="996067"/>
                      </a:lnTo>
                      <a:lnTo>
                        <a:pt x="0" y="339976"/>
                      </a:lnTo>
                      <a:cubicBezTo>
                        <a:pt x="0" y="152212"/>
                        <a:pt x="152212" y="0"/>
                        <a:pt x="339976" y="0"/>
                      </a:cubicBezTo>
                      <a:close/>
                    </a:path>
                  </a:pathLst>
                </a:custGeom>
                <a:solidFill>
                  <a:srgbClr val="FEDA7C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xmlns="" id="{7C7DBDC9-E12F-6333-3149-1661CE052E1F}"/>
                    </a:ext>
                  </a:extLst>
                </p:cNvPr>
                <p:cNvSpPr/>
                <p:nvPr/>
              </p:nvSpPr>
              <p:spPr>
                <a:xfrm rot="2700000">
                  <a:off x="6291367" y="3497942"/>
                  <a:ext cx="1615245" cy="38351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88900" dir="18900000" sx="95000" sy="95000" algn="bl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xmlns="" id="{701F0270-ECF0-617E-B305-6A30D208C75F}"/>
                  </a:ext>
                </a:extLst>
              </p:cNvPr>
              <p:cNvSpPr/>
              <p:nvPr/>
            </p:nvSpPr>
            <p:spPr>
              <a:xfrm>
                <a:off x="7931605" y="2599122"/>
                <a:ext cx="314960" cy="314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EDA7C"/>
                    </a:solidFill>
                    <a:effectLst/>
                    <a:uLnTx/>
                    <a:uFillTx/>
                    <a:latin typeface="Montserrat" pitchFamily="2" charset="0"/>
                    <a:ea typeface="+mn-ea"/>
                    <a:cs typeface="+mn-cs"/>
                  </a:rPr>
                  <a:t>1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EDA7C"/>
                  </a:solidFill>
                  <a:effectLst/>
                  <a:uLnTx/>
                  <a:uFillTx/>
                  <a:latin typeface="Montserrat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980516" y="2313240"/>
              <a:ext cx="9350358" cy="3770142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dirty="0" err="1" smtClean="0"/>
                <a:t>Memahami</a:t>
              </a:r>
              <a:r>
                <a:rPr lang="en-US" dirty="0" smtClean="0"/>
                <a:t> </a:t>
              </a:r>
              <a:r>
                <a:rPr lang="en-US" dirty="0" err="1" smtClean="0"/>
                <a:t>konsep</a:t>
              </a:r>
              <a:r>
                <a:rPr lang="en-US" dirty="0" smtClean="0"/>
                <a:t> </a:t>
              </a:r>
              <a:r>
                <a:rPr lang="en-US" dirty="0" err="1" smtClean="0"/>
                <a:t>dasar</a:t>
              </a:r>
              <a:r>
                <a:rPr lang="en-US" dirty="0" smtClean="0"/>
                <a:t> </a:t>
              </a:r>
              <a:r>
                <a:rPr lang="en-US" dirty="0" err="1" smtClean="0"/>
                <a:t>logika</a:t>
              </a:r>
              <a:r>
                <a:rPr lang="en-US" dirty="0" smtClean="0"/>
                <a:t> </a:t>
              </a:r>
              <a:r>
                <a:rPr lang="en-US" dirty="0" err="1" smtClean="0"/>
                <a:t>pemrograman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bagaimana</a:t>
              </a:r>
              <a:r>
                <a:rPr lang="en-US" dirty="0" smtClean="0"/>
                <a:t> </a:t>
              </a:r>
              <a:r>
                <a:rPr lang="en-US" dirty="0" err="1" smtClean="0"/>
                <a:t>menerapkannya</a:t>
              </a:r>
              <a:r>
                <a:rPr lang="en-US" dirty="0" smtClean="0"/>
                <a:t> </a:t>
              </a:r>
              <a:r>
                <a:rPr lang="en-US" dirty="0" err="1" smtClean="0"/>
                <a:t>untuk</a:t>
              </a:r>
              <a:r>
                <a:rPr lang="en-US" dirty="0" smtClean="0"/>
                <a:t> </a:t>
              </a:r>
              <a:r>
                <a:rPr lang="en-US" dirty="0" err="1" smtClean="0"/>
                <a:t>memecahkan</a:t>
              </a:r>
              <a:r>
                <a:rPr lang="en-US" dirty="0" smtClean="0"/>
                <a:t> </a:t>
              </a:r>
              <a:r>
                <a:rPr lang="en-US" dirty="0" err="1" smtClean="0"/>
                <a:t>masalah</a:t>
              </a:r>
              <a:r>
                <a:rPr lang="en-US" dirty="0" smtClean="0"/>
                <a:t> </a:t>
              </a:r>
              <a:r>
                <a:rPr lang="en-US" dirty="0" err="1" smtClean="0"/>
                <a:t>sederhana</a:t>
              </a:r>
              <a:r>
                <a:rPr lang="en-US" dirty="0" smtClean="0"/>
                <a:t>.</a:t>
              </a:r>
            </a:p>
            <a:p>
              <a:pPr lvl="0"/>
              <a:r>
                <a:rPr lang="en-US" dirty="0" err="1" smtClean="0"/>
                <a:t>Mampu</a:t>
              </a:r>
              <a:r>
                <a:rPr lang="en-US" dirty="0" smtClean="0"/>
                <a:t> </a:t>
              </a:r>
              <a:r>
                <a:rPr lang="en-US" dirty="0" err="1" smtClean="0"/>
                <a:t>menulis</a:t>
              </a:r>
              <a:r>
                <a:rPr lang="en-US" dirty="0" smtClean="0"/>
                <a:t> program Python yang </a:t>
              </a:r>
              <a:r>
                <a:rPr lang="en-US" dirty="0" err="1" smtClean="0"/>
                <a:t>menggunakan</a:t>
              </a:r>
              <a:r>
                <a:rPr lang="en-US" dirty="0" smtClean="0"/>
                <a:t> </a:t>
              </a:r>
              <a:r>
                <a:rPr lang="en-US" dirty="0" err="1" smtClean="0"/>
                <a:t>struktur</a:t>
              </a:r>
              <a:r>
                <a:rPr lang="en-US" dirty="0" smtClean="0"/>
                <a:t> </a:t>
              </a:r>
              <a:r>
                <a:rPr lang="en-US" dirty="0" err="1" smtClean="0"/>
                <a:t>logika</a:t>
              </a:r>
              <a:r>
                <a:rPr lang="en-US" dirty="0" smtClean="0"/>
                <a:t> </a:t>
              </a:r>
              <a:r>
                <a:rPr lang="en-US" dirty="0" err="1" smtClean="0"/>
                <a:t>dasar</a:t>
              </a:r>
              <a:r>
                <a:rPr lang="en-US" dirty="0" smtClean="0"/>
                <a:t> </a:t>
              </a:r>
              <a:r>
                <a:rPr lang="en-US" dirty="0" err="1" smtClean="0"/>
                <a:t>seperti</a:t>
              </a:r>
              <a:r>
                <a:rPr lang="en-US" dirty="0" smtClean="0"/>
                <a:t> </a:t>
              </a:r>
              <a:r>
                <a:rPr lang="en-US" dirty="0" err="1" smtClean="0"/>
                <a:t>perulangan</a:t>
              </a:r>
              <a:r>
                <a:rPr lang="en-US" dirty="0" smtClean="0"/>
                <a:t> (loop), </a:t>
              </a:r>
              <a:r>
                <a:rPr lang="en-US" dirty="0" err="1" smtClean="0"/>
                <a:t>percabangan</a:t>
              </a:r>
              <a:r>
                <a:rPr lang="en-US" dirty="0" smtClean="0"/>
                <a:t> (conditional),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operasi</a:t>
              </a:r>
              <a:r>
                <a:rPr lang="en-US" dirty="0" smtClean="0"/>
                <a:t> </a:t>
              </a:r>
              <a:r>
                <a:rPr lang="en-US" dirty="0" err="1" smtClean="0"/>
                <a:t>logika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sp>
          <p:nvSpPr>
            <p:cNvPr id="218" name="Rectangle: Rounded Corners 217">
              <a:extLst>
                <a:ext uri="{FF2B5EF4-FFF2-40B4-BE49-F238E27FC236}">
                  <a16:creationId xmlns:a16="http://schemas.microsoft.com/office/drawing/2014/main" xmlns="" id="{8AC63CB9-F456-42C6-B8CF-91009AD1764E}"/>
                </a:ext>
              </a:extLst>
            </p:cNvPr>
            <p:cNvSpPr/>
            <p:nvPr/>
          </p:nvSpPr>
          <p:spPr>
            <a:xfrm>
              <a:off x="5882043" y="6081116"/>
              <a:ext cx="217789" cy="76334"/>
            </a:xfrm>
            <a:prstGeom prst="roundRect">
              <a:avLst>
                <a:gd name="adj" fmla="val 50000"/>
              </a:avLst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450588" y="4071852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E5A42D17-BB92-6563-9978-C349523CD0EA}"/>
              </a:ext>
            </a:extLst>
          </p:cNvPr>
          <p:cNvSpPr/>
          <p:nvPr/>
        </p:nvSpPr>
        <p:spPr>
          <a:xfrm>
            <a:off x="0" y="3716594"/>
            <a:ext cx="12192000" cy="3141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8D19C786-1AF6-25ED-5784-37E1FA761661}"/>
              </a:ext>
            </a:extLst>
          </p:cNvPr>
          <p:cNvSpPr/>
          <p:nvPr/>
        </p:nvSpPr>
        <p:spPr>
          <a:xfrm>
            <a:off x="0" y="5181600"/>
            <a:ext cx="121920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703117F-FD9D-654B-94B9-7515CCB19CE7}"/>
              </a:ext>
            </a:extLst>
          </p:cNvPr>
          <p:cNvSpPr/>
          <p:nvPr/>
        </p:nvSpPr>
        <p:spPr>
          <a:xfrm>
            <a:off x="0" y="3428999"/>
            <a:ext cx="12192000" cy="2415491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xmlns="" id="{ACBAAAA0-496E-BB07-964F-1BA9DDC52720}"/>
              </a:ext>
            </a:extLst>
          </p:cNvPr>
          <p:cNvSpPr txBox="1">
            <a:spLocks/>
          </p:cNvSpPr>
          <p:nvPr/>
        </p:nvSpPr>
        <p:spPr>
          <a:xfrm>
            <a:off x="6457072" y="2488133"/>
            <a:ext cx="4318782" cy="142202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ontserrat" pitchFamily="2" charset="0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SEKIAN</a:t>
            </a:r>
          </a:p>
          <a:p>
            <a:r>
              <a:rPr lang="en-US" sz="4400" dirty="0" smtClean="0"/>
              <a:t>TERIMAKASIH</a:t>
            </a:r>
            <a:endParaRPr lang="en-US" sz="4400" dirty="0"/>
          </a:p>
        </p:txBody>
      </p:sp>
      <p:sp>
        <p:nvSpPr>
          <p:cNvPr id="26" name="Rectangle: Top Corners Rounded 25">
            <a:extLst>
              <a:ext uri="{FF2B5EF4-FFF2-40B4-BE49-F238E27FC236}">
                <a16:creationId xmlns:a16="http://schemas.microsoft.com/office/drawing/2014/main" xmlns="" id="{4D1CE833-5C6F-684A-D0D9-0931DB2E366F}"/>
              </a:ext>
            </a:extLst>
          </p:cNvPr>
          <p:cNvSpPr/>
          <p:nvPr/>
        </p:nvSpPr>
        <p:spPr>
          <a:xfrm rot="16200000">
            <a:off x="1794877" y="835293"/>
            <a:ext cx="3518878" cy="5374102"/>
          </a:xfrm>
          <a:prstGeom prst="round2SameRect">
            <a:avLst>
              <a:gd name="adj1" fmla="val 5989"/>
              <a:gd name="adj2" fmla="val 0"/>
            </a:avLst>
          </a:prstGeom>
          <a:gradFill>
            <a:gsLst>
              <a:gs pos="0">
                <a:srgbClr val="E64313">
                  <a:alpha val="22000"/>
                </a:srgbClr>
              </a:gs>
              <a:gs pos="53000">
                <a:srgbClr val="E26C1A">
                  <a:alpha val="80000"/>
                </a:srgbClr>
              </a:gs>
              <a:gs pos="100000">
                <a:srgbClr val="FEDA7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xmlns="" id="{2A389608-3AA1-28AF-8CA1-0EC68DA1B1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6298" y="1241329"/>
            <a:ext cx="4629150" cy="4524375"/>
          </a:xfrm>
          <a:prstGeom prst="rect">
            <a:avLst/>
          </a:prstGeom>
        </p:spPr>
      </p:pic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xmlns="" id="{F91E055C-F805-99AE-A544-085B605F02CB}"/>
              </a:ext>
            </a:extLst>
          </p:cNvPr>
          <p:cNvSpPr/>
          <p:nvPr/>
        </p:nvSpPr>
        <p:spPr>
          <a:xfrm rot="5400000">
            <a:off x="409115" y="-200569"/>
            <a:ext cx="962444" cy="1780673"/>
          </a:xfrm>
          <a:prstGeom prst="round2SameRect">
            <a:avLst>
              <a:gd name="adj1" fmla="val 9997"/>
              <a:gd name="adj2" fmla="val 0"/>
            </a:avLst>
          </a:prstGeom>
          <a:gradFill>
            <a:gsLst>
              <a:gs pos="0">
                <a:srgbClr val="E64313">
                  <a:alpha val="22000"/>
                </a:srgbClr>
              </a:gs>
              <a:gs pos="53000">
                <a:srgbClr val="E26C1A">
                  <a:alpha val="80000"/>
                </a:srgbClr>
              </a:gs>
              <a:gs pos="100000">
                <a:srgbClr val="FEDA7C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D8E8268E-ABC0-F8A3-27D3-B05E655956D0}"/>
              </a:ext>
            </a:extLst>
          </p:cNvPr>
          <p:cNvSpPr/>
          <p:nvPr/>
        </p:nvSpPr>
        <p:spPr>
          <a:xfrm rot="5400000">
            <a:off x="1102364" y="-124901"/>
            <a:ext cx="657725" cy="162933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52400" dist="63500" dir="10800000" algn="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31D48D17-5278-D499-313B-FFCCAF3F4DA8}"/>
              </a:ext>
            </a:extLst>
          </p:cNvPr>
          <p:cNvCxnSpPr>
            <a:cxnSpLocks/>
          </p:cNvCxnSpPr>
          <p:nvPr/>
        </p:nvCxnSpPr>
        <p:spPr>
          <a:xfrm rot="10800000" flipV="1">
            <a:off x="4178105" y="689767"/>
            <a:ext cx="8013898" cy="13618"/>
          </a:xfrm>
          <a:prstGeom prst="line">
            <a:avLst/>
          </a:prstGeom>
          <a:ln>
            <a:solidFill>
              <a:srgbClr val="E6431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9FA1A9AF-81EE-AC74-9260-E3D99B9F0B63}"/>
              </a:ext>
            </a:extLst>
          </p:cNvPr>
          <p:cNvSpPr/>
          <p:nvPr/>
        </p:nvSpPr>
        <p:spPr>
          <a:xfrm>
            <a:off x="623888" y="3373721"/>
            <a:ext cx="1195579" cy="139255"/>
          </a:xfrm>
          <a:prstGeom prst="roundRect">
            <a:avLst>
              <a:gd name="adj" fmla="val 50000"/>
            </a:avLst>
          </a:prstGeom>
          <a:solidFill>
            <a:srgbClr val="E26C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xmlns="" id="{52E6C629-DAE8-C1B5-FEF0-CB8032C3B8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 rot="2921364">
            <a:off x="-1096135" y="4814524"/>
            <a:ext cx="3440045" cy="2341287"/>
          </a:xfrm>
          <a:custGeom>
            <a:avLst/>
            <a:gdLst>
              <a:gd name="connsiteX0" fmla="*/ 0 w 3128031"/>
              <a:gd name="connsiteY0" fmla="*/ 1983771 h 2128931"/>
              <a:gd name="connsiteX1" fmla="*/ 165170 w 3128031"/>
              <a:gd name="connsiteY1" fmla="*/ 2128931 h 2128931"/>
              <a:gd name="connsiteX2" fmla="*/ 0 w 3128031"/>
              <a:gd name="connsiteY2" fmla="*/ 2128931 h 2128931"/>
              <a:gd name="connsiteX3" fmla="*/ 0 w 3128031"/>
              <a:gd name="connsiteY3" fmla="*/ 0 h 2128931"/>
              <a:gd name="connsiteX4" fmla="*/ 3128031 w 3128031"/>
              <a:gd name="connsiteY4" fmla="*/ 0 h 2128931"/>
              <a:gd name="connsiteX5" fmla="*/ 3128031 w 3128031"/>
              <a:gd name="connsiteY5" fmla="*/ 487747 h 2128931"/>
              <a:gd name="connsiteX6" fmla="*/ 1685678 w 3128031"/>
              <a:gd name="connsiteY6" fmla="*/ 2128931 h 2128931"/>
              <a:gd name="connsiteX7" fmla="*/ 1685676 w 3128031"/>
              <a:gd name="connsiteY7" fmla="*/ 2128931 h 2128931"/>
              <a:gd name="connsiteX8" fmla="*/ 1776273 w 3128031"/>
              <a:gd name="connsiteY8" fmla="*/ 2025846 h 2128931"/>
              <a:gd name="connsiteX9" fmla="*/ 0 w 3128031"/>
              <a:gd name="connsiteY9" fmla="*/ 464770 h 212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8031" h="2128931">
                <a:moveTo>
                  <a:pt x="0" y="1983771"/>
                </a:moveTo>
                <a:lnTo>
                  <a:pt x="165170" y="2128931"/>
                </a:lnTo>
                <a:lnTo>
                  <a:pt x="0" y="2128931"/>
                </a:lnTo>
                <a:close/>
                <a:moveTo>
                  <a:pt x="0" y="0"/>
                </a:moveTo>
                <a:lnTo>
                  <a:pt x="3128031" y="0"/>
                </a:lnTo>
                <a:lnTo>
                  <a:pt x="3128031" y="487747"/>
                </a:lnTo>
                <a:lnTo>
                  <a:pt x="1685678" y="2128931"/>
                </a:lnTo>
                <a:lnTo>
                  <a:pt x="1685676" y="2128931"/>
                </a:lnTo>
                <a:lnTo>
                  <a:pt x="1776273" y="2025846"/>
                </a:lnTo>
                <a:lnTo>
                  <a:pt x="0" y="46477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BC30E7C-5C96-4416-A4EC-46663B83EDE4}"/>
              </a:ext>
            </a:extLst>
          </p:cNvPr>
          <p:cNvSpPr/>
          <p:nvPr/>
        </p:nvSpPr>
        <p:spPr>
          <a:xfrm>
            <a:off x="781913" y="524205"/>
            <a:ext cx="333992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83D65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COMPUTER PROGRAMMING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83D65"/>
              </a:solidFill>
              <a:effectLst/>
              <a:uLnTx/>
              <a:uFillTx/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12925" y="252248"/>
            <a:ext cx="3090365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ARI PURNOMO, S.KOM. M.MT</a:t>
            </a:r>
            <a:endParaRPr lang="en-US" sz="1600" b="1" cap="none" spc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4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E2603E74-15D7-3B9B-AC9F-90914844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692150"/>
            <a:ext cx="8786180" cy="584776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7" name="Group 2072">
            <a:extLst>
              <a:ext uri="{FF2B5EF4-FFF2-40B4-BE49-F238E27FC236}">
                <a16:creationId xmlns:a16="http://schemas.microsoft.com/office/drawing/2014/main" xmlns="" id="{F2F6D80A-83FD-D21B-687A-2C602BAD4A0D}"/>
              </a:ext>
            </a:extLst>
          </p:cNvPr>
          <p:cNvGrpSpPr/>
          <p:nvPr/>
        </p:nvGrpSpPr>
        <p:grpSpPr>
          <a:xfrm>
            <a:off x="566476" y="1407185"/>
            <a:ext cx="10772083" cy="4267870"/>
            <a:chOff x="6311259" y="1379938"/>
            <a:chExt cx="10772083" cy="4267870"/>
          </a:xfrm>
        </p:grpSpPr>
        <p:grpSp>
          <p:nvGrpSpPr>
            <p:cNvPr id="8" name="Group 135">
              <a:extLst>
                <a:ext uri="{FF2B5EF4-FFF2-40B4-BE49-F238E27FC236}">
                  <a16:creationId xmlns:a16="http://schemas.microsoft.com/office/drawing/2014/main" xmlns="" id="{6196A4E7-319B-274B-9BD9-3C6DBE3B5FF3}"/>
                </a:ext>
              </a:extLst>
            </p:cNvPr>
            <p:cNvGrpSpPr/>
            <p:nvPr/>
          </p:nvGrpSpPr>
          <p:grpSpPr>
            <a:xfrm>
              <a:off x="6311259" y="1379938"/>
              <a:ext cx="1484194" cy="2014912"/>
              <a:chOff x="9235624" y="1439228"/>
              <a:chExt cx="1484194" cy="2014912"/>
            </a:xfrm>
          </p:grpSpPr>
          <p:grpSp>
            <p:nvGrpSpPr>
              <p:cNvPr id="9" name="Group 113">
                <a:extLst>
                  <a:ext uri="{FF2B5EF4-FFF2-40B4-BE49-F238E27FC236}">
                    <a16:creationId xmlns:a16="http://schemas.microsoft.com/office/drawing/2014/main" xmlns="" id="{EF318C29-7D9B-665A-6A67-D881107FAA1A}"/>
                  </a:ext>
                </a:extLst>
              </p:cNvPr>
              <p:cNvGrpSpPr/>
              <p:nvPr/>
            </p:nvGrpSpPr>
            <p:grpSpPr>
              <a:xfrm>
                <a:off x="9235624" y="1439228"/>
                <a:ext cx="1484194" cy="2014912"/>
                <a:chOff x="8514264" y="1439228"/>
                <a:chExt cx="1484194" cy="2014912"/>
              </a:xfrm>
            </p:grpSpPr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xmlns="" id="{EC696255-7B14-14D6-1C22-271260DF9C00}"/>
                    </a:ext>
                  </a:extLst>
                </p:cNvPr>
                <p:cNvSpPr/>
                <p:nvPr/>
              </p:nvSpPr>
              <p:spPr>
                <a:xfrm>
                  <a:off x="8514264" y="1439228"/>
                  <a:ext cx="1484194" cy="1484194"/>
                </a:xfrm>
                <a:custGeom>
                  <a:avLst/>
                  <a:gdLst>
                    <a:gd name="connsiteX0" fmla="*/ 339976 w 2039816"/>
                    <a:gd name="connsiteY0" fmla="*/ 0 h 2039816"/>
                    <a:gd name="connsiteX1" fmla="*/ 1699840 w 2039816"/>
                    <a:gd name="connsiteY1" fmla="*/ 0 h 2039816"/>
                    <a:gd name="connsiteX2" fmla="*/ 2039816 w 2039816"/>
                    <a:gd name="connsiteY2" fmla="*/ 339976 h 2039816"/>
                    <a:gd name="connsiteX3" fmla="*/ 2039816 w 2039816"/>
                    <a:gd name="connsiteY3" fmla="*/ 1699840 h 2039816"/>
                    <a:gd name="connsiteX4" fmla="*/ 1699840 w 2039816"/>
                    <a:gd name="connsiteY4" fmla="*/ 2039816 h 2039816"/>
                    <a:gd name="connsiteX5" fmla="*/ 1043749 w 2039816"/>
                    <a:gd name="connsiteY5" fmla="*/ 2039816 h 2039816"/>
                    <a:gd name="connsiteX6" fmla="*/ 0 w 2039816"/>
                    <a:gd name="connsiteY6" fmla="*/ 996067 h 2039816"/>
                    <a:gd name="connsiteX7" fmla="*/ 0 w 2039816"/>
                    <a:gd name="connsiteY7" fmla="*/ 339976 h 2039816"/>
                    <a:gd name="connsiteX8" fmla="*/ 339976 w 2039816"/>
                    <a:gd name="connsiteY8" fmla="*/ 0 h 2039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39816" h="2039816">
                      <a:moveTo>
                        <a:pt x="339976" y="0"/>
                      </a:moveTo>
                      <a:lnTo>
                        <a:pt x="1699840" y="0"/>
                      </a:lnTo>
                      <a:cubicBezTo>
                        <a:pt x="1887604" y="0"/>
                        <a:pt x="2039816" y="152212"/>
                        <a:pt x="2039816" y="339976"/>
                      </a:cubicBezTo>
                      <a:lnTo>
                        <a:pt x="2039816" y="1699840"/>
                      </a:lnTo>
                      <a:cubicBezTo>
                        <a:pt x="2039816" y="1887604"/>
                        <a:pt x="1887604" y="2039816"/>
                        <a:pt x="1699840" y="2039816"/>
                      </a:cubicBezTo>
                      <a:lnTo>
                        <a:pt x="1043749" y="2039816"/>
                      </a:lnTo>
                      <a:lnTo>
                        <a:pt x="0" y="996067"/>
                      </a:lnTo>
                      <a:lnTo>
                        <a:pt x="0" y="339976"/>
                      </a:lnTo>
                      <a:cubicBezTo>
                        <a:pt x="0" y="152212"/>
                        <a:pt x="152212" y="0"/>
                        <a:pt x="339976" y="0"/>
                      </a:cubicBezTo>
                      <a:close/>
                    </a:path>
                  </a:pathLst>
                </a:custGeom>
                <a:solidFill>
                  <a:srgbClr val="7EB7AA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xmlns="" id="{077196D8-C74A-59A0-5AB8-999C090DC208}"/>
                    </a:ext>
                  </a:extLst>
                </p:cNvPr>
                <p:cNvSpPr/>
                <p:nvPr/>
              </p:nvSpPr>
              <p:spPr>
                <a:xfrm rot="2700000">
                  <a:off x="7921568" y="2454762"/>
                  <a:ext cx="1615245" cy="38351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88900" dir="18900000" sx="95000" sy="95000" algn="bl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ahnschrift Ligh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xmlns="" id="{2CEBF5CD-462E-BD83-71FD-99A113054456}"/>
                  </a:ext>
                </a:extLst>
              </p:cNvPr>
              <p:cNvSpPr/>
              <p:nvPr/>
            </p:nvSpPr>
            <p:spPr>
              <a:xfrm>
                <a:off x="10336139" y="1525549"/>
                <a:ext cx="314960" cy="314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EB7AA"/>
                    </a:solidFill>
                    <a:effectLst/>
                    <a:uLnTx/>
                    <a:uFillTx/>
                    <a:latin typeface="Montserrat" pitchFamily="2" charset="0"/>
                    <a:ea typeface="+mn-ea"/>
                    <a:cs typeface="+mn-cs"/>
                  </a:rPr>
                  <a:t>2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EB7AA"/>
                  </a:solidFill>
                  <a:effectLst/>
                  <a:uLnTx/>
                  <a:uFillTx/>
                  <a:latin typeface="Montserrat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3" name="Subtitle 2">
              <a:extLst>
                <a:ext uri="{FF2B5EF4-FFF2-40B4-BE49-F238E27FC236}">
                  <a16:creationId xmlns:a16="http://schemas.microsoft.com/office/drawing/2014/main" xmlns="" id="{DFB0879C-5A5A-630D-35BB-7D03C32D63DB}"/>
                </a:ext>
              </a:extLst>
            </p:cNvPr>
            <p:cNvSpPr txBox="1">
              <a:spLocks/>
            </p:cNvSpPr>
            <p:nvPr/>
          </p:nvSpPr>
          <p:spPr>
            <a:xfrm>
              <a:off x="7946189" y="1418920"/>
              <a:ext cx="9137153" cy="419497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buNone/>
              </a:pPr>
              <a:r>
                <a:rPr lang="en-US" sz="3200" b="1" dirty="0" smtClean="0"/>
                <a:t>1. </a:t>
              </a:r>
              <a:r>
                <a:rPr lang="en-US" sz="3200" b="1" dirty="0" err="1" smtClean="0"/>
                <a:t>Logika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Pemrograman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Dasar</a:t>
              </a:r>
              <a:r>
                <a:rPr lang="en-US" sz="3200" b="1" dirty="0" smtClean="0"/>
                <a:t>:</a:t>
              </a:r>
            </a:p>
            <a:p>
              <a:pPr lvl="0"/>
              <a:endParaRPr lang="en-US" sz="2400" dirty="0" smtClean="0"/>
            </a:p>
            <a:p>
              <a:pPr lvl="1"/>
              <a:r>
                <a:rPr lang="en-US" sz="3200" dirty="0" err="1" smtClean="0"/>
                <a:t>Pengenalan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konsep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logika</a:t>
              </a:r>
              <a:r>
                <a:rPr lang="en-US" sz="3200" dirty="0" smtClean="0"/>
                <a:t>: AND, OR, NOT.</a:t>
              </a:r>
            </a:p>
            <a:p>
              <a:pPr lvl="1"/>
              <a:r>
                <a:rPr lang="en-US" sz="3200" dirty="0" err="1" smtClean="0"/>
                <a:t>Penggunaan</a:t>
              </a:r>
              <a:r>
                <a:rPr lang="en-US" sz="3200" dirty="0" smtClean="0"/>
                <a:t> operator </a:t>
              </a:r>
              <a:r>
                <a:rPr lang="en-US" sz="3200" dirty="0" err="1" smtClean="0"/>
                <a:t>perbandingan</a:t>
              </a:r>
              <a:r>
                <a:rPr lang="en-US" sz="3200" dirty="0" smtClean="0"/>
                <a:t>: ==, !=, &lt;, &gt;, &lt;=, &gt;=.</a:t>
              </a:r>
            </a:p>
            <a:p>
              <a:pPr lvl="1"/>
              <a:r>
                <a:rPr lang="en-US" sz="3200" dirty="0" err="1" smtClean="0"/>
                <a:t>Penggunaan</a:t>
              </a:r>
              <a:r>
                <a:rPr lang="en-US" sz="3200" dirty="0" smtClean="0"/>
                <a:t> operator </a:t>
              </a:r>
              <a:r>
                <a:rPr lang="en-US" sz="3200" dirty="0" err="1" smtClean="0"/>
                <a:t>logika</a:t>
              </a:r>
              <a:r>
                <a:rPr lang="en-US" sz="3200" dirty="0" smtClean="0"/>
                <a:t>: and, or, not.</a:t>
              </a:r>
            </a:p>
            <a:p>
              <a:pPr>
                <a:buNone/>
              </a:pPr>
              <a:endParaRPr lang="en-US" sz="1800" dirty="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xmlns="" id="{C4D85677-A2B3-7F2A-9D6A-08136645275F}"/>
                </a:ext>
              </a:extLst>
            </p:cNvPr>
            <p:cNvSpPr/>
            <p:nvPr/>
          </p:nvSpPr>
          <p:spPr>
            <a:xfrm>
              <a:off x="6400458" y="2164463"/>
              <a:ext cx="590308" cy="590308"/>
            </a:xfrm>
            <a:prstGeom prst="ellipse">
              <a:avLst/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9" name="Rectangle: Rounded Corners 218">
              <a:extLst>
                <a:ext uri="{FF2B5EF4-FFF2-40B4-BE49-F238E27FC236}">
                  <a16:creationId xmlns:a16="http://schemas.microsoft.com/office/drawing/2014/main" xmlns="" id="{D91B9117-B8D8-FDB7-4336-1DED44C729B8}"/>
                </a:ext>
              </a:extLst>
            </p:cNvPr>
            <p:cNvSpPr/>
            <p:nvPr/>
          </p:nvSpPr>
          <p:spPr>
            <a:xfrm>
              <a:off x="7887129" y="5571474"/>
              <a:ext cx="217789" cy="76334"/>
            </a:xfrm>
            <a:prstGeom prst="roundRect">
              <a:avLst>
                <a:gd name="adj" fmla="val 50000"/>
              </a:avLst>
            </a:prstGeom>
            <a:solidFill>
              <a:srgbClr val="7EB7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7" name="Graphic 206" descr="Bar graph with upward trend outline">
              <a:extLst>
                <a:ext uri="{FF2B5EF4-FFF2-40B4-BE49-F238E27FC236}">
                  <a16:creationId xmlns:a16="http://schemas.microsoft.com/office/drawing/2014/main" xmlns="" id="{81049DAA-D7DC-E08D-2BF0-967AB5240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6535366" y="2299371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buNone/>
              </a:pPr>
              <a:r>
                <a:rPr lang="en-US" sz="3200" b="1" dirty="0" err="1" smtClean="0"/>
                <a:t>Penggunaan</a:t>
              </a:r>
              <a:r>
                <a:rPr lang="en-US" sz="3200" b="1" dirty="0" smtClean="0"/>
                <a:t> Operator </a:t>
              </a:r>
              <a:r>
                <a:rPr lang="en-US" sz="3200" b="1" dirty="0" err="1" smtClean="0"/>
                <a:t>Perbandingan</a:t>
              </a:r>
              <a:endParaRPr lang="en-US" sz="3200" b="1" dirty="0" smtClean="0"/>
            </a:p>
            <a:p>
              <a:pPr marL="0" lvl="0">
                <a:buNone/>
              </a:pPr>
              <a:endParaRPr lang="en-US" dirty="0" smtClean="0"/>
            </a:p>
            <a:p>
              <a:pPr marL="0" lvl="0">
                <a:buNone/>
              </a:pPr>
              <a:r>
                <a:rPr lang="en-US" dirty="0" smtClean="0">
                  <a:latin typeface="Square721 BT" pitchFamily="34" charset="0"/>
                </a:rPr>
                <a:t>Operator </a:t>
              </a:r>
              <a:r>
                <a:rPr lang="en-US" dirty="0" err="1" smtClean="0">
                  <a:latin typeface="Square721 BT" pitchFamily="34" charset="0"/>
                </a:rPr>
                <a:t>perbandingan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digunakan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untuk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membandingkan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dua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nilai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atau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variabel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dan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mengembalikan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hasil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berupa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b="1" dirty="0" smtClean="0">
                  <a:latin typeface="Square721 BT" pitchFamily="34" charset="0"/>
                </a:rPr>
                <a:t>True</a:t>
              </a:r>
              <a:r>
                <a:rPr lang="en-US" dirty="0" smtClean="0">
                  <a:latin typeface="Square721 BT" pitchFamily="34" charset="0"/>
                </a:rPr>
                <a:t> (</a:t>
              </a:r>
              <a:r>
                <a:rPr lang="en-US" dirty="0" err="1" smtClean="0">
                  <a:latin typeface="Square721 BT" pitchFamily="34" charset="0"/>
                </a:rPr>
                <a:t>benar</a:t>
              </a:r>
              <a:r>
                <a:rPr lang="en-US" dirty="0" smtClean="0">
                  <a:latin typeface="Square721 BT" pitchFamily="34" charset="0"/>
                </a:rPr>
                <a:t>) </a:t>
              </a:r>
              <a:r>
                <a:rPr lang="en-US" dirty="0" err="1" smtClean="0">
                  <a:latin typeface="Square721 BT" pitchFamily="34" charset="0"/>
                </a:rPr>
                <a:t>atau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b="1" dirty="0" smtClean="0">
                  <a:latin typeface="Square721 BT" pitchFamily="34" charset="0"/>
                </a:rPr>
                <a:t>False</a:t>
              </a:r>
              <a:r>
                <a:rPr lang="en-US" dirty="0" smtClean="0">
                  <a:latin typeface="Square721 BT" pitchFamily="34" charset="0"/>
                </a:rPr>
                <a:t> (</a:t>
              </a:r>
              <a:r>
                <a:rPr lang="en-US" dirty="0" err="1" smtClean="0">
                  <a:latin typeface="Square721 BT" pitchFamily="34" charset="0"/>
                </a:rPr>
                <a:t>salah</a:t>
              </a:r>
              <a:r>
                <a:rPr lang="en-US" dirty="0" smtClean="0">
                  <a:latin typeface="Square721 BT" pitchFamily="34" charset="0"/>
                </a:rPr>
                <a:t>). </a:t>
              </a:r>
            </a:p>
            <a:p>
              <a:pPr marL="0" lvl="0">
                <a:buNone/>
              </a:pPr>
              <a:r>
                <a:rPr lang="en-US" dirty="0" smtClean="0">
                  <a:latin typeface="Square721 BT" pitchFamily="34" charset="0"/>
                </a:rPr>
                <a:t>Operator </a:t>
              </a:r>
              <a:r>
                <a:rPr lang="en-US" dirty="0" err="1" smtClean="0">
                  <a:latin typeface="Square721 BT" pitchFamily="34" charset="0"/>
                </a:rPr>
                <a:t>ini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sangat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berguna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dalam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pengambilan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keputusan</a:t>
              </a:r>
              <a:r>
                <a:rPr lang="en-US" dirty="0" smtClean="0">
                  <a:latin typeface="Square721 BT" pitchFamily="34" charset="0"/>
                </a:rPr>
                <a:t> (</a:t>
              </a:r>
              <a:r>
                <a:rPr lang="en-US" dirty="0" err="1" smtClean="0">
                  <a:latin typeface="Square721 BT" pitchFamily="34" charset="0"/>
                </a:rPr>
                <a:t>percabangan</a:t>
              </a:r>
              <a:r>
                <a:rPr lang="en-US" dirty="0" smtClean="0">
                  <a:latin typeface="Square721 BT" pitchFamily="34" charset="0"/>
                </a:rPr>
                <a:t>) </a:t>
              </a:r>
              <a:r>
                <a:rPr lang="en-US" dirty="0" err="1" smtClean="0">
                  <a:latin typeface="Square721 BT" pitchFamily="34" charset="0"/>
                </a:rPr>
                <a:t>dan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perulangan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di</a:t>
              </a:r>
              <a:r>
                <a:rPr lang="en-US" dirty="0" smtClean="0">
                  <a:latin typeface="Square721 BT" pitchFamily="34" charset="0"/>
                </a:rPr>
                <a:t> </a:t>
              </a:r>
              <a:r>
                <a:rPr lang="en-US" dirty="0" err="1" smtClean="0">
                  <a:latin typeface="Square721 BT" pitchFamily="34" charset="0"/>
                </a:rPr>
                <a:t>dalam</a:t>
              </a:r>
              <a:r>
                <a:rPr lang="en-US" dirty="0" smtClean="0">
                  <a:latin typeface="Square721 BT" pitchFamily="34" charset="0"/>
                </a:rPr>
                <a:t> program.</a:t>
              </a:r>
              <a:r>
                <a:rPr lang="en-ID" sz="1800" dirty="0" smtClean="0">
                  <a:latin typeface="Square721 BT" pitchFamily="34" charset="0"/>
                </a:rPr>
                <a:t> </a:t>
              </a:r>
              <a:endParaRPr lang="en-US" sz="1800" dirty="0"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1. == (</a:t>
              </a:r>
              <a:r>
                <a:rPr lang="en-US" sz="3200" b="1" dirty="0" err="1" smtClean="0">
                  <a:latin typeface="Square721 BT" pitchFamily="34" charset="0"/>
                </a:rPr>
                <a:t>Sama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dengan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marL="0"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dua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variabel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memiliki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yang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kedua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berbeda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5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5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== b) 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nilai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a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b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sama-sama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5 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c = 'Python‘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d = 'python‘</a:t>
              </a:r>
            </a:p>
            <a:p>
              <a:pPr marL="0">
                <a:buNone/>
              </a:pPr>
              <a:r>
                <a:rPr lang="en-US" sz="2400" dirty="0" smtClean="0">
                  <a:latin typeface="Square721 BT" pitchFamily="34" charset="0"/>
                </a:rPr>
                <a:t>print(c == d)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'Python'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tidak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dengan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'python' </a:t>
              </a:r>
              <a:r>
                <a:rPr lang="en-US" sz="2400" dirty="0" smtClean="0">
                  <a:solidFill>
                    <a:schemeClr val="bg1"/>
                  </a:solidFill>
                  <a:latin typeface="Square721 BT" pitchFamily="34" charset="0"/>
                </a:rPr>
                <a:t>(case-sensitive).</a:t>
              </a:r>
              <a:r>
                <a:rPr lang="en-ID" sz="2400" dirty="0" smtClean="0">
                  <a:solidFill>
                    <a:schemeClr val="bg1"/>
                  </a:solidFill>
                  <a:latin typeface="Square721 BT" pitchFamily="34" charset="0"/>
                </a:rPr>
                <a:t> </a:t>
              </a:r>
              <a:endParaRPr lang="en-US" sz="2400" dirty="0">
                <a:solidFill>
                  <a:schemeClr val="bg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2. != (</a:t>
              </a:r>
              <a:r>
                <a:rPr lang="en-US" sz="3200" b="1" dirty="0" err="1" smtClean="0">
                  <a:latin typeface="Square721 BT" pitchFamily="34" charset="0"/>
                </a:rPr>
                <a:t>Tidak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sama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dengan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dua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variabel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berbeda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kedua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berbeda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20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!= b)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nilai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a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b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berbeda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c = 'Python‘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d = 'Python‘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print(c != d)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'Python'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dengan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'Python'</a:t>
              </a:r>
              <a:endParaRPr lang="en-US" sz="1600" dirty="0">
                <a:solidFill>
                  <a:schemeClr val="accent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3. &lt; (</a:t>
              </a:r>
              <a:r>
                <a:rPr lang="en-US" sz="3200" b="1" dirty="0" err="1" smtClean="0">
                  <a:latin typeface="Square721 BT" pitchFamily="34" charset="0"/>
                </a:rPr>
                <a:t>Lebih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kecil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dari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dari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sebaliknya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3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7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&lt; b)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3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kecil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7 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c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d = 5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print(c &lt; d)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10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tidak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kecil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5</a:t>
              </a:r>
              <a:endParaRPr lang="en-US" sz="1200" dirty="0">
                <a:solidFill>
                  <a:schemeClr val="accent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4. &gt; (</a:t>
              </a:r>
              <a:r>
                <a:rPr lang="en-US" sz="3200" b="1" dirty="0" err="1" smtClean="0">
                  <a:latin typeface="Square721 BT" pitchFamily="34" charset="0"/>
                </a:rPr>
                <a:t>Lebih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besar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dari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dari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sebaliknya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15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10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&gt; b)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15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besar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10 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c = 4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d = 8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print(c &gt; d)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4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tidak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besar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8</a:t>
              </a:r>
              <a:endParaRPr lang="en-US" sz="1050" dirty="0">
                <a:solidFill>
                  <a:schemeClr val="accent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Freeform: Shape 343">
            <a:extLst>
              <a:ext uri="{FF2B5EF4-FFF2-40B4-BE49-F238E27FC236}">
                <a16:creationId xmlns:a16="http://schemas.microsoft.com/office/drawing/2014/main" xmlns="" id="{A1E5396C-5515-E023-54B6-5B42D46EA8EE}"/>
              </a:ext>
            </a:extLst>
          </p:cNvPr>
          <p:cNvSpPr/>
          <p:nvPr/>
        </p:nvSpPr>
        <p:spPr>
          <a:xfrm>
            <a:off x="7605651" y="4781469"/>
            <a:ext cx="3598643" cy="1191068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83D1B5-BE1B-5B58-57A3-EE7794FF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02241-42FF-48DF-A66B-4C3124D1D10E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0"/>
              <a:ea typeface="+mn-ea"/>
              <a:cs typeface="+mn-cs"/>
            </a:endParaRPr>
          </a:p>
        </p:txBody>
      </p:sp>
      <p:pic>
        <p:nvPicPr>
          <p:cNvPr id="283" name="Graphic 282">
            <a:extLst>
              <a:ext uri="{FF2B5EF4-FFF2-40B4-BE49-F238E27FC236}">
                <a16:creationId xmlns:a16="http://schemas.microsoft.com/office/drawing/2014/main" xmlns="" id="{DD8DBA84-7BF5-0B27-9AE0-E88C4E25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 b="17933"/>
          <a:stretch>
            <a:fillRect/>
          </a:stretch>
        </p:blipFill>
        <p:spPr>
          <a:xfrm rot="13721364">
            <a:off x="9784551" y="-407970"/>
            <a:ext cx="3128031" cy="2143381"/>
          </a:xfrm>
          <a:custGeom>
            <a:avLst/>
            <a:gdLst>
              <a:gd name="connsiteX0" fmla="*/ 1505782 w 3128031"/>
              <a:gd name="connsiteY0" fmla="*/ 2143381 h 2143381"/>
              <a:gd name="connsiteX1" fmla="*/ 0 w 3128031"/>
              <a:gd name="connsiteY1" fmla="*/ 820026 h 2143381"/>
              <a:gd name="connsiteX2" fmla="*/ 0 w 3128031"/>
              <a:gd name="connsiteY2" fmla="*/ 0 h 2143381"/>
              <a:gd name="connsiteX3" fmla="*/ 3128031 w 3128031"/>
              <a:gd name="connsiteY3" fmla="*/ 0 h 2143381"/>
              <a:gd name="connsiteX4" fmla="*/ 3128031 w 3128031"/>
              <a:gd name="connsiteY4" fmla="*/ 297502 h 214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031" h="2143381">
                <a:moveTo>
                  <a:pt x="1505782" y="2143381"/>
                </a:moveTo>
                <a:lnTo>
                  <a:pt x="0" y="820026"/>
                </a:lnTo>
                <a:lnTo>
                  <a:pt x="0" y="0"/>
                </a:lnTo>
                <a:lnTo>
                  <a:pt x="3128031" y="0"/>
                </a:lnTo>
                <a:lnTo>
                  <a:pt x="3128031" y="297502"/>
                </a:lnTo>
                <a:close/>
              </a:path>
            </a:pathLst>
          </a:custGeom>
        </p:spPr>
      </p:pic>
      <p:grpSp>
        <p:nvGrpSpPr>
          <p:cNvPr id="3" name="Group 2073">
            <a:extLst>
              <a:ext uri="{FF2B5EF4-FFF2-40B4-BE49-F238E27FC236}">
                <a16:creationId xmlns:a16="http://schemas.microsoft.com/office/drawing/2014/main" xmlns="" id="{0247897E-2996-015F-317B-AA571C642CCD}"/>
              </a:ext>
            </a:extLst>
          </p:cNvPr>
          <p:cNvGrpSpPr/>
          <p:nvPr/>
        </p:nvGrpSpPr>
        <p:grpSpPr>
          <a:xfrm>
            <a:off x="493865" y="1109499"/>
            <a:ext cx="10900966" cy="2308949"/>
            <a:chOff x="4429908" y="2255121"/>
            <a:chExt cx="10900966" cy="2366618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xmlns="" id="{7C7DBDC9-E12F-6333-3149-1661CE052E1F}"/>
                </a:ext>
              </a:extLst>
            </p:cNvPr>
            <p:cNvSpPr/>
            <p:nvPr/>
          </p:nvSpPr>
          <p:spPr>
            <a:xfrm rot="2700000">
              <a:off x="3814041" y="3264139"/>
              <a:ext cx="1615245" cy="3835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88900" dir="18900000" sx="95000" sy="95000" algn="b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sp>
          <p:nvSpPr>
            <p:cNvPr id="214" name="Subtitle 2">
              <a:extLst>
                <a:ext uri="{FF2B5EF4-FFF2-40B4-BE49-F238E27FC236}">
                  <a16:creationId xmlns:a16="http://schemas.microsoft.com/office/drawing/2014/main" xmlns="" id="{CD06FCB9-0D27-EC61-7514-CC1C67E5F869}"/>
                </a:ext>
              </a:extLst>
            </p:cNvPr>
            <p:cNvSpPr txBox="1">
              <a:spLocks/>
            </p:cNvSpPr>
            <p:nvPr/>
          </p:nvSpPr>
          <p:spPr>
            <a:xfrm>
              <a:off x="5455354" y="2255121"/>
              <a:ext cx="9875520" cy="2366618"/>
            </a:xfrm>
            <a:prstGeom prst="rect">
              <a:avLst/>
            </a:prstGeom>
          </p:spPr>
          <p:txBody>
            <a:bodyPr lIns="0" rIns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itchFamily="2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en-US" sz="3200" b="1" dirty="0" smtClean="0">
                  <a:latin typeface="Square721 BT" pitchFamily="34" charset="0"/>
                </a:rPr>
                <a:t>5. &lt;= (</a:t>
              </a:r>
              <a:r>
                <a:rPr lang="en-US" sz="3200" b="1" dirty="0" err="1" smtClean="0">
                  <a:latin typeface="Square721 BT" pitchFamily="34" charset="0"/>
                </a:rPr>
                <a:t>Lebih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kecil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dari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atau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sama</a:t>
              </a:r>
              <a:r>
                <a:rPr lang="en-US" sz="3200" b="1" dirty="0" smtClean="0">
                  <a:latin typeface="Square721 BT" pitchFamily="34" charset="0"/>
                </a:rPr>
                <a:t> </a:t>
              </a:r>
              <a:r>
                <a:rPr lang="en-US" sz="3200" b="1" dirty="0" err="1" smtClean="0">
                  <a:latin typeface="Square721 BT" pitchFamily="34" charset="0"/>
                </a:rPr>
                <a:t>dengan</a:t>
              </a:r>
              <a:r>
                <a:rPr lang="en-US" sz="3200" b="1" dirty="0" smtClean="0">
                  <a:latin typeface="Square721 BT" pitchFamily="34" charset="0"/>
                </a:rPr>
                <a:t>)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Fungsi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Mengecek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apakah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 lvl="0"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Hasil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r>
                <a:rPr lang="en-US" sz="2400" dirty="0" smtClean="0">
                  <a:latin typeface="Square721 BT" pitchFamily="34" charset="0"/>
                </a:rPr>
                <a:t> True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kiri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kecil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atau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sama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dengan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nilai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sebelah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kanan</a:t>
              </a:r>
              <a:r>
                <a:rPr lang="en-US" sz="2400" dirty="0" smtClean="0">
                  <a:latin typeface="Square721 BT" pitchFamily="34" charset="0"/>
                </a:rPr>
                <a:t>, False </a:t>
              </a:r>
              <a:r>
                <a:rPr lang="en-US" sz="2400" dirty="0" err="1" smtClean="0">
                  <a:latin typeface="Square721 BT" pitchFamily="34" charset="0"/>
                </a:rPr>
                <a:t>jika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lebih</a:t>
              </a:r>
              <a:r>
                <a:rPr lang="en-US" sz="2400" dirty="0" smtClean="0">
                  <a:latin typeface="Square721 BT" pitchFamily="34" charset="0"/>
                </a:rPr>
                <a:t> </a:t>
              </a:r>
              <a:r>
                <a:rPr lang="en-US" sz="2400" dirty="0" err="1" smtClean="0">
                  <a:latin typeface="Square721 BT" pitchFamily="34" charset="0"/>
                </a:rPr>
                <a:t>besar</a:t>
              </a:r>
              <a:r>
                <a:rPr lang="en-US" sz="2400" dirty="0" smtClean="0">
                  <a:latin typeface="Square721 BT" pitchFamily="34" charset="0"/>
                </a:rPr>
                <a:t>.</a:t>
              </a:r>
            </a:p>
            <a:p>
              <a:pPr>
                <a:buNone/>
              </a:pPr>
              <a:r>
                <a:rPr lang="en-US" sz="2400" b="1" dirty="0" err="1" smtClean="0">
                  <a:latin typeface="Square721 BT" pitchFamily="34" charset="0"/>
                </a:rPr>
                <a:t>Contoh</a:t>
              </a:r>
              <a:r>
                <a:rPr lang="en-US" sz="2400" b="1" dirty="0" smtClean="0">
                  <a:latin typeface="Square721 BT" pitchFamily="34" charset="0"/>
                </a:rPr>
                <a:t>:</a:t>
              </a:r>
              <a:endParaRPr lang="en-US" sz="2400" dirty="0" smtClean="0">
                <a:latin typeface="Square721 BT" pitchFamily="34" charset="0"/>
              </a:endParaRP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a = 5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b = 5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print(a &lt;= b) 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# True,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5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sama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dengan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5 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e = 8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f = 4</a:t>
              </a:r>
            </a:p>
            <a:p>
              <a:pPr>
                <a:buNone/>
              </a:pPr>
              <a:r>
                <a:rPr lang="en-US" sz="2400" dirty="0" smtClean="0">
                  <a:latin typeface="Square721 BT" pitchFamily="34" charset="0"/>
                </a:rPr>
                <a:t>print(e &lt;= f)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 # False,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karena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8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lebih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besar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</a:t>
              </a:r>
              <a:r>
                <a:rPr lang="en-US" sz="2400" dirty="0" err="1" smtClean="0">
                  <a:solidFill>
                    <a:schemeClr val="accent1"/>
                  </a:solidFill>
                  <a:latin typeface="Square721 BT" pitchFamily="34" charset="0"/>
                </a:rPr>
                <a:t>dari</a:t>
              </a:r>
              <a:r>
                <a:rPr lang="en-US" sz="2400" dirty="0" smtClean="0">
                  <a:solidFill>
                    <a:schemeClr val="accent1"/>
                  </a:solidFill>
                  <a:latin typeface="Square721 BT" pitchFamily="34" charset="0"/>
                </a:rPr>
                <a:t> 4</a:t>
              </a:r>
              <a:endParaRPr lang="en-US" sz="900" dirty="0">
                <a:solidFill>
                  <a:schemeClr val="accent1"/>
                </a:solidFill>
                <a:latin typeface="Square721 BT" pitchFamily="34" charset="0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xmlns="" id="{ADB1FDCB-F7E5-6D48-A0A5-D8AC0704F164}"/>
                </a:ext>
              </a:extLst>
            </p:cNvPr>
            <p:cNvSpPr/>
            <p:nvPr/>
          </p:nvSpPr>
          <p:spPr>
            <a:xfrm>
              <a:off x="4492436" y="3062112"/>
              <a:ext cx="590308" cy="590308"/>
            </a:xfrm>
            <a:prstGeom prst="ellipse">
              <a:avLst/>
            </a:prstGeom>
            <a:solidFill>
              <a:srgbClr val="FEDA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 Light"/>
                <a:ea typeface="+mn-ea"/>
                <a:cs typeface="+mn-cs"/>
              </a:endParaRPr>
            </a:p>
          </p:txBody>
        </p:sp>
        <p:pic>
          <p:nvPicPr>
            <p:cNvPr id="209" name="Graphic 208" descr="Clipboard outline">
              <a:extLst>
                <a:ext uri="{FF2B5EF4-FFF2-40B4-BE49-F238E27FC236}">
                  <a16:creationId xmlns:a16="http://schemas.microsoft.com/office/drawing/2014/main" xmlns="" id="{12E5975B-99D4-B39F-AE2A-A1C3A03C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"/>
                </a:ext>
              </a:extLst>
            </a:blip>
            <a:stretch>
              <a:fillRect/>
            </a:stretch>
          </p:blipFill>
          <p:spPr>
            <a:xfrm>
              <a:off x="4627344" y="3197020"/>
              <a:ext cx="320492" cy="320492"/>
            </a:xfrm>
            <a:prstGeom prst="rect">
              <a:avLst/>
            </a:prstGeom>
          </p:spPr>
        </p:pic>
      </p:grpSp>
      <p:sp>
        <p:nvSpPr>
          <p:cNvPr id="228" name="Freeform: Shape 227">
            <a:extLst>
              <a:ext uri="{FF2B5EF4-FFF2-40B4-BE49-F238E27FC236}">
                <a16:creationId xmlns:a16="http://schemas.microsoft.com/office/drawing/2014/main" xmlns="" id="{05A86DB6-21D9-C620-F6E6-DEC73C6A94AC}"/>
              </a:ext>
            </a:extLst>
          </p:cNvPr>
          <p:cNvSpPr/>
          <p:nvPr/>
        </p:nvSpPr>
        <p:spPr>
          <a:xfrm>
            <a:off x="835708" y="0"/>
            <a:ext cx="2332836" cy="767387"/>
          </a:xfrm>
          <a:custGeom>
            <a:avLst/>
            <a:gdLst>
              <a:gd name="connsiteX0" fmla="*/ 36041 w 621872"/>
              <a:gd name="connsiteY0" fmla="*/ 186058 h 204565"/>
              <a:gd name="connsiteX1" fmla="*/ 476 w 621872"/>
              <a:gd name="connsiteY1" fmla="*/ 166306 h 204565"/>
              <a:gd name="connsiteX2" fmla="*/ 16843 w 621872"/>
              <a:gd name="connsiteY2" fmla="*/ 138248 h 204565"/>
              <a:gd name="connsiteX3" fmla="*/ 59484 w 621872"/>
              <a:gd name="connsiteY3" fmla="*/ 133018 h 204565"/>
              <a:gd name="connsiteX4" fmla="*/ 90865 w 621872"/>
              <a:gd name="connsiteY4" fmla="*/ 84346 h 204565"/>
              <a:gd name="connsiteX5" fmla="*/ 154120 w 621872"/>
              <a:gd name="connsiteY5" fmla="*/ 86992 h 204565"/>
              <a:gd name="connsiteX6" fmla="*/ 212637 w 621872"/>
              <a:gd name="connsiteY6" fmla="*/ 27122 h 204565"/>
              <a:gd name="connsiteX7" fmla="*/ 296627 w 621872"/>
              <a:gd name="connsiteY7" fmla="*/ 43243 h 204565"/>
              <a:gd name="connsiteX8" fmla="*/ 430274 w 621872"/>
              <a:gd name="connsiteY8" fmla="*/ 9708 h 204565"/>
              <a:gd name="connsiteX9" fmla="*/ 482637 w 621872"/>
              <a:gd name="connsiteY9" fmla="*/ 58934 h 204565"/>
              <a:gd name="connsiteX10" fmla="*/ 491559 w 621872"/>
              <a:gd name="connsiteY10" fmla="*/ 98991 h 204565"/>
              <a:gd name="connsiteX11" fmla="*/ 545399 w 621872"/>
              <a:gd name="connsiteY11" fmla="*/ 96345 h 204565"/>
              <a:gd name="connsiteX12" fmla="*/ 564966 w 621872"/>
              <a:gd name="connsiteY12" fmla="*/ 133941 h 204565"/>
              <a:gd name="connsiteX13" fmla="*/ 599855 w 621872"/>
              <a:gd name="connsiteY13" fmla="*/ 142001 h 204565"/>
              <a:gd name="connsiteX14" fmla="*/ 620960 w 621872"/>
              <a:gd name="connsiteY14" fmla="*/ 171598 h 204565"/>
              <a:gd name="connsiteX15" fmla="*/ 595486 w 621872"/>
              <a:gd name="connsiteY15" fmla="*/ 186120 h 204565"/>
              <a:gd name="connsiteX16" fmla="*/ 533955 w 621872"/>
              <a:gd name="connsiteY16" fmla="*/ 182305 h 204565"/>
              <a:gd name="connsiteX17" fmla="*/ 408738 w 621872"/>
              <a:gd name="connsiteY17" fmla="*/ 179290 h 204565"/>
              <a:gd name="connsiteX18" fmla="*/ 382894 w 621872"/>
              <a:gd name="connsiteY18" fmla="*/ 196026 h 204565"/>
              <a:gd name="connsiteX19" fmla="*/ 352805 w 621872"/>
              <a:gd name="connsiteY19" fmla="*/ 204087 h 204565"/>
              <a:gd name="connsiteX20" fmla="*/ 296873 w 621872"/>
              <a:gd name="connsiteY20" fmla="*/ 191104 h 204565"/>
              <a:gd name="connsiteX21" fmla="*/ 290351 w 621872"/>
              <a:gd name="connsiteY21" fmla="*/ 187473 h 204565"/>
              <a:gd name="connsiteX22" fmla="*/ 284752 w 621872"/>
              <a:gd name="connsiteY22" fmla="*/ 189442 h 204565"/>
              <a:gd name="connsiteX23" fmla="*/ 199100 w 621872"/>
              <a:gd name="connsiteY23" fmla="*/ 183289 h 204565"/>
              <a:gd name="connsiteX24" fmla="*/ 85758 w 621872"/>
              <a:gd name="connsiteY24" fmla="*/ 178674 h 204565"/>
              <a:gd name="connsiteX25" fmla="*/ 36041 w 621872"/>
              <a:gd name="connsiteY25" fmla="*/ 186058 h 204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21872" h="204565">
                <a:moveTo>
                  <a:pt x="36041" y="186058"/>
                </a:moveTo>
                <a:cubicBezTo>
                  <a:pt x="16289" y="183105"/>
                  <a:pt x="3121" y="176767"/>
                  <a:pt x="476" y="166306"/>
                </a:cubicBezTo>
                <a:cubicBezTo>
                  <a:pt x="-2170" y="155846"/>
                  <a:pt x="6629" y="142309"/>
                  <a:pt x="16843" y="138248"/>
                </a:cubicBezTo>
                <a:cubicBezTo>
                  <a:pt x="30405" y="133013"/>
                  <a:pt x="45055" y="131216"/>
                  <a:pt x="59484" y="133018"/>
                </a:cubicBezTo>
                <a:cubicBezTo>
                  <a:pt x="57638" y="114928"/>
                  <a:pt x="74375" y="93453"/>
                  <a:pt x="90865" y="84346"/>
                </a:cubicBezTo>
                <a:cubicBezTo>
                  <a:pt x="107356" y="75240"/>
                  <a:pt x="137260" y="73086"/>
                  <a:pt x="154120" y="86992"/>
                </a:cubicBezTo>
                <a:cubicBezTo>
                  <a:pt x="158981" y="54442"/>
                  <a:pt x="179902" y="38505"/>
                  <a:pt x="212637" y="27122"/>
                </a:cubicBezTo>
                <a:cubicBezTo>
                  <a:pt x="230665" y="20969"/>
                  <a:pt x="268015" y="17092"/>
                  <a:pt x="296627" y="43243"/>
                </a:cubicBezTo>
                <a:cubicBezTo>
                  <a:pt x="315579" y="7739"/>
                  <a:pt x="372188" y="-13489"/>
                  <a:pt x="430274" y="9708"/>
                </a:cubicBezTo>
                <a:cubicBezTo>
                  <a:pt x="453170" y="19145"/>
                  <a:pt x="471808" y="36662"/>
                  <a:pt x="482637" y="58934"/>
                </a:cubicBezTo>
                <a:cubicBezTo>
                  <a:pt x="488040" y="71626"/>
                  <a:pt x="491067" y="85204"/>
                  <a:pt x="491559" y="98991"/>
                </a:cubicBezTo>
                <a:cubicBezTo>
                  <a:pt x="507521" y="87881"/>
                  <a:pt x="528423" y="86853"/>
                  <a:pt x="545399" y="96345"/>
                </a:cubicBezTo>
                <a:cubicBezTo>
                  <a:pt x="558266" y="104393"/>
                  <a:pt x="565754" y="118785"/>
                  <a:pt x="564966" y="133941"/>
                </a:cubicBezTo>
                <a:cubicBezTo>
                  <a:pt x="576965" y="134661"/>
                  <a:pt x="588755" y="137385"/>
                  <a:pt x="599855" y="142001"/>
                </a:cubicBezTo>
                <a:cubicBezTo>
                  <a:pt x="612161" y="147293"/>
                  <a:pt x="625514" y="159169"/>
                  <a:pt x="620960" y="171598"/>
                </a:cubicBezTo>
                <a:cubicBezTo>
                  <a:pt x="617514" y="181012"/>
                  <a:pt x="605823" y="184704"/>
                  <a:pt x="595486" y="186120"/>
                </a:cubicBezTo>
                <a:cubicBezTo>
                  <a:pt x="574928" y="188988"/>
                  <a:pt x="554002" y="187690"/>
                  <a:pt x="533955" y="182305"/>
                </a:cubicBezTo>
                <a:cubicBezTo>
                  <a:pt x="495663" y="207494"/>
                  <a:pt x="445767" y="206292"/>
                  <a:pt x="408738" y="179290"/>
                </a:cubicBezTo>
                <a:cubicBezTo>
                  <a:pt x="400560" y="185513"/>
                  <a:pt x="391921" y="191109"/>
                  <a:pt x="382894" y="196026"/>
                </a:cubicBezTo>
                <a:cubicBezTo>
                  <a:pt x="373326" y="200212"/>
                  <a:pt x="363186" y="202929"/>
                  <a:pt x="352805" y="204087"/>
                </a:cubicBezTo>
                <a:cubicBezTo>
                  <a:pt x="335269" y="205933"/>
                  <a:pt x="310533" y="202610"/>
                  <a:pt x="296873" y="191104"/>
                </a:cubicBezTo>
                <a:cubicBezTo>
                  <a:pt x="295126" y="189247"/>
                  <a:pt x="292849" y="187979"/>
                  <a:pt x="290351" y="187473"/>
                </a:cubicBezTo>
                <a:cubicBezTo>
                  <a:pt x="288339" y="187605"/>
                  <a:pt x="286401" y="188286"/>
                  <a:pt x="284752" y="189442"/>
                </a:cubicBezTo>
                <a:cubicBezTo>
                  <a:pt x="257352" y="203841"/>
                  <a:pt x="224161" y="201456"/>
                  <a:pt x="199100" y="183289"/>
                </a:cubicBezTo>
                <a:cubicBezTo>
                  <a:pt x="166291" y="212659"/>
                  <a:pt x="116075" y="210614"/>
                  <a:pt x="85758" y="178674"/>
                </a:cubicBezTo>
                <a:cubicBezTo>
                  <a:pt x="70228" y="185813"/>
                  <a:pt x="52980" y="188374"/>
                  <a:pt x="36041" y="186058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xmlns="" id="{960C2E84-7D4A-5431-55FA-564F4D4CCE0B}"/>
              </a:ext>
            </a:extLst>
          </p:cNvPr>
          <p:cNvSpPr/>
          <p:nvPr/>
        </p:nvSpPr>
        <p:spPr>
          <a:xfrm>
            <a:off x="10299032" y="3438805"/>
            <a:ext cx="1741412" cy="571490"/>
          </a:xfrm>
          <a:custGeom>
            <a:avLst/>
            <a:gdLst>
              <a:gd name="connsiteX0" fmla="*/ 437497 w 464214"/>
              <a:gd name="connsiteY0" fmla="*/ 138746 h 152344"/>
              <a:gd name="connsiteX1" fmla="*/ 464079 w 464214"/>
              <a:gd name="connsiteY1" fmla="*/ 123917 h 152344"/>
              <a:gd name="connsiteX2" fmla="*/ 451773 w 464214"/>
              <a:gd name="connsiteY2" fmla="*/ 102996 h 152344"/>
              <a:gd name="connsiteX3" fmla="*/ 419961 w 464214"/>
              <a:gd name="connsiteY3" fmla="*/ 99119 h 152344"/>
              <a:gd name="connsiteX4" fmla="*/ 396579 w 464214"/>
              <a:gd name="connsiteY4" fmla="*/ 62754 h 152344"/>
              <a:gd name="connsiteX5" fmla="*/ 349323 w 464214"/>
              <a:gd name="connsiteY5" fmla="*/ 64723 h 152344"/>
              <a:gd name="connsiteX6" fmla="*/ 305574 w 464214"/>
              <a:gd name="connsiteY6" fmla="*/ 19990 h 152344"/>
              <a:gd name="connsiteX7" fmla="*/ 242934 w 464214"/>
              <a:gd name="connsiteY7" fmla="*/ 32296 h 152344"/>
              <a:gd name="connsiteX8" fmla="*/ 143130 w 464214"/>
              <a:gd name="connsiteY8" fmla="*/ 7253 h 152344"/>
              <a:gd name="connsiteX9" fmla="*/ 103996 w 464214"/>
              <a:gd name="connsiteY9" fmla="*/ 44172 h 152344"/>
              <a:gd name="connsiteX10" fmla="*/ 97351 w 464214"/>
              <a:gd name="connsiteY10" fmla="*/ 74076 h 152344"/>
              <a:gd name="connsiteX11" fmla="*/ 57109 w 464214"/>
              <a:gd name="connsiteY11" fmla="*/ 72107 h 152344"/>
              <a:gd name="connsiteX12" fmla="*/ 42526 w 464214"/>
              <a:gd name="connsiteY12" fmla="*/ 100227 h 152344"/>
              <a:gd name="connsiteX13" fmla="*/ 16437 w 464214"/>
              <a:gd name="connsiteY13" fmla="*/ 106380 h 152344"/>
              <a:gd name="connsiteX14" fmla="*/ 685 w 464214"/>
              <a:gd name="connsiteY14" fmla="*/ 128408 h 152344"/>
              <a:gd name="connsiteX15" fmla="*/ 19698 w 464214"/>
              <a:gd name="connsiteY15" fmla="*/ 139300 h 152344"/>
              <a:gd name="connsiteX16" fmla="*/ 65785 w 464214"/>
              <a:gd name="connsiteY16" fmla="*/ 135792 h 152344"/>
              <a:gd name="connsiteX17" fmla="*/ 159251 w 464214"/>
              <a:gd name="connsiteY17" fmla="*/ 133516 h 152344"/>
              <a:gd name="connsiteX18" fmla="*/ 178634 w 464214"/>
              <a:gd name="connsiteY18" fmla="*/ 145822 h 152344"/>
              <a:gd name="connsiteX19" fmla="*/ 201093 w 464214"/>
              <a:gd name="connsiteY19" fmla="*/ 151975 h 152344"/>
              <a:gd name="connsiteX20" fmla="*/ 242873 w 464214"/>
              <a:gd name="connsiteY20" fmla="*/ 142253 h 152344"/>
              <a:gd name="connsiteX21" fmla="*/ 247734 w 464214"/>
              <a:gd name="connsiteY21" fmla="*/ 139607 h 152344"/>
              <a:gd name="connsiteX22" fmla="*/ 251857 w 464214"/>
              <a:gd name="connsiteY22" fmla="*/ 141022 h 152344"/>
              <a:gd name="connsiteX23" fmla="*/ 315849 w 464214"/>
              <a:gd name="connsiteY23" fmla="*/ 136469 h 152344"/>
              <a:gd name="connsiteX24" fmla="*/ 400517 w 464214"/>
              <a:gd name="connsiteY24" fmla="*/ 133085 h 152344"/>
              <a:gd name="connsiteX25" fmla="*/ 437497 w 464214"/>
              <a:gd name="connsiteY25" fmla="*/ 138746 h 15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4214" h="152344">
                <a:moveTo>
                  <a:pt x="437497" y="138746"/>
                </a:moveTo>
                <a:cubicBezTo>
                  <a:pt x="452265" y="136531"/>
                  <a:pt x="462110" y="131731"/>
                  <a:pt x="464079" y="123917"/>
                </a:cubicBezTo>
                <a:cubicBezTo>
                  <a:pt x="465119" y="114976"/>
                  <a:pt x="460092" y="106432"/>
                  <a:pt x="451773" y="102996"/>
                </a:cubicBezTo>
                <a:cubicBezTo>
                  <a:pt x="441651" y="99088"/>
                  <a:pt x="430723" y="97757"/>
                  <a:pt x="419961" y="99119"/>
                </a:cubicBezTo>
                <a:cubicBezTo>
                  <a:pt x="421315" y="85582"/>
                  <a:pt x="408885" y="69523"/>
                  <a:pt x="396579" y="62754"/>
                </a:cubicBezTo>
                <a:cubicBezTo>
                  <a:pt x="384273" y="55986"/>
                  <a:pt x="361875" y="54324"/>
                  <a:pt x="349323" y="64723"/>
                </a:cubicBezTo>
                <a:cubicBezTo>
                  <a:pt x="345692" y="40111"/>
                  <a:pt x="330063" y="28543"/>
                  <a:pt x="305574" y="19990"/>
                </a:cubicBezTo>
                <a:cubicBezTo>
                  <a:pt x="283994" y="12654"/>
                  <a:pt x="260137" y="17341"/>
                  <a:pt x="242934" y="32296"/>
                </a:cubicBezTo>
                <a:cubicBezTo>
                  <a:pt x="228721" y="5838"/>
                  <a:pt x="186510" y="-10099"/>
                  <a:pt x="143130" y="7253"/>
                </a:cubicBezTo>
                <a:cubicBezTo>
                  <a:pt x="125988" y="14326"/>
                  <a:pt x="112055" y="27470"/>
                  <a:pt x="103996" y="44172"/>
                </a:cubicBezTo>
                <a:cubicBezTo>
                  <a:pt x="99963" y="53647"/>
                  <a:pt x="97709" y="63784"/>
                  <a:pt x="97351" y="74076"/>
                </a:cubicBezTo>
                <a:cubicBezTo>
                  <a:pt x="85406" y="65812"/>
                  <a:pt x="69804" y="65049"/>
                  <a:pt x="57109" y="72107"/>
                </a:cubicBezTo>
                <a:cubicBezTo>
                  <a:pt x="47507" y="78141"/>
                  <a:pt x="41926" y="88902"/>
                  <a:pt x="42526" y="100227"/>
                </a:cubicBezTo>
                <a:cubicBezTo>
                  <a:pt x="33543" y="100778"/>
                  <a:pt x="24719" y="102859"/>
                  <a:pt x="16437" y="106380"/>
                </a:cubicBezTo>
                <a:cubicBezTo>
                  <a:pt x="7084" y="110318"/>
                  <a:pt x="-2700" y="119179"/>
                  <a:pt x="685" y="128408"/>
                </a:cubicBezTo>
                <a:cubicBezTo>
                  <a:pt x="3269" y="135485"/>
                  <a:pt x="12006" y="138254"/>
                  <a:pt x="19698" y="139300"/>
                </a:cubicBezTo>
                <a:cubicBezTo>
                  <a:pt x="35139" y="141265"/>
                  <a:pt x="50819" y="140072"/>
                  <a:pt x="65785" y="135792"/>
                </a:cubicBezTo>
                <a:cubicBezTo>
                  <a:pt x="94371" y="154585"/>
                  <a:pt x="131615" y="153677"/>
                  <a:pt x="159251" y="133516"/>
                </a:cubicBezTo>
                <a:cubicBezTo>
                  <a:pt x="165403" y="138086"/>
                  <a:pt x="171881" y="142199"/>
                  <a:pt x="178634" y="145822"/>
                </a:cubicBezTo>
                <a:cubicBezTo>
                  <a:pt x="185762" y="149009"/>
                  <a:pt x="193336" y="151084"/>
                  <a:pt x="201093" y="151975"/>
                </a:cubicBezTo>
                <a:cubicBezTo>
                  <a:pt x="214199" y="153390"/>
                  <a:pt x="232597" y="150868"/>
                  <a:pt x="242873" y="142253"/>
                </a:cubicBezTo>
                <a:cubicBezTo>
                  <a:pt x="244161" y="140864"/>
                  <a:pt x="245868" y="139935"/>
                  <a:pt x="247734" y="139607"/>
                </a:cubicBezTo>
                <a:cubicBezTo>
                  <a:pt x="249213" y="139685"/>
                  <a:pt x="250641" y="140175"/>
                  <a:pt x="251857" y="141022"/>
                </a:cubicBezTo>
                <a:cubicBezTo>
                  <a:pt x="272321" y="151785"/>
                  <a:pt x="297113" y="150020"/>
                  <a:pt x="315849" y="136469"/>
                </a:cubicBezTo>
                <a:cubicBezTo>
                  <a:pt x="340364" y="158369"/>
                  <a:pt x="377830" y="156872"/>
                  <a:pt x="400517" y="133085"/>
                </a:cubicBezTo>
                <a:cubicBezTo>
                  <a:pt x="412054" y="138448"/>
                  <a:pt x="424883" y="140411"/>
                  <a:pt x="437497" y="138746"/>
                </a:cubicBezTo>
                <a:close/>
              </a:path>
            </a:pathLst>
          </a:custGeom>
          <a:solidFill>
            <a:srgbClr val="F5F5F5"/>
          </a:solidFill>
          <a:ln w="615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7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Bahnschrift"/>
        <a:ea typeface=""/>
        <a:cs typeface=""/>
      </a:majorFont>
      <a:minorFont>
        <a:latin typeface="Bahnschrif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868</Words>
  <Application>Microsoft Office PowerPoint</Application>
  <PresentationFormat>Custom</PresentationFormat>
  <Paragraphs>190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Dasar Logika dan Pemecahan Masalah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24slides 23</dc:creator>
  <cp:lastModifiedBy>Komputer KASHAFA</cp:lastModifiedBy>
  <cp:revision>82</cp:revision>
  <dcterms:created xsi:type="dcterms:W3CDTF">2022-06-27T06:09:04Z</dcterms:created>
  <dcterms:modified xsi:type="dcterms:W3CDTF">2024-10-02T04:36:44Z</dcterms:modified>
</cp:coreProperties>
</file>