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7" r:id="rId3"/>
    <p:sldId id="278" r:id="rId4"/>
    <p:sldId id="279" r:id="rId5"/>
    <p:sldId id="280" r:id="rId6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7" autoAdjust="0"/>
    <p:restoredTop sz="86329" autoAdjust="0"/>
  </p:normalViewPr>
  <p:slideViewPr>
    <p:cSldViewPr>
      <p:cViewPr varScale="1">
        <p:scale>
          <a:sx n="63" d="100"/>
          <a:sy n="63" d="100"/>
        </p:scale>
        <p:origin x="9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8CCEA-7AEA-4866-A163-4518355B9ECE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D1F3-5318-4971-ABF2-D2D70F44BF8C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32636-00C6-4891-8193-3EEDE30AF49A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197E8-1631-4279-B175-D210993F2DB8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ABD20-D329-49B1-8526-BAC48C7FDE20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7F011-87EC-4A62-9CB6-021930C339E0}" type="datetime1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2BED4-8BEE-4C66-9AF4-95B0660FBBA3}" type="datetime1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ED62E-9A9C-41A0-BC7B-3882A3E8B1C6}" type="datetime1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69258-0203-417F-842F-8509F7544EA1}" type="datetime1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EB684-DB6A-4612-ABA0-403A5DA01ABB}" type="datetime1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56C15-6989-4E0A-8A49-47C78A6B1D9E}" type="datetime1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25C409-A5D6-43BC-AAFF-7BF1F833695E}" type="datetime1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21544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Model Bayesian</a:t>
            </a:r>
            <a:endParaRPr lang="en-US" sz="8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13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87CD765-A84E-41DC-BF0B-EC49844CCD99}" type="datetime1">
              <a:rPr lang="en-US" smtClean="0"/>
              <a:t>5/5/2020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DM-7 Model Bayesian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1905000" cy="381000"/>
          </a:xfrm>
        </p:spPr>
        <p:txBody>
          <a:bodyPr/>
          <a:lstStyle/>
          <a:p>
            <a:fld id="{6B826F35-AE1E-4096-A5C1-97FFC0D02E07}" type="datetime1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477000"/>
            <a:ext cx="2895600" cy="381000"/>
          </a:xfrm>
        </p:spPr>
        <p:txBody>
          <a:bodyPr/>
          <a:lstStyle/>
          <a:p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381000"/>
          </a:xfrm>
        </p:spPr>
        <p:txBody>
          <a:bodyPr/>
          <a:lstStyle/>
          <a:p>
            <a:fld id="{294C3C4A-83CE-454E-BB96-EE4EDBDD708A}" type="slidenum">
              <a:rPr lang="en-US"/>
              <a:pPr/>
              <a:t>2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696200" cy="6858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dirty="0"/>
              <a:t>Bayesian Classification: Why?</a:t>
            </a:r>
            <a:endParaRPr lang="en-US" sz="240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13716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statistical classifier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performs 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probabilistic prediction, i.e.,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predicts class membership probabilities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Foundation: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Based on Bayes’ Theorem. 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Performance: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simple Bayesian classifier, 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naïve Bayesian classifier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has comparable performance with decision tree and selected neural network classifiers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Incremental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Each training example can incrementally increase/decrease the probability that a hypothesis is correct — prior knowledge can be combined with observed data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Standard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Even when Bayesian methods are computationally intractable, they can provide a standard of optimal decision making against which other methods can be measured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1905000" cy="381000"/>
          </a:xfrm>
        </p:spPr>
        <p:txBody>
          <a:bodyPr/>
          <a:lstStyle/>
          <a:p>
            <a:fld id="{370FD9A3-1A0C-45AF-8CC8-CEF515BF637E}" type="datetime1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477000"/>
            <a:ext cx="2895600" cy="381000"/>
          </a:xfrm>
        </p:spPr>
        <p:txBody>
          <a:bodyPr/>
          <a:lstStyle/>
          <a:p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381000"/>
          </a:xfrm>
        </p:spPr>
        <p:txBody>
          <a:bodyPr/>
          <a:lstStyle/>
          <a:p>
            <a:fld id="{00248CA9-8F77-471E-ABBA-429FAEEC36EB}" type="slidenum">
              <a:rPr lang="en-US"/>
              <a:pPr/>
              <a:t>3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620000" cy="762000"/>
          </a:xfrm>
        </p:spPr>
        <p:txBody>
          <a:bodyPr/>
          <a:lstStyle/>
          <a:p>
            <a:r>
              <a:rPr lang="en-US" dirty="0"/>
              <a:t>Bayesian Theorem: Basics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a data sample (“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evidence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”): class label is unknown</a:t>
            </a: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H be a 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hypothesis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that X belongs to class C </a:t>
            </a: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 is to determine P(H|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the probability that the hypothesis holds given the observed data sample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P(H) (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prior probability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the initial probability</a:t>
            </a:r>
          </a:p>
          <a:p>
            <a:pPr marL="742950" marR="0" lvl="1" indent="-28575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will buy computer, regardless of age, income, …</a:t>
            </a: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): probability that sample data is observed</a:t>
            </a:r>
          </a:p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|H) (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posteriori probability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the probability of observing the sample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given that the hypothesis holds</a:t>
            </a:r>
          </a:p>
          <a:p>
            <a:pPr marL="742950" marR="0" lvl="1" indent="-28575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that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will buy computer, the prob. that X is 31..40, medium income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1905000" cy="381000"/>
          </a:xfrm>
        </p:spPr>
        <p:txBody>
          <a:bodyPr/>
          <a:lstStyle/>
          <a:p>
            <a:fld id="{8CFD9BB1-CAD4-4B2A-96E6-57591A906514}" type="datetime1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477000"/>
            <a:ext cx="2895600" cy="381000"/>
          </a:xfrm>
        </p:spPr>
        <p:txBody>
          <a:bodyPr/>
          <a:lstStyle/>
          <a:p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381000"/>
          </a:xfrm>
        </p:spPr>
        <p:txBody>
          <a:bodyPr/>
          <a:lstStyle/>
          <a:p>
            <a:fld id="{6766CE82-E3DA-4B8C-9C3B-FC5B1A321126}" type="slidenum">
              <a:rPr lang="en-US"/>
              <a:pPr/>
              <a:t>4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sz="3200"/>
              <a:t>Naïve Bayesian Classifier: Training Dataset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8600" y="2057400"/>
            <a:ext cx="342900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/>
              <a:t>Class:</a:t>
            </a:r>
          </a:p>
          <a:p>
            <a:pPr>
              <a:lnSpc>
                <a:spcPct val="110000"/>
              </a:lnSpc>
            </a:pPr>
            <a:r>
              <a:rPr lang="en-US" sz="2000"/>
              <a:t>C1:buys_computer = ‘yes’</a:t>
            </a:r>
          </a:p>
          <a:p>
            <a:pPr>
              <a:lnSpc>
                <a:spcPct val="110000"/>
              </a:lnSpc>
            </a:pPr>
            <a:r>
              <a:rPr lang="en-US" sz="2000"/>
              <a:t>C2:buys_computer = ‘no’</a:t>
            </a:r>
          </a:p>
          <a:p>
            <a:pPr>
              <a:lnSpc>
                <a:spcPct val="110000"/>
              </a:lnSpc>
            </a:pPr>
            <a:endParaRPr lang="en-US" sz="2000"/>
          </a:p>
          <a:p>
            <a:pPr>
              <a:lnSpc>
                <a:spcPct val="110000"/>
              </a:lnSpc>
            </a:pPr>
            <a:r>
              <a:rPr lang="en-US" sz="2000"/>
              <a:t>Data sample </a:t>
            </a:r>
          </a:p>
          <a:p>
            <a:pPr>
              <a:lnSpc>
                <a:spcPct val="110000"/>
              </a:lnSpc>
            </a:pPr>
            <a:r>
              <a:rPr lang="en-US" sz="2000"/>
              <a:t>X = (age &lt;=30,</a:t>
            </a:r>
          </a:p>
          <a:p>
            <a:pPr>
              <a:lnSpc>
                <a:spcPct val="110000"/>
              </a:lnSpc>
            </a:pPr>
            <a:r>
              <a:rPr lang="en-US" sz="2000"/>
              <a:t>Income = medium,</a:t>
            </a:r>
          </a:p>
          <a:p>
            <a:pPr>
              <a:lnSpc>
                <a:spcPct val="110000"/>
              </a:lnSpc>
            </a:pPr>
            <a:r>
              <a:rPr lang="en-US" sz="2000"/>
              <a:t>Student = yes</a:t>
            </a:r>
          </a:p>
          <a:p>
            <a:pPr>
              <a:lnSpc>
                <a:spcPct val="110000"/>
              </a:lnSpc>
            </a:pPr>
            <a:r>
              <a:rPr lang="en-US" sz="2000"/>
              <a:t>Credit_rating = Fair)</a:t>
            </a:r>
          </a:p>
        </p:txBody>
      </p:sp>
      <p:graphicFrame>
        <p:nvGraphicFramePr>
          <p:cNvPr id="12" name="Object 5"/>
          <p:cNvGraphicFramePr>
            <a:graphicFrameLocks noGrp="1"/>
          </p:cNvGraphicFramePr>
          <p:nvPr>
            <p:ph idx="1"/>
          </p:nvPr>
        </p:nvGraphicFramePr>
        <p:xfrm>
          <a:off x="3524250" y="990600"/>
          <a:ext cx="5395913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4324438" imgH="4457652" progId="Excel.Sheet.8">
                  <p:embed/>
                </p:oleObj>
              </mc:Choice>
              <mc:Fallback>
                <p:oleObj name="Worksheet" r:id="rId3" imgW="4324438" imgH="4457652" progId="Excel.Sheet.8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990600"/>
                        <a:ext cx="5395913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1905000" cy="381000"/>
          </a:xfrm>
        </p:spPr>
        <p:txBody>
          <a:bodyPr/>
          <a:lstStyle/>
          <a:p>
            <a:fld id="{A11C2892-AB46-40D8-A33F-B6D831B4E0A2}" type="datetime1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477000"/>
            <a:ext cx="2895600" cy="381000"/>
          </a:xfrm>
        </p:spPr>
        <p:txBody>
          <a:bodyPr/>
          <a:lstStyle/>
          <a:p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77000"/>
            <a:ext cx="1905000" cy="381000"/>
          </a:xfrm>
        </p:spPr>
        <p:txBody>
          <a:bodyPr/>
          <a:lstStyle/>
          <a:p>
            <a:fld id="{F4398201-E04E-4B6E-BA4F-D52D6356F923}" type="slidenum">
              <a:rPr lang="en-US"/>
              <a:pPr/>
              <a:t>5</a:t>
            </a:fld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609600"/>
          </a:xfrm>
        </p:spPr>
        <p:txBody>
          <a:bodyPr/>
          <a:lstStyle/>
          <a:p>
            <a:r>
              <a:rPr lang="en-US"/>
              <a:t>Naïve Bayesian Classifier:  An Example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P(C</a:t>
            </a:r>
            <a:r>
              <a:rPr kumimoji="0" lang="en-US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):   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P(buys_computer = “yes”)  = 9/14 = 0.643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P(buys_computer = “no”) = 5/14= 0.357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Compute P(X|C</a:t>
            </a:r>
            <a:r>
              <a:rPr kumimoji="0" lang="en-US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for each class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P(age = “&lt;=30” | buys_computer = “yes”)  = 2/9 = 0.222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P(age = “&lt;= 30” | buys_computer = “no”) = 3/5 = 0.6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P(income = “medium” | buys_computer = “yes”) = 4/9 = 0.444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P(income = “medium” | buys_computer = “no”) = 2/5 = 0.4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P(student = “yes” | buys_computer = “yes) = 6/9 = 0.667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P(student = “yes” | buys_computer = “no”) = 1/5 = 0.2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P(credit_rating = “fair” | buys_computer = “yes”) = 6/9 = 0.667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P(credit_rating = “fair” | buys_computer = “no”) = 2/5 = 0.4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 = (age &lt;= 30 , income = medium, student = yes, credit_rating = fair)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P(X|C</a:t>
            </a:r>
            <a:r>
              <a:rPr kumimoji="0" lang="en-US" sz="1600" b="1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P(X|buys_computer = “yes”) = 0.222 x 0.444 x 0.667 x 0.667 = 0.044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P(X|buys_computer = “no”) = 0.6 x 0.4 x 0.2 x 0.4 = 0.019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P(X|C</a:t>
            </a:r>
            <a:r>
              <a:rPr kumimoji="0" lang="en-US" sz="1600" b="1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)*P(C</a:t>
            </a:r>
            <a:r>
              <a:rPr kumimoji="0" lang="en-US" sz="1600" b="1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: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P(X|buys_computer = “yes”) * P(buys_computer = “yes”) = 0.028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            </a:t>
            </a: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P(X|buys_computer = “no”) * P(buys_computer = “no”) = 0.007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Therefore,  X belongs to class (“buys_computer = yes”)</a:t>
            </a: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517</Words>
  <Application>Microsoft Office PowerPoint</Application>
  <PresentationFormat>On-screen Show (4:3)</PresentationFormat>
  <Paragraphs>64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Wingdings</vt:lpstr>
      <vt:lpstr>Office Theme</vt:lpstr>
      <vt:lpstr>Worksheet</vt:lpstr>
      <vt:lpstr>PowerPoint Presentation</vt:lpstr>
      <vt:lpstr>Bayesian Classification: Why?</vt:lpstr>
      <vt:lpstr>Bayesian Theorem: Basics</vt:lpstr>
      <vt:lpstr>Naïve Bayesian Classifier: Training Dataset</vt:lpstr>
      <vt:lpstr>Naïve Bayesian Classifier:  An Example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agha</cp:lastModifiedBy>
  <cp:revision>141</cp:revision>
  <dcterms:created xsi:type="dcterms:W3CDTF">2010-04-18T12:06:30Z</dcterms:created>
  <dcterms:modified xsi:type="dcterms:W3CDTF">2020-05-05T16:18:02Z</dcterms:modified>
</cp:coreProperties>
</file>