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C00"/>
    <a:srgbClr val="FF9966"/>
    <a:srgbClr val="CCCC00"/>
    <a:srgbClr val="CC00CC"/>
    <a:srgbClr val="FFA669"/>
    <a:srgbClr val="FF5050"/>
    <a:srgbClr val="00CC99"/>
    <a:srgbClr val="009999"/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D889A-ED73-47E2-ADD9-0B564BD2FE1C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E239D-0D41-46A3-B9FB-06AB9190B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D889A-ED73-47E2-ADD9-0B564BD2FE1C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E239D-0D41-46A3-B9FB-06AB9190B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D889A-ED73-47E2-ADD9-0B564BD2FE1C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E239D-0D41-46A3-B9FB-06AB9190B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3B00-2967-4CDC-B27B-282961250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8939A-620E-41DC-954F-56E952152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21FD-9960-4930-91EE-BF0A18739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48ADF-F4D5-4DC5-9CC1-625D1356D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BAA17-77F3-434E-874B-4B89AA272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50109-62DB-4DFA-B670-CBEBFAA43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4651A-A79C-47E9-903D-36F9ECA07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2842C-753B-42BC-9853-82CC51C69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D889A-ED73-47E2-ADD9-0B564BD2FE1C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E239D-0D41-46A3-B9FB-06AB9190B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83324-E4C6-469B-BD91-365FF98DB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25CC5-E1AA-47A2-BB2F-C5FC429D3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C8E4B-5405-43FE-9D15-14E8A307E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 altLang="zh-CN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 smtClean="0"/>
              <a:t>Click to edit Master subtitle style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KAP Drs. Sukrisno Agoes, MM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997BF-4EFE-4E12-A2C2-3822D513C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KAP Drs. Sukrisno Agoes, MM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BD31D-DD23-4917-8165-B80C29F3E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KAP Drs. Sukrisno Agoes, MM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7965A-3C1F-4145-BFB4-12EFEB147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7075" y="1600200"/>
            <a:ext cx="34623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1813" y="1600200"/>
            <a:ext cx="3463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KAP Drs. Sukrisno Agoes, MM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94A6C-6FEB-4CED-9695-77AD4329E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KAP Drs. Sukrisno Agoes, MM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B105-FBAC-473F-AC15-C49D8589F0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KAP Drs. Sukrisno Agoes, MM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8ECDC-2916-42D0-A58F-77F85C8BED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KAP Drs. Sukrisno Agoes, MM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EBC1E-8EFE-476E-97A2-97F17DAA4A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D889A-ED73-47E2-ADD9-0B564BD2FE1C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E239D-0D41-46A3-B9FB-06AB9190B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KAP Drs. Sukrisno Agoes, MM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0EEB5-8709-489C-A9B2-AC330BE4F6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KAP Drs. Sukrisno Agoes, MM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A5D75-1675-46EA-B98F-B12ECF049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KAP Drs. Sukrisno Agoes, MM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C30E4-25B7-4BD5-BF02-437B1F57EA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3" y="274638"/>
            <a:ext cx="1768475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97075" y="274638"/>
            <a:ext cx="5157788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KAP Drs. Sukrisno Agoes, MM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9319C-3761-463E-9EDD-496E258C4F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D889A-ED73-47E2-ADD9-0B564BD2FE1C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E239D-0D41-46A3-B9FB-06AB9190B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D889A-ED73-47E2-ADD9-0B564BD2FE1C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E239D-0D41-46A3-B9FB-06AB9190B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D889A-ED73-47E2-ADD9-0B564BD2FE1C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E239D-0D41-46A3-B9FB-06AB9190B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D889A-ED73-47E2-ADD9-0B564BD2FE1C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E239D-0D41-46A3-B9FB-06AB9190B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D889A-ED73-47E2-ADD9-0B564BD2FE1C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E239D-0D41-46A3-B9FB-06AB9190B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Calibri" pitchFamily="34" charset="0"/>
              </a:rPr>
              <a:t>Click icon to add picture</a:t>
            </a:r>
            <a:endParaRPr lang="en-US" noProof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D889A-ED73-47E2-ADD9-0B564BD2FE1C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E239D-0D41-46A3-B9FB-06AB9190B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A75D889A-ED73-47E2-ADD9-0B564BD2FE1C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884E239D-0D41-46A3-B9FB-06AB9190B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  <a:sym typeface="Calibri" pitchFamily="34" charset="0"/>
        </a:defRPr>
      </a:lvl2pPr>
      <a:lvl3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  <a:sym typeface="Calibri" pitchFamily="34" charset="0"/>
        </a:defRPr>
      </a:lvl3pPr>
      <a:lvl4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  <a:sym typeface="Calibri" pitchFamily="34" charset="0"/>
        </a:defRPr>
      </a:lvl4pPr>
      <a:lvl5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  <a:sym typeface="Calibri" pitchFamily="34" charset="0"/>
        </a:defRPr>
      </a:lvl5pPr>
      <a:lvl6pPr marL="13716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  <a:sym typeface="Calibri" pitchFamily="34" charset="0"/>
        </a:defRPr>
      </a:lvl6pPr>
      <a:lvl7pPr marL="18288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  <a:sym typeface="Calibri" pitchFamily="34" charset="0"/>
        </a:defRPr>
      </a:lvl7pPr>
      <a:lvl8pPr marL="22860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  <a:sym typeface="Calibri" pitchFamily="34" charset="0"/>
        </a:defRPr>
      </a:lvl8pPr>
      <a:lvl9pPr marL="27432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  <a:sym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5A2E19F-472C-4E8C-A105-963F784F8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7075" y="274638"/>
            <a:ext cx="70786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97075" y="1600200"/>
            <a:ext cx="70786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KAP Drs. Sukrisno Agoes, MM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A818EEAC-F9C6-4BD6-9748-C1E9348566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04800"/>
            <a:ext cx="5638800" cy="2057400"/>
          </a:xfrm>
          <a:prstGeom prst="snip2SameRect">
            <a:avLst>
              <a:gd name="adj1" fmla="val 16667"/>
              <a:gd name="adj2" fmla="val 16029"/>
            </a:avLst>
          </a:prstGeom>
          <a:solidFill>
            <a:schemeClr val="accent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3200" dirty="0" smtClean="0"/>
              <a:t>JASA-JASA SELAIN AUDIT YANG BISA DIBERIKAN KANTOR AKUNTAN PUBLIK</a:t>
            </a:r>
            <a:endParaRPr lang="en-US" sz="3200" dirty="0"/>
          </a:p>
        </p:txBody>
      </p:sp>
      <p:sp>
        <p:nvSpPr>
          <p:cNvPr id="5" name="Frame 4"/>
          <p:cNvSpPr/>
          <p:nvPr/>
        </p:nvSpPr>
        <p:spPr>
          <a:xfrm>
            <a:off x="914400" y="304800"/>
            <a:ext cx="2057400" cy="1600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BAB 27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9800"/>
            <a:ext cx="2667000" cy="2069809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495800"/>
            <a:ext cx="2667000" cy="1941991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6750" y="2514600"/>
            <a:ext cx="55562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8200"/>
            <a:ext cx="7391400" cy="5105400"/>
          </a:xfrm>
          <a:solidFill>
            <a:srgbClr val="CCCC00"/>
          </a:solidFill>
          <a:ln w="57150">
            <a:solidFill>
              <a:srgbClr val="006600"/>
            </a:solidFill>
            <a:prstDash val="dash"/>
          </a:ln>
        </p:spPr>
        <p:txBody>
          <a:bodyPr/>
          <a:lstStyle/>
          <a:p>
            <a:pPr marL="0" indent="344488">
              <a:buNone/>
            </a:pPr>
            <a:r>
              <a:rPr lang="en-US" sz="2100" dirty="0" smtClean="0"/>
              <a:t>	</a:t>
            </a:r>
            <a:r>
              <a:rPr lang="en-US" sz="2100" dirty="0" err="1" smtClean="0"/>
              <a:t>Dalam</a:t>
            </a:r>
            <a:r>
              <a:rPr lang="en-US" sz="2100" dirty="0" smtClean="0"/>
              <a:t> </a:t>
            </a:r>
            <a:r>
              <a:rPr lang="en-US" sz="2100" dirty="0" err="1" smtClean="0"/>
              <a:t>menerapkan</a:t>
            </a:r>
            <a:r>
              <a:rPr lang="en-US" sz="2100" dirty="0" smtClean="0"/>
              <a:t> </a:t>
            </a:r>
            <a:r>
              <a:rPr lang="en-US" sz="2100" dirty="0" err="1" smtClean="0"/>
              <a:t>prosedur</a:t>
            </a:r>
            <a:r>
              <a:rPr lang="en-US" sz="2100" dirty="0" smtClean="0"/>
              <a:t> </a:t>
            </a:r>
            <a:r>
              <a:rPr lang="en-US" sz="2100" dirty="0" err="1" smtClean="0"/>
              <a:t>ini</a:t>
            </a:r>
            <a:r>
              <a:rPr lang="en-US" sz="2100" dirty="0" smtClean="0"/>
              <a:t>, </a:t>
            </a:r>
            <a:r>
              <a:rPr lang="en-US" sz="2100" dirty="0" err="1" smtClean="0"/>
              <a:t>praktisi</a:t>
            </a:r>
            <a:r>
              <a:rPr lang="en-US" sz="2100" dirty="0" smtClean="0"/>
              <a:t> </a:t>
            </a:r>
            <a:r>
              <a:rPr lang="en-US" sz="2100" dirty="0" err="1" smtClean="0"/>
              <a:t>akan</a:t>
            </a:r>
            <a:r>
              <a:rPr lang="en-US" sz="2100" dirty="0" smtClean="0"/>
              <a:t> </a:t>
            </a:r>
            <a:r>
              <a:rPr lang="en-US" sz="2100" dirty="0" err="1" smtClean="0"/>
              <a:t>mempertimbangkan</a:t>
            </a:r>
            <a:r>
              <a:rPr lang="en-US" sz="2100" dirty="0" smtClean="0"/>
              <a:t> </a:t>
            </a:r>
            <a:r>
              <a:rPr lang="en-US" sz="2100" dirty="0" err="1" smtClean="0"/>
              <a:t>jenis</a:t>
            </a:r>
            <a:r>
              <a:rPr lang="en-US" sz="2100" dirty="0" smtClean="0"/>
              <a:t> </a:t>
            </a:r>
            <a:r>
              <a:rPr lang="en-US" sz="2100" dirty="0" err="1" smtClean="0"/>
              <a:t>hal-hal</a:t>
            </a:r>
            <a:r>
              <a:rPr lang="en-US" sz="2100" dirty="0" smtClean="0"/>
              <a:t> yang </a:t>
            </a:r>
            <a:r>
              <a:rPr lang="en-US" sz="2100" dirty="0" err="1" smtClean="0"/>
              <a:t>memerlukan</a:t>
            </a:r>
            <a:r>
              <a:rPr lang="en-US" sz="2100" dirty="0" smtClean="0"/>
              <a:t> </a:t>
            </a:r>
            <a:r>
              <a:rPr lang="en-US" sz="2100" dirty="0" err="1" smtClean="0"/>
              <a:t>penyesuaian</a:t>
            </a:r>
            <a:r>
              <a:rPr lang="en-US" sz="2100" dirty="0" smtClean="0"/>
              <a:t> </a:t>
            </a:r>
            <a:r>
              <a:rPr lang="en-US" sz="2100" dirty="0" err="1" smtClean="0"/>
              <a:t>akuntansi</a:t>
            </a:r>
            <a:r>
              <a:rPr lang="en-US" sz="2100" dirty="0" smtClean="0"/>
              <a:t> </a:t>
            </a:r>
            <a:r>
              <a:rPr lang="en-US" sz="2100" dirty="0" err="1" smtClean="0"/>
              <a:t>dalam</a:t>
            </a:r>
            <a:r>
              <a:rPr lang="en-US" sz="2100" dirty="0" smtClean="0"/>
              <a:t> </a:t>
            </a:r>
            <a:r>
              <a:rPr lang="en-US" sz="2100" dirty="0" err="1" smtClean="0"/>
              <a:t>periode</a:t>
            </a:r>
            <a:r>
              <a:rPr lang="en-US" sz="2100" dirty="0" smtClean="0"/>
              <a:t> yang </a:t>
            </a:r>
            <a:r>
              <a:rPr lang="en-US" sz="2100" dirty="0" err="1" smtClean="0"/>
              <a:t>lalu</a:t>
            </a:r>
            <a:r>
              <a:rPr lang="en-US" sz="2100" dirty="0" smtClean="0"/>
              <a:t>.</a:t>
            </a:r>
          </a:p>
          <a:p>
            <a:pPr marL="344488" indent="-344488"/>
            <a:r>
              <a:rPr lang="en-US" sz="2100" dirty="0" err="1" smtClean="0"/>
              <a:t>Meminta</a:t>
            </a:r>
            <a:r>
              <a:rPr lang="en-US" sz="2100" dirty="0" smtClean="0"/>
              <a:t> </a:t>
            </a:r>
            <a:r>
              <a:rPr lang="en-US" sz="2100" dirty="0" err="1" smtClean="0"/>
              <a:t>keterangan</a:t>
            </a:r>
            <a:r>
              <a:rPr lang="en-US" sz="2100" dirty="0" smtClean="0"/>
              <a:t> </a:t>
            </a:r>
            <a:r>
              <a:rPr lang="en-US" sz="2100" dirty="0" err="1" smtClean="0"/>
              <a:t>tentang</a:t>
            </a:r>
            <a:r>
              <a:rPr lang="en-US" sz="2100" dirty="0" smtClean="0"/>
              <a:t> </a:t>
            </a:r>
            <a:r>
              <a:rPr lang="en-US" sz="2100" dirty="0" err="1" smtClean="0"/>
              <a:t>tindakan</a:t>
            </a:r>
            <a:r>
              <a:rPr lang="en-US" sz="2100" dirty="0" smtClean="0"/>
              <a:t> yang </a:t>
            </a:r>
            <a:r>
              <a:rPr lang="en-US" sz="2100" dirty="0" err="1" smtClean="0"/>
              <a:t>diambil</a:t>
            </a:r>
            <a:r>
              <a:rPr lang="en-US" sz="2100" dirty="0" smtClean="0"/>
              <a:t> </a:t>
            </a:r>
            <a:r>
              <a:rPr lang="en-US" sz="2100" dirty="0" err="1" smtClean="0"/>
              <a:t>padarapat</a:t>
            </a:r>
            <a:r>
              <a:rPr lang="en-US" sz="2100" dirty="0" smtClean="0"/>
              <a:t> </a:t>
            </a:r>
            <a:r>
              <a:rPr lang="en-US" sz="2100" dirty="0" err="1" smtClean="0"/>
              <a:t>pemegang</a:t>
            </a:r>
            <a:r>
              <a:rPr lang="en-US" sz="2100" dirty="0" smtClean="0"/>
              <a:t> </a:t>
            </a:r>
            <a:r>
              <a:rPr lang="en-US" sz="2100" dirty="0" err="1" smtClean="0"/>
              <a:t>saham</a:t>
            </a:r>
            <a:r>
              <a:rPr lang="en-US" sz="2100" dirty="0" smtClean="0"/>
              <a:t>, </a:t>
            </a:r>
            <a:r>
              <a:rPr lang="en-US" sz="2100" dirty="0" err="1" smtClean="0"/>
              <a:t>dewan</a:t>
            </a:r>
            <a:r>
              <a:rPr lang="en-US" sz="2100" dirty="0" smtClean="0"/>
              <a:t> </a:t>
            </a:r>
            <a:r>
              <a:rPr lang="en-US" sz="2100" dirty="0" err="1" smtClean="0"/>
              <a:t>komisaris</a:t>
            </a:r>
            <a:r>
              <a:rPr lang="en-US" sz="2100" dirty="0" smtClean="0"/>
              <a:t>, </a:t>
            </a:r>
            <a:r>
              <a:rPr lang="en-US" sz="2100" dirty="0" err="1" smtClean="0"/>
              <a:t>komite-komite</a:t>
            </a:r>
            <a:r>
              <a:rPr lang="en-US" sz="2100" dirty="0" smtClean="0"/>
              <a:t> </a:t>
            </a:r>
            <a:r>
              <a:rPr lang="en-US" sz="2100" dirty="0" err="1" smtClean="0"/>
              <a:t>dalam</a:t>
            </a:r>
            <a:r>
              <a:rPr lang="en-US" sz="2100" dirty="0" smtClean="0"/>
              <a:t> </a:t>
            </a:r>
            <a:r>
              <a:rPr lang="en-US" sz="2100" dirty="0" err="1" smtClean="0"/>
              <a:t>dewan</a:t>
            </a:r>
            <a:r>
              <a:rPr lang="en-US" sz="2100" dirty="0" smtClean="0"/>
              <a:t> </a:t>
            </a:r>
            <a:r>
              <a:rPr lang="en-US" sz="2100" dirty="0" err="1" smtClean="0"/>
              <a:t>komisaris</a:t>
            </a:r>
            <a:r>
              <a:rPr lang="en-US" sz="2100" dirty="0" smtClean="0"/>
              <a:t>,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 err="1" smtClean="0"/>
              <a:t>rapat</a:t>
            </a:r>
            <a:r>
              <a:rPr lang="en-US" sz="2100" dirty="0" smtClean="0"/>
              <a:t> lain yang </a:t>
            </a:r>
            <a:r>
              <a:rPr lang="en-US" sz="2100" dirty="0" err="1" smtClean="0"/>
              <a:t>berdampak</a:t>
            </a:r>
            <a:r>
              <a:rPr lang="en-US" sz="2100" dirty="0" smtClean="0"/>
              <a:t> </a:t>
            </a:r>
            <a:r>
              <a:rPr lang="en-US" sz="2100" dirty="0" err="1" smtClean="0"/>
              <a:t>terhadap</a:t>
            </a:r>
            <a:r>
              <a:rPr lang="en-US" sz="2100" dirty="0" smtClean="0"/>
              <a:t> </a:t>
            </a:r>
            <a:r>
              <a:rPr lang="en-US" sz="2100" dirty="0" err="1" smtClean="0"/>
              <a:t>laporan</a:t>
            </a:r>
            <a:r>
              <a:rPr lang="en-US" sz="2100" dirty="0" smtClean="0"/>
              <a:t> </a:t>
            </a:r>
            <a:r>
              <a:rPr lang="en-US" sz="2100" dirty="0" err="1" smtClean="0"/>
              <a:t>keuangan</a:t>
            </a:r>
            <a:r>
              <a:rPr lang="en-US" sz="2100" dirty="0" smtClean="0"/>
              <a:t>.</a:t>
            </a:r>
          </a:p>
          <a:p>
            <a:pPr marL="344488" indent="-344488"/>
            <a:r>
              <a:rPr lang="en-US" sz="2100" dirty="0" err="1" smtClean="0"/>
              <a:t>Membaca</a:t>
            </a:r>
            <a:r>
              <a:rPr lang="en-US" sz="2100" dirty="0" smtClean="0"/>
              <a:t> </a:t>
            </a:r>
            <a:r>
              <a:rPr lang="en-US" sz="2100" dirty="0" err="1" smtClean="0"/>
              <a:t>laporan</a:t>
            </a:r>
            <a:r>
              <a:rPr lang="en-US" sz="2100" dirty="0" smtClean="0"/>
              <a:t> </a:t>
            </a:r>
            <a:r>
              <a:rPr lang="en-US" sz="2100" dirty="0" err="1" smtClean="0"/>
              <a:t>keuangan</a:t>
            </a:r>
            <a:r>
              <a:rPr lang="en-US" sz="2100" dirty="0" smtClean="0"/>
              <a:t> </a:t>
            </a:r>
            <a:r>
              <a:rPr lang="en-US" sz="2100" dirty="0" err="1" smtClean="0"/>
              <a:t>untuk</a:t>
            </a:r>
            <a:r>
              <a:rPr lang="en-US" sz="2100" dirty="0" smtClean="0"/>
              <a:t> </a:t>
            </a:r>
            <a:r>
              <a:rPr lang="en-US" sz="2100" dirty="0" err="1" smtClean="0"/>
              <a:t>mempertimbangkan,berdasarkan</a:t>
            </a:r>
            <a:r>
              <a:rPr lang="en-US" sz="2100" dirty="0" smtClean="0"/>
              <a:t> </a:t>
            </a:r>
            <a:r>
              <a:rPr lang="en-US" sz="2100" dirty="0" err="1" smtClean="0"/>
              <a:t>informasi</a:t>
            </a:r>
            <a:r>
              <a:rPr lang="en-US" sz="2100" dirty="0" smtClean="0"/>
              <a:t> yang </a:t>
            </a:r>
            <a:r>
              <a:rPr lang="en-US" sz="2100" dirty="0" err="1" smtClean="0"/>
              <a:t>menjadi</a:t>
            </a:r>
            <a:r>
              <a:rPr lang="en-US" sz="2100" dirty="0" smtClean="0"/>
              <a:t> </a:t>
            </a:r>
            <a:r>
              <a:rPr lang="en-US" sz="2100" dirty="0" err="1" smtClean="0"/>
              <a:t>perhatian</a:t>
            </a:r>
            <a:r>
              <a:rPr lang="en-US" sz="2100" dirty="0" smtClean="0"/>
              <a:t> </a:t>
            </a:r>
            <a:r>
              <a:rPr lang="en-US" sz="2100" dirty="0" err="1" smtClean="0"/>
              <a:t>praktisi</a:t>
            </a:r>
            <a:r>
              <a:rPr lang="en-US" sz="2100" dirty="0" smtClean="0"/>
              <a:t>, </a:t>
            </a:r>
            <a:r>
              <a:rPr lang="en-US" sz="2100" dirty="0" err="1" smtClean="0"/>
              <a:t>apakah</a:t>
            </a:r>
            <a:r>
              <a:rPr lang="en-US" sz="2100" dirty="0" smtClean="0"/>
              <a:t> </a:t>
            </a:r>
            <a:r>
              <a:rPr lang="en-US" sz="2100" dirty="0" err="1" smtClean="0"/>
              <a:t>laporan</a:t>
            </a:r>
            <a:r>
              <a:rPr lang="en-US" sz="2100" dirty="0" smtClean="0"/>
              <a:t> </a:t>
            </a:r>
            <a:r>
              <a:rPr lang="en-US" sz="2100" dirty="0" err="1" smtClean="0"/>
              <a:t>keuangan</a:t>
            </a:r>
            <a:r>
              <a:rPr lang="en-US" sz="2100" dirty="0" smtClean="0"/>
              <a:t> </a:t>
            </a:r>
            <a:r>
              <a:rPr lang="en-US" sz="2100" dirty="0" err="1" smtClean="0"/>
              <a:t>sesuai</a:t>
            </a:r>
            <a:r>
              <a:rPr lang="en-US" sz="2100" dirty="0" smtClean="0"/>
              <a:t> </a:t>
            </a:r>
            <a:r>
              <a:rPr lang="en-US" sz="2100" dirty="0" err="1" smtClean="0"/>
              <a:t>dengan</a:t>
            </a:r>
            <a:r>
              <a:rPr lang="en-US" sz="2100" dirty="0" smtClean="0"/>
              <a:t> basis </a:t>
            </a:r>
            <a:r>
              <a:rPr lang="en-US" sz="2100" dirty="0" err="1" smtClean="0"/>
              <a:t>akuntansi</a:t>
            </a:r>
            <a:r>
              <a:rPr lang="en-US" sz="2100" dirty="0" smtClean="0"/>
              <a:t> yang </a:t>
            </a:r>
            <a:r>
              <a:rPr lang="en-US" sz="2100" dirty="0" err="1" smtClean="0"/>
              <a:t>telah</a:t>
            </a:r>
            <a:r>
              <a:rPr lang="en-US" sz="2100" dirty="0" smtClean="0"/>
              <a:t> </a:t>
            </a:r>
            <a:r>
              <a:rPr lang="en-US" sz="2100" dirty="0" err="1" smtClean="0"/>
              <a:t>ditetapkan</a:t>
            </a:r>
            <a:r>
              <a:rPr lang="en-US" sz="2100" dirty="0" smtClean="0"/>
              <a:t>.</a:t>
            </a:r>
          </a:p>
          <a:p>
            <a:pPr marL="344488" indent="-344488"/>
            <a:r>
              <a:rPr lang="en-US" sz="2100" dirty="0" err="1" smtClean="0"/>
              <a:t>Memperoleh</a:t>
            </a:r>
            <a:r>
              <a:rPr lang="en-US" sz="2100" dirty="0" smtClean="0"/>
              <a:t> </a:t>
            </a:r>
            <a:r>
              <a:rPr lang="en-US" sz="2100" dirty="0" err="1" smtClean="0"/>
              <a:t>laporan</a:t>
            </a:r>
            <a:r>
              <a:rPr lang="en-US" sz="2100" dirty="0" smtClean="0"/>
              <a:t> </a:t>
            </a:r>
            <a:r>
              <a:rPr lang="en-US" sz="2100" dirty="0" err="1" smtClean="0"/>
              <a:t>dari</a:t>
            </a:r>
            <a:r>
              <a:rPr lang="en-US" sz="2100" dirty="0" smtClean="0"/>
              <a:t> </a:t>
            </a:r>
            <a:r>
              <a:rPr lang="en-US" sz="2100" dirty="0" err="1" smtClean="0"/>
              <a:t>praktisi</a:t>
            </a:r>
            <a:r>
              <a:rPr lang="en-US" sz="2100" dirty="0" smtClean="0"/>
              <a:t> lain, </a:t>
            </a:r>
            <a:r>
              <a:rPr lang="en-US" sz="2100" dirty="0" err="1" smtClean="0"/>
              <a:t>jika</a:t>
            </a:r>
            <a:r>
              <a:rPr lang="en-US" sz="2100" dirty="0" smtClean="0"/>
              <a:t> </a:t>
            </a:r>
            <a:r>
              <a:rPr lang="en-US" sz="2100" dirty="0" err="1" smtClean="0"/>
              <a:t>ada</a:t>
            </a:r>
            <a:r>
              <a:rPr lang="en-US" sz="2100" dirty="0" smtClean="0"/>
              <a:t>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 err="1" smtClean="0"/>
              <a:t>jika</a:t>
            </a:r>
            <a:r>
              <a:rPr lang="en-US" sz="2100" dirty="0" smtClean="0"/>
              <a:t> </a:t>
            </a:r>
            <a:r>
              <a:rPr lang="en-US" sz="2100" dirty="0" err="1" smtClean="0"/>
              <a:t>dipertimbangkan</a:t>
            </a:r>
            <a:r>
              <a:rPr lang="en-US" sz="2100" dirty="0" smtClean="0"/>
              <a:t> </a:t>
            </a:r>
            <a:r>
              <a:rPr lang="en-US" sz="2100" dirty="0" err="1" smtClean="0"/>
              <a:t>perlu</a:t>
            </a:r>
            <a:r>
              <a:rPr lang="en-US" sz="2100" dirty="0" smtClean="0"/>
              <a:t>, yang </a:t>
            </a:r>
            <a:r>
              <a:rPr lang="en-US" sz="2100" dirty="0" err="1" smtClean="0"/>
              <a:t>telah</a:t>
            </a:r>
            <a:r>
              <a:rPr lang="en-US" sz="2100" dirty="0" smtClean="0"/>
              <a:t> </a:t>
            </a:r>
            <a:r>
              <a:rPr lang="en-US" sz="2100" dirty="0" err="1" smtClean="0"/>
              <a:t>melakukan</a:t>
            </a:r>
            <a:r>
              <a:rPr lang="en-US" sz="2100" dirty="0" smtClean="0"/>
              <a:t> audit </a:t>
            </a:r>
            <a:r>
              <a:rPr lang="en-US" sz="2100" dirty="0" err="1" smtClean="0"/>
              <a:t>atau</a:t>
            </a:r>
            <a:r>
              <a:rPr lang="en-US" sz="2100" dirty="0" smtClean="0"/>
              <a:t> </a:t>
            </a:r>
            <a:r>
              <a:rPr lang="en-US" sz="2100" dirty="0" err="1" smtClean="0"/>
              <a:t>reviu</a:t>
            </a:r>
            <a:r>
              <a:rPr lang="en-US" sz="2100" dirty="0" smtClean="0"/>
              <a:t> </a:t>
            </a:r>
            <a:r>
              <a:rPr lang="en-US" sz="2100" dirty="0" err="1" smtClean="0"/>
              <a:t>laporan</a:t>
            </a:r>
            <a:r>
              <a:rPr lang="en-US" sz="2100" dirty="0" smtClean="0"/>
              <a:t> </a:t>
            </a:r>
            <a:r>
              <a:rPr lang="en-US" sz="2100" dirty="0" err="1" smtClean="0"/>
              <a:t>keuangan</a:t>
            </a:r>
            <a:r>
              <a:rPr lang="en-US" sz="2100" dirty="0" smtClean="0"/>
              <a:t> </a:t>
            </a:r>
            <a:r>
              <a:rPr lang="en-US" sz="2100" dirty="0" err="1" smtClean="0"/>
              <a:t>komponen</a:t>
            </a:r>
            <a:r>
              <a:rPr lang="en-US" sz="2100" dirty="0" smtClean="0"/>
              <a:t> </a:t>
            </a:r>
            <a:r>
              <a:rPr lang="en-US" sz="2100" dirty="0" err="1" smtClean="0"/>
              <a:t>dari</a:t>
            </a:r>
            <a:r>
              <a:rPr lang="en-US" sz="2100" dirty="0" smtClean="0"/>
              <a:t> </a:t>
            </a:r>
            <a:r>
              <a:rPr lang="en-US" sz="2100" dirty="0" err="1" smtClean="0"/>
              <a:t>entitas</a:t>
            </a:r>
            <a:r>
              <a:rPr lang="en-US" sz="2100" dirty="0" smtClean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381000"/>
            <a:ext cx="7315200" cy="6248400"/>
          </a:xfrm>
          <a:prstGeom prst="snipRoundRect">
            <a:avLst/>
          </a:prstGeom>
          <a:solidFill>
            <a:srgbClr val="FFFF66"/>
          </a:solidFill>
          <a:ln w="76200">
            <a:solidFill>
              <a:srgbClr val="FFA669"/>
            </a:solidFill>
          </a:ln>
        </p:spPr>
        <p:txBody>
          <a:bodyPr/>
          <a:lstStyle/>
          <a:p>
            <a:pPr marL="344488" indent="-344488"/>
            <a:r>
              <a:rPr lang="en-US" sz="2400" dirty="0" err="1" smtClean="0"/>
              <a:t>Meminta</a:t>
            </a:r>
            <a:r>
              <a:rPr lang="en-US" sz="2400" dirty="0" smtClean="0"/>
              <a:t> </a:t>
            </a:r>
            <a:r>
              <a:rPr lang="en-US" sz="2400" dirty="0" err="1" smtClean="0"/>
              <a:t>keterangan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orang-orang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tanggung</a:t>
            </a:r>
            <a:r>
              <a:rPr lang="en-US" sz="2400" dirty="0" smtClean="0"/>
              <a:t> </a:t>
            </a:r>
            <a:r>
              <a:rPr lang="en-US" sz="2400" dirty="0" err="1" smtClean="0"/>
              <a:t>jawab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akuntansi</a:t>
            </a:r>
            <a:r>
              <a:rPr lang="en-US" sz="2400" dirty="0" smtClean="0"/>
              <a:t> </a:t>
            </a:r>
            <a:r>
              <a:rPr lang="en-US" sz="2400" dirty="0" err="1" smtClean="0"/>
              <a:t>berkaitan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hal-hal</a:t>
            </a:r>
            <a:r>
              <a:rPr lang="en-US" sz="2400" dirty="0" smtClean="0"/>
              <a:t>,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contoh</a:t>
            </a:r>
            <a:r>
              <a:rPr lang="en-US" sz="2400" dirty="0" smtClean="0"/>
              <a:t>:</a:t>
            </a:r>
          </a:p>
          <a:p>
            <a:pPr marL="509588" indent="-165100">
              <a:buNone/>
            </a:pPr>
            <a:r>
              <a:rPr lang="en-US" sz="2400" dirty="0" smtClean="0"/>
              <a:t>o </a:t>
            </a: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dicatat</a:t>
            </a:r>
            <a:r>
              <a:rPr lang="en-US" sz="2400" dirty="0" smtClean="0"/>
              <a:t>.</a:t>
            </a:r>
          </a:p>
          <a:p>
            <a:pPr marL="509588" indent="-165100">
              <a:buNone/>
            </a:pPr>
            <a:r>
              <a:rPr lang="en-US" sz="2400" dirty="0" smtClean="0"/>
              <a:t>o </a:t>
            </a: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disusun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basis </a:t>
            </a:r>
            <a:r>
              <a:rPr lang="en-US" sz="2400" dirty="0" err="1" smtClean="0"/>
              <a:t>akuntansi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ditetapkan</a:t>
            </a:r>
            <a:r>
              <a:rPr lang="en-US" sz="2400" dirty="0" smtClean="0"/>
              <a:t>.</a:t>
            </a:r>
          </a:p>
          <a:p>
            <a:pPr marL="509588" indent="-165100">
              <a:buNone/>
            </a:pPr>
            <a:r>
              <a:rPr lang="en-US" sz="2400" dirty="0" smtClean="0"/>
              <a:t>o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dirty="0" err="1" smtClean="0"/>
              <a:t>entitas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prinsip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praktik</a:t>
            </a:r>
            <a:r>
              <a:rPr lang="en-US" sz="2400" dirty="0" smtClean="0"/>
              <a:t> </a:t>
            </a:r>
            <a:r>
              <a:rPr lang="en-US" sz="2400" dirty="0" err="1" smtClean="0"/>
              <a:t>akuntansi</a:t>
            </a:r>
            <a:r>
              <a:rPr lang="en-US" sz="2400" dirty="0" smtClean="0"/>
              <a:t> </a:t>
            </a:r>
            <a:r>
              <a:rPr lang="en-US" sz="2400" dirty="0" err="1" smtClean="0"/>
              <a:t>entitas</a:t>
            </a:r>
            <a:r>
              <a:rPr lang="en-US" sz="2400" dirty="0" smtClean="0"/>
              <a:t>.</a:t>
            </a:r>
          </a:p>
          <a:p>
            <a:pPr marL="509588" indent="-165100">
              <a:buNone/>
            </a:pPr>
            <a:r>
              <a:rPr lang="en-US" sz="2400" dirty="0" smtClean="0"/>
              <a:t>o Hal-</a:t>
            </a:r>
            <a:r>
              <a:rPr lang="en-US" sz="2400" dirty="0" err="1" smtClean="0"/>
              <a:t>hal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menimbulkan</a:t>
            </a:r>
            <a:r>
              <a:rPr lang="en-US" sz="2400" dirty="0" smtClean="0"/>
              <a:t> </a:t>
            </a:r>
            <a:r>
              <a:rPr lang="en-US" sz="2400" dirty="0" err="1" smtClean="0"/>
              <a:t>pertanyaan</a:t>
            </a:r>
            <a:r>
              <a:rPr lang="en-US" sz="2400" dirty="0" smtClean="0"/>
              <a:t> </a:t>
            </a:r>
            <a:r>
              <a:rPr lang="en-US" sz="2400" dirty="0" err="1" smtClean="0"/>
              <a:t>sepanjang</a:t>
            </a:r>
            <a:r>
              <a:rPr lang="en-US" sz="2400" dirty="0" smtClean="0"/>
              <a:t> </a:t>
            </a:r>
            <a:r>
              <a:rPr lang="en-US" sz="2400" dirty="0" err="1" smtClean="0"/>
              <a:t>penerapan</a:t>
            </a:r>
            <a:r>
              <a:rPr lang="en-US" sz="2400" dirty="0" smtClean="0"/>
              <a:t> </a:t>
            </a:r>
            <a:r>
              <a:rPr lang="en-US" sz="2400" dirty="0" err="1" smtClean="0"/>
              <a:t>prosedur-prosedur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.</a:t>
            </a:r>
          </a:p>
          <a:p>
            <a:pPr marL="509588" indent="-165100">
              <a:buNone/>
            </a:pPr>
            <a:r>
              <a:rPr lang="en-US" sz="2400" dirty="0" smtClean="0"/>
              <a:t>o </a:t>
            </a:r>
            <a:r>
              <a:rPr lang="en-US" sz="2400" dirty="0" err="1" smtClean="0"/>
              <a:t>Pemerolehan</a:t>
            </a:r>
            <a:r>
              <a:rPr lang="en-US" sz="2400" dirty="0" smtClean="0"/>
              <a:t> </a:t>
            </a:r>
            <a:r>
              <a:rPr lang="en-US" sz="2400" dirty="0" err="1" smtClean="0"/>
              <a:t>representasi</a:t>
            </a:r>
            <a:r>
              <a:rPr lang="en-US" sz="2400" dirty="0" smtClean="0"/>
              <a:t> </a:t>
            </a:r>
            <a:r>
              <a:rPr lang="en-US" sz="2400" dirty="0" err="1" smtClean="0"/>
              <a:t>tertulis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manajemen</a:t>
            </a:r>
            <a:r>
              <a:rPr lang="en-US" sz="2400" dirty="0" smtClean="0"/>
              <a:t> </a:t>
            </a: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dipertimbangkan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tepat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57200"/>
            <a:ext cx="7856538" cy="58213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Laporan</a:t>
            </a:r>
            <a:r>
              <a:rPr lang="en-US" sz="2800" dirty="0" smtClean="0"/>
              <a:t> </a:t>
            </a:r>
            <a:r>
              <a:rPr lang="en-US" sz="2800" dirty="0" err="1" smtClean="0"/>
              <a:t>reviu</a:t>
            </a:r>
            <a:r>
              <a:rPr lang="en-US" sz="2800" dirty="0" smtClean="0"/>
              <a:t> </a:t>
            </a:r>
            <a:r>
              <a:rPr lang="en-US" sz="2800" dirty="0" err="1" smtClean="0"/>
              <a:t>atas</a:t>
            </a:r>
            <a:r>
              <a:rPr lang="en-US" sz="2800" dirty="0" smtClean="0"/>
              <a:t> </a:t>
            </a:r>
            <a:r>
              <a:rPr lang="en-US" sz="2800" dirty="0" err="1" smtClean="0"/>
              <a:t>laporan</a:t>
            </a:r>
            <a:r>
              <a:rPr lang="en-US" sz="2800" dirty="0" smtClean="0"/>
              <a:t> </a:t>
            </a:r>
            <a:r>
              <a:rPr lang="en-US" sz="2800" dirty="0" err="1" smtClean="0"/>
              <a:t>keuangan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berisi</a:t>
            </a:r>
            <a:r>
              <a:rPr lang="en-US" sz="2800" dirty="0" smtClean="0"/>
              <a:t> </a:t>
            </a:r>
            <a:r>
              <a:rPr lang="en-US" sz="2800" dirty="0" err="1" smtClean="0"/>
              <a:t>unsur-unsur</a:t>
            </a:r>
            <a:r>
              <a:rPr lang="en-US" sz="2800" dirty="0" smtClean="0"/>
              <a:t> </a:t>
            </a:r>
            <a:r>
              <a:rPr lang="en-US" sz="2800" dirty="0" err="1" smtClean="0"/>
              <a:t>pokok</a:t>
            </a:r>
            <a:r>
              <a:rPr lang="en-US" sz="2800" dirty="0" smtClean="0"/>
              <a:t> </a:t>
            </a:r>
            <a:r>
              <a:rPr lang="en-US" sz="2800" dirty="0" err="1" smtClean="0"/>
              <a:t>berikut</a:t>
            </a:r>
            <a:r>
              <a:rPr lang="en-US" sz="2800" dirty="0" smtClean="0"/>
              <a:t>, </a:t>
            </a:r>
            <a:r>
              <a:rPr lang="en-US" sz="2800" dirty="0" err="1" smtClean="0"/>
              <a:t>umumnya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tata</a:t>
            </a:r>
            <a:r>
              <a:rPr lang="en-US" sz="2800" dirty="0" smtClean="0"/>
              <a:t> </a:t>
            </a:r>
            <a:r>
              <a:rPr lang="en-US" sz="2800" dirty="0" err="1" smtClean="0"/>
              <a:t>letak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berikut</a:t>
            </a:r>
            <a:r>
              <a:rPr lang="en-US" sz="2800" dirty="0" smtClean="0"/>
              <a:t>:</a:t>
            </a:r>
          </a:p>
          <a:p>
            <a:pPr marL="404813" indent="-404813">
              <a:buNone/>
            </a:pPr>
            <a:r>
              <a:rPr lang="en-US" sz="2800" dirty="0" smtClean="0"/>
              <a:t>a. </a:t>
            </a:r>
            <a:r>
              <a:rPr lang="en-US" sz="2800" dirty="0" err="1" smtClean="0"/>
              <a:t>Judul</a:t>
            </a:r>
            <a:r>
              <a:rPr lang="en-US" sz="2800" dirty="0" smtClean="0"/>
              <a:t>;</a:t>
            </a:r>
          </a:p>
          <a:p>
            <a:pPr marL="404813" indent="-404813">
              <a:buNone/>
            </a:pPr>
            <a:r>
              <a:rPr lang="en-US" sz="2800" dirty="0" smtClean="0"/>
              <a:t>b. </a:t>
            </a:r>
            <a:r>
              <a:rPr lang="en-US" sz="2800" dirty="0" err="1" smtClean="0"/>
              <a:t>Pihak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dituju</a:t>
            </a:r>
            <a:r>
              <a:rPr lang="en-US" sz="2800" dirty="0" smtClean="0"/>
              <a:t>;</a:t>
            </a:r>
          </a:p>
          <a:p>
            <a:pPr marL="404813" indent="-404813">
              <a:buNone/>
            </a:pPr>
            <a:r>
              <a:rPr lang="en-US" sz="2800" dirty="0" smtClean="0"/>
              <a:t>c. </a:t>
            </a:r>
            <a:r>
              <a:rPr lang="en-US" sz="2800" dirty="0" err="1" smtClean="0"/>
              <a:t>Paragraf</a:t>
            </a:r>
            <a:r>
              <a:rPr lang="en-US" sz="2800" dirty="0" smtClean="0"/>
              <a:t> </a:t>
            </a:r>
            <a:r>
              <a:rPr lang="en-US" sz="2800" dirty="0" err="1" smtClean="0"/>
              <a:t>pembuka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pendahuluan</a:t>
            </a:r>
            <a:r>
              <a:rPr lang="en-US" sz="2800" dirty="0" smtClean="0"/>
              <a:t>, </a:t>
            </a:r>
            <a:r>
              <a:rPr lang="en-US" sz="2800" dirty="0" err="1" smtClean="0"/>
              <a:t>mencakup</a:t>
            </a:r>
            <a:r>
              <a:rPr lang="en-US" sz="2800" dirty="0" smtClean="0"/>
              <a:t>:</a:t>
            </a:r>
          </a:p>
          <a:p>
            <a:pPr marL="793750" indent="-388938">
              <a:buNone/>
            </a:pPr>
            <a:r>
              <a:rPr lang="nn-NO" sz="2800" dirty="0" smtClean="0"/>
              <a:t>(i) Identifikasi laporan keuangan yang telah direviu;dan</a:t>
            </a:r>
          </a:p>
          <a:p>
            <a:pPr marL="793750" indent="-388938">
              <a:buNone/>
            </a:pPr>
            <a:r>
              <a:rPr lang="en-US" sz="2800" dirty="0" smtClean="0"/>
              <a:t>(ii)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pernyataan</a:t>
            </a:r>
            <a:r>
              <a:rPr lang="en-US" sz="2800" dirty="0" smtClean="0"/>
              <a:t>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tanggung</a:t>
            </a:r>
            <a:r>
              <a:rPr lang="en-US" sz="2800" dirty="0" smtClean="0"/>
              <a:t> </a:t>
            </a:r>
            <a:r>
              <a:rPr lang="en-US" sz="2800" dirty="0" err="1" smtClean="0"/>
              <a:t>jawab</a:t>
            </a:r>
            <a:r>
              <a:rPr lang="en-US" sz="2800" dirty="0" smtClean="0"/>
              <a:t> </a:t>
            </a:r>
            <a:r>
              <a:rPr lang="en-US" sz="2800" dirty="0" err="1" smtClean="0"/>
              <a:t>manajemen</a:t>
            </a:r>
            <a:r>
              <a:rPr lang="en-US" sz="2800" dirty="0" smtClean="0"/>
              <a:t> </a:t>
            </a:r>
            <a:r>
              <a:rPr lang="en-US" sz="2800" dirty="0" err="1" smtClean="0"/>
              <a:t>entitas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tanggung</a:t>
            </a:r>
            <a:r>
              <a:rPr lang="en-US" sz="2800" dirty="0" smtClean="0"/>
              <a:t> </a:t>
            </a:r>
            <a:r>
              <a:rPr lang="en-US" sz="2800" dirty="0" err="1" smtClean="0"/>
              <a:t>jawab</a:t>
            </a:r>
            <a:r>
              <a:rPr lang="en-US" sz="2800" dirty="0" smtClean="0"/>
              <a:t> </a:t>
            </a:r>
            <a:r>
              <a:rPr lang="en-US" sz="2800" dirty="0" err="1" smtClean="0"/>
              <a:t>praktisi</a:t>
            </a:r>
            <a:r>
              <a:rPr lang="en-US" sz="2800" dirty="0" smtClean="0"/>
              <a:t>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228600"/>
            <a:ext cx="7924800" cy="6400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5050"/>
            </a:solidFill>
          </a:ln>
        </p:spPr>
        <p:txBody>
          <a:bodyPr/>
          <a:lstStyle/>
          <a:p>
            <a:pPr>
              <a:buNone/>
            </a:pPr>
            <a:r>
              <a:rPr lang="en-US" sz="2800" dirty="0" smtClean="0"/>
              <a:t>d. </a:t>
            </a:r>
            <a:r>
              <a:rPr lang="en-US" sz="2400" dirty="0" err="1" smtClean="0"/>
              <a:t>Paragraf</a:t>
            </a:r>
            <a:r>
              <a:rPr lang="en-US" sz="2400" dirty="0" smtClean="0"/>
              <a:t> </a:t>
            </a:r>
            <a:r>
              <a:rPr lang="en-US" sz="2400" dirty="0" err="1" smtClean="0"/>
              <a:t>ruang</a:t>
            </a:r>
            <a:r>
              <a:rPr lang="en-US" sz="2400" dirty="0" smtClean="0"/>
              <a:t> </a:t>
            </a:r>
            <a:r>
              <a:rPr lang="en-US" sz="2400" dirty="0" err="1" smtClean="0"/>
              <a:t>lingkup</a:t>
            </a:r>
            <a:r>
              <a:rPr lang="en-US" sz="2400" dirty="0" smtClean="0"/>
              <a:t>, yang </a:t>
            </a:r>
            <a:r>
              <a:rPr lang="en-US" sz="2400" dirty="0" err="1" smtClean="0"/>
              <a:t>menjelaskan</a:t>
            </a:r>
            <a:r>
              <a:rPr lang="en-US" sz="2400" dirty="0" smtClean="0"/>
              <a:t> </a:t>
            </a:r>
            <a:r>
              <a:rPr lang="en-US" sz="2400" dirty="0" err="1" smtClean="0"/>
              <a:t>sifat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reviu</a:t>
            </a:r>
            <a:r>
              <a:rPr lang="en-US" sz="2400" dirty="0" smtClean="0"/>
              <a:t>, yang </a:t>
            </a:r>
            <a:r>
              <a:rPr lang="en-US" sz="2400" dirty="0" err="1" smtClean="0"/>
              <a:t>mencakup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pengacuan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SPR yang </a:t>
            </a:r>
            <a:r>
              <a:rPr lang="en-US" sz="2400" dirty="0" err="1" smtClean="0"/>
              <a:t>berlaku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perikatan</a:t>
            </a:r>
            <a:r>
              <a:rPr lang="en-US" sz="2400" dirty="0" smtClean="0"/>
              <a:t> </a:t>
            </a:r>
            <a:r>
              <a:rPr lang="en-US" sz="2400" dirty="0" err="1" smtClean="0"/>
              <a:t>reviu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praktik</a:t>
            </a:r>
            <a:r>
              <a:rPr lang="en-US" sz="2400" dirty="0" smtClean="0"/>
              <a:t> </a:t>
            </a:r>
            <a:r>
              <a:rPr lang="en-US" sz="2400" dirty="0" err="1" smtClean="0"/>
              <a:t>lainyang</a:t>
            </a:r>
            <a:r>
              <a:rPr lang="en-US" sz="2400" dirty="0" smtClean="0"/>
              <a:t> </a:t>
            </a:r>
            <a:r>
              <a:rPr lang="en-US" sz="2400" dirty="0" err="1" smtClean="0"/>
              <a:t>relevan</a:t>
            </a:r>
            <a:r>
              <a:rPr lang="en-US" sz="2400" dirty="0" smtClean="0"/>
              <a:t>;</a:t>
            </a:r>
          </a:p>
          <a:p>
            <a:pPr>
              <a:buNone/>
            </a:pPr>
            <a:r>
              <a:rPr lang="en-US" sz="2400" dirty="0" smtClean="0"/>
              <a:t>ii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pernyataan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reviu</a:t>
            </a:r>
            <a:r>
              <a:rPr lang="en-US" sz="2400" dirty="0" smtClean="0"/>
              <a:t> </a:t>
            </a:r>
            <a:r>
              <a:rPr lang="en-US" sz="2400" dirty="0" err="1" smtClean="0"/>
              <a:t>terbatas</a:t>
            </a:r>
            <a:r>
              <a:rPr lang="en-US" sz="2400" dirty="0" smtClean="0"/>
              <a:t> </a:t>
            </a:r>
            <a:r>
              <a:rPr lang="en-US" sz="2400" dirty="0" err="1" smtClean="0"/>
              <a:t>terutama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permintaan</a:t>
            </a:r>
            <a:r>
              <a:rPr lang="en-US" sz="2400" dirty="0" smtClean="0"/>
              <a:t> </a:t>
            </a:r>
            <a:r>
              <a:rPr lang="en-US" sz="2400" dirty="0" err="1" smtClean="0"/>
              <a:t>keterangan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prosedur</a:t>
            </a:r>
            <a:r>
              <a:rPr lang="en-US" sz="2400" dirty="0" smtClean="0"/>
              <a:t> </a:t>
            </a:r>
            <a:r>
              <a:rPr lang="en-US" sz="2400" dirty="0" err="1" smtClean="0"/>
              <a:t>analitis</a:t>
            </a:r>
            <a:r>
              <a:rPr lang="en-US" sz="2400" dirty="0" smtClean="0"/>
              <a:t>; </a:t>
            </a:r>
            <a:r>
              <a:rPr lang="en-US" sz="2400" dirty="0" err="1" smtClean="0"/>
              <a:t>dan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iii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pernyataan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audit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dilaksanakan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prosedur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dilaksanakan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keyakinan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rendah</a:t>
            </a:r>
            <a:r>
              <a:rPr lang="en-US" sz="2400" dirty="0" smtClean="0"/>
              <a:t> </a:t>
            </a:r>
            <a:r>
              <a:rPr lang="en-US" sz="2400" dirty="0" err="1" smtClean="0"/>
              <a:t>daripada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audit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opini</a:t>
            </a:r>
            <a:r>
              <a:rPr lang="en-US" sz="2400" dirty="0" smtClean="0"/>
              <a:t> audit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dinyatakan</a:t>
            </a:r>
            <a:r>
              <a:rPr lang="en-US" sz="2400" dirty="0" smtClean="0"/>
              <a:t>;</a:t>
            </a:r>
          </a:p>
          <a:p>
            <a:pPr>
              <a:buNone/>
            </a:pPr>
            <a:r>
              <a:rPr lang="fi-FI" sz="2400" dirty="0" smtClean="0"/>
              <a:t>e. Pernyataan keyakinan bentuk negatif;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609600"/>
            <a:ext cx="7551738" cy="4267200"/>
          </a:xfrm>
          <a:prstGeom prst="snip1Rect">
            <a:avLst>
              <a:gd name="adj" fmla="val 33691"/>
            </a:avLst>
          </a:prstGeom>
          <a:solidFill>
            <a:srgbClr val="00CC99"/>
          </a:solidFill>
          <a:ln w="76200">
            <a:solidFill>
              <a:srgbClr val="9900FF"/>
            </a:solidFill>
          </a:ln>
        </p:spPr>
        <p:txBody>
          <a:bodyPr/>
          <a:lstStyle/>
          <a:p>
            <a:pPr>
              <a:buNone/>
            </a:pPr>
            <a:r>
              <a:rPr lang="en-US" sz="2800" dirty="0" smtClean="0"/>
              <a:t>f. </a:t>
            </a:r>
            <a:r>
              <a:rPr lang="en-US" sz="2800" dirty="0" err="1" smtClean="0"/>
              <a:t>Nama</a:t>
            </a:r>
            <a:r>
              <a:rPr lang="en-US" sz="2800" dirty="0" smtClean="0"/>
              <a:t> Kantor </a:t>
            </a:r>
            <a:r>
              <a:rPr lang="en-US" sz="2800" dirty="0" err="1" smtClean="0"/>
              <a:t>Akuntan</a:t>
            </a:r>
            <a:r>
              <a:rPr lang="en-US" sz="2800" dirty="0" smtClean="0"/>
              <a:t> </a:t>
            </a:r>
            <a:r>
              <a:rPr lang="en-US" sz="2800" dirty="0" err="1" smtClean="0"/>
              <a:t>Publik</a:t>
            </a:r>
            <a:r>
              <a:rPr lang="en-US" sz="2800" dirty="0" smtClean="0"/>
              <a:t>; </a:t>
            </a:r>
            <a:r>
              <a:rPr lang="en-US" sz="2800" dirty="0" err="1" smtClean="0"/>
              <a:t>tanda</a:t>
            </a:r>
            <a:r>
              <a:rPr lang="en-US" sz="2800" dirty="0" smtClean="0"/>
              <a:t> </a:t>
            </a:r>
            <a:r>
              <a:rPr lang="en-US" sz="2800" dirty="0" err="1" smtClean="0"/>
              <a:t>tangan</a:t>
            </a:r>
            <a:r>
              <a:rPr lang="en-US" sz="2800" dirty="0" smtClean="0"/>
              <a:t> </a:t>
            </a:r>
            <a:r>
              <a:rPr lang="en-US" sz="2800" dirty="0" err="1" smtClean="0"/>
              <a:t>AkuntanPublik</a:t>
            </a:r>
            <a:r>
              <a:rPr lang="en-US" sz="2800" dirty="0" smtClean="0"/>
              <a:t>; </a:t>
            </a:r>
            <a:r>
              <a:rPr lang="en-US" sz="2800" dirty="0" err="1" smtClean="0"/>
              <a:t>nama</a:t>
            </a:r>
            <a:r>
              <a:rPr lang="en-US" sz="2800" dirty="0" smtClean="0"/>
              <a:t> </a:t>
            </a:r>
            <a:r>
              <a:rPr lang="en-US" sz="2800" dirty="0" err="1" smtClean="0"/>
              <a:t>Akuntan</a:t>
            </a:r>
            <a:r>
              <a:rPr lang="en-US" sz="2800" dirty="0" smtClean="0"/>
              <a:t> </a:t>
            </a:r>
            <a:r>
              <a:rPr lang="en-US" sz="2800" dirty="0" err="1" smtClean="0"/>
              <a:t>Publik</a:t>
            </a:r>
            <a:r>
              <a:rPr lang="en-US" sz="2800" dirty="0" smtClean="0"/>
              <a:t>; </a:t>
            </a:r>
            <a:r>
              <a:rPr lang="en-US" sz="2800" dirty="0" err="1" smtClean="0"/>
              <a:t>nomor</a:t>
            </a:r>
            <a:r>
              <a:rPr lang="en-US" sz="2800" dirty="0" smtClean="0"/>
              <a:t> </a:t>
            </a:r>
            <a:r>
              <a:rPr lang="en-US" sz="2800" dirty="0" err="1" smtClean="0"/>
              <a:t>registrasi</a:t>
            </a:r>
            <a:r>
              <a:rPr lang="en-US" sz="2800" dirty="0" smtClean="0"/>
              <a:t> </a:t>
            </a:r>
            <a:r>
              <a:rPr lang="en-US" sz="2800" dirty="0" err="1" smtClean="0"/>
              <a:t>Akuntan</a:t>
            </a:r>
            <a:r>
              <a:rPr lang="en-US" sz="2800" dirty="0" smtClean="0"/>
              <a:t> </a:t>
            </a:r>
            <a:r>
              <a:rPr lang="en-US" sz="2800" dirty="0" err="1" smtClean="0"/>
              <a:t>Publik</a:t>
            </a:r>
            <a:r>
              <a:rPr lang="en-US" sz="2800" dirty="0" smtClean="0"/>
              <a:t>; </a:t>
            </a:r>
            <a:r>
              <a:rPr lang="en-US" sz="2800" dirty="0" err="1" smtClean="0"/>
              <a:t>nomor</a:t>
            </a:r>
            <a:r>
              <a:rPr lang="en-US" sz="2800" dirty="0" smtClean="0"/>
              <a:t> </a:t>
            </a:r>
            <a:r>
              <a:rPr lang="en-US" sz="2800" dirty="0" err="1" smtClean="0"/>
              <a:t>registrasi</a:t>
            </a:r>
            <a:r>
              <a:rPr lang="en-US" sz="2800" dirty="0" smtClean="0"/>
              <a:t> Kantor </a:t>
            </a:r>
            <a:r>
              <a:rPr lang="en-US" sz="2800" dirty="0" err="1" smtClean="0"/>
              <a:t>Akuntan</a:t>
            </a:r>
            <a:r>
              <a:rPr lang="en-US" sz="2800" dirty="0" smtClean="0"/>
              <a:t> </a:t>
            </a:r>
            <a:r>
              <a:rPr lang="en-US" sz="2800" dirty="0" err="1" smtClean="0"/>
              <a:t>Publik</a:t>
            </a:r>
            <a:r>
              <a:rPr lang="en-US" sz="2800" dirty="0" smtClean="0"/>
              <a:t> (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tercantum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kop </a:t>
            </a:r>
            <a:r>
              <a:rPr lang="en-US" sz="2800" dirty="0" err="1" smtClean="0"/>
              <a:t>surat</a:t>
            </a:r>
            <a:r>
              <a:rPr lang="en-US" sz="2800" dirty="0" smtClean="0"/>
              <a:t>);</a:t>
            </a:r>
          </a:p>
          <a:p>
            <a:pPr>
              <a:buNone/>
            </a:pPr>
            <a:r>
              <a:rPr lang="en-US" sz="2800" dirty="0" smtClean="0"/>
              <a:t>g. </a:t>
            </a:r>
            <a:r>
              <a:rPr lang="en-US" sz="2800" dirty="0" err="1" smtClean="0"/>
              <a:t>Tanggal</a:t>
            </a:r>
            <a:r>
              <a:rPr lang="en-US" sz="2800" dirty="0" smtClean="0"/>
              <a:t> </a:t>
            </a:r>
            <a:r>
              <a:rPr lang="en-US" sz="2800" dirty="0" err="1" smtClean="0"/>
              <a:t>laporan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alamat</a:t>
            </a:r>
            <a:r>
              <a:rPr lang="en-US" sz="2800" dirty="0" smtClean="0"/>
              <a:t> Kantor </a:t>
            </a:r>
            <a:r>
              <a:rPr lang="en-US" sz="2800" dirty="0" err="1" smtClean="0"/>
              <a:t>Akuntan</a:t>
            </a:r>
            <a:r>
              <a:rPr lang="en-US" sz="2800" dirty="0" smtClean="0"/>
              <a:t> </a:t>
            </a:r>
            <a:r>
              <a:rPr lang="en-US" sz="2800" dirty="0" err="1" smtClean="0"/>
              <a:t>Publik</a:t>
            </a:r>
            <a:r>
              <a:rPr lang="en-US" sz="2800" dirty="0" smtClean="0"/>
              <a:t> (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tercantum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kop </a:t>
            </a:r>
            <a:r>
              <a:rPr lang="en-US" sz="2800" dirty="0" err="1" smtClean="0"/>
              <a:t>surat</a:t>
            </a:r>
            <a:r>
              <a:rPr lang="en-US" sz="2800" dirty="0" smtClean="0"/>
              <a:t>).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BD31D-DD23-4917-8165-B80C29F3E81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"/>
            <a:ext cx="6873240" cy="457200"/>
          </a:xfrm>
          <a:prstGeom prst="rect">
            <a:avLst/>
          </a:prstGeom>
          <a:ln w="88900" cap="sq" cmpd="thickThin">
            <a:solidFill>
              <a:srgbClr val="00CC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86867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BD31D-DD23-4917-8165-B80C29F3E81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001000" cy="685800"/>
          </a:xfrm>
          <a:prstGeom prst="rect">
            <a:avLst/>
          </a:prstGeom>
          <a:ln w="88900" cap="sq" cmpd="thickThin">
            <a:solidFill>
              <a:srgbClr val="CCCC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8686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BD31D-DD23-4917-8165-B80C29F3E81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"/>
            <a:ext cx="7467600" cy="514350"/>
          </a:xfrm>
          <a:prstGeom prst="rect">
            <a:avLst/>
          </a:prstGeom>
          <a:noFill/>
          <a:ln w="9525">
            <a:solidFill>
              <a:srgbClr val="9900FF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8686801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5013325" cy="762000"/>
          </a:xfrm>
          <a:solidFill>
            <a:srgbClr val="00CC99"/>
          </a:solidFill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en-US" sz="3200" b="1" i="1" dirty="0" smtClean="0"/>
              <a:t>Other Assurance Service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780338" cy="4800600"/>
          </a:xfrm>
          <a:solidFill>
            <a:srgbClr val="66CCFF"/>
          </a:solidFill>
          <a:ln w="76200">
            <a:solidFill>
              <a:srgbClr val="9900FF"/>
            </a:solidFill>
          </a:ln>
        </p:spPr>
        <p:txBody>
          <a:bodyPr/>
          <a:lstStyle/>
          <a:p>
            <a:pPr>
              <a:buNone/>
            </a:pPr>
            <a:r>
              <a:rPr lang="en-US" sz="2100" dirty="0" smtClean="0"/>
              <a:t>	</a:t>
            </a:r>
            <a:r>
              <a:rPr lang="en-US" sz="2100" dirty="0" err="1" smtClean="0"/>
              <a:t>Arens</a:t>
            </a:r>
            <a:r>
              <a:rPr lang="en-US" sz="2100" dirty="0" smtClean="0"/>
              <a:t> </a:t>
            </a:r>
            <a:r>
              <a:rPr lang="en-US" sz="2100" dirty="0" smtClean="0"/>
              <a:t>(2014, 804) </a:t>
            </a:r>
            <a:r>
              <a:rPr lang="en-US" sz="2100" dirty="0" err="1" smtClean="0"/>
              <a:t>membahas</a:t>
            </a:r>
            <a:r>
              <a:rPr lang="en-US" sz="2100" dirty="0" smtClean="0"/>
              <a:t> </a:t>
            </a:r>
            <a:r>
              <a:rPr lang="en-US" sz="2100" dirty="0" err="1" smtClean="0"/>
              <a:t>dalam</a:t>
            </a:r>
            <a:r>
              <a:rPr lang="en-US" sz="2100" dirty="0" smtClean="0"/>
              <a:t> </a:t>
            </a:r>
            <a:r>
              <a:rPr lang="en-US" sz="2100" dirty="0" err="1" smtClean="0"/>
              <a:t>bukunya</a:t>
            </a:r>
            <a:r>
              <a:rPr lang="en-US" sz="2100" dirty="0" smtClean="0"/>
              <a:t> </a:t>
            </a:r>
            <a:r>
              <a:rPr lang="en-US" sz="2100" dirty="0" err="1" smtClean="0"/>
              <a:t>di</a:t>
            </a:r>
            <a:r>
              <a:rPr lang="en-US" sz="2100" dirty="0" smtClean="0"/>
              <a:t> </a:t>
            </a:r>
            <a:r>
              <a:rPr lang="en-US" sz="2100" dirty="0" err="1" smtClean="0"/>
              <a:t>Bab</a:t>
            </a:r>
            <a:r>
              <a:rPr lang="en-US" sz="2100" dirty="0" smtClean="0"/>
              <a:t> 25 </a:t>
            </a:r>
            <a:r>
              <a:rPr lang="en-US" sz="2100" dirty="0" err="1" smtClean="0"/>
              <a:t>tentang</a:t>
            </a:r>
            <a:r>
              <a:rPr lang="en-US" sz="2100" dirty="0" smtClean="0"/>
              <a:t> </a:t>
            </a:r>
            <a:r>
              <a:rPr lang="en-US" sz="2100" i="1" dirty="0" smtClean="0"/>
              <a:t>other assurance services, </a:t>
            </a:r>
            <a:r>
              <a:rPr lang="en-US" sz="2100" dirty="0" smtClean="0"/>
              <a:t>yang </a:t>
            </a:r>
            <a:r>
              <a:rPr lang="en-US" sz="2100" dirty="0" err="1" smtClean="0"/>
              <a:t>berisi</a:t>
            </a:r>
            <a:r>
              <a:rPr lang="en-US" sz="2100" dirty="0" smtClean="0"/>
              <a:t> </a:t>
            </a:r>
            <a:r>
              <a:rPr lang="en-US" sz="2100" dirty="0" err="1" smtClean="0"/>
              <a:t>tentang</a:t>
            </a:r>
            <a:r>
              <a:rPr lang="en-US" sz="2100" dirty="0" smtClean="0"/>
              <a:t> </a:t>
            </a:r>
            <a:r>
              <a:rPr lang="en-US" sz="2100" i="1" dirty="0" smtClean="0"/>
              <a:t>review </a:t>
            </a:r>
            <a:r>
              <a:rPr lang="en-US" sz="2100" dirty="0" err="1" smtClean="0"/>
              <a:t>dan</a:t>
            </a:r>
            <a:r>
              <a:rPr lang="en-US" sz="2100" i="1" dirty="0" smtClean="0"/>
              <a:t> compilation services, </a:t>
            </a:r>
            <a:r>
              <a:rPr lang="en-US" sz="2100" dirty="0" smtClean="0"/>
              <a:t>Web </a:t>
            </a:r>
            <a:r>
              <a:rPr lang="en-US" sz="2100" dirty="0" smtClean="0"/>
              <a:t>Trust </a:t>
            </a:r>
            <a:r>
              <a:rPr lang="en-US" sz="2100" dirty="0" err="1" smtClean="0"/>
              <a:t>dan</a:t>
            </a:r>
            <a:r>
              <a:rPr lang="en-US" sz="2100" dirty="0" smtClean="0"/>
              <a:t> Sys Trust </a:t>
            </a:r>
            <a:r>
              <a:rPr lang="en-US" sz="2100" i="1" dirty="0" smtClean="0"/>
              <a:t>assurance service, </a:t>
            </a:r>
            <a:r>
              <a:rPr lang="en-US" sz="2100" dirty="0" err="1" smtClean="0"/>
              <a:t>penugasan</a:t>
            </a:r>
            <a:r>
              <a:rPr lang="en-US" sz="2100" dirty="0" smtClean="0"/>
              <a:t> </a:t>
            </a:r>
            <a:r>
              <a:rPr lang="en-US" sz="2100" dirty="0" err="1" smtClean="0"/>
              <a:t>untuk</a:t>
            </a:r>
            <a:r>
              <a:rPr lang="en-US" sz="2100" dirty="0" smtClean="0"/>
              <a:t> </a:t>
            </a:r>
            <a:r>
              <a:rPr lang="en-US" sz="2100" dirty="0" err="1" smtClean="0"/>
              <a:t>melaporkan</a:t>
            </a:r>
            <a:r>
              <a:rPr lang="en-US" sz="2100" dirty="0" smtClean="0"/>
              <a:t> </a:t>
            </a:r>
            <a:r>
              <a:rPr lang="en-US" sz="2100" i="1" dirty="0" smtClean="0"/>
              <a:t>internal control </a:t>
            </a:r>
            <a:r>
              <a:rPr lang="en-US" sz="2100" dirty="0" err="1" smtClean="0"/>
              <a:t>untuk</a:t>
            </a:r>
            <a:r>
              <a:rPr lang="en-US" sz="2100" dirty="0" smtClean="0"/>
              <a:t> </a:t>
            </a:r>
            <a:r>
              <a:rPr lang="en-US" sz="2100" i="1" dirty="0" smtClean="0"/>
              <a:t>service organizations, </a:t>
            </a:r>
            <a:r>
              <a:rPr lang="en-US" sz="2100" dirty="0" err="1" smtClean="0"/>
              <a:t>penugasan</a:t>
            </a:r>
            <a:r>
              <a:rPr lang="en-US" sz="2100" dirty="0" smtClean="0"/>
              <a:t> </a:t>
            </a:r>
            <a:r>
              <a:rPr lang="en-US" sz="2100" dirty="0" err="1" smtClean="0"/>
              <a:t>khusus</a:t>
            </a:r>
            <a:r>
              <a:rPr lang="en-US" sz="2100" dirty="0" smtClean="0"/>
              <a:t> </a:t>
            </a:r>
            <a:r>
              <a:rPr lang="en-US" sz="2100" dirty="0" err="1" smtClean="0"/>
              <a:t>untuk</a:t>
            </a:r>
            <a:r>
              <a:rPr lang="en-US" sz="2100" dirty="0" smtClean="0"/>
              <a:t> </a:t>
            </a:r>
            <a:r>
              <a:rPr lang="en-US" sz="2100" dirty="0" err="1" smtClean="0"/>
              <a:t>jasa</a:t>
            </a:r>
            <a:r>
              <a:rPr lang="en-US" sz="2100" dirty="0" smtClean="0"/>
              <a:t> </a:t>
            </a:r>
            <a:r>
              <a:rPr lang="en-US" sz="2100" dirty="0" err="1" smtClean="0"/>
              <a:t>atestasi</a:t>
            </a:r>
            <a:r>
              <a:rPr lang="en-US" sz="2100" dirty="0" smtClean="0"/>
              <a:t> </a:t>
            </a:r>
            <a:r>
              <a:rPr lang="en-US" sz="2100" dirty="0" err="1" smtClean="0"/>
              <a:t>terhadap</a:t>
            </a:r>
            <a:r>
              <a:rPr lang="en-US" sz="2100" dirty="0" smtClean="0"/>
              <a:t> </a:t>
            </a:r>
            <a:r>
              <a:rPr lang="en-US" sz="2100" i="1" dirty="0" smtClean="0"/>
              <a:t>prospective financial statements, </a:t>
            </a:r>
            <a:r>
              <a:rPr lang="en-US" sz="2100" dirty="0" err="1" smtClean="0"/>
              <a:t>penugasan</a:t>
            </a:r>
            <a:r>
              <a:rPr lang="en-US" sz="2100" i="1" dirty="0" smtClean="0"/>
              <a:t> agreed upon procedures.</a:t>
            </a:r>
          </a:p>
          <a:p>
            <a:pPr>
              <a:buNone/>
            </a:pPr>
            <a:r>
              <a:rPr lang="en-US" sz="2100" dirty="0" smtClean="0"/>
              <a:t>		</a:t>
            </a:r>
            <a:r>
              <a:rPr lang="en-US" sz="2100" dirty="0" err="1" smtClean="0"/>
              <a:t>Menurut</a:t>
            </a:r>
            <a:r>
              <a:rPr lang="en-US" sz="2100" dirty="0" smtClean="0"/>
              <a:t> </a:t>
            </a:r>
            <a:r>
              <a:rPr lang="en-US" sz="2100" dirty="0" err="1" smtClean="0"/>
              <a:t>Arens</a:t>
            </a:r>
            <a:r>
              <a:rPr lang="en-US" sz="2100" dirty="0" smtClean="0"/>
              <a:t>, </a:t>
            </a:r>
            <a:r>
              <a:rPr lang="en-US" sz="2100" dirty="0" err="1" smtClean="0"/>
              <a:t>standar</a:t>
            </a:r>
            <a:r>
              <a:rPr lang="en-US" sz="2100" dirty="0" smtClean="0"/>
              <a:t> </a:t>
            </a:r>
            <a:r>
              <a:rPr lang="en-US" sz="2100" dirty="0" err="1" smtClean="0"/>
              <a:t>untuk</a:t>
            </a:r>
            <a:r>
              <a:rPr lang="en-US" sz="2100" dirty="0" smtClean="0"/>
              <a:t> </a:t>
            </a:r>
            <a:r>
              <a:rPr lang="en-US" sz="2100" dirty="0" err="1" smtClean="0"/>
              <a:t>kompilasi</a:t>
            </a:r>
            <a:r>
              <a:rPr lang="en-US" sz="2100" dirty="0" smtClean="0"/>
              <a:t>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 err="1" smtClean="0"/>
              <a:t>reviu</a:t>
            </a:r>
            <a:r>
              <a:rPr lang="en-US" sz="2100" dirty="0" smtClean="0"/>
              <a:t> </a:t>
            </a:r>
            <a:r>
              <a:rPr lang="en-US" sz="2100" dirty="0" err="1" smtClean="0"/>
              <a:t>laporan</a:t>
            </a:r>
            <a:r>
              <a:rPr lang="en-US" sz="2100" dirty="0" smtClean="0"/>
              <a:t> </a:t>
            </a:r>
            <a:r>
              <a:rPr lang="en-US" sz="2100" dirty="0" err="1" smtClean="0"/>
              <a:t>keuangan</a:t>
            </a:r>
            <a:r>
              <a:rPr lang="en-US" sz="2100" dirty="0" smtClean="0"/>
              <a:t> </a:t>
            </a:r>
            <a:r>
              <a:rPr lang="en-US" sz="2100" dirty="0" err="1" smtClean="0"/>
              <a:t>adalah</a:t>
            </a:r>
            <a:r>
              <a:rPr lang="en-US" sz="2100" dirty="0" smtClean="0"/>
              <a:t> SSARS (</a:t>
            </a:r>
            <a:r>
              <a:rPr lang="en-US" sz="2100" i="1" dirty="0" smtClean="0"/>
              <a:t>statements on </a:t>
            </a:r>
            <a:r>
              <a:rPr lang="en-US" sz="2100" i="1" dirty="0" err="1" smtClean="0"/>
              <a:t>strandars</a:t>
            </a:r>
            <a:r>
              <a:rPr lang="en-US" sz="2100" i="1" dirty="0" smtClean="0"/>
              <a:t> for accounting and review services).</a:t>
            </a:r>
          </a:p>
          <a:p>
            <a:pPr>
              <a:buNone/>
            </a:pPr>
            <a:r>
              <a:rPr lang="en-US" sz="2100" dirty="0" smtClean="0"/>
              <a:t>		</a:t>
            </a:r>
            <a:r>
              <a:rPr lang="en-US" sz="2100" dirty="0" err="1" smtClean="0"/>
              <a:t>Perikatan</a:t>
            </a:r>
            <a:r>
              <a:rPr lang="en-US" sz="2100" dirty="0" smtClean="0"/>
              <a:t> </a:t>
            </a:r>
            <a:r>
              <a:rPr lang="en-US" sz="2100" dirty="0" err="1" smtClean="0"/>
              <a:t>jasa</a:t>
            </a:r>
            <a:r>
              <a:rPr lang="en-US" sz="2100" dirty="0" smtClean="0"/>
              <a:t> </a:t>
            </a:r>
            <a:r>
              <a:rPr lang="en-US" sz="2100" dirty="0" err="1" smtClean="0"/>
              <a:t>reviu</a:t>
            </a:r>
            <a:r>
              <a:rPr lang="en-US" sz="2100" dirty="0" smtClean="0"/>
              <a:t> </a:t>
            </a:r>
            <a:r>
              <a:rPr lang="en-US" sz="2100" dirty="0" err="1" smtClean="0"/>
              <a:t>didesain</a:t>
            </a:r>
            <a:r>
              <a:rPr lang="en-US" sz="2100" dirty="0" smtClean="0"/>
              <a:t> </a:t>
            </a:r>
            <a:r>
              <a:rPr lang="en-US" sz="2100" dirty="0" err="1" smtClean="0"/>
              <a:t>untuk</a:t>
            </a:r>
            <a:r>
              <a:rPr lang="en-US" sz="2100" dirty="0" smtClean="0"/>
              <a:t> </a:t>
            </a:r>
            <a:r>
              <a:rPr lang="en-US" sz="2100" dirty="0" err="1" smtClean="0"/>
              <a:t>memungkinkan</a:t>
            </a:r>
            <a:r>
              <a:rPr lang="en-US" sz="2100" dirty="0" smtClean="0"/>
              <a:t> </a:t>
            </a:r>
            <a:r>
              <a:rPr lang="en-US" sz="2100" dirty="0" err="1" smtClean="0"/>
              <a:t>praktisi</a:t>
            </a:r>
            <a:r>
              <a:rPr lang="en-US" sz="2100" dirty="0" smtClean="0"/>
              <a:t> </a:t>
            </a:r>
            <a:r>
              <a:rPr lang="en-US" sz="2100" dirty="0" err="1" smtClean="0"/>
              <a:t>memberikan</a:t>
            </a:r>
            <a:r>
              <a:rPr lang="en-US" sz="2100" dirty="0" smtClean="0"/>
              <a:t> </a:t>
            </a:r>
            <a:r>
              <a:rPr lang="en-US" sz="2100" dirty="0" err="1" smtClean="0"/>
              <a:t>keyakinan</a:t>
            </a:r>
            <a:r>
              <a:rPr lang="en-US" sz="2100" dirty="0" smtClean="0"/>
              <a:t> </a:t>
            </a:r>
            <a:r>
              <a:rPr lang="en-US" sz="2100" dirty="0" err="1" smtClean="0"/>
              <a:t>terbatas</a:t>
            </a:r>
            <a:r>
              <a:rPr lang="en-US" sz="2100" dirty="0" smtClean="0"/>
              <a:t> </a:t>
            </a:r>
            <a:r>
              <a:rPr lang="en-US" sz="2100" dirty="0" err="1" smtClean="0"/>
              <a:t>apakah</a:t>
            </a:r>
            <a:r>
              <a:rPr lang="en-US" sz="2100" dirty="0" smtClean="0"/>
              <a:t> </a:t>
            </a:r>
            <a:r>
              <a:rPr lang="en-US" sz="2100" dirty="0" err="1" smtClean="0"/>
              <a:t>laporan</a:t>
            </a:r>
            <a:r>
              <a:rPr lang="en-US" sz="2100" dirty="0" smtClean="0"/>
              <a:t> </a:t>
            </a:r>
            <a:r>
              <a:rPr lang="en-US" sz="2100" dirty="0" err="1" smtClean="0"/>
              <a:t>keuangan</a:t>
            </a:r>
            <a:r>
              <a:rPr lang="en-US" sz="2100" dirty="0" smtClean="0"/>
              <a:t> </a:t>
            </a:r>
            <a:r>
              <a:rPr lang="en-US" sz="2100" dirty="0" err="1" smtClean="0"/>
              <a:t>disusun</a:t>
            </a:r>
            <a:r>
              <a:rPr lang="en-US" sz="2100" dirty="0" smtClean="0"/>
              <a:t> </a:t>
            </a:r>
            <a:r>
              <a:rPr lang="en-US" sz="2100" dirty="0" err="1" smtClean="0"/>
              <a:t>sesuai</a:t>
            </a:r>
            <a:r>
              <a:rPr lang="en-US" sz="2100" dirty="0" smtClean="0"/>
              <a:t> </a:t>
            </a:r>
            <a:r>
              <a:rPr lang="en-US" sz="2100" dirty="0" err="1" smtClean="0"/>
              <a:t>dengan</a:t>
            </a:r>
            <a:r>
              <a:rPr lang="en-US" sz="2100" dirty="0" smtClean="0"/>
              <a:t> </a:t>
            </a:r>
            <a:r>
              <a:rPr lang="en-US" sz="2100" dirty="0" err="1" smtClean="0"/>
              <a:t>standar</a:t>
            </a:r>
            <a:r>
              <a:rPr lang="en-US" sz="2100" dirty="0" smtClean="0"/>
              <a:t> </a:t>
            </a:r>
            <a:r>
              <a:rPr lang="en-US" sz="2100" dirty="0" err="1" smtClean="0"/>
              <a:t>akuntansi</a:t>
            </a:r>
            <a:r>
              <a:rPr lang="en-US" sz="2100" dirty="0" smtClean="0"/>
              <a:t> yang </a:t>
            </a:r>
            <a:r>
              <a:rPr lang="en-US" sz="2100" dirty="0" err="1" smtClean="0"/>
              <a:t>berlaku</a:t>
            </a:r>
            <a:r>
              <a:rPr lang="en-US" sz="2100" dirty="0" smtClean="0"/>
              <a:t>.</a:t>
            </a:r>
            <a:endParaRPr lang="en-US" sz="21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1"/>
            <a:ext cx="7688263" cy="1523999"/>
          </a:xfrm>
          <a:solidFill>
            <a:srgbClr val="009999"/>
          </a:solidFill>
          <a:ln w="57150">
            <a:solidFill>
              <a:srgbClr val="00CC99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pengumpulan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keyakinan</a:t>
            </a:r>
            <a:r>
              <a:rPr lang="en-US" dirty="0" smtClean="0"/>
              <a:t> yang </a:t>
            </a:r>
            <a:r>
              <a:rPr lang="en-US" dirty="0" err="1" smtClean="0"/>
              <a:t>dipakai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81200"/>
            <a:ext cx="6934200" cy="432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1" y="274638"/>
            <a:ext cx="6857999" cy="868362"/>
          </a:xfr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PERKEMBANGAN BARU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71600"/>
            <a:ext cx="8458199" cy="4953000"/>
          </a:xfr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	IAPI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mengeluarkan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</a:t>
            </a:r>
            <a:r>
              <a:rPr lang="en-US" sz="2400" dirty="0" smtClean="0"/>
              <a:t> </a:t>
            </a:r>
            <a:r>
              <a:rPr lang="en-US" sz="2400" dirty="0" err="1" smtClean="0"/>
              <a:t>Perikatan</a:t>
            </a:r>
            <a:r>
              <a:rPr lang="en-US" sz="2400" dirty="0" smtClean="0"/>
              <a:t> Review (SPR) 2400 (IAPI: 2013)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Perikatan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Reviu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 </a:t>
            </a:r>
            <a:r>
              <a:rPr lang="en-US" sz="2400" dirty="0" err="1" smtClean="0"/>
              <a:t>uang</a:t>
            </a:r>
            <a:r>
              <a:rPr lang="en-US" sz="2400" dirty="0" smtClean="0"/>
              <a:t> </a:t>
            </a:r>
            <a:r>
              <a:rPr lang="en-US" sz="2400" dirty="0" err="1" smtClean="0"/>
              <a:t>berlaku</a:t>
            </a:r>
            <a:r>
              <a:rPr lang="en-US" sz="2400" dirty="0" smtClean="0"/>
              <a:t> </a:t>
            </a:r>
            <a:r>
              <a:rPr lang="en-US" sz="2400" dirty="0" err="1" smtClean="0"/>
              <a:t>efektif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reviu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periode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dimulai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tanggal</a:t>
            </a:r>
            <a:r>
              <a:rPr lang="en-US" sz="2400" dirty="0" smtClean="0"/>
              <a:t> 1 </a:t>
            </a:r>
            <a:r>
              <a:rPr lang="en-US" sz="2400" dirty="0" err="1" smtClean="0"/>
              <a:t>Januari</a:t>
            </a:r>
            <a:r>
              <a:rPr lang="en-US" sz="2400" dirty="0" smtClean="0"/>
              <a:t> 2013 (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emiten</a:t>
            </a:r>
            <a:r>
              <a:rPr lang="en-US" sz="2400" dirty="0" smtClean="0"/>
              <a:t>) </a:t>
            </a:r>
            <a:r>
              <a:rPr lang="en-US" sz="2400" dirty="0" err="1" smtClean="0"/>
              <a:t>dan</a:t>
            </a:r>
            <a:r>
              <a:rPr lang="en-US" sz="2400" dirty="0" smtClean="0"/>
              <a:t> 1 </a:t>
            </a:r>
            <a:r>
              <a:rPr lang="en-US" sz="2400" dirty="0" err="1" smtClean="0"/>
              <a:t>Januari</a:t>
            </a:r>
            <a:r>
              <a:rPr lang="en-US" sz="2400" dirty="0" smtClean="0"/>
              <a:t> 2014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entitas</a:t>
            </a:r>
            <a:r>
              <a:rPr lang="en-US" sz="2400" dirty="0" smtClean="0"/>
              <a:t> </a:t>
            </a:r>
            <a:r>
              <a:rPr lang="en-US" sz="2400" dirty="0" err="1" smtClean="0"/>
              <a:t>selain</a:t>
            </a:r>
            <a:r>
              <a:rPr lang="en-US" sz="2400" dirty="0" smtClean="0"/>
              <a:t> </a:t>
            </a:r>
            <a:r>
              <a:rPr lang="en-US" sz="2400" dirty="0" err="1" smtClean="0"/>
              <a:t>emiten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</a:t>
            </a:r>
            <a:r>
              <a:rPr lang="en-US" sz="2400" dirty="0" smtClean="0"/>
              <a:t> </a:t>
            </a:r>
            <a:r>
              <a:rPr lang="en-US" sz="2400" dirty="0" err="1" smtClean="0"/>
              <a:t>Perikatan</a:t>
            </a:r>
            <a:r>
              <a:rPr lang="en-US" sz="2400" dirty="0" smtClean="0"/>
              <a:t> </a:t>
            </a:r>
            <a:r>
              <a:rPr lang="en-US" sz="2400" dirty="0" err="1" smtClean="0"/>
              <a:t>Reviu</a:t>
            </a:r>
            <a:r>
              <a:rPr lang="en-US" sz="2400" dirty="0" smtClean="0"/>
              <a:t> (“SPR”)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untukmenetapkan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menyediakan</a:t>
            </a:r>
            <a:r>
              <a:rPr lang="en-US" sz="2400" dirty="0" smtClean="0"/>
              <a:t> </a:t>
            </a:r>
            <a:r>
              <a:rPr lang="en-US" sz="2400" dirty="0" err="1" smtClean="0"/>
              <a:t>panduan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tanggung</a:t>
            </a:r>
            <a:r>
              <a:rPr lang="en-US" sz="2400" dirty="0" smtClean="0"/>
              <a:t> </a:t>
            </a:r>
            <a:r>
              <a:rPr lang="en-US" sz="2400" dirty="0" err="1" smtClean="0"/>
              <a:t>jawab</a:t>
            </a:r>
            <a:r>
              <a:rPr lang="en-US" sz="2400" dirty="0" smtClean="0"/>
              <a:t> </a:t>
            </a:r>
            <a:r>
              <a:rPr lang="en-US" sz="2400" dirty="0" err="1" smtClean="0"/>
              <a:t>profesional</a:t>
            </a:r>
            <a:r>
              <a:rPr lang="en-US" sz="2400" dirty="0" smtClean="0"/>
              <a:t> </a:t>
            </a:r>
            <a:r>
              <a:rPr lang="en-US" sz="2400" dirty="0" err="1" smtClean="0"/>
              <a:t>praktisi</a:t>
            </a:r>
            <a:r>
              <a:rPr lang="en-US" sz="2400" dirty="0" smtClean="0"/>
              <a:t> </a:t>
            </a:r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 err="1" smtClean="0"/>
              <a:t>seorang</a:t>
            </a:r>
            <a:r>
              <a:rPr lang="en-US" sz="2400" dirty="0" smtClean="0"/>
              <a:t> </a:t>
            </a:r>
            <a:r>
              <a:rPr lang="en-US" sz="2400" dirty="0" err="1" smtClean="0"/>
              <a:t>praktisi,yang</a:t>
            </a:r>
            <a:r>
              <a:rPr lang="en-US" sz="2400" dirty="0" smtClean="0"/>
              <a:t> </a:t>
            </a:r>
            <a:r>
              <a:rPr lang="en-US" sz="2400" dirty="0" err="1" smtClean="0"/>
              <a:t>bukan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auditor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entitas</a:t>
            </a:r>
            <a:r>
              <a:rPr lang="en-US" sz="2400" dirty="0" smtClean="0"/>
              <a:t>, </a:t>
            </a:r>
            <a:r>
              <a:rPr lang="en-US" sz="2400" dirty="0" err="1" smtClean="0"/>
              <a:t>melaksanakansuatu</a:t>
            </a:r>
            <a:r>
              <a:rPr lang="en-US" sz="2400" dirty="0" smtClean="0"/>
              <a:t> </a:t>
            </a:r>
            <a:r>
              <a:rPr lang="en-US" sz="2400" dirty="0" err="1" smtClean="0"/>
              <a:t>perikatan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mereviu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tentangbentuk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isi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diterbitkan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praktisi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tersebutdalam</a:t>
            </a:r>
            <a:r>
              <a:rPr lang="en-US" sz="2400" dirty="0" smtClean="0"/>
              <a:t> </a:t>
            </a:r>
            <a:r>
              <a:rPr lang="en-US" sz="2400" dirty="0" err="1" smtClean="0"/>
              <a:t>kaitan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reviu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696200" cy="4495800"/>
          </a:xfrm>
          <a:solidFill>
            <a:srgbClr val="FFCC00"/>
          </a:solidFill>
          <a:ln w="76200">
            <a:solidFill>
              <a:srgbClr val="CC00CC"/>
            </a:solidFill>
          </a:ln>
        </p:spPr>
        <p:txBody>
          <a:bodyPr/>
          <a:lstStyle/>
          <a:p>
            <a:pPr>
              <a:buNone/>
            </a:pPr>
            <a:r>
              <a:rPr lang="en-US" sz="2800" dirty="0" err="1" smtClean="0"/>
              <a:t>Prosedur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disarankan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jasa</a:t>
            </a:r>
            <a:r>
              <a:rPr lang="en-US" sz="2800" dirty="0" smtClean="0"/>
              <a:t> </a:t>
            </a:r>
            <a:r>
              <a:rPr lang="en-US" sz="2800" dirty="0" smtClean="0"/>
              <a:t>review </a:t>
            </a:r>
            <a:r>
              <a:rPr lang="en-US" sz="2800" dirty="0" err="1" smtClean="0"/>
              <a:t>adalah</a:t>
            </a:r>
            <a:r>
              <a:rPr lang="en-US" sz="2800" dirty="0" smtClean="0"/>
              <a:t>:</a:t>
            </a:r>
          </a:p>
          <a:p>
            <a:r>
              <a:rPr lang="en-US" sz="2800" dirty="0" err="1" smtClean="0"/>
              <a:t>Dapatkan</a:t>
            </a:r>
            <a:r>
              <a:rPr lang="en-US" sz="2800" dirty="0" smtClean="0"/>
              <a:t> </a:t>
            </a:r>
            <a:r>
              <a:rPr lang="en-US" sz="2800" dirty="0" err="1" smtClean="0"/>
              <a:t>pemahaman</a:t>
            </a:r>
            <a:r>
              <a:rPr lang="en-US" sz="2800" dirty="0" smtClean="0"/>
              <a:t> </a:t>
            </a:r>
            <a:r>
              <a:rPr lang="en-US" sz="2800" dirty="0" err="1" smtClean="0"/>
              <a:t>atas</a:t>
            </a:r>
            <a:r>
              <a:rPr lang="en-US" sz="2800" dirty="0" smtClean="0"/>
              <a:t> </a:t>
            </a:r>
            <a:r>
              <a:rPr lang="en-US" sz="2800" dirty="0" err="1" smtClean="0"/>
              <a:t>bisnis</a:t>
            </a:r>
            <a:r>
              <a:rPr lang="en-US" sz="2800" dirty="0" smtClean="0"/>
              <a:t> </a:t>
            </a:r>
            <a:r>
              <a:rPr lang="en-US" sz="2800" dirty="0" err="1" smtClean="0"/>
              <a:t>klien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tanya</a:t>
            </a:r>
            <a:r>
              <a:rPr lang="en-US" sz="2800" dirty="0" smtClean="0"/>
              <a:t> </a:t>
            </a:r>
            <a:r>
              <a:rPr lang="en-US" sz="2800" dirty="0" err="1" smtClean="0"/>
              <a:t>jawab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klien</a:t>
            </a:r>
            <a:r>
              <a:rPr lang="en-US" sz="2800" dirty="0" smtClean="0"/>
              <a:t> (</a:t>
            </a:r>
            <a:r>
              <a:rPr lang="en-US" sz="2800" i="1" dirty="0" smtClean="0"/>
              <a:t>inquiry) </a:t>
            </a:r>
          </a:p>
          <a:p>
            <a:r>
              <a:rPr lang="en-US" sz="2800" dirty="0" err="1" smtClean="0"/>
              <a:t>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prosedur</a:t>
            </a:r>
            <a:r>
              <a:rPr lang="en-US" sz="2800" dirty="0" smtClean="0"/>
              <a:t> </a:t>
            </a:r>
            <a:r>
              <a:rPr lang="en-US" sz="2800" dirty="0" err="1" smtClean="0"/>
              <a:t>analitis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Dapatkan</a:t>
            </a:r>
            <a:r>
              <a:rPr lang="en-US" sz="2800" dirty="0" smtClean="0"/>
              <a:t> </a:t>
            </a:r>
            <a:r>
              <a:rPr lang="en-US" sz="2800" dirty="0" err="1" smtClean="0"/>
              <a:t>surat</a:t>
            </a:r>
            <a:r>
              <a:rPr lang="en-US" sz="2800" dirty="0" smtClean="0"/>
              <a:t> </a:t>
            </a:r>
            <a:r>
              <a:rPr lang="en-US" sz="2800" dirty="0" err="1" smtClean="0"/>
              <a:t>pernyataan</a:t>
            </a:r>
            <a:r>
              <a:rPr lang="en-US" sz="2800" dirty="0" smtClean="0"/>
              <a:t> </a:t>
            </a:r>
            <a:r>
              <a:rPr lang="en-US" sz="2800" dirty="0" err="1" smtClean="0"/>
              <a:t>langganan</a:t>
            </a:r>
            <a:endParaRPr lang="en-US" sz="2800" dirty="0" smtClean="0"/>
          </a:p>
          <a:p>
            <a:r>
              <a:rPr lang="en-US" sz="2800" dirty="0" err="1" smtClean="0"/>
              <a:t>Siapkan</a:t>
            </a:r>
            <a:r>
              <a:rPr lang="en-US" sz="2800" dirty="0" smtClean="0"/>
              <a:t> </a:t>
            </a:r>
            <a:r>
              <a:rPr lang="en-US" sz="2800" dirty="0" err="1" smtClean="0"/>
              <a:t>kertas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en-US" sz="2800" dirty="0" smtClean="0"/>
              <a:t> </a:t>
            </a:r>
            <a:r>
              <a:rPr lang="en-US" sz="2800" dirty="0" err="1" smtClean="0"/>
              <a:t>pemeriksaan</a:t>
            </a:r>
            <a:r>
              <a:rPr lang="en-US" sz="2800" dirty="0" smtClean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1" y="228601"/>
            <a:ext cx="3047999" cy="486752"/>
          </a:xfrm>
          <a:prstGeom prst="rect">
            <a:avLst/>
          </a:prstGeom>
          <a:noFill/>
          <a:ln w="57150">
            <a:solidFill>
              <a:srgbClr val="FF505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38200"/>
            <a:ext cx="8686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4175125" cy="762000"/>
          </a:xfrm>
          <a:solidFill>
            <a:srgbClr val="FF9999"/>
          </a:solidFill>
          <a:ln w="76200">
            <a:solidFill>
              <a:srgbClr val="C00000"/>
            </a:solidFill>
          </a:ln>
        </p:spPr>
        <p:txBody>
          <a:bodyPr/>
          <a:lstStyle/>
          <a:p>
            <a:r>
              <a:rPr lang="en-US" sz="3600" b="1" dirty="0" err="1" smtClean="0"/>
              <a:t>Jasa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Kompilasi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924800" cy="4800600"/>
          </a:xfrm>
          <a:solidFill>
            <a:srgbClr val="FFCC00"/>
          </a:solidFill>
          <a:ln w="76200">
            <a:solidFill>
              <a:srgbClr val="FFA669"/>
            </a:solidFill>
          </a:ln>
        </p:spPr>
        <p:txBody>
          <a:bodyPr/>
          <a:lstStyle/>
          <a:p>
            <a:pPr>
              <a:buNone/>
            </a:pPr>
            <a:r>
              <a:rPr lang="en-US" sz="2400" dirty="0" smtClean="0"/>
              <a:t>		</a:t>
            </a:r>
            <a:r>
              <a:rPr lang="en-US" sz="2400" dirty="0" err="1" smtClean="0"/>
              <a:t>Jasa</a:t>
            </a:r>
            <a:r>
              <a:rPr lang="en-US" sz="2400" dirty="0" smtClean="0"/>
              <a:t> </a:t>
            </a:r>
            <a:r>
              <a:rPr lang="en-US" sz="2400" dirty="0" err="1" smtClean="0"/>
              <a:t>kompilasi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jasa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menyusun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 </a:t>
            </a:r>
            <a:r>
              <a:rPr lang="en-US" sz="2400" dirty="0" err="1" smtClean="0"/>
              <a:t>klien</a:t>
            </a:r>
            <a:r>
              <a:rPr lang="en-US" sz="2400" dirty="0" smtClean="0"/>
              <a:t>. </a:t>
            </a:r>
            <a:r>
              <a:rPr lang="en-US" sz="2400" dirty="0" err="1" smtClean="0"/>
              <a:t>Praktisi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keyakinan</a:t>
            </a:r>
            <a:r>
              <a:rPr lang="en-US" sz="2400" dirty="0" smtClean="0"/>
              <a:t> </a:t>
            </a:r>
            <a:r>
              <a:rPr lang="en-US" sz="2400" dirty="0" err="1" smtClean="0"/>
              <a:t>apa</a:t>
            </a:r>
            <a:r>
              <a:rPr lang="en-US" sz="2400" dirty="0" smtClean="0"/>
              <a:t> pun </a:t>
            </a:r>
            <a:r>
              <a:rPr lang="en-US" sz="2400" dirty="0" err="1" smtClean="0"/>
              <a:t>mengenai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. </a:t>
            </a:r>
            <a:r>
              <a:rPr lang="en-US" sz="2400" dirty="0" err="1" smtClean="0"/>
              <a:t>Persyaratan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jasa</a:t>
            </a:r>
            <a:r>
              <a:rPr lang="en-US" sz="2400" dirty="0" smtClean="0"/>
              <a:t> </a:t>
            </a:r>
            <a:r>
              <a:rPr lang="en-US" sz="2400" dirty="0" err="1" smtClean="0"/>
              <a:t>kompilasi</a:t>
            </a:r>
            <a:r>
              <a:rPr lang="en-US" sz="2400" dirty="0" smtClean="0"/>
              <a:t>:</a:t>
            </a:r>
          </a:p>
          <a:p>
            <a:r>
              <a:rPr lang="en-US" sz="2400" dirty="0" err="1" smtClean="0"/>
              <a:t>Pahami</a:t>
            </a:r>
            <a:r>
              <a:rPr lang="en-US" sz="2400" dirty="0" smtClean="0"/>
              <a:t>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dirty="0" err="1" smtClean="0"/>
              <a:t>klien</a:t>
            </a:r>
            <a:endParaRPr lang="en-US" sz="2400" dirty="0" smtClean="0"/>
          </a:p>
          <a:p>
            <a:r>
              <a:rPr lang="fi-FI" sz="2400" dirty="0" smtClean="0"/>
              <a:t>Pahami </a:t>
            </a:r>
            <a:r>
              <a:rPr lang="fi-FI" sz="2400" dirty="0" smtClean="0"/>
              <a:t>prinsip dan praktik akuntansi untuk perusahaan </a:t>
            </a:r>
            <a:r>
              <a:rPr lang="fi-FI" sz="2400" dirty="0" smtClean="0"/>
              <a:t>sejenis</a:t>
            </a:r>
          </a:p>
          <a:p>
            <a:r>
              <a:rPr lang="en-US" sz="2400" dirty="0" err="1" smtClean="0"/>
              <a:t>Pastikan</a:t>
            </a:r>
            <a:r>
              <a:rPr lang="en-US" sz="2400" dirty="0" smtClean="0"/>
              <a:t> </a:t>
            </a: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klien</a:t>
            </a:r>
            <a:r>
              <a:rPr lang="en-US" sz="2400" dirty="0" smtClean="0"/>
              <a:t> </a:t>
            </a:r>
            <a:r>
              <a:rPr lang="en-US" sz="2400" dirty="0" err="1" smtClean="0"/>
              <a:t>memuaskan</a:t>
            </a:r>
            <a:endParaRPr lang="en-US" sz="2400" dirty="0" smtClean="0"/>
          </a:p>
          <a:p>
            <a:r>
              <a:rPr lang="en-US" sz="2400" i="1" dirty="0" smtClean="0"/>
              <a:t>Review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 </a:t>
            </a:r>
            <a:r>
              <a:rPr lang="en-US" sz="2400" dirty="0" err="1" smtClean="0"/>
              <a:t>kompilasi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mengetahui</a:t>
            </a:r>
            <a:r>
              <a:rPr lang="en-US" sz="2400" dirty="0" smtClean="0"/>
              <a:t> </a:t>
            </a: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penghilangan</a:t>
            </a:r>
            <a:r>
              <a:rPr lang="en-US" sz="2400" i="1" dirty="0" smtClean="0"/>
              <a:t> (omission)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kesalahan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perhitungan</a:t>
            </a:r>
            <a:r>
              <a:rPr lang="en-US" sz="2400" dirty="0" smtClean="0"/>
              <a:t> </a:t>
            </a:r>
            <a:r>
              <a:rPr lang="en-US" sz="2400" dirty="0" err="1" smtClean="0"/>
              <a:t>matematis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penyimpangan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</a:t>
            </a:r>
            <a:r>
              <a:rPr lang="en-US" sz="2400" dirty="0" smtClean="0"/>
              <a:t> </a:t>
            </a:r>
            <a:r>
              <a:rPr lang="en-US" sz="2400" dirty="0" err="1" smtClean="0"/>
              <a:t>akuntansi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7010400" cy="463072"/>
          </a:xfrm>
          <a:prstGeom prst="rect">
            <a:avLst/>
          </a:prstGeom>
          <a:ln w="88900" cap="sq" cmpd="thickThin">
            <a:solidFill>
              <a:srgbClr val="CC00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"/>
            <a:ext cx="7239000" cy="482600"/>
          </a:xfrm>
          <a:prstGeom prst="rect">
            <a:avLst/>
          </a:prstGeom>
          <a:ln w="88900" cap="sq" cmpd="thickThin">
            <a:solidFill>
              <a:srgbClr val="CCCC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86867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078663" cy="1143000"/>
          </a:xfrm>
          <a:solidFill>
            <a:srgbClr val="FF9966"/>
          </a:solidFill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fi-FI" sz="3200" b="1" dirty="0" smtClean="0"/>
              <a:t>Bentuk Laporan Kompilasi Tanpa Independensi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05000"/>
            <a:ext cx="7078663" cy="4038600"/>
          </a:xfrm>
          <a:prstGeom prst="snip2DiagRect">
            <a:avLst/>
          </a:prstGeom>
          <a:solidFill>
            <a:srgbClr val="FFCC00"/>
          </a:solidFill>
          <a:ln w="76200">
            <a:solidFill>
              <a:srgbClr val="FF9999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auditor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independen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auditor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</a:t>
            </a:r>
            <a:r>
              <a:rPr lang="en-US" dirty="0" err="1" smtClean="0"/>
              <a:t>paragraf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yang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b="1" dirty="0" smtClean="0"/>
              <a:t>“</a:t>
            </a:r>
            <a:r>
              <a:rPr lang="en-US" b="1" dirty="0" err="1" smtClean="0"/>
              <a:t>Kami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independen</a:t>
            </a:r>
            <a:r>
              <a:rPr lang="en-US" b="1" dirty="0" smtClean="0"/>
              <a:t> </a:t>
            </a:r>
            <a:r>
              <a:rPr lang="en-US" b="1" dirty="0" err="1" smtClean="0"/>
              <a:t>terhadap</a:t>
            </a:r>
            <a:r>
              <a:rPr lang="en-US" b="1" dirty="0" smtClean="0"/>
              <a:t> </a:t>
            </a:r>
            <a:r>
              <a:rPr lang="en-US" b="1" dirty="0" err="1" smtClean="0"/>
              <a:t>klien</a:t>
            </a:r>
            <a:r>
              <a:rPr lang="en-US" b="1" dirty="0" smtClean="0"/>
              <a:t>.”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reviu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memungkinkan</a:t>
            </a:r>
            <a:r>
              <a:rPr lang="en-US" sz="2400" dirty="0" smtClean="0"/>
              <a:t> </a:t>
            </a:r>
            <a:r>
              <a:rPr lang="en-US" sz="2400" dirty="0" err="1" smtClean="0"/>
              <a:t>seorang</a:t>
            </a:r>
            <a:r>
              <a:rPr lang="en-US" sz="2400" dirty="0" smtClean="0"/>
              <a:t> </a:t>
            </a:r>
            <a:r>
              <a:rPr lang="en-US" sz="2400" dirty="0" err="1" smtClean="0"/>
              <a:t>praktisi</a:t>
            </a:r>
            <a:r>
              <a:rPr lang="en-US" sz="2400" dirty="0" smtClean="0"/>
              <a:t> </a:t>
            </a:r>
            <a:r>
              <a:rPr lang="en-US" sz="2400" dirty="0" err="1" smtClean="0"/>
              <a:t>menyatakan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apakah</a:t>
            </a:r>
            <a:r>
              <a:rPr lang="en-US" sz="2400" dirty="0" smtClean="0"/>
              <a:t>,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prosedur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menyediakan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bukti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disyaratkan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audit,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hal-hal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perhatian</a:t>
            </a:r>
            <a:r>
              <a:rPr lang="en-US" sz="2400" dirty="0" smtClean="0"/>
              <a:t> </a:t>
            </a:r>
            <a:r>
              <a:rPr lang="en-US" sz="2400" dirty="0" err="1" smtClean="0"/>
              <a:t>praktisi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praktisi</a:t>
            </a:r>
            <a:r>
              <a:rPr lang="en-US" sz="2400" dirty="0" smtClean="0"/>
              <a:t> </a:t>
            </a:r>
            <a:r>
              <a:rPr lang="en-US" sz="2400" dirty="0" err="1" smtClean="0"/>
              <a:t>yakin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disajikan</a:t>
            </a:r>
            <a:r>
              <a:rPr lang="en-US" sz="2400" dirty="0" smtClean="0"/>
              <a:t>,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yang material,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kerangka</a:t>
            </a:r>
            <a:r>
              <a:rPr lang="en-US" sz="2400" dirty="0" smtClean="0"/>
              <a:t> </a:t>
            </a:r>
            <a:r>
              <a:rPr lang="en-US" sz="2400" dirty="0" err="1" smtClean="0"/>
              <a:t>pelaporan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berlaku</a:t>
            </a:r>
            <a:r>
              <a:rPr lang="en-US" sz="2400" dirty="0" smtClean="0"/>
              <a:t> (</a:t>
            </a:r>
            <a:r>
              <a:rPr lang="en-US" sz="2400" dirty="0" err="1" smtClean="0"/>
              <a:t>keyakinan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negatif</a:t>
            </a:r>
            <a:r>
              <a:rPr lang="en-US" sz="2400" dirty="0" smtClean="0"/>
              <a:t>).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Praktisi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merencanakan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melaksanakan</a:t>
            </a:r>
            <a:r>
              <a:rPr lang="en-US" sz="2400" dirty="0" smtClean="0"/>
              <a:t> </a:t>
            </a:r>
            <a:r>
              <a:rPr lang="en-US" sz="2400" dirty="0" err="1" smtClean="0"/>
              <a:t>reviu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sikap</a:t>
            </a:r>
            <a:r>
              <a:rPr lang="en-US" sz="2400" dirty="0" smtClean="0"/>
              <a:t> </a:t>
            </a:r>
            <a:r>
              <a:rPr lang="en-US" sz="2400" dirty="0" err="1" smtClean="0"/>
              <a:t>skeptisisme</a:t>
            </a:r>
            <a:r>
              <a:rPr lang="en-US" sz="2400" dirty="0" smtClean="0"/>
              <a:t> </a:t>
            </a:r>
            <a:r>
              <a:rPr lang="en-US" sz="2400" dirty="0" err="1" smtClean="0"/>
              <a:t>profesional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menyadari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mungkin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kondisi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mengandung</a:t>
            </a:r>
            <a:r>
              <a:rPr lang="en-US" sz="2400" dirty="0" smtClean="0"/>
              <a:t> </a:t>
            </a:r>
            <a:r>
              <a:rPr lang="en-US" sz="2400" dirty="0" err="1" smtClean="0"/>
              <a:t>kesalahan</a:t>
            </a:r>
            <a:r>
              <a:rPr lang="en-US" sz="2400" dirty="0" smtClean="0"/>
              <a:t> </a:t>
            </a:r>
            <a:r>
              <a:rPr lang="en-US" sz="2400" dirty="0" err="1" smtClean="0"/>
              <a:t>penyajian</a:t>
            </a:r>
            <a:r>
              <a:rPr lang="en-US" sz="2400" dirty="0" smtClean="0"/>
              <a:t> material.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menyatakan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keyakinan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negatif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reviu</a:t>
            </a:r>
            <a:r>
              <a:rPr lang="en-US" sz="2400" dirty="0" smtClean="0"/>
              <a:t>, </a:t>
            </a:r>
            <a:r>
              <a:rPr lang="en-US" sz="2400" dirty="0" err="1" smtClean="0"/>
              <a:t>praktisi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memperoleh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bukti</a:t>
            </a:r>
            <a:r>
              <a:rPr lang="en-US" sz="2400" dirty="0" smtClean="0"/>
              <a:t> yang </a:t>
            </a:r>
            <a:r>
              <a:rPr lang="en-US" sz="2400" dirty="0" err="1" smtClean="0"/>
              <a:t>cukup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tepat</a:t>
            </a:r>
            <a:r>
              <a:rPr lang="en-US" sz="2400" dirty="0" smtClean="0"/>
              <a:t> </a:t>
            </a:r>
            <a:r>
              <a:rPr lang="en-US" sz="2400" dirty="0" err="1" smtClean="0"/>
              <a:t>terutama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permintaan</a:t>
            </a:r>
            <a:r>
              <a:rPr lang="en-US" sz="2400" dirty="0" smtClean="0"/>
              <a:t> </a:t>
            </a:r>
            <a:r>
              <a:rPr lang="en-US" sz="2400" dirty="0" err="1" smtClean="0"/>
              <a:t>keterangan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prosedur</a:t>
            </a:r>
            <a:r>
              <a:rPr lang="en-US" sz="2400" dirty="0" smtClean="0"/>
              <a:t> </a:t>
            </a:r>
            <a:r>
              <a:rPr lang="en-US" sz="2400" dirty="0" err="1" smtClean="0"/>
              <a:t>analitis</a:t>
            </a:r>
            <a:r>
              <a:rPr lang="en-US" sz="2400" dirty="0" smtClean="0"/>
              <a:t> agar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menarik</a:t>
            </a:r>
            <a:r>
              <a:rPr lang="en-US" sz="2400" dirty="0" smtClean="0"/>
              <a:t> </a:t>
            </a:r>
            <a:r>
              <a:rPr lang="en-US" sz="2400" dirty="0" err="1" smtClean="0"/>
              <a:t>kesimpulan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381000"/>
            <a:ext cx="8229601" cy="6096000"/>
          </a:xfrm>
          <a:solidFill>
            <a:srgbClr val="FFA669"/>
          </a:solidFill>
          <a:ln w="57150">
            <a:solidFill>
              <a:srgbClr val="C00000"/>
            </a:solidFill>
            <a:prstDash val="dashDot"/>
          </a:ln>
        </p:spPr>
        <p:txBody>
          <a:bodyPr/>
          <a:lstStyle/>
          <a:p>
            <a:pPr marL="225425" indent="-225425">
              <a:buNone/>
            </a:pPr>
            <a:r>
              <a:rPr lang="en-US" sz="2500" dirty="0" smtClean="0"/>
              <a:t>		</a:t>
            </a:r>
            <a:r>
              <a:rPr lang="en-US" sz="2500" dirty="0" err="1" smtClean="0"/>
              <a:t>Suatu</a:t>
            </a:r>
            <a:r>
              <a:rPr lang="en-US" sz="2500" dirty="0" smtClean="0"/>
              <a:t> </a:t>
            </a:r>
            <a:r>
              <a:rPr lang="en-US" sz="2500" dirty="0" err="1" smtClean="0"/>
              <a:t>perikatan</a:t>
            </a:r>
            <a:r>
              <a:rPr lang="en-US" sz="2500" dirty="0" smtClean="0"/>
              <a:t> </a:t>
            </a:r>
            <a:r>
              <a:rPr lang="en-US" sz="2500" dirty="0" err="1" smtClean="0"/>
              <a:t>reviu</a:t>
            </a:r>
            <a:r>
              <a:rPr lang="en-US" sz="2500" dirty="0" smtClean="0"/>
              <a:t> </a:t>
            </a:r>
            <a:r>
              <a:rPr lang="en-US" sz="2500" dirty="0" err="1" smtClean="0"/>
              <a:t>memberikan</a:t>
            </a:r>
            <a:r>
              <a:rPr lang="en-US" sz="2500" dirty="0" smtClean="0"/>
              <a:t> </a:t>
            </a:r>
            <a:r>
              <a:rPr lang="en-US" sz="2500" dirty="0" err="1" smtClean="0"/>
              <a:t>tingkat</a:t>
            </a:r>
            <a:r>
              <a:rPr lang="en-US" sz="2500" dirty="0" smtClean="0"/>
              <a:t> </a:t>
            </a:r>
            <a:r>
              <a:rPr lang="en-US" sz="2500" dirty="0" err="1" smtClean="0"/>
              <a:t>keyakinan</a:t>
            </a:r>
            <a:r>
              <a:rPr lang="en-US" sz="2500" dirty="0" smtClean="0"/>
              <a:t> </a:t>
            </a:r>
            <a:r>
              <a:rPr lang="en-US" sz="2500" dirty="0" err="1" smtClean="0"/>
              <a:t>moderat</a:t>
            </a:r>
            <a:r>
              <a:rPr lang="en-US" sz="2500" dirty="0" smtClean="0"/>
              <a:t> </a:t>
            </a:r>
            <a:r>
              <a:rPr lang="en-US" sz="2500" dirty="0" err="1" smtClean="0"/>
              <a:t>bahwa</a:t>
            </a:r>
            <a:r>
              <a:rPr lang="en-US" sz="2500" dirty="0" smtClean="0"/>
              <a:t> </a:t>
            </a:r>
            <a:r>
              <a:rPr lang="en-US" sz="2500" dirty="0" err="1" smtClean="0"/>
              <a:t>informasi</a:t>
            </a:r>
            <a:r>
              <a:rPr lang="en-US" sz="2500" dirty="0" smtClean="0"/>
              <a:t> yang </a:t>
            </a:r>
            <a:r>
              <a:rPr lang="en-US" sz="2500" dirty="0" err="1" smtClean="0"/>
              <a:t>direviu</a:t>
            </a:r>
            <a:r>
              <a:rPr lang="en-US" sz="2500" dirty="0" smtClean="0"/>
              <a:t> </a:t>
            </a:r>
            <a:r>
              <a:rPr lang="en-US" sz="2500" dirty="0" err="1" smtClean="0"/>
              <a:t>adalah</a:t>
            </a:r>
            <a:r>
              <a:rPr lang="en-US" sz="2500" dirty="0" smtClean="0"/>
              <a:t> </a:t>
            </a:r>
            <a:r>
              <a:rPr lang="en-US" sz="2500" dirty="0" err="1" smtClean="0"/>
              <a:t>bebas</a:t>
            </a:r>
            <a:r>
              <a:rPr lang="en-US" sz="2500" dirty="0" smtClean="0"/>
              <a:t> </a:t>
            </a:r>
            <a:r>
              <a:rPr lang="en-US" sz="2500" dirty="0" err="1" smtClean="0"/>
              <a:t>dari</a:t>
            </a:r>
            <a:r>
              <a:rPr lang="en-US" sz="2500" dirty="0" smtClean="0"/>
              <a:t> </a:t>
            </a:r>
            <a:r>
              <a:rPr lang="en-US" sz="2500" dirty="0" err="1" smtClean="0"/>
              <a:t>kesalahan</a:t>
            </a:r>
            <a:r>
              <a:rPr lang="en-US" sz="2500" dirty="0" smtClean="0"/>
              <a:t> </a:t>
            </a:r>
            <a:r>
              <a:rPr lang="en-US" sz="2500" dirty="0" err="1" smtClean="0"/>
              <a:t>penyajian</a:t>
            </a:r>
            <a:r>
              <a:rPr lang="en-US" sz="2500" dirty="0" smtClean="0"/>
              <a:t> material, </a:t>
            </a:r>
            <a:r>
              <a:rPr lang="en-US" sz="2500" dirty="0" err="1" smtClean="0"/>
              <a:t>hal</a:t>
            </a:r>
            <a:r>
              <a:rPr lang="en-US" sz="2500" dirty="0" smtClean="0"/>
              <a:t> </a:t>
            </a:r>
            <a:r>
              <a:rPr lang="en-US" sz="2500" dirty="0" err="1" smtClean="0"/>
              <a:t>ini</a:t>
            </a:r>
            <a:r>
              <a:rPr lang="en-US" sz="2500" dirty="0" smtClean="0"/>
              <a:t> </a:t>
            </a:r>
            <a:r>
              <a:rPr lang="en-US" sz="2500" dirty="0" err="1" smtClean="0"/>
              <a:t>dinyatakan</a:t>
            </a:r>
            <a:r>
              <a:rPr lang="en-US" sz="2500" dirty="0" smtClean="0"/>
              <a:t> </a:t>
            </a:r>
            <a:r>
              <a:rPr lang="en-US" sz="2500" dirty="0" err="1" smtClean="0"/>
              <a:t>dalam</a:t>
            </a:r>
            <a:r>
              <a:rPr lang="en-US" sz="2500" dirty="0" smtClean="0"/>
              <a:t> </a:t>
            </a:r>
            <a:r>
              <a:rPr lang="en-US" sz="2500" dirty="0" err="1" smtClean="0"/>
              <a:t>keyakinan</a:t>
            </a:r>
            <a:r>
              <a:rPr lang="en-US" sz="2500" dirty="0" smtClean="0"/>
              <a:t> </a:t>
            </a:r>
            <a:r>
              <a:rPr lang="en-US" sz="2500" dirty="0" err="1" smtClean="0"/>
              <a:t>bentuk</a:t>
            </a:r>
            <a:r>
              <a:rPr lang="en-US" sz="2500" dirty="0" smtClean="0"/>
              <a:t> </a:t>
            </a:r>
            <a:r>
              <a:rPr lang="en-US" sz="2500" dirty="0" err="1" smtClean="0"/>
              <a:t>negatif</a:t>
            </a:r>
            <a:r>
              <a:rPr lang="en-US" sz="2500" dirty="0" smtClean="0"/>
              <a:t>.</a:t>
            </a:r>
          </a:p>
          <a:p>
            <a:pPr marL="225425" indent="-225425">
              <a:buNone/>
            </a:pPr>
            <a:endParaRPr lang="en-US" sz="2500" dirty="0" smtClean="0"/>
          </a:p>
          <a:p>
            <a:pPr marL="225425" indent="-225425">
              <a:buNone/>
            </a:pPr>
            <a:r>
              <a:rPr lang="en-US" sz="2500" dirty="0" smtClean="0"/>
              <a:t>Hal-</a:t>
            </a:r>
            <a:r>
              <a:rPr lang="en-US" sz="2500" dirty="0" err="1" smtClean="0"/>
              <a:t>hal</a:t>
            </a:r>
            <a:r>
              <a:rPr lang="en-US" sz="2500" dirty="0" smtClean="0"/>
              <a:t> yang </a:t>
            </a:r>
            <a:r>
              <a:rPr lang="en-US" sz="2500" dirty="0" err="1" smtClean="0"/>
              <a:t>akan</a:t>
            </a:r>
            <a:r>
              <a:rPr lang="en-US" sz="2500" dirty="0" smtClean="0"/>
              <a:t> </a:t>
            </a:r>
            <a:r>
              <a:rPr lang="en-US" sz="2500" dirty="0" err="1" smtClean="0"/>
              <a:t>dicantumkan</a:t>
            </a:r>
            <a:r>
              <a:rPr lang="en-US" sz="2500" dirty="0" smtClean="0"/>
              <a:t> </a:t>
            </a:r>
            <a:r>
              <a:rPr lang="en-US" sz="2500" dirty="0" err="1" smtClean="0"/>
              <a:t>dalam</a:t>
            </a:r>
            <a:r>
              <a:rPr lang="en-US" sz="2500" dirty="0" smtClean="0"/>
              <a:t> </a:t>
            </a:r>
            <a:r>
              <a:rPr lang="en-US" sz="2500" dirty="0" err="1" smtClean="0"/>
              <a:t>surat</a:t>
            </a:r>
            <a:r>
              <a:rPr lang="en-US" sz="2500" dirty="0" smtClean="0"/>
              <a:t> </a:t>
            </a:r>
            <a:r>
              <a:rPr lang="en-US" sz="2500" dirty="0" err="1" smtClean="0"/>
              <a:t>perikatan</a:t>
            </a:r>
            <a:r>
              <a:rPr lang="en-US" sz="2500" dirty="0" smtClean="0"/>
              <a:t> </a:t>
            </a:r>
            <a:r>
              <a:rPr lang="en-US" sz="2500" dirty="0" err="1" smtClean="0"/>
              <a:t>mencakup</a:t>
            </a:r>
            <a:r>
              <a:rPr lang="en-US" sz="2500" dirty="0" smtClean="0"/>
              <a:t>:</a:t>
            </a:r>
          </a:p>
          <a:p>
            <a:pPr marL="225425" indent="-225425">
              <a:buNone/>
            </a:pPr>
            <a:r>
              <a:rPr lang="fi-FI" sz="2500" dirty="0" smtClean="0"/>
              <a:t>• Tujuan jasa yang akan dilaksanakan.</a:t>
            </a:r>
          </a:p>
          <a:p>
            <a:pPr marL="225425" indent="-225425">
              <a:buNone/>
            </a:pPr>
            <a:r>
              <a:rPr lang="en-US" sz="2500" dirty="0" smtClean="0"/>
              <a:t>• </a:t>
            </a:r>
            <a:r>
              <a:rPr lang="en-US" sz="2500" dirty="0" err="1" smtClean="0"/>
              <a:t>Tanggung</a:t>
            </a:r>
            <a:r>
              <a:rPr lang="en-US" sz="2500" dirty="0" smtClean="0"/>
              <a:t> </a:t>
            </a:r>
            <a:r>
              <a:rPr lang="en-US" sz="2500" dirty="0" err="1" smtClean="0"/>
              <a:t>jawab</a:t>
            </a:r>
            <a:r>
              <a:rPr lang="en-US" sz="2500" dirty="0" smtClean="0"/>
              <a:t> </a:t>
            </a:r>
            <a:r>
              <a:rPr lang="en-US" sz="2500" dirty="0" err="1" smtClean="0"/>
              <a:t>manajemen</a:t>
            </a:r>
            <a:r>
              <a:rPr lang="en-US" sz="2500" dirty="0" smtClean="0"/>
              <a:t> </a:t>
            </a:r>
            <a:r>
              <a:rPr lang="en-US" sz="2500" dirty="0" err="1" smtClean="0"/>
              <a:t>atas</a:t>
            </a:r>
            <a:r>
              <a:rPr lang="en-US" sz="2500" dirty="0" smtClean="0"/>
              <a:t> </a:t>
            </a:r>
            <a:r>
              <a:rPr lang="en-US" sz="2500" dirty="0" err="1" smtClean="0"/>
              <a:t>laporan</a:t>
            </a:r>
            <a:r>
              <a:rPr lang="en-US" sz="2500" dirty="0" smtClean="0"/>
              <a:t> </a:t>
            </a:r>
            <a:r>
              <a:rPr lang="en-US" sz="2500" dirty="0" err="1" smtClean="0"/>
              <a:t>keuangan</a:t>
            </a:r>
            <a:r>
              <a:rPr lang="en-US" sz="2500" dirty="0" smtClean="0"/>
              <a:t>.</a:t>
            </a:r>
          </a:p>
          <a:p>
            <a:pPr marL="225425" indent="-225425">
              <a:buNone/>
            </a:pPr>
            <a:r>
              <a:rPr lang="en-US" sz="2500" dirty="0" smtClean="0"/>
              <a:t>• </a:t>
            </a:r>
            <a:r>
              <a:rPr lang="en-US" sz="2500" dirty="0" err="1" smtClean="0"/>
              <a:t>Ruang</a:t>
            </a:r>
            <a:r>
              <a:rPr lang="en-US" sz="2500" dirty="0" smtClean="0"/>
              <a:t> </a:t>
            </a:r>
            <a:r>
              <a:rPr lang="en-US" sz="2500" dirty="0" err="1" smtClean="0"/>
              <a:t>lingkup</a:t>
            </a:r>
            <a:r>
              <a:rPr lang="en-US" sz="2500" dirty="0" smtClean="0"/>
              <a:t> </a:t>
            </a:r>
            <a:r>
              <a:rPr lang="en-US" sz="2500" dirty="0" err="1" smtClean="0"/>
              <a:t>reviu</a:t>
            </a:r>
            <a:r>
              <a:rPr lang="en-US" sz="2500" dirty="0" smtClean="0"/>
              <a:t>, </a:t>
            </a:r>
            <a:r>
              <a:rPr lang="en-US" sz="2500" dirty="0" err="1" smtClean="0"/>
              <a:t>termasuk</a:t>
            </a:r>
            <a:r>
              <a:rPr lang="en-US" sz="2500" dirty="0" smtClean="0"/>
              <a:t> </a:t>
            </a:r>
            <a:r>
              <a:rPr lang="en-US" sz="2500" dirty="0" err="1" smtClean="0"/>
              <a:t>pengacuan</a:t>
            </a:r>
            <a:r>
              <a:rPr lang="en-US" sz="2500" dirty="0" smtClean="0"/>
              <a:t> </a:t>
            </a:r>
            <a:r>
              <a:rPr lang="en-US" sz="2500" dirty="0" err="1" smtClean="0"/>
              <a:t>ke</a:t>
            </a:r>
            <a:r>
              <a:rPr lang="en-US" sz="2500" dirty="0" smtClean="0"/>
              <a:t> SPR </a:t>
            </a:r>
            <a:r>
              <a:rPr lang="en-US" sz="2500" dirty="0" err="1" smtClean="0"/>
              <a:t>ini</a:t>
            </a:r>
            <a:r>
              <a:rPr lang="en-US" sz="2500" dirty="0" smtClean="0"/>
              <a:t> (</a:t>
            </a:r>
            <a:r>
              <a:rPr lang="en-US" sz="2500" dirty="0" err="1" smtClean="0"/>
              <a:t>atau</a:t>
            </a:r>
            <a:r>
              <a:rPr lang="en-US" sz="2500" dirty="0" smtClean="0"/>
              <a:t> </a:t>
            </a:r>
            <a:r>
              <a:rPr lang="en-US" sz="2500" dirty="0" err="1" smtClean="0"/>
              <a:t>standar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praktik</a:t>
            </a:r>
            <a:r>
              <a:rPr lang="en-US" sz="2500" dirty="0" smtClean="0"/>
              <a:t> yang </a:t>
            </a:r>
            <a:r>
              <a:rPr lang="en-US" sz="2500" dirty="0" err="1" smtClean="0"/>
              <a:t>relevan</a:t>
            </a:r>
            <a:r>
              <a:rPr lang="en-US" sz="2500" dirty="0" smtClean="0"/>
              <a:t> </a:t>
            </a:r>
            <a:r>
              <a:rPr lang="en-US" sz="2500" dirty="0" err="1" smtClean="0"/>
              <a:t>untuk</a:t>
            </a:r>
            <a:r>
              <a:rPr lang="en-US" sz="2500" dirty="0" smtClean="0"/>
              <a:t> </a:t>
            </a:r>
            <a:r>
              <a:rPr lang="en-US" sz="2500" dirty="0" err="1" smtClean="0"/>
              <a:t>perikatan</a:t>
            </a:r>
            <a:r>
              <a:rPr lang="en-US" sz="2500" dirty="0" smtClean="0"/>
              <a:t> </a:t>
            </a:r>
            <a:r>
              <a:rPr lang="en-US" sz="2500" dirty="0" err="1" smtClean="0"/>
              <a:t>reviu</a:t>
            </a:r>
            <a:r>
              <a:rPr lang="en-US" sz="2500" dirty="0" smtClean="0"/>
              <a:t>).</a:t>
            </a:r>
          </a:p>
          <a:p>
            <a:pPr marL="225425" indent="-225425">
              <a:buNone/>
            </a:pPr>
            <a:r>
              <a:rPr lang="en-US" sz="2500" dirty="0" smtClean="0"/>
              <a:t>• </a:t>
            </a:r>
            <a:r>
              <a:rPr lang="en-US" sz="2500" dirty="0" err="1" smtClean="0"/>
              <a:t>Akses</a:t>
            </a:r>
            <a:r>
              <a:rPr lang="en-US" sz="2500" dirty="0" smtClean="0"/>
              <a:t> </a:t>
            </a:r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terbatas</a:t>
            </a:r>
            <a:r>
              <a:rPr lang="en-US" sz="2500" dirty="0" smtClean="0"/>
              <a:t> </a:t>
            </a:r>
            <a:r>
              <a:rPr lang="en-US" sz="2500" dirty="0" err="1" smtClean="0"/>
              <a:t>ke</a:t>
            </a:r>
            <a:r>
              <a:rPr lang="en-US" sz="2500" dirty="0" smtClean="0"/>
              <a:t> </a:t>
            </a:r>
            <a:r>
              <a:rPr lang="en-US" sz="2500" dirty="0" err="1" smtClean="0"/>
              <a:t>catatan</a:t>
            </a:r>
            <a:r>
              <a:rPr lang="en-US" sz="2500" dirty="0" smtClean="0"/>
              <a:t>, </a:t>
            </a:r>
            <a:r>
              <a:rPr lang="en-US" sz="2500" dirty="0" err="1" smtClean="0"/>
              <a:t>dokumentasi</a:t>
            </a:r>
            <a:r>
              <a:rPr lang="en-US" sz="2500" dirty="0" smtClean="0"/>
              <a:t>,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informasi</a:t>
            </a:r>
            <a:r>
              <a:rPr lang="en-US" sz="2500" dirty="0" smtClean="0"/>
              <a:t> lain yang </a:t>
            </a:r>
            <a:r>
              <a:rPr lang="en-US" sz="2500" dirty="0" err="1" smtClean="0"/>
              <a:t>diminta</a:t>
            </a:r>
            <a:r>
              <a:rPr lang="en-US" sz="2500" dirty="0" smtClean="0"/>
              <a:t> </a:t>
            </a:r>
            <a:r>
              <a:rPr lang="en-US" sz="2500" dirty="0" err="1" smtClean="0"/>
              <a:t>berkaitan</a:t>
            </a:r>
            <a:r>
              <a:rPr lang="en-US" sz="2500" dirty="0" smtClean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reviu</a:t>
            </a:r>
            <a:r>
              <a:rPr lang="en-US" sz="2500" dirty="0" smtClean="0"/>
              <a:t>.</a:t>
            </a:r>
          </a:p>
          <a:p>
            <a:pPr marL="225425" indent="-225425">
              <a:buNone/>
            </a:pP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4724400"/>
          </a:xfrm>
          <a:solidFill>
            <a:schemeClr val="accent2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pPr marL="165100" indent="-165100">
              <a:buNone/>
            </a:pPr>
            <a:r>
              <a:rPr lang="sv-SE" sz="2400" dirty="0" smtClean="0"/>
              <a:t>• Suatu contoh laporan yang diharapkan akan diserahkan.</a:t>
            </a:r>
          </a:p>
          <a:p>
            <a:pPr marL="165100" indent="-165100">
              <a:buNone/>
            </a:pPr>
            <a:r>
              <a:rPr lang="en-US" sz="2400" dirty="0" smtClean="0"/>
              <a:t>• </a:t>
            </a:r>
            <a:r>
              <a:rPr lang="en-US" sz="2400" dirty="0" err="1" smtClean="0"/>
              <a:t>Fakta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perikatan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diandalkan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mengungkapkan</a:t>
            </a:r>
            <a:r>
              <a:rPr lang="en-US" sz="2400" dirty="0" smtClean="0"/>
              <a:t> </a:t>
            </a:r>
            <a:r>
              <a:rPr lang="en-US" sz="2400" dirty="0" err="1" smtClean="0"/>
              <a:t>kesalahan</a:t>
            </a:r>
            <a:r>
              <a:rPr lang="en-US" sz="2400" dirty="0" smtClean="0"/>
              <a:t>,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melanggar</a:t>
            </a:r>
            <a:r>
              <a:rPr lang="en-US" sz="2400" dirty="0" smtClean="0"/>
              <a:t> </a:t>
            </a:r>
            <a:r>
              <a:rPr lang="en-US" sz="2400" dirty="0" err="1" smtClean="0"/>
              <a:t>hukum,atau</a:t>
            </a:r>
            <a:r>
              <a:rPr lang="en-US" sz="2400" dirty="0" smtClean="0"/>
              <a:t> </a:t>
            </a:r>
            <a:r>
              <a:rPr lang="en-US" sz="2400" dirty="0" err="1" smtClean="0"/>
              <a:t>ketidakberesan</a:t>
            </a:r>
            <a:r>
              <a:rPr lang="en-US" sz="2400" dirty="0" smtClean="0"/>
              <a:t> lain,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contoh</a:t>
            </a:r>
            <a:r>
              <a:rPr lang="en-US" sz="2400" dirty="0" smtClean="0"/>
              <a:t>, </a:t>
            </a:r>
            <a:r>
              <a:rPr lang="en-US" sz="2400" dirty="0" err="1" smtClean="0"/>
              <a:t>kecurangan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pemalsuan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kemungkinan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.</a:t>
            </a:r>
          </a:p>
          <a:p>
            <a:pPr marL="165100" indent="-165100">
              <a:buNone/>
            </a:pPr>
            <a:r>
              <a:rPr lang="en-US" sz="2400" dirty="0" smtClean="0"/>
              <a:t>• </a:t>
            </a:r>
            <a:r>
              <a:rPr lang="en-US" sz="2400" dirty="0" err="1" smtClean="0"/>
              <a:t>Pernyataan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audit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dilaksanakan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opini</a:t>
            </a:r>
            <a:r>
              <a:rPr lang="en-US" sz="2400" dirty="0" smtClean="0"/>
              <a:t> audit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dinyatakan</a:t>
            </a:r>
            <a:r>
              <a:rPr lang="en-US" sz="2400" dirty="0" smtClean="0"/>
              <a:t>.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menekankan</a:t>
            </a:r>
            <a:r>
              <a:rPr lang="en-US" sz="2400" dirty="0" smtClean="0"/>
              <a:t> </a:t>
            </a:r>
            <a:r>
              <a:rPr lang="en-US" sz="2400" dirty="0" err="1" smtClean="0"/>
              <a:t>butir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menghindari</a:t>
            </a:r>
            <a:r>
              <a:rPr lang="en-US" sz="2400" dirty="0" smtClean="0"/>
              <a:t> </a:t>
            </a:r>
            <a:r>
              <a:rPr lang="en-US" sz="2400" dirty="0" err="1" smtClean="0"/>
              <a:t>kebingungan</a:t>
            </a:r>
            <a:r>
              <a:rPr lang="en-US" sz="2400" dirty="0" smtClean="0"/>
              <a:t>, </a:t>
            </a:r>
            <a:r>
              <a:rPr lang="en-US" sz="2400" dirty="0" err="1" smtClean="0"/>
              <a:t>praktisi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mempertimbangkan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pernyataan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perikatan</a:t>
            </a:r>
            <a:r>
              <a:rPr lang="en-US" sz="2400" dirty="0" smtClean="0"/>
              <a:t> </a:t>
            </a:r>
            <a:r>
              <a:rPr lang="en-US" sz="2400" dirty="0" err="1" smtClean="0"/>
              <a:t>reviu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memenuhi</a:t>
            </a:r>
            <a:r>
              <a:rPr lang="en-US" sz="2400" dirty="0" smtClean="0"/>
              <a:t> </a:t>
            </a:r>
            <a:r>
              <a:rPr lang="en-US" sz="2400" dirty="0" err="1" smtClean="0"/>
              <a:t>ketentuan</a:t>
            </a:r>
            <a:r>
              <a:rPr lang="en-US" sz="2400" dirty="0" smtClean="0"/>
              <a:t> </a:t>
            </a:r>
            <a:r>
              <a:rPr lang="en-US" sz="2400" dirty="0" err="1" smtClean="0"/>
              <a:t>statutori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pihak</a:t>
            </a:r>
            <a:r>
              <a:rPr lang="en-US" sz="2400" dirty="0" smtClean="0"/>
              <a:t> </a:t>
            </a:r>
            <a:r>
              <a:rPr lang="en-US" sz="2400" dirty="0" err="1" smtClean="0"/>
              <a:t>ketiga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audit.</a:t>
            </a:r>
          </a:p>
          <a:p>
            <a:pPr marL="165100" indent="-165100">
              <a:buNone/>
            </a:pPr>
            <a:endParaRPr lang="en-US" sz="2400" dirty="0" smtClean="0"/>
          </a:p>
          <a:p>
            <a:pPr marL="165100" indent="-165100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274638"/>
            <a:ext cx="7848599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dirty="0" err="1" smtClean="0"/>
              <a:t>Contoh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Surat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Perikatan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untuk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Suatu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Reviu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atas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Laporan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Keuangan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772400" cy="4876800"/>
          </a:xfrm>
          <a:prstGeom prst="snip1Rect">
            <a:avLst/>
          </a:prstGeom>
          <a:solidFill>
            <a:srgbClr val="FF3FFF"/>
          </a:solidFill>
          <a:ln w="762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perikatan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reviu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Exhibit 27.4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panduan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pertimbangan</a:t>
            </a:r>
            <a:r>
              <a:rPr lang="en-US" dirty="0" smtClean="0"/>
              <a:t> </a:t>
            </a:r>
            <a:r>
              <a:rPr lang="en-US" dirty="0" err="1" smtClean="0"/>
              <a:t>sebagaimana</a:t>
            </a:r>
            <a:r>
              <a:rPr lang="en-US" dirty="0" smtClean="0"/>
              <a:t> yang </a:t>
            </a:r>
            <a:r>
              <a:rPr lang="en-US" dirty="0" err="1" smtClean="0"/>
              <a:t>disebutkan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pargraf</a:t>
            </a:r>
            <a:r>
              <a:rPr lang="en-US" dirty="0" smtClean="0"/>
              <a:t> 10 SPR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individual.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en-US" sz="2800" b="1" dirty="0" err="1" smtClean="0"/>
              <a:t>Prosedur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untuk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mereviu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laporan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keuangan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umumnya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mencakup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hal-hal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sebagai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berikut</a:t>
            </a:r>
            <a:r>
              <a:rPr lang="en-US" sz="2800" b="1" dirty="0" smtClean="0"/>
              <a:t>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495800"/>
          </a:xfrm>
          <a:prstGeom prst="round2DiagRect">
            <a:avLst/>
          </a:prstGeom>
          <a:solidFill>
            <a:srgbClr val="00FFFF"/>
          </a:solidFill>
          <a:ln w="57150">
            <a:solidFill>
              <a:srgbClr val="0099FF"/>
            </a:solidFill>
          </a:ln>
        </p:spPr>
        <p:txBody>
          <a:bodyPr/>
          <a:lstStyle/>
          <a:p>
            <a:r>
              <a:rPr lang="en-US" sz="2400" dirty="0" err="1" smtClean="0"/>
              <a:t>Memperoleh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pemahaman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dirty="0" err="1" smtClean="0"/>
              <a:t>entitas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dalamnya</a:t>
            </a:r>
            <a:r>
              <a:rPr lang="en-US" sz="2400" dirty="0" smtClean="0"/>
              <a:t> </a:t>
            </a:r>
            <a:r>
              <a:rPr lang="en-US" sz="2400" dirty="0" err="1" smtClean="0"/>
              <a:t>entitas</a:t>
            </a:r>
            <a:r>
              <a:rPr lang="en-US" sz="2400" dirty="0" smtClean="0"/>
              <a:t> </a:t>
            </a:r>
            <a:r>
              <a:rPr lang="en-US" sz="2400" dirty="0" err="1" smtClean="0"/>
              <a:t>beroperasi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Meminta</a:t>
            </a:r>
            <a:r>
              <a:rPr lang="en-US" sz="2400" dirty="0" smtClean="0"/>
              <a:t> </a:t>
            </a:r>
            <a:r>
              <a:rPr lang="en-US" sz="2400" dirty="0" err="1" smtClean="0"/>
              <a:t>keterangan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prinsip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praktik</a:t>
            </a:r>
            <a:r>
              <a:rPr lang="en-US" sz="2400" dirty="0" smtClean="0"/>
              <a:t> </a:t>
            </a:r>
            <a:r>
              <a:rPr lang="en-US" sz="2400" dirty="0" err="1" smtClean="0"/>
              <a:t>akuntansi</a:t>
            </a:r>
            <a:r>
              <a:rPr lang="en-US" sz="2400" dirty="0" smtClean="0"/>
              <a:t> </a:t>
            </a:r>
            <a:r>
              <a:rPr lang="en-US" sz="2400" dirty="0" err="1" smtClean="0"/>
              <a:t>entitas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Meminta</a:t>
            </a:r>
            <a:r>
              <a:rPr lang="en-US" sz="2400" dirty="0" smtClean="0"/>
              <a:t> </a:t>
            </a:r>
            <a:r>
              <a:rPr lang="en-US" sz="2400" dirty="0" err="1" smtClean="0"/>
              <a:t>keterangan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prosedur</a:t>
            </a:r>
            <a:r>
              <a:rPr lang="en-US" sz="2400" dirty="0" smtClean="0"/>
              <a:t> </a:t>
            </a:r>
            <a:r>
              <a:rPr lang="en-US" sz="2400" dirty="0" err="1" smtClean="0"/>
              <a:t>entitas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mencatat</a:t>
            </a:r>
            <a:r>
              <a:rPr lang="en-US" sz="2400" dirty="0" smtClean="0"/>
              <a:t>, </a:t>
            </a:r>
            <a:r>
              <a:rPr lang="en-US" sz="2400" dirty="0" err="1" smtClean="0"/>
              <a:t>menggolongkan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meringkas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, </a:t>
            </a:r>
            <a:r>
              <a:rPr lang="en-US" sz="2400" dirty="0" err="1" smtClean="0"/>
              <a:t>mengumpulkan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diungkapkan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menyusun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Meminta</a:t>
            </a:r>
            <a:r>
              <a:rPr lang="en-US" sz="2400" dirty="0" smtClean="0"/>
              <a:t> </a:t>
            </a:r>
            <a:r>
              <a:rPr lang="en-US" sz="2400" dirty="0" err="1" smtClean="0"/>
              <a:t>keterangan</a:t>
            </a:r>
            <a:r>
              <a:rPr lang="en-US" sz="2400" dirty="0" smtClean="0"/>
              <a:t> </a:t>
            </a:r>
            <a:r>
              <a:rPr lang="en-US" sz="2400" dirty="0" err="1" smtClean="0"/>
              <a:t>berkaitan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asersi</a:t>
            </a:r>
            <a:r>
              <a:rPr lang="en-US" sz="2400" dirty="0" smtClean="0"/>
              <a:t> material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.</a:t>
            </a:r>
          </a:p>
          <a:p>
            <a:pPr marL="569913" indent="-225425"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3400"/>
            <a:ext cx="6942138" cy="5897563"/>
          </a:xfrm>
          <a:prstGeom prst="roundRect">
            <a:avLst/>
          </a:prstGeom>
          <a:solidFill>
            <a:srgbClr val="CC9900"/>
          </a:solidFill>
          <a:ln w="57150">
            <a:solidFill>
              <a:srgbClr val="FF5050"/>
            </a:solidFill>
            <a:prstDash val="lgDashDot"/>
          </a:ln>
        </p:spPr>
        <p:txBody>
          <a:bodyPr/>
          <a:lstStyle/>
          <a:p>
            <a:r>
              <a:rPr lang="en-US" sz="2400" dirty="0" err="1" smtClean="0"/>
              <a:t>Prosedur</a:t>
            </a:r>
            <a:r>
              <a:rPr lang="en-US" sz="2400" dirty="0" smtClean="0"/>
              <a:t> </a:t>
            </a:r>
            <a:r>
              <a:rPr lang="en-US" sz="2400" dirty="0" err="1" smtClean="0"/>
              <a:t>analitis</a:t>
            </a:r>
            <a:r>
              <a:rPr lang="en-US" sz="2400" dirty="0" smtClean="0"/>
              <a:t> </a:t>
            </a:r>
            <a:r>
              <a:rPr lang="en-US" sz="2400" dirty="0" err="1" smtClean="0"/>
              <a:t>dirancang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mengidentifikasi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unsur-unsur</a:t>
            </a:r>
            <a:r>
              <a:rPr lang="en-US" sz="2400" dirty="0" smtClean="0"/>
              <a:t> individual yang </a:t>
            </a:r>
            <a:r>
              <a:rPr lang="en-US" sz="2400" dirty="0" err="1" smtClean="0"/>
              <a:t>tampak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biasa</a:t>
            </a:r>
            <a:r>
              <a:rPr lang="en-US" sz="2400" dirty="0" smtClean="0"/>
              <a:t>. </a:t>
            </a:r>
            <a:r>
              <a:rPr lang="en-US" sz="2400" dirty="0" err="1" smtClean="0"/>
              <a:t>Prosedur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mencakup</a:t>
            </a:r>
            <a:r>
              <a:rPr lang="en-US" sz="2400" dirty="0" smtClean="0"/>
              <a:t>:</a:t>
            </a:r>
          </a:p>
          <a:p>
            <a:pPr marL="569913" indent="-225425">
              <a:buNone/>
            </a:pPr>
            <a:r>
              <a:rPr lang="en-US" sz="2400" dirty="0" smtClean="0"/>
              <a:t>o </a:t>
            </a:r>
            <a:r>
              <a:rPr lang="en-US" sz="2400" dirty="0" err="1" smtClean="0"/>
              <a:t>Membandingkan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periode</a:t>
            </a:r>
            <a:r>
              <a:rPr lang="en-US" sz="2400" dirty="0" smtClean="0"/>
              <a:t> </a:t>
            </a:r>
            <a:r>
              <a:rPr lang="en-US" sz="2400" dirty="0" err="1" smtClean="0"/>
              <a:t>kini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periode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sebelumnya</a:t>
            </a:r>
            <a:r>
              <a:rPr lang="en-US" sz="2400" dirty="0" smtClean="0"/>
              <a:t>.</a:t>
            </a:r>
          </a:p>
          <a:p>
            <a:pPr marL="569913" indent="-225425">
              <a:buNone/>
            </a:pPr>
            <a:r>
              <a:rPr lang="en-US" sz="2400" dirty="0" smtClean="0"/>
              <a:t>o </a:t>
            </a:r>
            <a:r>
              <a:rPr lang="en-US" sz="2400" dirty="0" err="1" smtClean="0"/>
              <a:t>Membandingkan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posisi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diharapkan</a:t>
            </a:r>
            <a:r>
              <a:rPr lang="en-US" sz="2400" dirty="0" smtClean="0"/>
              <a:t>.</a:t>
            </a:r>
          </a:p>
          <a:p>
            <a:pPr marL="569913" indent="-225425">
              <a:buNone/>
            </a:pPr>
            <a:r>
              <a:rPr lang="en-US" sz="2400" dirty="0" smtClean="0"/>
              <a:t>o </a:t>
            </a:r>
            <a:r>
              <a:rPr lang="en-US" sz="2400" dirty="0" err="1" smtClean="0"/>
              <a:t>Mempelajari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unsur-unsur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diharapkan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pola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diprediksikan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pengalaman</a:t>
            </a:r>
            <a:r>
              <a:rPr lang="en-US" sz="2400" dirty="0" smtClean="0"/>
              <a:t> </a:t>
            </a:r>
            <a:r>
              <a:rPr lang="en-US" sz="2400" dirty="0" err="1" smtClean="0"/>
              <a:t>entitas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norma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BD31D-DD23-4917-8165-B80C29F3E81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"/>
            <a:ext cx="7124700" cy="466725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38200"/>
            <a:ext cx="8763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ducation-template-5">
  <a:themeElements>
    <a:clrScheme name="Office Theme 1">
      <a:dk1>
        <a:srgbClr val="000000"/>
      </a:dk1>
      <a:lt1>
        <a:srgbClr val="E1E0E4"/>
      </a:lt1>
      <a:dk2>
        <a:srgbClr val="000000"/>
      </a:dk2>
      <a:lt2>
        <a:srgbClr val="B2B2B2"/>
      </a:lt2>
      <a:accent1>
        <a:srgbClr val="AFA4C3"/>
      </a:accent1>
      <a:accent2>
        <a:srgbClr val="9693D4"/>
      </a:accent2>
      <a:accent3>
        <a:srgbClr val="EEEDEF"/>
      </a:accent3>
      <a:accent4>
        <a:srgbClr val="000000"/>
      </a:accent4>
      <a:accent5>
        <a:srgbClr val="D4CFDE"/>
      </a:accent5>
      <a:accent6>
        <a:srgbClr val="8785C0"/>
      </a:accent6>
      <a:hlink>
        <a:srgbClr val="07006B"/>
      </a:hlink>
      <a:folHlink>
        <a:srgbClr val="100B61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E1E0E4"/>
        </a:lt1>
        <a:dk2>
          <a:srgbClr val="000000"/>
        </a:dk2>
        <a:lt2>
          <a:srgbClr val="B2B2B2"/>
        </a:lt2>
        <a:accent1>
          <a:srgbClr val="AFA4C3"/>
        </a:accent1>
        <a:accent2>
          <a:srgbClr val="9693D4"/>
        </a:accent2>
        <a:accent3>
          <a:srgbClr val="EEEDEF"/>
        </a:accent3>
        <a:accent4>
          <a:srgbClr val="000000"/>
        </a:accent4>
        <a:accent5>
          <a:srgbClr val="D4CFDE"/>
        </a:accent5>
        <a:accent6>
          <a:srgbClr val="8785C0"/>
        </a:accent6>
        <a:hlink>
          <a:srgbClr val="07006B"/>
        </a:hlink>
        <a:folHlink>
          <a:srgbClr val="100B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1E0E4"/>
        </a:lt1>
        <a:dk2>
          <a:srgbClr val="000000"/>
        </a:dk2>
        <a:lt2>
          <a:srgbClr val="B2B2B2"/>
        </a:lt2>
        <a:accent1>
          <a:srgbClr val="948CDF"/>
        </a:accent1>
        <a:accent2>
          <a:srgbClr val="0571FF"/>
        </a:accent2>
        <a:accent3>
          <a:srgbClr val="EEEDEF"/>
        </a:accent3>
        <a:accent4>
          <a:srgbClr val="000000"/>
        </a:accent4>
        <a:accent5>
          <a:srgbClr val="C8C5EC"/>
        </a:accent5>
        <a:accent6>
          <a:srgbClr val="0466E7"/>
        </a:accent6>
        <a:hlink>
          <a:srgbClr val="37006B"/>
        </a:hlink>
        <a:folHlink>
          <a:srgbClr val="00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E1E0E4"/>
        </a:lt1>
        <a:dk2>
          <a:srgbClr val="000000"/>
        </a:dk2>
        <a:lt2>
          <a:srgbClr val="B2B2B2"/>
        </a:lt2>
        <a:accent1>
          <a:srgbClr val="FFFF05"/>
        </a:accent1>
        <a:accent2>
          <a:srgbClr val="FF9305"/>
        </a:accent2>
        <a:accent3>
          <a:srgbClr val="EEEDEF"/>
        </a:accent3>
        <a:accent4>
          <a:srgbClr val="000000"/>
        </a:accent4>
        <a:accent5>
          <a:srgbClr val="FFFFAA"/>
        </a:accent5>
        <a:accent6>
          <a:srgbClr val="E78504"/>
        </a:accent6>
        <a:hlink>
          <a:srgbClr val="0B0075"/>
        </a:hlink>
        <a:folHlink>
          <a:srgbClr val="6B3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E1E0E4"/>
        </a:lt1>
        <a:dk2>
          <a:srgbClr val="000000"/>
        </a:dk2>
        <a:lt2>
          <a:srgbClr val="B2B2B2"/>
        </a:lt2>
        <a:accent1>
          <a:srgbClr val="41FF05"/>
        </a:accent1>
        <a:accent2>
          <a:srgbClr val="FFC105"/>
        </a:accent2>
        <a:accent3>
          <a:srgbClr val="EEEDEF"/>
        </a:accent3>
        <a:accent4>
          <a:srgbClr val="000000"/>
        </a:accent4>
        <a:accent5>
          <a:srgbClr val="B0FFAA"/>
        </a:accent5>
        <a:accent6>
          <a:srgbClr val="E7AF04"/>
        </a:accent6>
        <a:hlink>
          <a:srgbClr val="6B0010"/>
        </a:hlink>
        <a:folHlink>
          <a:srgbClr val="0A00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FA4C3"/>
        </a:accent1>
        <a:accent2>
          <a:srgbClr val="9693D4"/>
        </a:accent2>
        <a:accent3>
          <a:srgbClr val="FFFFFF"/>
        </a:accent3>
        <a:accent4>
          <a:srgbClr val="000000"/>
        </a:accent4>
        <a:accent5>
          <a:srgbClr val="D4CFDE"/>
        </a:accent5>
        <a:accent6>
          <a:srgbClr val="8785C0"/>
        </a:accent6>
        <a:hlink>
          <a:srgbClr val="07006B"/>
        </a:hlink>
        <a:folHlink>
          <a:srgbClr val="100B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48CDF"/>
        </a:accent1>
        <a:accent2>
          <a:srgbClr val="0571FF"/>
        </a:accent2>
        <a:accent3>
          <a:srgbClr val="FFFFFF"/>
        </a:accent3>
        <a:accent4>
          <a:srgbClr val="000000"/>
        </a:accent4>
        <a:accent5>
          <a:srgbClr val="C8C5EC"/>
        </a:accent5>
        <a:accent6>
          <a:srgbClr val="0466E7"/>
        </a:accent6>
        <a:hlink>
          <a:srgbClr val="37006B"/>
        </a:hlink>
        <a:folHlink>
          <a:srgbClr val="00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FF05"/>
        </a:accent1>
        <a:accent2>
          <a:srgbClr val="FF9305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E78504"/>
        </a:accent6>
        <a:hlink>
          <a:srgbClr val="0B0075"/>
        </a:hlink>
        <a:folHlink>
          <a:srgbClr val="6B3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1FF05"/>
        </a:accent1>
        <a:accent2>
          <a:srgbClr val="FFC105"/>
        </a:accent2>
        <a:accent3>
          <a:srgbClr val="FFFFFF"/>
        </a:accent3>
        <a:accent4>
          <a:srgbClr val="000000"/>
        </a:accent4>
        <a:accent5>
          <a:srgbClr val="B0FFAA"/>
        </a:accent5>
        <a:accent6>
          <a:srgbClr val="E7AF04"/>
        </a:accent6>
        <a:hlink>
          <a:srgbClr val="6B0010"/>
        </a:hlink>
        <a:folHlink>
          <a:srgbClr val="0A00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151</TotalTime>
  <Words>492</Words>
  <Application>Microsoft Office PowerPoint</Application>
  <PresentationFormat>On-screen Show (4:3)</PresentationFormat>
  <Paragraphs>74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Theme2</vt:lpstr>
      <vt:lpstr>默认设计模板_2</vt:lpstr>
      <vt:lpstr>education-template-5</vt:lpstr>
      <vt:lpstr>JASA-JASA SELAIN AUDIT YANG BISA DIBERIKAN KANTOR AKUNTAN PUBLIK</vt:lpstr>
      <vt:lpstr>PERKEMBANGAN BARU</vt:lpstr>
      <vt:lpstr>Slide 3</vt:lpstr>
      <vt:lpstr>Slide 4</vt:lpstr>
      <vt:lpstr>Slide 5</vt:lpstr>
      <vt:lpstr>Contoh Surat Perikatan untuk Suatu Reviu atas Laporan Keuangan</vt:lpstr>
      <vt:lpstr>Prosedur untuk mereviu laporan keuangan umumnya mencakup hal-hal sebagai berikut: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Other Assurance Service</vt:lpstr>
      <vt:lpstr>Slide 19</vt:lpstr>
      <vt:lpstr>Slide 20</vt:lpstr>
      <vt:lpstr>Slide 21</vt:lpstr>
      <vt:lpstr>Jasa Kompilasi</vt:lpstr>
      <vt:lpstr>Slide 23</vt:lpstr>
      <vt:lpstr>Slide 24</vt:lpstr>
      <vt:lpstr>Bentuk Laporan Kompilasi Tanpa Independensi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JASA-JASA SELAIN AUDIT YANG BISA DIBERIKAN KANTOR AKUNTAN PUBLIK</dc:title>
  <dc:creator>User</dc:creator>
  <cp:lastModifiedBy>User</cp:lastModifiedBy>
  <cp:revision>16</cp:revision>
  <dcterms:created xsi:type="dcterms:W3CDTF">2017-08-03T17:19:31Z</dcterms:created>
  <dcterms:modified xsi:type="dcterms:W3CDTF">2017-08-06T16:55:10Z</dcterms:modified>
</cp:coreProperties>
</file>